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61" r:id="rId3"/>
    <p:sldId id="285" r:id="rId4"/>
    <p:sldId id="306" r:id="rId5"/>
    <p:sldId id="267" r:id="rId6"/>
    <p:sldId id="268" r:id="rId7"/>
    <p:sldId id="296" r:id="rId8"/>
    <p:sldId id="297" r:id="rId9"/>
    <p:sldId id="298" r:id="rId10"/>
    <p:sldId id="299" r:id="rId11"/>
    <p:sldId id="269" r:id="rId12"/>
    <p:sldId id="305" r:id="rId13"/>
    <p:sldId id="300" r:id="rId14"/>
    <p:sldId id="270" r:id="rId15"/>
    <p:sldId id="301" r:id="rId16"/>
    <p:sldId id="302" r:id="rId17"/>
    <p:sldId id="303" r:id="rId18"/>
    <p:sldId id="304" r:id="rId19"/>
    <p:sldId id="272" r:id="rId20"/>
    <p:sldId id="273" r:id="rId21"/>
    <p:sldId id="274" r:id="rId22"/>
    <p:sldId id="275" r:id="rId23"/>
    <p:sldId id="276" r:id="rId24"/>
    <p:sldId id="277" r:id="rId25"/>
    <p:sldId id="278" r:id="rId26"/>
    <p:sldId id="279" r:id="rId27"/>
    <p:sldId id="280" r:id="rId28"/>
    <p:sldId id="281" r:id="rId29"/>
    <p:sldId id="282" r:id="rId30"/>
    <p:sldId id="289" r:id="rId31"/>
    <p:sldId id="283" r:id="rId32"/>
    <p:sldId id="284" r:id="rId33"/>
    <p:sldId id="286" r:id="rId34"/>
    <p:sldId id="307" r:id="rId35"/>
    <p:sldId id="288" r:id="rId36"/>
    <p:sldId id="287" r:id="rId37"/>
    <p:sldId id="290" r:id="rId38"/>
    <p:sldId id="291" r:id="rId39"/>
    <p:sldId id="292" r:id="rId40"/>
    <p:sldId id="293" r:id="rId41"/>
    <p:sldId id="294" r:id="rId42"/>
    <p:sldId id="29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807D"/>
    <a:srgbClr val="636463"/>
    <a:srgbClr val="A97D19"/>
    <a:srgbClr val="BEB49D"/>
    <a:srgbClr val="035D49"/>
    <a:srgbClr val="1B23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258" autoAdjust="0"/>
  </p:normalViewPr>
  <p:slideViewPr>
    <p:cSldViewPr snapToGrid="0" snapToObjects="1">
      <p:cViewPr varScale="1">
        <p:scale>
          <a:sx n="75" d="100"/>
          <a:sy n="75" d="100"/>
        </p:scale>
        <p:origin x="-167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21B32-2D1A-6340-BAD2-E25E58F41759}" type="datetimeFigureOut">
              <a:t>10/26/2016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D01427-BACE-A646-91A8-078814E0F8C4}" type="slidenum">
              <a:t>‹#›</a:t>
            </a:fld>
            <a:endParaRPr lang="en-US"/>
          </a:p>
        </p:txBody>
      </p:sp>
    </p:spTree>
    <p:extLst>
      <p:ext uri="{BB962C8B-B14F-4D97-AF65-F5344CB8AC3E}">
        <p14:creationId xmlns:p14="http://schemas.microsoft.com/office/powerpoint/2010/main" val="1517183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5CC8C-2C06-334E-8B83-7F5CD4C2838B}" type="datetimeFigureOut">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42BDD-8A70-6643-90BB-F898EEAC687B}" type="slidenum">
              <a:t>‹#›</a:t>
            </a:fld>
            <a:endParaRPr lang="en-US"/>
          </a:p>
        </p:txBody>
      </p:sp>
    </p:spTree>
    <p:extLst>
      <p:ext uri="{BB962C8B-B14F-4D97-AF65-F5344CB8AC3E}">
        <p14:creationId xmlns:p14="http://schemas.microsoft.com/office/powerpoint/2010/main" val="29508882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42BDD-8A70-6643-90BB-F898EEAC687B}" type="slidenum">
              <a:rPr lang="en-US" smtClean="0"/>
              <a:t>22</a:t>
            </a:fld>
            <a:endParaRPr lang="en-US"/>
          </a:p>
        </p:txBody>
      </p:sp>
    </p:spTree>
    <p:extLst>
      <p:ext uri="{BB962C8B-B14F-4D97-AF65-F5344CB8AC3E}">
        <p14:creationId xmlns:p14="http://schemas.microsoft.com/office/powerpoint/2010/main" val="357701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CB42BDD-8A70-6643-90BB-F898EEAC687B}" type="slidenum">
              <a:rPr lang="en-US" smtClean="0"/>
              <a:t>33</a:t>
            </a:fld>
            <a:endParaRPr lang="en-US"/>
          </a:p>
        </p:txBody>
      </p:sp>
    </p:spTree>
    <p:extLst>
      <p:ext uri="{BB962C8B-B14F-4D97-AF65-F5344CB8AC3E}">
        <p14:creationId xmlns:p14="http://schemas.microsoft.com/office/powerpoint/2010/main" val="235565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ECB42BDD-8A70-6643-90BB-F898EEAC687B}" type="slidenum">
              <a:rPr lang="en-US" smtClean="0"/>
              <a:t>36</a:t>
            </a:fld>
            <a:endParaRPr lang="en-US"/>
          </a:p>
        </p:txBody>
      </p:sp>
    </p:spTree>
    <p:extLst>
      <p:ext uri="{BB962C8B-B14F-4D97-AF65-F5344CB8AC3E}">
        <p14:creationId xmlns:p14="http://schemas.microsoft.com/office/powerpoint/2010/main" val="2941227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erinc/Documents/In%20Progress/CBIZ%20jobs/CBIZ-5274%20CBIZ%20rebrand%202015/%20WORKING%20FILES/PPT/z%20links/PPT-CBIZ-logo-grid-header.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erinc/Documents/In%20Progress/CBIZ%20jobs/CBIZ-5274%20CBIZ%20rebrand%202015/%20WORKING%20FILES/PPT/z%20links/PPT-CBIZ-logo-grid-header.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1"/>
            <a:ext cx="9143999" cy="6858000"/>
          </a:xfrm>
          <a:prstGeom prst="rect">
            <a:avLst/>
          </a:prstGeom>
          <a:gradFill flip="none" rotWithShape="1">
            <a:gsLst>
              <a:gs pos="0">
                <a:schemeClr val="accent2">
                  <a:alpha val="1000"/>
                </a:schemeClr>
              </a:gs>
              <a:gs pos="100000">
                <a:schemeClr val="tx2">
                  <a:lumMod val="60000"/>
                  <a:lumOff val="40000"/>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 name="Rectangle 15"/>
          <p:cNvSpPr/>
          <p:nvPr userDrawn="1"/>
        </p:nvSpPr>
        <p:spPr>
          <a:xfrm rot="5400000">
            <a:off x="1144890" y="-1141107"/>
            <a:ext cx="6854219" cy="9144000"/>
          </a:xfrm>
          <a:prstGeom prst="rect">
            <a:avLst/>
          </a:prstGeom>
          <a:gradFill flip="none" rotWithShape="1">
            <a:gsLst>
              <a:gs pos="0">
                <a:srgbClr val="035D49">
                  <a:alpha val="50000"/>
                </a:srgbClr>
              </a:gs>
              <a:gs pos="100000">
                <a:srgbClr val="035D49">
                  <a:alpha val="100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3" name="Rectangle 12"/>
          <p:cNvSpPr/>
          <p:nvPr userDrawn="1"/>
        </p:nvSpPr>
        <p:spPr>
          <a:xfrm>
            <a:off x="0" y="2533650"/>
            <a:ext cx="9144000" cy="1828800"/>
          </a:xfrm>
          <a:prstGeom prst="rect">
            <a:avLst/>
          </a:prstGeom>
          <a:solidFill>
            <a:srgbClr val="035D49">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06750"/>
            <a:ext cx="7772400" cy="584200"/>
          </a:xfrm>
        </p:spPr>
        <p:txBody>
          <a:bodyPr>
            <a:normAutofit/>
          </a:bodyPr>
          <a:lstStyle>
            <a:lvl1pPr algn="l">
              <a:defRPr sz="320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85800" y="2901950"/>
            <a:ext cx="6400800" cy="273050"/>
          </a:xfrm>
        </p:spPr>
        <p:txBody>
          <a:bodyPr>
            <a:normAutofit/>
          </a:bodyPr>
          <a:lstStyle>
            <a:lvl1pPr marL="0" indent="0" algn="l">
              <a:buNone/>
              <a:defRPr sz="1400" cap="all">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PT-CBIZ-logo-grid-header.png" descr="/Users/erinc/Documents/In Progress/CBIZ jobs/CBIZ-5274 CBIZ rebrand 2015/ WORKING FILES/PPT/z links/PPT-CBIZ-logo-grid-header.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0" y="266700"/>
            <a:ext cx="9144000" cy="1067443"/>
          </a:xfrm>
          <a:prstGeom prst="rect">
            <a:avLst/>
          </a:prstGeom>
        </p:spPr>
      </p:pic>
    </p:spTree>
    <p:extLst>
      <p:ext uri="{BB962C8B-B14F-4D97-AF65-F5344CB8AC3E}">
        <p14:creationId xmlns:p14="http://schemas.microsoft.com/office/powerpoint/2010/main" val="427219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Rectangle 11"/>
          <p:cNvSpPr/>
          <p:nvPr userDrawn="1"/>
        </p:nvSpPr>
        <p:spPr>
          <a:xfrm>
            <a:off x="1" y="1"/>
            <a:ext cx="3346472" cy="6858000"/>
          </a:xfrm>
          <a:prstGeom prst="rect">
            <a:avLst/>
          </a:prstGeom>
          <a:gradFill flip="none" rotWithShape="1">
            <a:gsLst>
              <a:gs pos="0">
                <a:schemeClr val="accent2">
                  <a:alpha val="1000"/>
                </a:schemeClr>
              </a:gs>
              <a:gs pos="100000">
                <a:schemeClr val="tx2">
                  <a:lumMod val="60000"/>
                  <a:lumOff val="40000"/>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userDrawn="1"/>
        </p:nvSpPr>
        <p:spPr>
          <a:xfrm rot="5400000">
            <a:off x="-1753746" y="1757783"/>
            <a:ext cx="6854219" cy="3346218"/>
          </a:xfrm>
          <a:prstGeom prst="rect">
            <a:avLst/>
          </a:prstGeom>
          <a:gradFill flip="none" rotWithShape="1">
            <a:gsLst>
              <a:gs pos="0">
                <a:srgbClr val="035D49">
                  <a:alpha val="50000"/>
                </a:srgbClr>
              </a:gs>
              <a:gs pos="100000">
                <a:srgbClr val="035D49">
                  <a:alpha val="100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3581400" y="3285067"/>
            <a:ext cx="4986867" cy="1718733"/>
          </a:xfrm>
        </p:spPr>
        <p:txBody>
          <a:bodyPr anchor="t" anchorCtr="0"/>
          <a:lstStyle/>
          <a:p>
            <a:r>
              <a:rPr lang="en-US"/>
              <a:t>Click to edit Master title style</a:t>
            </a:r>
          </a:p>
        </p:txBody>
      </p:sp>
      <p:sp>
        <p:nvSpPr>
          <p:cNvPr id="7" name="Subtitle 2"/>
          <p:cNvSpPr>
            <a:spLocks noGrp="1"/>
          </p:cNvSpPr>
          <p:nvPr>
            <p:ph type="subTitle" idx="1"/>
          </p:nvPr>
        </p:nvSpPr>
        <p:spPr>
          <a:xfrm>
            <a:off x="3581400" y="2901950"/>
            <a:ext cx="3962400" cy="273050"/>
          </a:xfrm>
        </p:spPr>
        <p:txBody>
          <a:bodyPr>
            <a:normAutofit/>
          </a:bodyPr>
          <a:lstStyle>
            <a:lvl1pPr marL="0" indent="0" algn="l">
              <a:buNone/>
              <a:defRPr sz="1400" cap="all">
                <a:solidFill>
                  <a:srgbClr val="A97D1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PT-CBIZ-logo-grid-header.png" descr="/Users/erinc/Documents/In Progress/CBIZ jobs/CBIZ-5274 CBIZ rebrand 2015/ WORKING FILES/PPT/z links/PPT-CBIZ-logo-grid-header.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0" y="266700"/>
            <a:ext cx="9144000" cy="1067443"/>
          </a:xfrm>
          <a:prstGeom prst="rect">
            <a:avLst/>
          </a:prstGeom>
        </p:spPr>
      </p:pic>
      <p:sp>
        <p:nvSpPr>
          <p:cNvPr id="16"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b="0" i="0">
                <a:solidFill>
                  <a:srgbClr val="BEB49D"/>
                </a:solidFill>
                <a:latin typeface="Arial"/>
                <a:cs typeface="Arial"/>
              </a:defRPr>
            </a:lvl1pPr>
          </a:lstStyle>
          <a:p>
            <a:endParaRPr lang="en-US"/>
          </a:p>
        </p:txBody>
      </p:sp>
      <p:sp>
        <p:nvSpPr>
          <p:cNvPr id="17" name="Footer Placeholder 4"/>
          <p:cNvSpPr>
            <a:spLocks noGrp="1"/>
          </p:cNvSpPr>
          <p:nvPr>
            <p:ph type="ftr" sz="quarter" idx="3"/>
          </p:nvPr>
        </p:nvSpPr>
        <p:spPr>
          <a:xfrm>
            <a:off x="872060" y="6356350"/>
            <a:ext cx="4978400" cy="365125"/>
          </a:xfrm>
          <a:prstGeom prst="rect">
            <a:avLst/>
          </a:prstGeom>
        </p:spPr>
        <p:txBody>
          <a:bodyPr vert="horz" lIns="91440" tIns="45720" rIns="91440" bIns="45720" rtlCol="0" anchor="ctr"/>
          <a:lstStyle>
            <a:lvl1pPr algn="l">
              <a:defRPr sz="1200" b="0" i="0">
                <a:solidFill>
                  <a:schemeClr val="bg1"/>
                </a:solidFill>
                <a:latin typeface="Arial"/>
                <a:cs typeface="Arial"/>
              </a:defRPr>
            </a:lvl1pPr>
          </a:lstStyle>
          <a:p>
            <a:r>
              <a:rPr lang="en-US"/>
              <a:t>PRESENTATION TITLE HERE</a:t>
            </a:r>
          </a:p>
        </p:txBody>
      </p:sp>
      <p:sp>
        <p:nvSpPr>
          <p:cNvPr id="18" name="Slide Number Placeholder 5"/>
          <p:cNvSpPr>
            <a:spLocks noGrp="1"/>
          </p:cNvSpPr>
          <p:nvPr>
            <p:ph type="sldNum" sz="quarter" idx="4"/>
          </p:nvPr>
        </p:nvSpPr>
        <p:spPr>
          <a:xfrm>
            <a:off x="457200" y="6214532"/>
            <a:ext cx="499530" cy="506943"/>
          </a:xfrm>
          <a:prstGeom prst="rect">
            <a:avLst/>
          </a:prstGeom>
        </p:spPr>
        <p:txBody>
          <a:bodyPr vert="horz" lIns="91440" tIns="45720" rIns="91440" bIns="45720" rtlCol="0" anchor="ctr"/>
          <a:lstStyle>
            <a:lvl1pPr algn="l">
              <a:defRPr sz="2800" b="0" i="0">
                <a:solidFill>
                  <a:schemeClr val="bg1"/>
                </a:solidFill>
                <a:latin typeface="Arial"/>
                <a:cs typeface="Arial"/>
              </a:defRPr>
            </a:lvl1pPr>
          </a:lstStyle>
          <a:p>
            <a:fld id="{CC6B6D8E-C1BC-E444-8B75-DAFF4DCB9331}" type="slidenum">
              <a:rPr lang="en-US"/>
              <a:pPr/>
              <a:t>‹#›</a:t>
            </a:fld>
            <a:endParaRPr lang="en-US"/>
          </a:p>
        </p:txBody>
      </p:sp>
    </p:spTree>
    <p:extLst>
      <p:ext uri="{BB962C8B-B14F-4D97-AF65-F5344CB8AC3E}">
        <p14:creationId xmlns:p14="http://schemas.microsoft.com/office/powerpoint/2010/main" val="237356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538"/>
            <a:ext cx="5035550" cy="334962"/>
          </a:xfrm>
        </p:spPr>
        <p:txBody>
          <a:bodyPr>
            <a:noAutofit/>
          </a:bodyPr>
          <a:lstStyle>
            <a:lvl1pPr algn="l">
              <a:defRPr sz="2800">
                <a:solidFill>
                  <a:srgbClr val="035D49"/>
                </a:solidFill>
              </a:defRPr>
            </a:lvl1pPr>
          </a:lstStyle>
          <a:p>
            <a:r>
              <a:rPr lang="en-US"/>
              <a:t>Click to edit Master title style</a:t>
            </a:r>
          </a:p>
        </p:txBody>
      </p:sp>
      <p:sp>
        <p:nvSpPr>
          <p:cNvPr id="3" name="Content Placeholder 2"/>
          <p:cNvSpPr>
            <a:spLocks noGrp="1"/>
          </p:cNvSpPr>
          <p:nvPr>
            <p:ph idx="1"/>
          </p:nvPr>
        </p:nvSpPr>
        <p:spPr>
          <a:xfrm>
            <a:off x="457200" y="1746250"/>
            <a:ext cx="8229600" cy="4381500"/>
          </a:xfrm>
        </p:spPr>
        <p:txBody>
          <a:bodyPr/>
          <a:lstStyle>
            <a:lvl1pPr>
              <a:defRPr sz="2400"/>
            </a:lvl1pPr>
            <a:lvl2pPr>
              <a:defRPr sz="2400"/>
            </a:lvl2pPr>
            <a:lvl3pPr>
              <a:defRPr sz="22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b="0" i="0">
                <a:solidFill>
                  <a:srgbClr val="BEB49D"/>
                </a:solidFill>
                <a:latin typeface="Arial"/>
                <a:cs typeface="Arial"/>
              </a:defRPr>
            </a:lvl1pPr>
          </a:lstStyle>
          <a:p>
            <a:endParaRPr lang="en-US"/>
          </a:p>
        </p:txBody>
      </p:sp>
      <p:sp>
        <p:nvSpPr>
          <p:cNvPr id="8" name="Footer Placeholder 4"/>
          <p:cNvSpPr>
            <a:spLocks noGrp="1"/>
          </p:cNvSpPr>
          <p:nvPr>
            <p:ph type="ftr" sz="quarter" idx="3"/>
          </p:nvPr>
        </p:nvSpPr>
        <p:spPr>
          <a:xfrm>
            <a:off x="1418160" y="6356350"/>
            <a:ext cx="4978400" cy="365125"/>
          </a:xfrm>
          <a:prstGeom prst="rect">
            <a:avLst/>
          </a:prstGeom>
        </p:spPr>
        <p:txBody>
          <a:bodyPr vert="horz" lIns="91440" tIns="45720" rIns="91440" bIns="45720" rtlCol="0" anchor="ctr"/>
          <a:lstStyle>
            <a:lvl1pPr algn="l">
              <a:defRPr sz="1200" b="0" i="0">
                <a:solidFill>
                  <a:srgbClr val="BEB49D"/>
                </a:solidFill>
                <a:latin typeface="Arial"/>
                <a:cs typeface="Arial"/>
              </a:defRPr>
            </a:lvl1pPr>
          </a:lstStyle>
          <a:p>
            <a:r>
              <a:rPr lang="en-US"/>
              <a:t>PRESENTATION TITLE HERE</a:t>
            </a:r>
          </a:p>
        </p:txBody>
      </p:sp>
      <p:sp>
        <p:nvSpPr>
          <p:cNvPr id="9" name="Slide Number Placeholder 5"/>
          <p:cNvSpPr>
            <a:spLocks noGrp="1"/>
          </p:cNvSpPr>
          <p:nvPr>
            <p:ph type="sldNum" sz="quarter" idx="4"/>
          </p:nvPr>
        </p:nvSpPr>
        <p:spPr>
          <a:xfrm>
            <a:off x="457200" y="6214532"/>
            <a:ext cx="825500" cy="506943"/>
          </a:xfrm>
          <a:prstGeom prst="rect">
            <a:avLst/>
          </a:prstGeom>
        </p:spPr>
        <p:txBody>
          <a:bodyPr vert="horz" lIns="91440" tIns="45720" rIns="91440" bIns="45720" rtlCol="0" anchor="ctr"/>
          <a:lstStyle>
            <a:lvl1pPr algn="l">
              <a:defRPr sz="2800" b="0" i="0">
                <a:solidFill>
                  <a:srgbClr val="BEB49D"/>
                </a:solidFill>
                <a:latin typeface="Arial"/>
                <a:cs typeface="Arial"/>
              </a:defRPr>
            </a:lvl1pPr>
          </a:lstStyle>
          <a:p>
            <a:fld id="{CC6B6D8E-C1BC-E444-8B75-DAFF4DCB9331}" type="slidenum">
              <a:rPr lang="en-US"/>
              <a:pPr/>
              <a:t>‹#›</a:t>
            </a:fld>
            <a:endParaRPr lang="en-US"/>
          </a:p>
        </p:txBody>
      </p:sp>
    </p:spTree>
    <p:extLst>
      <p:ext uri="{BB962C8B-B14F-4D97-AF65-F5344CB8AC3E}">
        <p14:creationId xmlns:p14="http://schemas.microsoft.com/office/powerpoint/2010/main" val="45966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800">
                <a:solidFill>
                  <a:srgbClr val="035D4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cap="all"/>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a:xfrm>
            <a:off x="6553200" y="6356350"/>
            <a:ext cx="2133600" cy="365125"/>
          </a:xfrm>
          <a:prstGeom prst="rect">
            <a:avLst/>
          </a:prstGeom>
        </p:spPr>
        <p:txBody>
          <a:bodyPr vert="horz" lIns="91440" tIns="45720" rIns="91440" bIns="45720" rtlCol="0" anchor="ctr"/>
          <a:lstStyle>
            <a:lvl1pPr algn="r">
              <a:defRPr sz="1200" b="0" i="0">
                <a:solidFill>
                  <a:srgbClr val="BEB49D"/>
                </a:solidFill>
                <a:latin typeface="Arial"/>
                <a:cs typeface="Arial"/>
              </a:defRPr>
            </a:lvl1pPr>
          </a:lstStyle>
          <a:p>
            <a:endParaRPr lang="en-US"/>
          </a:p>
        </p:txBody>
      </p:sp>
      <p:sp>
        <p:nvSpPr>
          <p:cNvPr id="12" name="Footer Placeholder 4"/>
          <p:cNvSpPr>
            <a:spLocks noGrp="1"/>
          </p:cNvSpPr>
          <p:nvPr>
            <p:ph type="ftr" sz="quarter" idx="3"/>
          </p:nvPr>
        </p:nvSpPr>
        <p:spPr>
          <a:xfrm>
            <a:off x="872060" y="6356350"/>
            <a:ext cx="4978400" cy="365125"/>
          </a:xfrm>
          <a:prstGeom prst="rect">
            <a:avLst/>
          </a:prstGeom>
        </p:spPr>
        <p:txBody>
          <a:bodyPr vert="horz" lIns="91440" tIns="45720" rIns="91440" bIns="45720" rtlCol="0" anchor="ctr"/>
          <a:lstStyle>
            <a:lvl1pPr algn="l">
              <a:defRPr sz="1200" b="0" i="0">
                <a:solidFill>
                  <a:srgbClr val="BEB49D"/>
                </a:solidFill>
                <a:latin typeface="Arial"/>
                <a:cs typeface="Arial"/>
              </a:defRPr>
            </a:lvl1pPr>
          </a:lstStyle>
          <a:p>
            <a:r>
              <a:rPr lang="en-US"/>
              <a:t>PRESENTATION TITLE HERE</a:t>
            </a:r>
          </a:p>
        </p:txBody>
      </p:sp>
      <p:sp>
        <p:nvSpPr>
          <p:cNvPr id="13" name="Slide Number Placeholder 5"/>
          <p:cNvSpPr>
            <a:spLocks noGrp="1"/>
          </p:cNvSpPr>
          <p:nvPr>
            <p:ph type="sldNum" sz="quarter" idx="4"/>
          </p:nvPr>
        </p:nvSpPr>
        <p:spPr>
          <a:xfrm>
            <a:off x="457200" y="6214532"/>
            <a:ext cx="499530" cy="506943"/>
          </a:xfrm>
          <a:prstGeom prst="rect">
            <a:avLst/>
          </a:prstGeom>
        </p:spPr>
        <p:txBody>
          <a:bodyPr vert="horz" lIns="91440" tIns="45720" rIns="91440" bIns="45720" rtlCol="0" anchor="ctr"/>
          <a:lstStyle>
            <a:lvl1pPr algn="l">
              <a:defRPr sz="2800" b="0" i="0">
                <a:solidFill>
                  <a:srgbClr val="BEB49D"/>
                </a:solidFill>
                <a:latin typeface="Arial"/>
                <a:cs typeface="Arial"/>
              </a:defRPr>
            </a:lvl1pPr>
          </a:lstStyle>
          <a:p>
            <a:fld id="{CC6B6D8E-C1BC-E444-8B75-DAFF4DCB9331}" type="slidenum">
              <a:rPr lang="en-US"/>
              <a:pPr/>
              <a:t>‹#›</a:t>
            </a:fld>
            <a:endParaRPr lang="en-US"/>
          </a:p>
        </p:txBody>
      </p:sp>
    </p:spTree>
    <p:extLst>
      <p:ext uri="{BB962C8B-B14F-4D97-AF65-F5344CB8AC3E}">
        <p14:creationId xmlns:p14="http://schemas.microsoft.com/office/powerpoint/2010/main" val="1905205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4333"/>
            <a:ext cx="8229600" cy="61330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05342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7" r:id="rId4"/>
  </p:sldLayoutIdLst>
  <p:hf hdr="0" dt="0"/>
  <p:txStyles>
    <p:titleStyle>
      <a:lvl1pPr algn="l" defTabSz="457200" rtl="0" eaLnBrk="1" latinLnBrk="0" hangingPunct="1">
        <a:spcBef>
          <a:spcPct val="0"/>
        </a:spcBef>
        <a:buNone/>
        <a:defRPr sz="2800" kern="1200">
          <a:solidFill>
            <a:srgbClr val="035D4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ACL Training</a:t>
            </a:r>
            <a:endParaRPr lang="en-US" dirty="0"/>
          </a:p>
        </p:txBody>
      </p:sp>
    </p:spTree>
    <p:extLst>
      <p:ext uri="{BB962C8B-B14F-4D97-AF65-F5344CB8AC3E}">
        <p14:creationId xmlns:p14="http://schemas.microsoft.com/office/powerpoint/2010/main" val="39437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Five elements of data mining</a:t>
            </a:r>
          </a:p>
          <a:p>
            <a:pPr lvl="1"/>
            <a:r>
              <a:rPr lang="en-US" dirty="0"/>
              <a:t>Extract, transform, and load transaction data onto the data warehouse system. </a:t>
            </a:r>
            <a:endParaRPr lang="en-US" sz="2000" dirty="0"/>
          </a:p>
          <a:p>
            <a:pPr lvl="1"/>
            <a:r>
              <a:rPr lang="en-US" dirty="0"/>
              <a:t>Store and manage the data in a multidimensional database system. </a:t>
            </a:r>
            <a:endParaRPr lang="en-US" sz="2000" dirty="0"/>
          </a:p>
          <a:p>
            <a:pPr lvl="1"/>
            <a:r>
              <a:rPr lang="en-US" dirty="0"/>
              <a:t>Provide data access to business analysts and information technology professionals. </a:t>
            </a:r>
            <a:endParaRPr lang="en-US" sz="2000" dirty="0"/>
          </a:p>
          <a:p>
            <a:pPr lvl="1"/>
            <a:r>
              <a:rPr lang="en-US" dirty="0"/>
              <a:t>Analyze the data by application software. </a:t>
            </a:r>
            <a:endParaRPr lang="en-US" sz="2000" dirty="0"/>
          </a:p>
          <a:p>
            <a:pPr lvl="1"/>
            <a:r>
              <a:rPr lang="en-US" dirty="0"/>
              <a:t>Present the data in a useful format, such as a graph or table. </a:t>
            </a:r>
            <a:endParaRPr lang="en-US" sz="2000" dirty="0"/>
          </a:p>
          <a:p>
            <a:pPr lvl="1"/>
            <a:endParaRPr lang="en-US"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10</a:t>
            </a:fld>
            <a:endParaRPr lang="en-US"/>
          </a:p>
        </p:txBody>
      </p:sp>
    </p:spTree>
    <p:extLst>
      <p:ext uri="{BB962C8B-B14F-4D97-AF65-F5344CB8AC3E}">
        <p14:creationId xmlns:p14="http://schemas.microsoft.com/office/powerpoint/2010/main" val="171941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lstStyle/>
          <a:p>
            <a:r>
              <a:rPr lang="en-US" dirty="0"/>
              <a:t>Statistics is the study of the collection, analysis, interpretation, presentation, and organization of data. In applying statistics to, e.g., a scientific, industrial, or social problem, it is conventional to begin with a statistical population or a statistical model process to be studied</a:t>
            </a:r>
            <a:r>
              <a:rPr lang="en-US" dirty="0" smtClean="0"/>
              <a:t>.</a:t>
            </a:r>
          </a:p>
          <a:p>
            <a:r>
              <a:rPr lang="en-US" dirty="0"/>
              <a:t>Statistical analysis is a component of data analytics. In the context of business intelligence (BI), statistical analysis involves collecting and scrutinizing every data sample in a set of items from which samples can be drawn.</a:t>
            </a:r>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11</a:t>
            </a:fld>
            <a:endParaRPr lang="en-US"/>
          </a:p>
        </p:txBody>
      </p:sp>
    </p:spTree>
    <p:extLst>
      <p:ext uri="{BB962C8B-B14F-4D97-AF65-F5344CB8AC3E}">
        <p14:creationId xmlns:p14="http://schemas.microsoft.com/office/powerpoint/2010/main" val="3013030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lstStyle/>
          <a:p>
            <a:r>
              <a:rPr lang="en-US" dirty="0" smtClean="0"/>
              <a:t>Statistics with ACL</a:t>
            </a:r>
          </a:p>
          <a:p>
            <a:pPr lvl="1"/>
            <a:r>
              <a:rPr lang="en-US" dirty="0" smtClean="0"/>
              <a:t>Provides the highest and lowest values in the data set</a:t>
            </a:r>
          </a:p>
          <a:p>
            <a:pPr lvl="1"/>
            <a:r>
              <a:rPr lang="en-US" dirty="0" smtClean="0"/>
              <a:t>Provides the average</a:t>
            </a:r>
          </a:p>
          <a:p>
            <a:pPr lvl="1"/>
            <a:r>
              <a:rPr lang="en-US" dirty="0" smtClean="0"/>
              <a:t>Number of lines that contain a zero value</a:t>
            </a:r>
          </a:p>
          <a:p>
            <a:pPr lvl="1"/>
            <a:r>
              <a:rPr lang="en-US" dirty="0" smtClean="0"/>
              <a:t>Absolute value </a:t>
            </a:r>
          </a:p>
          <a:p>
            <a:pPr lvl="1"/>
            <a:r>
              <a:rPr lang="en-US" dirty="0" smtClean="0"/>
              <a:t>Range</a:t>
            </a:r>
            <a:endParaRPr lang="en-US"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12</a:t>
            </a:fld>
            <a:endParaRPr lang="en-US"/>
          </a:p>
        </p:txBody>
      </p:sp>
    </p:spTree>
    <p:extLst>
      <p:ext uri="{BB962C8B-B14F-4D97-AF65-F5344CB8AC3E}">
        <p14:creationId xmlns:p14="http://schemas.microsoft.com/office/powerpoint/2010/main" val="2085284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Analysis</a:t>
            </a:r>
            <a:endParaRPr lang="en-US" dirty="0"/>
          </a:p>
        </p:txBody>
      </p:sp>
      <p:sp>
        <p:nvSpPr>
          <p:cNvPr id="3" name="Content Placeholder 2"/>
          <p:cNvSpPr>
            <a:spLocks noGrp="1"/>
          </p:cNvSpPr>
          <p:nvPr>
            <p:ph idx="1"/>
          </p:nvPr>
        </p:nvSpPr>
        <p:spPr/>
        <p:txBody>
          <a:bodyPr/>
          <a:lstStyle/>
          <a:p>
            <a:r>
              <a:rPr lang="en-US" dirty="0"/>
              <a:t>advanced analytics which is used to make predictions about unknown future </a:t>
            </a:r>
            <a:r>
              <a:rPr lang="en-US" dirty="0" smtClean="0"/>
              <a:t>events</a:t>
            </a:r>
          </a:p>
          <a:p>
            <a:r>
              <a:rPr lang="en-US" dirty="0" smtClean="0"/>
              <a:t>uses techniques such as </a:t>
            </a:r>
            <a:r>
              <a:rPr lang="en-US" dirty="0"/>
              <a:t>data mining, statistics, modeling, machine learning, and artificial intelligence to analyze current data to make </a:t>
            </a:r>
            <a:r>
              <a:rPr lang="en-US" dirty="0" smtClean="0"/>
              <a:t>future predictions</a:t>
            </a:r>
            <a:endParaRPr lang="en-US"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13</a:t>
            </a:fld>
            <a:endParaRPr lang="en-US"/>
          </a:p>
        </p:txBody>
      </p:sp>
    </p:spTree>
    <p:extLst>
      <p:ext uri="{BB962C8B-B14F-4D97-AF65-F5344CB8AC3E}">
        <p14:creationId xmlns:p14="http://schemas.microsoft.com/office/powerpoint/2010/main" val="1135872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Analysis</a:t>
            </a:r>
            <a:endParaRPr lang="en-US" dirty="0"/>
          </a:p>
        </p:txBody>
      </p:sp>
      <p:sp>
        <p:nvSpPr>
          <p:cNvPr id="3" name="Content Placeholder 2"/>
          <p:cNvSpPr>
            <a:spLocks noGrp="1"/>
          </p:cNvSpPr>
          <p:nvPr>
            <p:ph idx="1"/>
          </p:nvPr>
        </p:nvSpPr>
        <p:spPr/>
        <p:txBody>
          <a:bodyPr/>
          <a:lstStyle/>
          <a:p>
            <a:r>
              <a:rPr lang="en-US" dirty="0" smtClean="0"/>
              <a:t>Common Predictive analysis uses</a:t>
            </a:r>
          </a:p>
          <a:p>
            <a:pPr lvl="1"/>
            <a:r>
              <a:rPr lang="en-US" dirty="0" smtClean="0"/>
              <a:t>Fraud</a:t>
            </a:r>
          </a:p>
          <a:p>
            <a:pPr lvl="1"/>
            <a:r>
              <a:rPr lang="en-US" dirty="0" smtClean="0"/>
              <a:t>Marketing</a:t>
            </a:r>
          </a:p>
          <a:p>
            <a:pPr lvl="1"/>
            <a:r>
              <a:rPr lang="en-US" dirty="0" smtClean="0"/>
              <a:t>Reducing risk</a:t>
            </a:r>
          </a:p>
          <a:p>
            <a:pPr lvl="1"/>
            <a:r>
              <a:rPr lang="en-US" dirty="0" smtClean="0"/>
              <a:t>Forecasting</a:t>
            </a:r>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14</a:t>
            </a:fld>
            <a:endParaRPr lang="en-US"/>
          </a:p>
        </p:txBody>
      </p:sp>
    </p:spTree>
    <p:extLst>
      <p:ext uri="{BB962C8B-B14F-4D97-AF65-F5344CB8AC3E}">
        <p14:creationId xmlns:p14="http://schemas.microsoft.com/office/powerpoint/2010/main" val="1568940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Analysis</a:t>
            </a:r>
            <a:endParaRPr lang="en-US" dirty="0"/>
          </a:p>
        </p:txBody>
      </p:sp>
      <p:sp>
        <p:nvSpPr>
          <p:cNvPr id="3" name="Content Placeholder 2"/>
          <p:cNvSpPr>
            <a:spLocks noGrp="1"/>
          </p:cNvSpPr>
          <p:nvPr>
            <p:ph idx="1"/>
          </p:nvPr>
        </p:nvSpPr>
        <p:spPr/>
        <p:txBody>
          <a:bodyPr/>
          <a:lstStyle/>
          <a:p>
            <a:r>
              <a:rPr lang="en-US" dirty="0" smtClean="0"/>
              <a:t>Fraud Detection</a:t>
            </a:r>
          </a:p>
          <a:p>
            <a:pPr lvl="1"/>
            <a:r>
              <a:rPr lang="en-US" dirty="0"/>
              <a:t>Combining multiple analytics methods can improve pattern detection and prevent criminal behavior. As cybersecurity becomes a growing concern, high-performance behavioral analytics examines all actions on a network in real time to spot abnormalities that may indicate fraud, zero-day vulnerabilities and advanced persistent threats.</a:t>
            </a:r>
          </a:p>
          <a:p>
            <a:pPr marL="457200" lvl="1" indent="0">
              <a:buNone/>
            </a:pPr>
            <a:endParaRPr lang="en-US" dirty="0" smtClean="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15</a:t>
            </a:fld>
            <a:endParaRPr lang="en-US"/>
          </a:p>
        </p:txBody>
      </p:sp>
    </p:spTree>
    <p:extLst>
      <p:ext uri="{BB962C8B-B14F-4D97-AF65-F5344CB8AC3E}">
        <p14:creationId xmlns:p14="http://schemas.microsoft.com/office/powerpoint/2010/main" val="3449487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Analysis</a:t>
            </a:r>
            <a:endParaRPr lang="en-US" dirty="0"/>
          </a:p>
        </p:txBody>
      </p:sp>
      <p:sp>
        <p:nvSpPr>
          <p:cNvPr id="3" name="Content Placeholder 2"/>
          <p:cNvSpPr>
            <a:spLocks noGrp="1"/>
          </p:cNvSpPr>
          <p:nvPr>
            <p:ph idx="1"/>
          </p:nvPr>
        </p:nvSpPr>
        <p:spPr/>
        <p:txBody>
          <a:bodyPr/>
          <a:lstStyle/>
          <a:p>
            <a:r>
              <a:rPr lang="en-US" dirty="0" smtClean="0"/>
              <a:t>Marketing</a:t>
            </a:r>
          </a:p>
          <a:p>
            <a:pPr lvl="1"/>
            <a:r>
              <a:rPr lang="en-US" dirty="0"/>
              <a:t>Predictive analytics are used to determine customer responses or purchases, as well as promote cross-sell opportunities. Predictive models help businesses attract, retain and grow their most profitable customers.</a:t>
            </a:r>
            <a:endParaRPr lang="en-US" dirty="0" smtClean="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16</a:t>
            </a:fld>
            <a:endParaRPr lang="en-US"/>
          </a:p>
        </p:txBody>
      </p:sp>
    </p:spTree>
    <p:extLst>
      <p:ext uri="{BB962C8B-B14F-4D97-AF65-F5344CB8AC3E}">
        <p14:creationId xmlns:p14="http://schemas.microsoft.com/office/powerpoint/2010/main" val="1023121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Analysis</a:t>
            </a:r>
            <a:endParaRPr lang="en-US" dirty="0"/>
          </a:p>
        </p:txBody>
      </p:sp>
      <p:sp>
        <p:nvSpPr>
          <p:cNvPr id="3" name="Content Placeholder 2"/>
          <p:cNvSpPr>
            <a:spLocks noGrp="1"/>
          </p:cNvSpPr>
          <p:nvPr>
            <p:ph idx="1"/>
          </p:nvPr>
        </p:nvSpPr>
        <p:spPr/>
        <p:txBody>
          <a:bodyPr/>
          <a:lstStyle/>
          <a:p>
            <a:r>
              <a:rPr lang="en-US" dirty="0" smtClean="0"/>
              <a:t>Reducing Risk</a:t>
            </a:r>
          </a:p>
          <a:p>
            <a:pPr lvl="1"/>
            <a:r>
              <a:rPr lang="en-US" dirty="0"/>
              <a:t>Credit scores are used to assess a buyer’s likelihood of default for purchases and are a well-known example of predictive analytics. A credit score is a number generated by a predictive model that incorporates all data relevant to a person’s creditworthiness. Other risk-related uses include insurance claims and collections.</a:t>
            </a:r>
            <a:endParaRPr lang="en-US" dirty="0" smtClean="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17</a:t>
            </a:fld>
            <a:endParaRPr lang="en-US"/>
          </a:p>
        </p:txBody>
      </p:sp>
    </p:spTree>
    <p:extLst>
      <p:ext uri="{BB962C8B-B14F-4D97-AF65-F5344CB8AC3E}">
        <p14:creationId xmlns:p14="http://schemas.microsoft.com/office/powerpoint/2010/main" val="3201884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Analysis</a:t>
            </a:r>
            <a:endParaRPr lang="en-US" dirty="0"/>
          </a:p>
        </p:txBody>
      </p:sp>
      <p:sp>
        <p:nvSpPr>
          <p:cNvPr id="3" name="Content Placeholder 2"/>
          <p:cNvSpPr>
            <a:spLocks noGrp="1"/>
          </p:cNvSpPr>
          <p:nvPr>
            <p:ph idx="1"/>
          </p:nvPr>
        </p:nvSpPr>
        <p:spPr/>
        <p:txBody>
          <a:bodyPr/>
          <a:lstStyle/>
          <a:p>
            <a:r>
              <a:rPr lang="en-US" dirty="0" smtClean="0"/>
              <a:t>Forecasting</a:t>
            </a:r>
          </a:p>
          <a:p>
            <a:pPr lvl="1"/>
            <a:r>
              <a:rPr lang="en-US" dirty="0"/>
              <a:t>Many companies use predictive models to forecast inventory and manage resources. Airlines use predictive analytics to set ticket prices. Hotels try to predict the number of guests for any given night to maximize occupancy and increase revenue. Predictive analytics enables organizations to function more efficiently.</a:t>
            </a:r>
            <a:endParaRPr lang="en-US" dirty="0" smtClean="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18</a:t>
            </a:fld>
            <a:endParaRPr lang="en-US"/>
          </a:p>
        </p:txBody>
      </p:sp>
    </p:spTree>
    <p:extLst>
      <p:ext uri="{BB962C8B-B14F-4D97-AF65-F5344CB8AC3E}">
        <p14:creationId xmlns:p14="http://schemas.microsoft.com/office/powerpoint/2010/main" val="3687072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Audit</a:t>
            </a:r>
            <a:endParaRPr lang="en-US" dirty="0"/>
          </a:p>
        </p:txBody>
      </p:sp>
      <p:sp>
        <p:nvSpPr>
          <p:cNvPr id="3" name="Content Placeholder 2"/>
          <p:cNvSpPr>
            <a:spLocks noGrp="1"/>
          </p:cNvSpPr>
          <p:nvPr>
            <p:ph idx="1"/>
          </p:nvPr>
        </p:nvSpPr>
        <p:spPr/>
        <p:txBody>
          <a:bodyPr/>
          <a:lstStyle/>
          <a:p>
            <a:r>
              <a:rPr lang="en-US" dirty="0" smtClean="0"/>
              <a:t>IIA’s </a:t>
            </a:r>
            <a:r>
              <a:rPr lang="en-US" i="1" dirty="0"/>
              <a:t>Global Technology Audit Guide</a:t>
            </a:r>
            <a:r>
              <a:rPr lang="en-US" dirty="0"/>
              <a:t> (GTAG) on continuous auditing defines it as “any method used by auditors to perform audit-related activities on a more continuous or continual basis.” </a:t>
            </a:r>
          </a:p>
          <a:p>
            <a:endParaRPr lang="en-US" dirty="0" smtClean="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19</a:t>
            </a:fld>
            <a:endParaRPr lang="en-US"/>
          </a:p>
        </p:txBody>
      </p:sp>
    </p:spTree>
    <p:extLst>
      <p:ext uri="{BB962C8B-B14F-4D97-AF65-F5344CB8AC3E}">
        <p14:creationId xmlns:p14="http://schemas.microsoft.com/office/powerpoint/2010/main" val="2392308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 A. Snyder, MBA	</a:t>
            </a:r>
            <a:endParaRPr lang="en-US" dirty="0"/>
          </a:p>
        </p:txBody>
      </p:sp>
      <p:sp>
        <p:nvSpPr>
          <p:cNvPr id="3" name="Content Placeholder 2"/>
          <p:cNvSpPr>
            <a:spLocks noGrp="1"/>
          </p:cNvSpPr>
          <p:nvPr>
            <p:ph idx="1"/>
          </p:nvPr>
        </p:nvSpPr>
        <p:spPr/>
        <p:txBody>
          <a:bodyPr>
            <a:normAutofit/>
          </a:bodyPr>
          <a:lstStyle/>
          <a:p>
            <a:r>
              <a:rPr lang="en-US" sz="2000" dirty="0" smtClean="0"/>
              <a:t>Jason is a Senior </a:t>
            </a:r>
            <a:r>
              <a:rPr lang="en-US" sz="2000" dirty="0"/>
              <a:t>Associate of CBIZ Risk &amp; Advisory </a:t>
            </a:r>
            <a:r>
              <a:rPr lang="en-US" sz="2000" dirty="0" smtClean="0"/>
              <a:t>Services.  Jason has </a:t>
            </a:r>
            <a:r>
              <a:rPr lang="en-US" sz="2000" dirty="0"/>
              <a:t>more than </a:t>
            </a:r>
            <a:r>
              <a:rPr lang="en-US" sz="2000" dirty="0" smtClean="0"/>
              <a:t>14 </a:t>
            </a:r>
            <a:r>
              <a:rPr lang="en-US" sz="2000" dirty="0"/>
              <a:t>years of experience within the areas of internal audit and information technology. He has worked within the Internal Audit departments at a variety of organizations, including government, financial services, health care and distribution. His work has included developing, performing, leading and supervising various internal and IT audits</a:t>
            </a:r>
            <a:r>
              <a:rPr lang="en-US" sz="2000" dirty="0" smtClean="0"/>
              <a:t>.</a:t>
            </a:r>
          </a:p>
          <a:p>
            <a:r>
              <a:rPr lang="en-US" sz="2000" b="1" dirty="0" smtClean="0"/>
              <a:t>Education:  </a:t>
            </a:r>
            <a:r>
              <a:rPr lang="en-US" sz="2000" dirty="0" smtClean="0"/>
              <a:t>BS in Accounting, Indiana University of Pennsylvania</a:t>
            </a:r>
          </a:p>
          <a:p>
            <a:pPr lvl="1"/>
            <a:r>
              <a:rPr lang="en-US" sz="2000" dirty="0" smtClean="0"/>
              <a:t>MBA, Indiana University of Pennsylvania</a:t>
            </a:r>
          </a:p>
          <a:p>
            <a:r>
              <a:rPr lang="en-US" sz="2000" b="1" dirty="0" smtClean="0"/>
              <a:t>IT Audit Experience</a:t>
            </a:r>
            <a:r>
              <a:rPr lang="en-US" sz="2000" b="1" dirty="0"/>
              <a:t>:  </a:t>
            </a:r>
            <a:r>
              <a:rPr lang="en-US" sz="2000" dirty="0" smtClean="0"/>
              <a:t>Performed and lead various IT </a:t>
            </a:r>
            <a:r>
              <a:rPr lang="en-US" sz="2000" dirty="0"/>
              <a:t>audits for Banking, Finance, Government, and </a:t>
            </a:r>
            <a:r>
              <a:rPr lang="en-US" sz="2000" dirty="0" smtClean="0"/>
              <a:t>Healthcare </a:t>
            </a:r>
            <a:r>
              <a:rPr lang="en-US" sz="2000" dirty="0"/>
              <a:t>organizations. </a:t>
            </a:r>
          </a:p>
          <a:p>
            <a:endParaRPr lang="en-US" sz="2000"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2</a:t>
            </a:fld>
            <a:endParaRPr lang="en-US"/>
          </a:p>
        </p:txBody>
      </p:sp>
    </p:spTree>
    <p:extLst>
      <p:ext uri="{BB962C8B-B14F-4D97-AF65-F5344CB8AC3E}">
        <p14:creationId xmlns:p14="http://schemas.microsoft.com/office/powerpoint/2010/main" val="761498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Auditing Benefits</a:t>
            </a:r>
            <a:endParaRPr lang="en-US" dirty="0"/>
          </a:p>
        </p:txBody>
      </p:sp>
      <p:sp>
        <p:nvSpPr>
          <p:cNvPr id="3" name="Content Placeholder 2"/>
          <p:cNvSpPr>
            <a:spLocks noGrp="1"/>
          </p:cNvSpPr>
          <p:nvPr>
            <p:ph idx="1"/>
          </p:nvPr>
        </p:nvSpPr>
        <p:spPr/>
        <p:txBody>
          <a:bodyPr/>
          <a:lstStyle/>
          <a:p>
            <a:r>
              <a:rPr lang="en-US" dirty="0"/>
              <a:t>Continuous Auditing allows Internal Audit to continually gather from processes data that supports auditing activities.  </a:t>
            </a:r>
          </a:p>
          <a:p>
            <a:r>
              <a:rPr lang="en-US" dirty="0" smtClean="0"/>
              <a:t>Achieve compliance with policies, procedures, and regulations in a more timely manner with less cost. </a:t>
            </a:r>
          </a:p>
          <a:p>
            <a:r>
              <a:rPr lang="en-US" dirty="0" smtClean="0"/>
              <a:t>Reduce audit costs wile increasing effectiveness.  </a:t>
            </a:r>
          </a:p>
          <a:p>
            <a:r>
              <a:rPr lang="en-US" dirty="0" smtClean="0"/>
              <a:t>Complete more proactive reviews</a:t>
            </a:r>
          </a:p>
          <a:p>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20</a:t>
            </a:fld>
            <a:endParaRPr lang="en-US"/>
          </a:p>
        </p:txBody>
      </p:sp>
    </p:spTree>
    <p:extLst>
      <p:ext uri="{BB962C8B-B14F-4D97-AF65-F5344CB8AC3E}">
        <p14:creationId xmlns:p14="http://schemas.microsoft.com/office/powerpoint/2010/main" val="403223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Continuous Audit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Identify the controls to test. </a:t>
            </a:r>
          </a:p>
          <a:p>
            <a:pPr marL="457200" indent="-457200">
              <a:buFont typeface="+mj-lt"/>
              <a:buAutoNum type="arabicPeriod"/>
            </a:pPr>
            <a:endParaRPr lang="en-US" dirty="0"/>
          </a:p>
          <a:p>
            <a:pPr marL="457200" indent="-457200">
              <a:buFont typeface="+mj-lt"/>
              <a:buAutoNum type="arabicPeriod"/>
            </a:pPr>
            <a:r>
              <a:rPr lang="en-US" dirty="0"/>
              <a:t>Understand the </a:t>
            </a:r>
            <a:r>
              <a:rPr lang="en-US" dirty="0" smtClean="0"/>
              <a:t> systems</a:t>
            </a:r>
            <a:r>
              <a:rPr lang="en-US" dirty="0"/>
              <a:t>, data and processes in place and </a:t>
            </a:r>
            <a:r>
              <a:rPr lang="en-US" dirty="0" smtClean="0"/>
              <a:t>assess </a:t>
            </a:r>
            <a:r>
              <a:rPr lang="en-US" dirty="0"/>
              <a:t>the available testing </a:t>
            </a:r>
            <a:r>
              <a:rPr lang="en-US" dirty="0" smtClean="0"/>
              <a:t>techniques.</a:t>
            </a:r>
          </a:p>
          <a:p>
            <a:pPr marL="457200" indent="-457200">
              <a:buFont typeface="+mj-lt"/>
              <a:buAutoNum type="arabicPeriod"/>
            </a:pPr>
            <a:endParaRPr lang="en-US" dirty="0"/>
          </a:p>
          <a:p>
            <a:pPr marL="457200" indent="-457200">
              <a:buFont typeface="+mj-lt"/>
              <a:buAutoNum type="arabicPeriod"/>
            </a:pPr>
            <a:r>
              <a:rPr lang="en-US" dirty="0" smtClean="0"/>
              <a:t>Design </a:t>
            </a:r>
            <a:r>
              <a:rPr lang="en-US" dirty="0"/>
              <a:t>and </a:t>
            </a:r>
            <a:r>
              <a:rPr lang="en-US" dirty="0" smtClean="0"/>
              <a:t>implement </a:t>
            </a:r>
            <a:r>
              <a:rPr lang="en-US" dirty="0"/>
              <a:t>the continuous tests</a:t>
            </a:r>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21</a:t>
            </a:fld>
            <a:endParaRPr lang="en-US"/>
          </a:p>
        </p:txBody>
      </p:sp>
    </p:spTree>
    <p:extLst>
      <p:ext uri="{BB962C8B-B14F-4D97-AF65-F5344CB8AC3E}">
        <p14:creationId xmlns:p14="http://schemas.microsoft.com/office/powerpoint/2010/main" val="208469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Controls to Test</a:t>
            </a:r>
            <a:endParaRPr lang="en-US" dirty="0"/>
          </a:p>
        </p:txBody>
      </p:sp>
      <p:sp>
        <p:nvSpPr>
          <p:cNvPr id="3" name="Content Placeholder 2"/>
          <p:cNvSpPr>
            <a:spLocks noGrp="1"/>
          </p:cNvSpPr>
          <p:nvPr>
            <p:ph idx="1"/>
          </p:nvPr>
        </p:nvSpPr>
        <p:spPr/>
        <p:txBody>
          <a:bodyPr/>
          <a:lstStyle/>
          <a:p>
            <a:r>
              <a:rPr lang="en-US" dirty="0" smtClean="0"/>
              <a:t>What Risks reside in the organization? </a:t>
            </a:r>
          </a:p>
          <a:p>
            <a:pPr lvl="1"/>
            <a:r>
              <a:rPr lang="en-US" dirty="0" smtClean="0"/>
              <a:t>Utilize previously completed business or IT risk assessments.  </a:t>
            </a:r>
          </a:p>
          <a:p>
            <a:r>
              <a:rPr lang="en-US" dirty="0" smtClean="0"/>
              <a:t>Identify processes or controls in place within the organization. </a:t>
            </a:r>
          </a:p>
          <a:p>
            <a:pPr lvl="1"/>
            <a:r>
              <a:rPr lang="en-US" dirty="0" smtClean="0"/>
              <a:t>What is the probability of  occurrence</a:t>
            </a:r>
          </a:p>
          <a:p>
            <a:pPr lvl="1"/>
            <a:r>
              <a:rPr lang="en-US" dirty="0" smtClean="0"/>
              <a:t>What is the impact of risk</a:t>
            </a:r>
          </a:p>
          <a:p>
            <a:endParaRPr lang="en-US" dirty="0" smtClean="0"/>
          </a:p>
          <a:p>
            <a:endParaRPr lang="en-US" dirty="0" smtClean="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a:xfrm>
            <a:off x="235527" y="6214532"/>
            <a:ext cx="721203" cy="506943"/>
          </a:xfrm>
        </p:spPr>
        <p:txBody>
          <a:bodyPr/>
          <a:lstStyle/>
          <a:p>
            <a:fld id="{CC6B6D8E-C1BC-E444-8B75-DAFF4DCB9331}" type="slidenum">
              <a:rPr lang="en-US" smtClean="0"/>
              <a:pPr/>
              <a:t>22</a:t>
            </a:fld>
            <a:endParaRPr lang="en-US" dirty="0"/>
          </a:p>
        </p:txBody>
      </p:sp>
    </p:spTree>
    <p:extLst>
      <p:ext uri="{BB962C8B-B14F-4D97-AF65-F5344CB8AC3E}">
        <p14:creationId xmlns:p14="http://schemas.microsoft.com/office/powerpoint/2010/main" val="264540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98538"/>
            <a:ext cx="6290441" cy="334962"/>
          </a:xfrm>
        </p:spPr>
        <p:txBody>
          <a:bodyPr/>
          <a:lstStyle/>
          <a:p>
            <a:r>
              <a:rPr lang="en-US" dirty="0" smtClean="0"/>
              <a:t>Systems, Data, and Processes</a:t>
            </a:r>
            <a:endParaRPr lang="en-US" dirty="0"/>
          </a:p>
        </p:txBody>
      </p:sp>
      <p:sp>
        <p:nvSpPr>
          <p:cNvPr id="3" name="Content Placeholder 2"/>
          <p:cNvSpPr>
            <a:spLocks noGrp="1"/>
          </p:cNvSpPr>
          <p:nvPr>
            <p:ph idx="1"/>
          </p:nvPr>
        </p:nvSpPr>
        <p:spPr/>
        <p:txBody>
          <a:bodyPr/>
          <a:lstStyle/>
          <a:p>
            <a:r>
              <a:rPr lang="en-US" dirty="0" smtClean="0"/>
              <a:t>What are the critical systems used in the processes where critical controls are identified? </a:t>
            </a:r>
          </a:p>
          <a:p>
            <a:r>
              <a:rPr lang="en-US" dirty="0" smtClean="0"/>
              <a:t>Is the underlying data  readily available? </a:t>
            </a:r>
          </a:p>
          <a:p>
            <a:r>
              <a:rPr lang="en-US" dirty="0" smtClean="0"/>
              <a:t>Can it be tested through automated testing?  </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23</a:t>
            </a:fld>
            <a:endParaRPr lang="en-US"/>
          </a:p>
        </p:txBody>
      </p:sp>
    </p:spTree>
    <p:extLst>
      <p:ext uri="{BB962C8B-B14F-4D97-AF65-F5344CB8AC3E}">
        <p14:creationId xmlns:p14="http://schemas.microsoft.com/office/powerpoint/2010/main" val="158111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030"/>
            <a:ext cx="7551683" cy="145830"/>
          </a:xfrm>
        </p:spPr>
        <p:txBody>
          <a:bodyPr/>
          <a:lstStyle/>
          <a:p>
            <a:r>
              <a:rPr lang="en-US" dirty="0"/>
              <a:t>Design and </a:t>
            </a:r>
            <a:r>
              <a:rPr lang="en-US" dirty="0" smtClean="0"/>
              <a:t>Implement </a:t>
            </a:r>
            <a:r>
              <a:rPr lang="en-US" dirty="0"/>
              <a:t>the </a:t>
            </a:r>
            <a:r>
              <a:rPr lang="en-US" dirty="0" smtClean="0"/>
              <a:t>Continuous Tests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What is the most effective way to test the designated control? </a:t>
            </a:r>
          </a:p>
          <a:p>
            <a:pPr lvl="1"/>
            <a:r>
              <a:rPr lang="en-US" dirty="0" smtClean="0"/>
              <a:t>Can the testing be automated? </a:t>
            </a:r>
          </a:p>
          <a:p>
            <a:pPr lvl="1"/>
            <a:r>
              <a:rPr lang="en-US" dirty="0" smtClean="0"/>
              <a:t>What tools will be used to test the control ? </a:t>
            </a:r>
          </a:p>
          <a:p>
            <a:r>
              <a:rPr lang="en-US" dirty="0" smtClean="0"/>
              <a:t>For automated testing, what will constitute a Red Flag? </a:t>
            </a:r>
          </a:p>
          <a:p>
            <a:pPr lvl="1"/>
            <a:r>
              <a:rPr lang="en-US" dirty="0" smtClean="0"/>
              <a:t>How will red flags be handled? </a:t>
            </a:r>
          </a:p>
          <a:p>
            <a:r>
              <a:rPr lang="en-US" dirty="0" smtClean="0"/>
              <a:t>How will the results be reported? </a:t>
            </a:r>
          </a:p>
          <a:p>
            <a:r>
              <a:rPr lang="en-US" dirty="0" smtClean="0"/>
              <a:t>How often will the continuous program be reviewed?</a:t>
            </a:r>
          </a:p>
          <a:p>
            <a:pPr lvl="1"/>
            <a:r>
              <a:rPr lang="en-US" dirty="0" smtClean="0"/>
              <a:t>Further refining tests</a:t>
            </a:r>
          </a:p>
          <a:p>
            <a:pPr lvl="1"/>
            <a:r>
              <a:rPr lang="en-US" dirty="0" smtClean="0"/>
              <a:t>Adding controls</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24</a:t>
            </a:fld>
            <a:endParaRPr lang="en-US"/>
          </a:p>
        </p:txBody>
      </p:sp>
    </p:spTree>
    <p:extLst>
      <p:ext uri="{BB962C8B-B14F-4D97-AF65-F5344CB8AC3E}">
        <p14:creationId xmlns:p14="http://schemas.microsoft.com/office/powerpoint/2010/main" val="1246528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25</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635" y="1723375"/>
            <a:ext cx="8468506" cy="395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085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 Data Imports</a:t>
            </a:r>
            <a:endParaRPr lang="en-US" dirty="0"/>
          </a:p>
        </p:txBody>
      </p:sp>
      <p:sp>
        <p:nvSpPr>
          <p:cNvPr id="3" name="Content Placeholder 2"/>
          <p:cNvSpPr>
            <a:spLocks noGrp="1"/>
          </p:cNvSpPr>
          <p:nvPr>
            <p:ph idx="1"/>
          </p:nvPr>
        </p:nvSpPr>
        <p:spPr/>
        <p:txBody>
          <a:bodyPr/>
          <a:lstStyle/>
          <a:p>
            <a:r>
              <a:rPr lang="en-US" dirty="0" smtClean="0"/>
              <a:t>Data can be pulled from various ACL products</a:t>
            </a:r>
          </a:p>
          <a:p>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26</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 t="1" r="-384" b="40619"/>
          <a:stretch/>
        </p:blipFill>
        <p:spPr bwMode="auto">
          <a:xfrm>
            <a:off x="532823" y="2288309"/>
            <a:ext cx="7200900" cy="338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632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ACL </a:t>
            </a:r>
            <a:r>
              <a:rPr lang="en-US" dirty="0" smtClean="0"/>
              <a:t>– Data Imports</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27</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54984"/>
            <a:ext cx="71723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57200" y="1746250"/>
            <a:ext cx="8229600" cy="4381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And sources</a:t>
            </a:r>
          </a:p>
          <a:p>
            <a:endParaRPr lang="en-US" dirty="0"/>
          </a:p>
        </p:txBody>
      </p:sp>
    </p:spTree>
    <p:extLst>
      <p:ext uri="{BB962C8B-B14F-4D97-AF65-F5344CB8AC3E}">
        <p14:creationId xmlns:p14="http://schemas.microsoft.com/office/powerpoint/2010/main" val="87369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ACL </a:t>
            </a:r>
            <a:r>
              <a:rPr lang="en-US" dirty="0" smtClean="0"/>
              <a:t>– Data Imports</a:t>
            </a:r>
            <a:endParaRPr lang="en-US" dirty="0"/>
          </a:p>
        </p:txBody>
      </p:sp>
      <p:sp>
        <p:nvSpPr>
          <p:cNvPr id="3" name="Content Placeholder 2"/>
          <p:cNvSpPr>
            <a:spLocks noGrp="1"/>
          </p:cNvSpPr>
          <p:nvPr>
            <p:ph idx="1"/>
          </p:nvPr>
        </p:nvSpPr>
        <p:spPr/>
        <p:txBody>
          <a:bodyPr/>
          <a:lstStyle/>
          <a:p>
            <a:r>
              <a:rPr lang="en-US" dirty="0" smtClean="0"/>
              <a:t>In Multiple Formats</a:t>
            </a:r>
          </a:p>
          <a:p>
            <a:pPr marL="0" indent="0">
              <a:buNone/>
            </a:pP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28</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846" b="17228"/>
          <a:stretch/>
        </p:blipFill>
        <p:spPr bwMode="auto">
          <a:xfrm>
            <a:off x="872060" y="2438400"/>
            <a:ext cx="6915150" cy="256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30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ACL </a:t>
            </a:r>
            <a:r>
              <a:rPr lang="en-US" dirty="0" smtClean="0"/>
              <a:t>– Data Imports</a:t>
            </a:r>
            <a:endParaRPr lang="en-US" dirty="0"/>
          </a:p>
        </p:txBody>
      </p:sp>
      <p:sp>
        <p:nvSpPr>
          <p:cNvPr id="3" name="Content Placeholder 2"/>
          <p:cNvSpPr>
            <a:spLocks noGrp="1"/>
          </p:cNvSpPr>
          <p:nvPr>
            <p:ph idx="1"/>
          </p:nvPr>
        </p:nvSpPr>
        <p:spPr/>
        <p:txBody>
          <a:bodyPr/>
          <a:lstStyle/>
          <a:p>
            <a:r>
              <a:rPr lang="en-US" dirty="0" smtClean="0"/>
              <a:t>ACL Import Wizard will guide you through the process and try to predict the field types, lengths, and titles. </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29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433" y="2530930"/>
            <a:ext cx="4726131" cy="3683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21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  Travis, CISA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Dean </a:t>
            </a:r>
            <a:r>
              <a:rPr lang="en-US" dirty="0"/>
              <a:t>Travis is a Senior Associate with CBIZ.  Dean has over 10 years of experience in Information Technology Audit.  During that time he has worked within the Internal Audit departments for various companies spanning across Government (Pennsylvania Department of the Auditor General), Banking (Susquehanna Bank), Financial Services (PHEAA), and Manufacturing (TE Connectivity) industries.  His work has included developing, performing, and leading audits of IT General Controls, Infrastructure, Network Security, and various applications.  He has an expertise in Data Analytics and Database Management.     </a:t>
            </a:r>
          </a:p>
          <a:p>
            <a:r>
              <a:rPr lang="en-US" b="1" dirty="0"/>
              <a:t>Education:</a:t>
            </a:r>
            <a:r>
              <a:rPr lang="en-US" dirty="0"/>
              <a:t> BS in Accounting, Susquehanna University, Selinsgrove PA</a:t>
            </a:r>
          </a:p>
          <a:p>
            <a:r>
              <a:rPr lang="en-US" b="1" dirty="0"/>
              <a:t>Professional Certifications:</a:t>
            </a:r>
            <a:r>
              <a:rPr lang="en-US" dirty="0"/>
              <a:t> Certified Information Systems Auditor (CISA)</a:t>
            </a:r>
          </a:p>
          <a:p>
            <a:r>
              <a:rPr lang="en-US" b="1" dirty="0"/>
              <a:t>IT Audit Experience:</a:t>
            </a:r>
            <a:r>
              <a:rPr lang="en-US" dirty="0"/>
              <a:t>  Performed 50+ IT audits for Banking, Finance, Government, and Manufacturing organizations. </a:t>
            </a:r>
          </a:p>
          <a:p>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a:t>
            </a:fld>
            <a:endParaRPr lang="en-US"/>
          </a:p>
        </p:txBody>
      </p:sp>
    </p:spTree>
    <p:extLst>
      <p:ext uri="{BB962C8B-B14F-4D97-AF65-F5344CB8AC3E}">
        <p14:creationId xmlns:p14="http://schemas.microsoft.com/office/powerpoint/2010/main" val="216598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ACL – Data</a:t>
            </a:r>
          </a:p>
        </p:txBody>
      </p:sp>
      <p:sp>
        <p:nvSpPr>
          <p:cNvPr id="3" name="Content Placeholder 2"/>
          <p:cNvSpPr>
            <a:spLocks noGrp="1"/>
          </p:cNvSpPr>
          <p:nvPr>
            <p:ph idx="1"/>
          </p:nvPr>
        </p:nvSpPr>
        <p:spPr/>
        <p:txBody>
          <a:bodyPr/>
          <a:lstStyle/>
          <a:p>
            <a:r>
              <a:rPr lang="en-US" dirty="0" smtClean="0"/>
              <a:t>After import you can go to Edit &gt; Table Layout (CTRL + I)</a:t>
            </a:r>
          </a:p>
          <a:p>
            <a:endParaRPr lang="en-US" dirty="0" smtClean="0"/>
          </a:p>
          <a:p>
            <a:pPr marL="0" indent="0">
              <a:buNone/>
            </a:pP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2273931"/>
            <a:ext cx="6010798" cy="408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32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0" y="998538"/>
            <a:ext cx="5035550" cy="334962"/>
          </a:xfrm>
        </p:spPr>
        <p:txBody>
          <a:bodyPr/>
          <a:lstStyle/>
          <a:p>
            <a:r>
              <a:rPr lang="en-US" dirty="0" smtClean="0"/>
              <a:t>ACL - Logging</a:t>
            </a:r>
            <a:endParaRPr lang="en-US" dirty="0"/>
          </a:p>
        </p:txBody>
      </p:sp>
      <p:sp>
        <p:nvSpPr>
          <p:cNvPr id="3" name="Content Placeholder 2"/>
          <p:cNvSpPr>
            <a:spLocks noGrp="1"/>
          </p:cNvSpPr>
          <p:nvPr>
            <p:ph idx="1"/>
          </p:nvPr>
        </p:nvSpPr>
        <p:spPr/>
        <p:txBody>
          <a:bodyPr/>
          <a:lstStyle/>
          <a:p>
            <a:pPr lvl="7"/>
            <a:r>
              <a:rPr lang="en-US" dirty="0" smtClean="0"/>
              <a:t>All actions are logged within ACL to maintain file integrity</a:t>
            </a:r>
          </a:p>
          <a:p>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21108"/>
            <a:ext cx="2860098" cy="520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296" y="3492774"/>
            <a:ext cx="5662111" cy="108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372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ACL - Focus on Analytics</a:t>
            </a:r>
          </a:p>
        </p:txBody>
      </p:sp>
      <p:sp>
        <p:nvSpPr>
          <p:cNvPr id="3" name="Content Placeholder 2"/>
          <p:cNvSpPr>
            <a:spLocks noGrp="1"/>
          </p:cNvSpPr>
          <p:nvPr>
            <p:ph idx="1"/>
          </p:nvPr>
        </p:nvSpPr>
        <p:spPr>
          <a:xfrm>
            <a:off x="290946" y="1538432"/>
            <a:ext cx="8229600" cy="4381500"/>
          </a:xfrm>
        </p:spPr>
        <p:txBody>
          <a:bodyPr/>
          <a:lstStyle/>
          <a:p>
            <a:r>
              <a:rPr lang="en-US" dirty="0" smtClean="0"/>
              <a:t>Extract fields to narrow populations</a:t>
            </a:r>
          </a:p>
          <a:p>
            <a:pPr marL="0" indent="0">
              <a:buNone/>
            </a:pP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73" y="2003425"/>
            <a:ext cx="56769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667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33</a:t>
            </a:fld>
            <a:endParaRPr lang="en-US"/>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933" t="2833" r="75600" b="46574"/>
          <a:stretch/>
        </p:blipFill>
        <p:spPr bwMode="auto">
          <a:xfrm>
            <a:off x="457200" y="1671505"/>
            <a:ext cx="2161309" cy="397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p:txBody>
          <a:bodyPr/>
          <a:lstStyle/>
          <a:p>
            <a:r>
              <a:rPr lang="en-US" dirty="0"/>
              <a:t>ACL - </a:t>
            </a:r>
            <a:r>
              <a:rPr lang="en-US" dirty="0" smtClean="0"/>
              <a:t>Analytics</a:t>
            </a:r>
            <a:endParaRPr lang="en-US" dirty="0"/>
          </a:p>
        </p:txBody>
      </p:sp>
      <p:sp>
        <p:nvSpPr>
          <p:cNvPr id="9" name="Content Placeholder 2"/>
          <p:cNvSpPr txBox="1">
            <a:spLocks/>
          </p:cNvSpPr>
          <p:nvPr/>
        </p:nvSpPr>
        <p:spPr>
          <a:xfrm>
            <a:off x="2826328" y="1708173"/>
            <a:ext cx="5666508" cy="4381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Perform Analysis of data sets</a:t>
            </a:r>
          </a:p>
          <a:p>
            <a:pPr marL="0" indent="0">
              <a:buFont typeface="Arial"/>
              <a:buNone/>
            </a:pPr>
            <a:endParaRPr lang="en-US" dirty="0"/>
          </a:p>
        </p:txBody>
      </p:sp>
    </p:spTree>
    <p:extLst>
      <p:ext uri="{BB962C8B-B14F-4D97-AF65-F5344CB8AC3E}">
        <p14:creationId xmlns:p14="http://schemas.microsoft.com/office/powerpoint/2010/main" val="3029652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5035550" cy="334962"/>
          </a:xfrm>
        </p:spPr>
        <p:txBody>
          <a:bodyPr/>
          <a:lstStyle/>
          <a:p>
            <a:r>
              <a:rPr lang="en-US" dirty="0" smtClean="0"/>
              <a:t>ACL Statistics Function</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 y="1738630"/>
            <a:ext cx="4969271" cy="322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018"/>
          <a:stretch/>
        </p:blipFill>
        <p:spPr bwMode="auto">
          <a:xfrm>
            <a:off x="5610225" y="1738630"/>
            <a:ext cx="3166137" cy="324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589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98538"/>
            <a:ext cx="5919787" cy="334962"/>
          </a:xfrm>
        </p:spPr>
        <p:txBody>
          <a:bodyPr/>
          <a:lstStyle/>
          <a:p>
            <a:r>
              <a:rPr lang="en-US" dirty="0" smtClean="0"/>
              <a:t>ACL – Calculating Sample Size</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35</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5775"/>
            <a:ext cx="36195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5775"/>
            <a:ext cx="36099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0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ACL - </a:t>
            </a:r>
            <a:r>
              <a:rPr lang="en-US" dirty="0" smtClean="0"/>
              <a:t>Sampling</a:t>
            </a:r>
            <a:endParaRPr lang="en-US" dirty="0"/>
          </a:p>
        </p:txBody>
      </p:sp>
      <p:sp>
        <p:nvSpPr>
          <p:cNvPr id="3" name="Content Placeholder 2"/>
          <p:cNvSpPr>
            <a:spLocks noGrp="1"/>
          </p:cNvSpPr>
          <p:nvPr>
            <p:ph idx="1"/>
          </p:nvPr>
        </p:nvSpPr>
        <p:spPr/>
        <p:txBody>
          <a:bodyPr/>
          <a:lstStyle/>
          <a:p>
            <a:r>
              <a:rPr lang="en-US" dirty="0" smtClean="0"/>
              <a:t>ACL can be utilized to pull your sample.  </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130" y="2158097"/>
            <a:ext cx="449379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768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538"/>
            <a:ext cx="6876288" cy="334962"/>
          </a:xfrm>
        </p:spPr>
        <p:txBody>
          <a:bodyPr/>
          <a:lstStyle/>
          <a:p>
            <a:r>
              <a:rPr lang="en-US" dirty="0" smtClean="0"/>
              <a:t>ACL – Sampling Selection Order</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37</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8160" y="1841500"/>
            <a:ext cx="46577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514344" y="5023104"/>
            <a:ext cx="1389888" cy="2743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00" y="2194560"/>
            <a:ext cx="438912" cy="20116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151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Scripting</a:t>
            </a:r>
            <a:endParaRPr lang="en-US" dirty="0"/>
          </a:p>
        </p:txBody>
      </p:sp>
      <p:sp>
        <p:nvSpPr>
          <p:cNvPr id="3" name="Content Placeholder 2"/>
          <p:cNvSpPr>
            <a:spLocks noGrp="1"/>
          </p:cNvSpPr>
          <p:nvPr>
            <p:ph idx="1"/>
          </p:nvPr>
        </p:nvSpPr>
        <p:spPr/>
        <p:txBody>
          <a:bodyPr/>
          <a:lstStyle/>
          <a:p>
            <a:r>
              <a:rPr lang="en-US" dirty="0" smtClean="0"/>
              <a:t>ACL is designed to automate repetitive tasks</a:t>
            </a:r>
          </a:p>
          <a:p>
            <a:r>
              <a:rPr lang="en-US" dirty="0" smtClean="0"/>
              <a:t>For example a repetitive continuous audit test. </a:t>
            </a:r>
          </a:p>
          <a:p>
            <a:r>
              <a:rPr lang="en-US" dirty="0" smtClean="0"/>
              <a:t>3 ways to write a script</a:t>
            </a:r>
          </a:p>
          <a:p>
            <a:pPr marL="914400" lvl="1" indent="-457200">
              <a:buFont typeface="+mj-lt"/>
              <a:buAutoNum type="arabicPeriod"/>
            </a:pPr>
            <a:r>
              <a:rPr lang="en-US" dirty="0" smtClean="0"/>
              <a:t>Script Recorder</a:t>
            </a:r>
          </a:p>
          <a:p>
            <a:pPr marL="914400" lvl="1" indent="-457200">
              <a:buFont typeface="+mj-lt"/>
              <a:buAutoNum type="arabicPeriod"/>
            </a:pPr>
            <a:r>
              <a:rPr lang="en-US" dirty="0" smtClean="0"/>
              <a:t>Log Selection</a:t>
            </a:r>
          </a:p>
          <a:p>
            <a:pPr marL="914400" lvl="1" indent="-457200">
              <a:buFont typeface="+mj-lt"/>
              <a:buAutoNum type="arabicPeriod"/>
            </a:pPr>
            <a:r>
              <a:rPr lang="en-US" dirty="0" smtClean="0"/>
              <a:t>Freeform</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38</a:t>
            </a:fld>
            <a:endParaRPr lang="en-US"/>
          </a:p>
        </p:txBody>
      </p:sp>
    </p:spTree>
    <p:extLst>
      <p:ext uri="{BB962C8B-B14F-4D97-AF65-F5344CB8AC3E}">
        <p14:creationId xmlns:p14="http://schemas.microsoft.com/office/powerpoint/2010/main" val="3055267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538"/>
            <a:ext cx="5939360" cy="334962"/>
          </a:xfrm>
        </p:spPr>
        <p:txBody>
          <a:bodyPr/>
          <a:lstStyle/>
          <a:p>
            <a:r>
              <a:rPr lang="en-US" dirty="0" smtClean="0"/>
              <a:t>ACL Scripting – Script Recorder</a:t>
            </a:r>
            <a:endParaRPr lang="en-US" dirty="0"/>
          </a:p>
        </p:txBody>
      </p:sp>
      <p:sp>
        <p:nvSpPr>
          <p:cNvPr id="3" name="Content Placeholder 2"/>
          <p:cNvSpPr>
            <a:spLocks noGrp="1"/>
          </p:cNvSpPr>
          <p:nvPr>
            <p:ph idx="1"/>
          </p:nvPr>
        </p:nvSpPr>
        <p:spPr/>
        <p:txBody>
          <a:bodyPr/>
          <a:lstStyle/>
          <a:p>
            <a:r>
              <a:rPr lang="en-US" dirty="0" smtClean="0"/>
              <a:t>Tools &gt; Set Script Recorder On</a:t>
            </a:r>
          </a:p>
          <a:p>
            <a:r>
              <a:rPr lang="en-US" dirty="0" smtClean="0"/>
              <a:t>Easiest way to write a script.  </a:t>
            </a:r>
          </a:p>
          <a:p>
            <a:r>
              <a:rPr lang="en-US" dirty="0" smtClean="0"/>
              <a:t>Automatically creates a new script if one has not been designated. </a:t>
            </a:r>
          </a:p>
          <a:p>
            <a:r>
              <a:rPr lang="en-US" dirty="0" smtClean="0"/>
              <a:t>All actions will not run but instead be written to the  new script. </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39</a:t>
            </a:fld>
            <a:endParaRPr lang="en-US"/>
          </a:p>
        </p:txBody>
      </p:sp>
    </p:spTree>
    <p:extLst>
      <p:ext uri="{BB962C8B-B14F-4D97-AF65-F5344CB8AC3E}">
        <p14:creationId xmlns:p14="http://schemas.microsoft.com/office/powerpoint/2010/main" val="111827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4</a:t>
            </a:fld>
            <a:endParaRPr lang="en-US"/>
          </a:p>
        </p:txBody>
      </p:sp>
    </p:spTree>
    <p:extLst>
      <p:ext uri="{BB962C8B-B14F-4D97-AF65-F5344CB8AC3E}">
        <p14:creationId xmlns:p14="http://schemas.microsoft.com/office/powerpoint/2010/main" val="2207255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Scripting – Log  Selection</a:t>
            </a:r>
            <a:endParaRPr lang="en-US" dirty="0"/>
          </a:p>
        </p:txBody>
      </p:sp>
      <p:sp>
        <p:nvSpPr>
          <p:cNvPr id="3" name="Content Placeholder 2"/>
          <p:cNvSpPr>
            <a:spLocks noGrp="1"/>
          </p:cNvSpPr>
          <p:nvPr>
            <p:ph idx="1"/>
          </p:nvPr>
        </p:nvSpPr>
        <p:spPr/>
        <p:txBody>
          <a:bodyPr/>
          <a:lstStyle/>
          <a:p>
            <a:r>
              <a:rPr lang="en-US" dirty="0" smtClean="0"/>
              <a:t>Select items from the log, right click, save selected items &gt; script</a:t>
            </a:r>
          </a:p>
          <a:p>
            <a:r>
              <a:rPr lang="en-US" dirty="0" smtClean="0"/>
              <a:t>This will save selected items to a log file that can be run. </a:t>
            </a: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40</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362" r="61710" b="34699"/>
          <a:stretch/>
        </p:blipFill>
        <p:spPr bwMode="auto">
          <a:xfrm>
            <a:off x="961696" y="3216165"/>
            <a:ext cx="4981903" cy="197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691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Scripting - Freeform</a:t>
            </a:r>
            <a:endParaRPr lang="en-US" dirty="0"/>
          </a:p>
        </p:txBody>
      </p:sp>
      <p:sp>
        <p:nvSpPr>
          <p:cNvPr id="3" name="Content Placeholder 2"/>
          <p:cNvSpPr>
            <a:spLocks noGrp="1"/>
          </p:cNvSpPr>
          <p:nvPr>
            <p:ph idx="1"/>
          </p:nvPr>
        </p:nvSpPr>
        <p:spPr/>
        <p:txBody>
          <a:bodyPr/>
          <a:lstStyle/>
          <a:p>
            <a:r>
              <a:rPr lang="en-US" dirty="0" smtClean="0"/>
              <a:t>File &gt; New &gt; Script</a:t>
            </a:r>
          </a:p>
          <a:p>
            <a:r>
              <a:rPr lang="en-US" dirty="0" smtClean="0"/>
              <a:t>Allows user to write their own script from scratch. </a:t>
            </a:r>
          </a:p>
          <a:p>
            <a:r>
              <a:rPr lang="en-US" dirty="0" smtClean="0"/>
              <a:t>Best used in combination with the previous two scripting techniques.  </a:t>
            </a:r>
          </a:p>
          <a:p>
            <a:pPr marL="0" indent="0">
              <a:buNone/>
            </a:pP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41</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3875723"/>
            <a:ext cx="8829074" cy="151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32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 Functions</a:t>
            </a:r>
            <a:endParaRPr lang="en-US" dirty="0"/>
          </a:p>
        </p:txBody>
      </p:sp>
      <p:sp>
        <p:nvSpPr>
          <p:cNvPr id="3" name="Content Placeholder 2"/>
          <p:cNvSpPr>
            <a:spLocks noGrp="1"/>
          </p:cNvSpPr>
          <p:nvPr>
            <p:ph idx="1"/>
          </p:nvPr>
        </p:nvSpPr>
        <p:spPr/>
        <p:txBody>
          <a:bodyPr>
            <a:normAutofit lnSpcReduction="10000"/>
          </a:bodyPr>
          <a:lstStyle/>
          <a:p>
            <a:r>
              <a:rPr lang="en-US" dirty="0" smtClean="0"/>
              <a:t>Functions can be nested.  </a:t>
            </a:r>
          </a:p>
          <a:p>
            <a:pPr marL="0" indent="0">
              <a:buNone/>
            </a:pPr>
            <a:r>
              <a:rPr lang="en-US" dirty="0" smtClean="0"/>
              <a:t>Some commonly </a:t>
            </a:r>
            <a:r>
              <a:rPr lang="en-US" smtClean="0"/>
              <a:t>used functions: </a:t>
            </a:r>
          </a:p>
          <a:p>
            <a:r>
              <a:rPr lang="en-US" dirty="0" smtClean="0"/>
              <a:t>BETWEEN</a:t>
            </a:r>
            <a:r>
              <a:rPr lang="en-US" dirty="0"/>
              <a:t>( value , min , max </a:t>
            </a:r>
            <a:r>
              <a:rPr lang="en-US" dirty="0" smtClean="0"/>
              <a:t>) – returns records between set limits. </a:t>
            </a:r>
          </a:p>
          <a:p>
            <a:r>
              <a:rPr lang="en-US" dirty="0"/>
              <a:t>FIND( string &lt;,</a:t>
            </a:r>
            <a:r>
              <a:rPr lang="en-US" dirty="0" err="1"/>
              <a:t>field_to_search_in</a:t>
            </a:r>
            <a:r>
              <a:rPr lang="en-US" dirty="0"/>
              <a:t>&gt; </a:t>
            </a:r>
            <a:r>
              <a:rPr lang="en-US" dirty="0" smtClean="0"/>
              <a:t>) – Finds a defined value.  Function can search entire data set or a specified field only. </a:t>
            </a:r>
          </a:p>
          <a:p>
            <a:r>
              <a:rPr lang="en-US" dirty="0"/>
              <a:t>MATCH( </a:t>
            </a:r>
            <a:r>
              <a:rPr lang="en-US" dirty="0" err="1"/>
              <a:t>comparison_value</a:t>
            </a:r>
            <a:r>
              <a:rPr lang="en-US" dirty="0"/>
              <a:t> , test1 , test2 &lt;,test3...&gt; </a:t>
            </a:r>
            <a:r>
              <a:rPr lang="en-US" dirty="0" smtClean="0"/>
              <a:t>) – Finds multiple preset values.  </a:t>
            </a:r>
          </a:p>
          <a:p>
            <a:r>
              <a:rPr lang="en-US" dirty="0"/>
              <a:t>SUBSTR( string , start , length </a:t>
            </a:r>
            <a:r>
              <a:rPr lang="en-US" dirty="0" smtClean="0"/>
              <a:t>) – Pulls a defined portion of field.  </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r>
              <a:rPr lang="en-US" smtClean="0"/>
              <a:t>PRESENTATION TITLE HERE</a:t>
            </a:r>
            <a:endParaRPr lang="en-US"/>
          </a:p>
        </p:txBody>
      </p:sp>
      <p:sp>
        <p:nvSpPr>
          <p:cNvPr id="5" name="Slide Number Placeholder 4"/>
          <p:cNvSpPr>
            <a:spLocks noGrp="1"/>
          </p:cNvSpPr>
          <p:nvPr>
            <p:ph type="sldNum" sz="quarter" idx="4"/>
          </p:nvPr>
        </p:nvSpPr>
        <p:spPr/>
        <p:txBody>
          <a:bodyPr/>
          <a:lstStyle/>
          <a:p>
            <a:fld id="{CC6B6D8E-C1BC-E444-8B75-DAFF4DCB9331}" type="slidenum">
              <a:rPr lang="en-US" smtClean="0"/>
              <a:pPr/>
              <a:t>42</a:t>
            </a:fld>
            <a:endParaRPr lang="en-US"/>
          </a:p>
        </p:txBody>
      </p:sp>
    </p:spTree>
    <p:extLst>
      <p:ext uri="{BB962C8B-B14F-4D97-AF65-F5344CB8AC3E}">
        <p14:creationId xmlns:p14="http://schemas.microsoft.com/office/powerpoint/2010/main" val="52426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Contents	</a:t>
            </a:r>
            <a:endParaRPr lang="en-US" dirty="0"/>
          </a:p>
        </p:txBody>
      </p:sp>
      <p:sp>
        <p:nvSpPr>
          <p:cNvPr id="3" name="Content Placeholder 2"/>
          <p:cNvSpPr>
            <a:spLocks noGrp="1"/>
          </p:cNvSpPr>
          <p:nvPr>
            <p:ph idx="1"/>
          </p:nvPr>
        </p:nvSpPr>
        <p:spPr/>
        <p:txBody>
          <a:bodyPr/>
          <a:lstStyle/>
          <a:p>
            <a:r>
              <a:rPr lang="en-US" dirty="0" smtClean="0"/>
              <a:t>Data Mining</a:t>
            </a:r>
          </a:p>
          <a:p>
            <a:r>
              <a:rPr lang="en-US" dirty="0" smtClean="0"/>
              <a:t>Statistical Analysis</a:t>
            </a:r>
          </a:p>
          <a:p>
            <a:r>
              <a:rPr lang="en-US" dirty="0" smtClean="0"/>
              <a:t>Predictive Analysis</a:t>
            </a:r>
          </a:p>
          <a:p>
            <a:r>
              <a:rPr lang="en-US" dirty="0" smtClean="0"/>
              <a:t>Continuous Audit</a:t>
            </a:r>
          </a:p>
          <a:p>
            <a:r>
              <a:rPr lang="en-US" dirty="0" smtClean="0"/>
              <a:t>ACL Demo</a:t>
            </a:r>
            <a:endParaRPr lang="en-US"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5</a:t>
            </a:fld>
            <a:endParaRPr lang="en-US"/>
          </a:p>
        </p:txBody>
      </p:sp>
    </p:spTree>
    <p:extLst>
      <p:ext uri="{BB962C8B-B14F-4D97-AF65-F5344CB8AC3E}">
        <p14:creationId xmlns:p14="http://schemas.microsoft.com/office/powerpoint/2010/main" val="322331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The </a:t>
            </a:r>
            <a:r>
              <a:rPr lang="en-US" dirty="0"/>
              <a:t>process of analyzing data from different perspectives and summarizing it into useful </a:t>
            </a:r>
            <a:r>
              <a:rPr lang="en-US" dirty="0" smtClean="0"/>
              <a:t>information</a:t>
            </a:r>
          </a:p>
          <a:p>
            <a:r>
              <a:rPr lang="en-US" dirty="0" smtClean="0"/>
              <a:t>Data </a:t>
            </a:r>
            <a:r>
              <a:rPr lang="en-US" dirty="0"/>
              <a:t>mining is the process of finding correlations or patterns among dozens of fields in large relational </a:t>
            </a:r>
            <a:r>
              <a:rPr lang="en-US" dirty="0" smtClean="0"/>
              <a:t>databases</a:t>
            </a:r>
          </a:p>
          <a:p>
            <a:r>
              <a:rPr lang="en-US" dirty="0"/>
              <a:t>Data mining software is one of a number of analytical tools for analyzing data. </a:t>
            </a:r>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6</a:t>
            </a:fld>
            <a:endParaRPr lang="en-US"/>
          </a:p>
        </p:txBody>
      </p:sp>
    </p:spTree>
    <p:extLst>
      <p:ext uri="{BB962C8B-B14F-4D97-AF65-F5344CB8AC3E}">
        <p14:creationId xmlns:p14="http://schemas.microsoft.com/office/powerpoint/2010/main" val="6216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Organizations </a:t>
            </a:r>
            <a:r>
              <a:rPr lang="en-US" dirty="0"/>
              <a:t>are accumulating vast and growing amounts of data in different formats </a:t>
            </a:r>
            <a:endParaRPr lang="en-US" dirty="0" smtClean="0"/>
          </a:p>
          <a:p>
            <a:r>
              <a:rPr lang="en-US" dirty="0" smtClean="0"/>
              <a:t>Examples include:</a:t>
            </a:r>
          </a:p>
          <a:p>
            <a:pPr lvl="1"/>
            <a:r>
              <a:rPr lang="en-US" dirty="0"/>
              <a:t>operational or transactional data such as, sales, cost, inventory, payroll, and accounting</a:t>
            </a:r>
            <a:endParaRPr lang="en-US" sz="2000" dirty="0"/>
          </a:p>
          <a:p>
            <a:pPr lvl="1"/>
            <a:r>
              <a:rPr lang="en-US" dirty="0"/>
              <a:t>nonoperational data, such as industry sales, forecast data, and macro economic data </a:t>
            </a:r>
            <a:endParaRPr lang="en-US" sz="2000"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7</a:t>
            </a:fld>
            <a:endParaRPr lang="en-US"/>
          </a:p>
        </p:txBody>
      </p:sp>
    </p:spTree>
    <p:extLst>
      <p:ext uri="{BB962C8B-B14F-4D97-AF65-F5344CB8AC3E}">
        <p14:creationId xmlns:p14="http://schemas.microsoft.com/office/powerpoint/2010/main" val="125087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Data Warehouses</a:t>
            </a:r>
          </a:p>
          <a:p>
            <a:pPr lvl="1"/>
            <a:r>
              <a:rPr lang="en-US" dirty="0"/>
              <a:t>Data warehousing is defined as a process of centralized data management and retrieval. </a:t>
            </a:r>
            <a:endParaRPr lang="en-US" dirty="0" smtClean="0"/>
          </a:p>
          <a:p>
            <a:pPr lvl="1"/>
            <a:r>
              <a:rPr lang="en-US" dirty="0" smtClean="0"/>
              <a:t>Central Repository for an organizations data</a:t>
            </a:r>
          </a:p>
          <a:p>
            <a:pPr lvl="1"/>
            <a:r>
              <a:rPr lang="en-US" dirty="0" smtClean="0"/>
              <a:t>Represents a copy of the production data</a:t>
            </a:r>
          </a:p>
          <a:p>
            <a:pPr lvl="1"/>
            <a:endParaRPr lang="en-US" dirty="0"/>
          </a:p>
          <a:p>
            <a:r>
              <a:rPr lang="en-US" dirty="0" smtClean="0"/>
              <a:t>When requesting data from the warehouse the user must determine the update requirements to ensure the data retrieved is the most current available</a:t>
            </a:r>
            <a:endParaRPr lang="en-US"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8</a:t>
            </a:fld>
            <a:endParaRPr lang="en-US"/>
          </a:p>
        </p:txBody>
      </p:sp>
    </p:spTree>
    <p:extLst>
      <p:ext uri="{BB962C8B-B14F-4D97-AF65-F5344CB8AC3E}">
        <p14:creationId xmlns:p14="http://schemas.microsoft.com/office/powerpoint/2010/main" val="300700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Common audits utilizing data mining</a:t>
            </a:r>
          </a:p>
          <a:p>
            <a:pPr lvl="1"/>
            <a:r>
              <a:rPr lang="en-US" dirty="0" smtClean="0"/>
              <a:t>Expense reimbursement</a:t>
            </a:r>
          </a:p>
          <a:p>
            <a:pPr lvl="1"/>
            <a:r>
              <a:rPr lang="en-US" dirty="0" smtClean="0"/>
              <a:t>Payroll</a:t>
            </a:r>
          </a:p>
          <a:p>
            <a:pPr lvl="1"/>
            <a:r>
              <a:rPr lang="en-US" dirty="0" smtClean="0"/>
              <a:t>Sales</a:t>
            </a:r>
          </a:p>
          <a:p>
            <a:pPr lvl="1"/>
            <a:r>
              <a:rPr lang="en-US" dirty="0" smtClean="0"/>
              <a:t>Allocation analysis</a:t>
            </a:r>
            <a:endParaRPr lang="en-US" dirty="0"/>
          </a:p>
        </p:txBody>
      </p:sp>
      <p:sp>
        <p:nvSpPr>
          <p:cNvPr id="5" name="Footer Placeholder 4"/>
          <p:cNvSpPr>
            <a:spLocks noGrp="1"/>
          </p:cNvSpPr>
          <p:nvPr>
            <p:ph type="ftr" sz="quarter" idx="3"/>
          </p:nvPr>
        </p:nvSpPr>
        <p:spPr/>
        <p:txBody>
          <a:bodyPr/>
          <a:lstStyle/>
          <a:p>
            <a:r>
              <a:rPr lang="en-US" dirty="0" smtClean="0"/>
              <a:t>ACL Training</a:t>
            </a:r>
            <a:endParaRPr lang="en-US" dirty="0"/>
          </a:p>
        </p:txBody>
      </p:sp>
      <p:sp>
        <p:nvSpPr>
          <p:cNvPr id="6" name="Slide Number Placeholder 5"/>
          <p:cNvSpPr>
            <a:spLocks noGrp="1"/>
          </p:cNvSpPr>
          <p:nvPr>
            <p:ph type="sldNum" sz="quarter" idx="4"/>
          </p:nvPr>
        </p:nvSpPr>
        <p:spPr/>
        <p:txBody>
          <a:bodyPr/>
          <a:lstStyle/>
          <a:p>
            <a:fld id="{CC6B6D8E-C1BC-E444-8B75-DAFF4DCB9331}" type="slidenum">
              <a:rPr lang="en-US"/>
              <a:pPr/>
              <a:t>9</a:t>
            </a:fld>
            <a:endParaRPr lang="en-US"/>
          </a:p>
        </p:txBody>
      </p:sp>
    </p:spTree>
    <p:extLst>
      <p:ext uri="{BB962C8B-B14F-4D97-AF65-F5344CB8AC3E}">
        <p14:creationId xmlns:p14="http://schemas.microsoft.com/office/powerpoint/2010/main" val="1457754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2318</TotalTime>
  <Words>1463</Words>
  <Application>Microsoft Office PowerPoint</Application>
  <PresentationFormat>On-screen Show (4:3)</PresentationFormat>
  <Paragraphs>244</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ACL Training</vt:lpstr>
      <vt:lpstr>Jason A. Snyder, MBA </vt:lpstr>
      <vt:lpstr>Dean  Travis, CISA</vt:lpstr>
      <vt:lpstr>PowerPoint Presentation</vt:lpstr>
      <vt:lpstr>Course Contents </vt:lpstr>
      <vt:lpstr>Data Mining</vt:lpstr>
      <vt:lpstr>Data Mining</vt:lpstr>
      <vt:lpstr>Data Mining</vt:lpstr>
      <vt:lpstr>Data Mining</vt:lpstr>
      <vt:lpstr>Data Mining</vt:lpstr>
      <vt:lpstr>Statistical Analysis</vt:lpstr>
      <vt:lpstr>Statistical Analysis</vt:lpstr>
      <vt:lpstr>Predictive Analysis</vt:lpstr>
      <vt:lpstr>Predictive Analysis</vt:lpstr>
      <vt:lpstr>Predictive Analysis</vt:lpstr>
      <vt:lpstr>Predictive Analysis</vt:lpstr>
      <vt:lpstr>Predictive Analysis</vt:lpstr>
      <vt:lpstr>Predictive Analysis</vt:lpstr>
      <vt:lpstr>Continuous Audit</vt:lpstr>
      <vt:lpstr>Continuous Auditing Benefits</vt:lpstr>
      <vt:lpstr>Designing Continuous Audit </vt:lpstr>
      <vt:lpstr>Identifying the Controls to Test</vt:lpstr>
      <vt:lpstr>Systems, Data, and Processes</vt:lpstr>
      <vt:lpstr>Design and Implement the Continuous Tests </vt:lpstr>
      <vt:lpstr>ACL</vt:lpstr>
      <vt:lpstr>ACL – Data Imports</vt:lpstr>
      <vt:lpstr>ACL – Data Imports</vt:lpstr>
      <vt:lpstr>ACL – Data Imports</vt:lpstr>
      <vt:lpstr>ACL – Data Imports</vt:lpstr>
      <vt:lpstr>ACL – Data</vt:lpstr>
      <vt:lpstr>ACL - Logging</vt:lpstr>
      <vt:lpstr>ACL - Focus on Analytics</vt:lpstr>
      <vt:lpstr>ACL - Analytics</vt:lpstr>
      <vt:lpstr>ACL Statistics Function</vt:lpstr>
      <vt:lpstr>ACL – Calculating Sample Size</vt:lpstr>
      <vt:lpstr>ACL - Sampling</vt:lpstr>
      <vt:lpstr>ACL – Sampling Selection Order</vt:lpstr>
      <vt:lpstr>ACL Scripting</vt:lpstr>
      <vt:lpstr>ACL Scripting – Script Recorder</vt:lpstr>
      <vt:lpstr>ACL Scripting – Log  Selection</vt:lpstr>
      <vt:lpstr>ACL Scripting - Freeform</vt:lpstr>
      <vt:lpstr>ACL - Functions</vt:lpstr>
    </vt:vector>
  </TitlesOfParts>
  <Company>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Conigliaro</dc:creator>
  <cp:lastModifiedBy>Buti37512</cp:lastModifiedBy>
  <cp:revision>153</cp:revision>
  <dcterms:created xsi:type="dcterms:W3CDTF">2015-07-27T18:57:12Z</dcterms:created>
  <dcterms:modified xsi:type="dcterms:W3CDTF">2016-10-26T14:42:11Z</dcterms:modified>
</cp:coreProperties>
</file>