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345" r:id="rId4"/>
    <p:sldId id="346" r:id="rId5"/>
    <p:sldId id="308" r:id="rId6"/>
    <p:sldId id="309" r:id="rId7"/>
    <p:sldId id="311" r:id="rId8"/>
    <p:sldId id="269" r:id="rId9"/>
    <p:sldId id="265" r:id="rId10"/>
    <p:sldId id="31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34" r:id="rId28"/>
    <p:sldId id="335" r:id="rId29"/>
    <p:sldId id="336" r:id="rId30"/>
    <p:sldId id="342" r:id="rId31"/>
    <p:sldId id="338" r:id="rId32"/>
    <p:sldId id="339" r:id="rId33"/>
    <p:sldId id="343" r:id="rId34"/>
    <p:sldId id="337" r:id="rId35"/>
    <p:sldId id="340" r:id="rId36"/>
    <p:sldId id="302" r:id="rId37"/>
    <p:sldId id="303" r:id="rId3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1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2" tIns="46587" rIns="93172" bIns="46587" rtlCol="0"/>
          <a:lstStyle>
            <a:lvl1pPr algn="l">
              <a:defRPr sz="1200"/>
            </a:lvl1pPr>
          </a:lstStyle>
          <a:p>
            <a:endParaRPr lang="en-US" dirty="0"/>
          </a:p>
        </p:txBody>
      </p:sp>
      <p:sp>
        <p:nvSpPr>
          <p:cNvPr id="3" name="Date Placeholder 2"/>
          <p:cNvSpPr>
            <a:spLocks noGrp="1"/>
          </p:cNvSpPr>
          <p:nvPr>
            <p:ph type="dt" idx="1"/>
          </p:nvPr>
        </p:nvSpPr>
        <p:spPr>
          <a:xfrm>
            <a:off x="5266347" y="0"/>
            <a:ext cx="4028440" cy="350520"/>
          </a:xfrm>
          <a:prstGeom prst="rect">
            <a:avLst/>
          </a:prstGeom>
        </p:spPr>
        <p:txBody>
          <a:bodyPr vert="horz" lIns="93172" tIns="46587" rIns="93172" bIns="46587" rtlCol="0"/>
          <a:lstStyle>
            <a:lvl1pPr algn="r">
              <a:defRPr sz="1200"/>
            </a:lvl1pPr>
          </a:lstStyle>
          <a:p>
            <a:fld id="{A590AE29-C47C-4645-ADE1-3DFF7A2B4D88}" type="datetimeFigureOut">
              <a:rPr lang="en-US" smtClean="0"/>
              <a:pPr/>
              <a:t>10/24/2016</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2" tIns="46587" rIns="93172" bIns="46587"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2" tIns="46587" rIns="93172" bIns="4658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258"/>
            <a:ext cx="4028440" cy="350520"/>
          </a:xfrm>
          <a:prstGeom prst="rect">
            <a:avLst/>
          </a:prstGeom>
        </p:spPr>
        <p:txBody>
          <a:bodyPr vert="horz" lIns="93172" tIns="46587" rIns="93172"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lIns="93172" tIns="46587" rIns="93172" bIns="46587" rtlCol="0" anchor="b"/>
          <a:lstStyle>
            <a:lvl1pPr algn="r">
              <a:defRPr sz="1200"/>
            </a:lvl1pPr>
          </a:lstStyle>
          <a:p>
            <a:fld id="{EAC6E4E9-D213-4836-948D-234943EAF489}" type="slidenum">
              <a:rPr lang="en-US" smtClean="0"/>
              <a:pPr/>
              <a:t>‹#›</a:t>
            </a:fld>
            <a:endParaRPr lang="en-US" dirty="0"/>
          </a:p>
        </p:txBody>
      </p:sp>
    </p:spTree>
    <p:extLst>
      <p:ext uri="{BB962C8B-B14F-4D97-AF65-F5344CB8AC3E}">
        <p14:creationId xmlns:p14="http://schemas.microsoft.com/office/powerpoint/2010/main" val="2406725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6</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18</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20</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21</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22</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23</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24</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25</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26</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4808" eaLnBrk="0" hangingPunct="0">
              <a:spcBef>
                <a:spcPct val="30000"/>
              </a:spcBef>
              <a:defRPr sz="1200">
                <a:solidFill>
                  <a:schemeClr val="tx1"/>
                </a:solidFill>
                <a:latin typeface="Arial" charset="0"/>
                <a:ea typeface="ヒラギノ角ゴ Pro W3" pitchFamily="1" charset="-128"/>
              </a:defRPr>
            </a:lvl1pPr>
            <a:lvl2pPr marL="757024" indent="-291163" defTabSz="994808" eaLnBrk="0" hangingPunct="0">
              <a:spcBef>
                <a:spcPct val="30000"/>
              </a:spcBef>
              <a:defRPr sz="1200">
                <a:solidFill>
                  <a:schemeClr val="tx1"/>
                </a:solidFill>
                <a:latin typeface="Arial" charset="0"/>
                <a:ea typeface="ヒラギノ角ゴ Pro W3" pitchFamily="1" charset="-128"/>
              </a:defRPr>
            </a:lvl2pPr>
            <a:lvl3pPr marL="1164653" indent="-232930" defTabSz="994808" eaLnBrk="0" hangingPunct="0">
              <a:spcBef>
                <a:spcPct val="30000"/>
              </a:spcBef>
              <a:defRPr sz="1200">
                <a:solidFill>
                  <a:schemeClr val="tx1"/>
                </a:solidFill>
                <a:latin typeface="Arial" charset="0"/>
                <a:ea typeface="ヒラギノ角ゴ Pro W3" pitchFamily="1" charset="-128"/>
              </a:defRPr>
            </a:lvl3pPr>
            <a:lvl4pPr marL="1630514" indent="-232930" defTabSz="994808" eaLnBrk="0" hangingPunct="0">
              <a:spcBef>
                <a:spcPct val="30000"/>
              </a:spcBef>
              <a:defRPr sz="1200">
                <a:solidFill>
                  <a:schemeClr val="tx1"/>
                </a:solidFill>
                <a:latin typeface="Arial" charset="0"/>
                <a:ea typeface="ヒラギノ角ゴ Pro W3" pitchFamily="1" charset="-128"/>
              </a:defRPr>
            </a:lvl4pPr>
            <a:lvl5pPr marL="2096375" indent="-232930" defTabSz="994808" eaLnBrk="0" hangingPunct="0">
              <a:spcBef>
                <a:spcPct val="30000"/>
              </a:spcBef>
              <a:defRPr sz="1200">
                <a:solidFill>
                  <a:schemeClr val="tx1"/>
                </a:solidFill>
                <a:latin typeface="Arial" charset="0"/>
                <a:ea typeface="ヒラギノ角ゴ Pro W3" pitchFamily="1" charset="-128"/>
              </a:defRPr>
            </a:lvl5pPr>
            <a:lvl6pPr marL="2562236" indent="-232930" defTabSz="994808" eaLnBrk="0" fontAlgn="base" hangingPunct="0">
              <a:spcBef>
                <a:spcPct val="30000"/>
              </a:spcBef>
              <a:spcAft>
                <a:spcPct val="0"/>
              </a:spcAft>
              <a:defRPr sz="1200">
                <a:solidFill>
                  <a:schemeClr val="tx1"/>
                </a:solidFill>
                <a:latin typeface="Arial" charset="0"/>
                <a:ea typeface="ヒラギノ角ゴ Pro W3" pitchFamily="1" charset="-128"/>
              </a:defRPr>
            </a:lvl6pPr>
            <a:lvl7pPr marL="3028096" indent="-232930" defTabSz="994808" eaLnBrk="0" fontAlgn="base" hangingPunct="0">
              <a:spcBef>
                <a:spcPct val="30000"/>
              </a:spcBef>
              <a:spcAft>
                <a:spcPct val="0"/>
              </a:spcAft>
              <a:defRPr sz="1200">
                <a:solidFill>
                  <a:schemeClr val="tx1"/>
                </a:solidFill>
                <a:latin typeface="Arial" charset="0"/>
                <a:ea typeface="ヒラギノ角ゴ Pro W3" pitchFamily="1" charset="-128"/>
              </a:defRPr>
            </a:lvl7pPr>
            <a:lvl8pPr marL="3493957" indent="-232930" defTabSz="994808" eaLnBrk="0" fontAlgn="base" hangingPunct="0">
              <a:spcBef>
                <a:spcPct val="30000"/>
              </a:spcBef>
              <a:spcAft>
                <a:spcPct val="0"/>
              </a:spcAft>
              <a:defRPr sz="1200">
                <a:solidFill>
                  <a:schemeClr val="tx1"/>
                </a:solidFill>
                <a:latin typeface="Arial" charset="0"/>
                <a:ea typeface="ヒラギノ角ゴ Pro W3" pitchFamily="1" charset="-128"/>
              </a:defRPr>
            </a:lvl8pPr>
            <a:lvl9pPr marL="3959819" indent="-232930" defTabSz="994808" eaLnBrk="0" fontAlgn="base" hangingPunct="0">
              <a:spcBef>
                <a:spcPct val="30000"/>
              </a:spcBef>
              <a:spcAft>
                <a:spcPct val="0"/>
              </a:spcAft>
              <a:defRPr sz="1200">
                <a:solidFill>
                  <a:schemeClr val="tx1"/>
                </a:solidFill>
                <a:latin typeface="Arial" charset="0"/>
                <a:ea typeface="ヒラギノ角ゴ Pro W3" pitchFamily="1" charset="-128"/>
              </a:defRPr>
            </a:lvl9pPr>
          </a:lstStyle>
          <a:p>
            <a:pPr>
              <a:spcBef>
                <a:spcPct val="0"/>
              </a:spcBef>
            </a:pPr>
            <a:fld id="{9BCF0952-1714-4E5E-99FF-AC17CB304D9A}" type="slidenum">
              <a:rPr lang="en-US" altLang="en-US" sz="1300"/>
              <a:pPr>
                <a:spcBef>
                  <a:spcPct val="0"/>
                </a:spcBef>
              </a:pPr>
              <a:t>36</a:t>
            </a:fld>
            <a:endParaRPr lang="en-US" altLang="en-US"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15</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C6E4E9-D213-4836-948D-234943EAF489}" type="slidenum">
              <a:rPr lang="en-US" smtClean="0"/>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www.twitter.com/CLA_CPAs" TargetMode="External"/><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hyperlink" Target="http://www.linkedin.com/company/cliftonlarsonallen" TargetMode="External"/><Relationship Id="rId4" Type="http://schemas.openxmlformats.org/officeDocument/2006/relationships/image" Target="../media/image4.png"/><Relationship Id="rId9" Type="http://schemas.openxmlformats.org/officeDocument/2006/relationships/hyperlink" Target="http://www.facebook.com/CliftonLarsonAllen"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59838" y="1625479"/>
            <a:ext cx="6624322" cy="1588770"/>
          </a:xfrm>
          <a:prstGeom prst="rect">
            <a:avLst/>
          </a:prstGeom>
        </p:spPr>
        <p:txBody>
          <a:bodyPr wrap="square" lIns="0" tIns="0" rIns="0" bIns="0">
            <a:spAutoFit/>
          </a:bodyPr>
          <a:lstStyle>
            <a:lvl1pPr>
              <a:defRPr sz="3400" b="1">
                <a:latin typeface="Calibri"/>
                <a:cs typeface="Calibri"/>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10/24/2016</a:t>
            </a:fld>
            <a:endParaRPr lang="en-US" dirty="0"/>
          </a:p>
        </p:txBody>
      </p:sp>
      <p:sp>
        <p:nvSpPr>
          <p:cNvPr id="6" name="Holder 6"/>
          <p:cNvSpPr>
            <a:spLocks noGrp="1"/>
          </p:cNvSpPr>
          <p:nvPr>
            <p:ph type="sldNum" sz="quarter" idx="7"/>
          </p:nvPr>
        </p:nvSpPr>
        <p:spPr/>
        <p:txBody>
          <a:bodyPr lIns="0" tIns="0" rIns="0" bIns="0"/>
          <a:lstStyle>
            <a:lvl1pPr>
              <a:defRPr/>
            </a:lvl1p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a:t>
            </a:fld>
            <a:endParaRPr sz="1100" dirty="0">
              <a:latin typeface="Calibri"/>
              <a:cs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a:solidFill>
                  <a:srgbClr val="003767"/>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i="1">
                <a:solidFill>
                  <a:srgbClr val="41300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10/24/2016</a:t>
            </a:fld>
            <a:endParaRPr lang="en-US" dirty="0"/>
          </a:p>
        </p:txBody>
      </p:sp>
      <p:sp>
        <p:nvSpPr>
          <p:cNvPr id="6" name="Holder 6"/>
          <p:cNvSpPr>
            <a:spLocks noGrp="1"/>
          </p:cNvSpPr>
          <p:nvPr>
            <p:ph type="sldNum" sz="quarter" idx="7"/>
          </p:nvPr>
        </p:nvSpPr>
        <p:spPr/>
        <p:txBody>
          <a:bodyPr lIns="0" tIns="0" rIns="0" bIns="0"/>
          <a:lstStyle>
            <a:lvl1pPr>
              <a:defRPr/>
            </a:lvl1p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a:t>
            </a:fld>
            <a:endParaRPr sz="1100" dirty="0">
              <a:latin typeface="Calibri"/>
              <a:cs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a:solidFill>
                  <a:srgbClr val="003767"/>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10/24/2016</a:t>
            </a:fld>
            <a:endParaRPr lang="en-US" dirty="0"/>
          </a:p>
        </p:txBody>
      </p:sp>
      <p:sp>
        <p:nvSpPr>
          <p:cNvPr id="7" name="Holder 7"/>
          <p:cNvSpPr>
            <a:spLocks noGrp="1"/>
          </p:cNvSpPr>
          <p:nvPr>
            <p:ph type="sldNum" sz="quarter" idx="7"/>
          </p:nvPr>
        </p:nvSpPr>
        <p:spPr/>
        <p:txBody>
          <a:bodyPr lIns="0" tIns="0" rIns="0" bIns="0"/>
          <a:lstStyle>
            <a:lvl1pPr>
              <a:defRPr/>
            </a:lvl1p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a:t>
            </a:fld>
            <a:endParaRPr sz="1100" dirty="0">
              <a:latin typeface="Calibri"/>
              <a:cs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a:solidFill>
                  <a:srgbClr val="003767"/>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10/24/2016</a:t>
            </a:fld>
            <a:endParaRPr lang="en-US" dirty="0"/>
          </a:p>
        </p:txBody>
      </p:sp>
      <p:sp>
        <p:nvSpPr>
          <p:cNvPr id="5" name="Holder 5"/>
          <p:cNvSpPr>
            <a:spLocks noGrp="1"/>
          </p:cNvSpPr>
          <p:nvPr>
            <p:ph type="sldNum" sz="quarter" idx="7"/>
          </p:nvPr>
        </p:nvSpPr>
        <p:spPr/>
        <p:txBody>
          <a:bodyPr lIns="0" tIns="0" rIns="0" bIns="0"/>
          <a:lstStyle>
            <a:lvl1pPr>
              <a:defRPr/>
            </a:lvl1p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a:t>
            </a:fld>
            <a:endParaRPr sz="1100" dirty="0">
              <a:latin typeface="Calibri"/>
              <a:cs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10/24/2016</a:t>
            </a:fld>
            <a:endParaRPr lang="en-US" dirty="0"/>
          </a:p>
        </p:txBody>
      </p:sp>
      <p:sp>
        <p:nvSpPr>
          <p:cNvPr id="4" name="Holder 4"/>
          <p:cNvSpPr>
            <a:spLocks noGrp="1"/>
          </p:cNvSpPr>
          <p:nvPr>
            <p:ph type="sldNum" sz="quarter" idx="7"/>
          </p:nvPr>
        </p:nvSpPr>
        <p:spPr/>
        <p:txBody>
          <a:bodyPr lIns="0" tIns="0" rIns="0" bIns="0"/>
          <a:lstStyle>
            <a:lvl1pPr>
              <a:defRPr/>
            </a:lvl1p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a:t>
            </a:fld>
            <a:endParaRPr sz="1100" dirty="0">
              <a:latin typeface="Calibri"/>
              <a:cs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Closing Slide">
    <p:spTree>
      <p:nvGrpSpPr>
        <p:cNvPr id="1" name=""/>
        <p:cNvGrpSpPr/>
        <p:nvPr/>
      </p:nvGrpSpPr>
      <p:grpSpPr>
        <a:xfrm>
          <a:off x="0" y="0"/>
          <a:ext cx="0" cy="0"/>
          <a:chOff x="0" y="0"/>
          <a:chExt cx="0" cy="0"/>
        </a:xfrm>
      </p:grpSpPr>
      <p:sp>
        <p:nvSpPr>
          <p:cNvPr id="3" name="Slide Number Placeholder 2"/>
          <p:cNvSpPr txBox="1">
            <a:spLocks/>
          </p:cNvSpPr>
          <p:nvPr/>
        </p:nvSpPr>
        <p:spPr bwMode="auto">
          <a:xfrm>
            <a:off x="8597900" y="6356350"/>
            <a:ext cx="5000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3600" b="1">
                <a:solidFill>
                  <a:srgbClr val="F7F7F7"/>
                </a:solidFill>
                <a:latin typeface="Arial Narrow" pitchFamily="34" charset="0"/>
                <a:ea typeface="ヒラギノ角ゴ Pro W3" pitchFamily="1" charset="-128"/>
              </a:defRPr>
            </a:lvl1pPr>
            <a:lvl2pPr marL="742950" indent="-285750" eaLnBrk="0" hangingPunct="0">
              <a:defRPr sz="3600" b="1">
                <a:solidFill>
                  <a:srgbClr val="F7F7F7"/>
                </a:solidFill>
                <a:latin typeface="Arial Narrow" pitchFamily="34" charset="0"/>
                <a:ea typeface="ヒラギノ角ゴ Pro W3" pitchFamily="1" charset="-128"/>
              </a:defRPr>
            </a:lvl2pPr>
            <a:lvl3pPr marL="1143000" indent="-228600" eaLnBrk="0" hangingPunct="0">
              <a:defRPr sz="3600" b="1">
                <a:solidFill>
                  <a:srgbClr val="F7F7F7"/>
                </a:solidFill>
                <a:latin typeface="Arial Narrow" pitchFamily="34" charset="0"/>
                <a:ea typeface="ヒラギノ角ゴ Pro W3" pitchFamily="1" charset="-128"/>
              </a:defRPr>
            </a:lvl3pPr>
            <a:lvl4pPr marL="1600200" indent="-228600" eaLnBrk="0" hangingPunct="0">
              <a:defRPr sz="3600" b="1">
                <a:solidFill>
                  <a:srgbClr val="F7F7F7"/>
                </a:solidFill>
                <a:latin typeface="Arial Narrow" pitchFamily="34" charset="0"/>
                <a:ea typeface="ヒラギノ角ゴ Pro W3" pitchFamily="1" charset="-128"/>
              </a:defRPr>
            </a:lvl4pPr>
            <a:lvl5pPr marL="2057400" indent="-228600" eaLnBrk="0" hangingPunct="0">
              <a:defRPr sz="3600" b="1">
                <a:solidFill>
                  <a:srgbClr val="F7F7F7"/>
                </a:solidFill>
                <a:latin typeface="Arial Narrow" pitchFamily="34" charset="0"/>
                <a:ea typeface="ヒラギノ角ゴ Pro W3" pitchFamily="1" charset="-128"/>
              </a:defRPr>
            </a:lvl5pPr>
            <a:lvl6pPr marL="25146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6pPr>
            <a:lvl7pPr marL="29718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7pPr>
            <a:lvl8pPr marL="34290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8pPr>
            <a:lvl9pPr marL="38862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9pPr>
          </a:lstStyle>
          <a:p>
            <a:pPr algn="r" eaLnBrk="1" hangingPunct="1"/>
            <a:fld id="{AF6F5670-F85F-4EEE-A79F-9316D7FEA975}" type="slidenum">
              <a:rPr lang="en-US" altLang="en-US" sz="1100">
                <a:solidFill>
                  <a:schemeClr val="tx2"/>
                </a:solidFill>
                <a:latin typeface="Calibri" pitchFamily="34" charset="0"/>
              </a:rPr>
              <a:pPr algn="r" eaLnBrk="1" hangingPunct="1"/>
              <a:t>‹#›</a:t>
            </a:fld>
            <a:endParaRPr lang="en-US" altLang="en-US" sz="1100" dirty="0">
              <a:solidFill>
                <a:schemeClr val="tx2"/>
              </a:solidFill>
              <a:latin typeface="Calibri" pitchFamily="34" charset="0"/>
            </a:endParaRPr>
          </a:p>
        </p:txBody>
      </p:sp>
      <p:sp>
        <p:nvSpPr>
          <p:cNvPr id="4" name="Rectangle 3"/>
          <p:cNvSpPr/>
          <p:nvPr/>
        </p:nvSpPr>
        <p:spPr>
          <a:xfrm>
            <a:off x="-9525" y="5718175"/>
            <a:ext cx="9167813" cy="99536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 name="Rectangle 4"/>
          <p:cNvSpPr/>
          <p:nvPr/>
        </p:nvSpPr>
        <p:spPr>
          <a:xfrm>
            <a:off x="0" y="0"/>
            <a:ext cx="9144000" cy="4951413"/>
          </a:xfrm>
          <a:prstGeom prst="rect">
            <a:avLst/>
          </a:prstGeom>
          <a:gradFill flip="none" rotWithShape="1">
            <a:gsLst>
              <a:gs pos="0">
                <a:schemeClr val="tx2"/>
              </a:gs>
              <a:gs pos="100000">
                <a:schemeClr val="tx2"/>
              </a:gs>
            </a:gsLst>
            <a:lin ang="81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4191000"/>
            <a:ext cx="9144000" cy="760413"/>
          </a:xfrm>
          <a:prstGeom prst="rect">
            <a:avLst/>
          </a:prstGeom>
          <a:gradFill flip="none" rotWithShape="1">
            <a:gsLst>
              <a:gs pos="0">
                <a:schemeClr val="tx2"/>
              </a:gs>
              <a:gs pos="100000">
                <a:schemeClr val="tx2">
                  <a:lumMod val="50000"/>
                  <a:alpha val="62000"/>
                </a:schemeClr>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7" name="Date Placeholder 3"/>
          <p:cNvSpPr txBox="1">
            <a:spLocks/>
          </p:cNvSpPr>
          <p:nvPr/>
        </p:nvSpPr>
        <p:spPr>
          <a:xfrm rot="16200000">
            <a:off x="-897731" y="981869"/>
            <a:ext cx="2125662" cy="330200"/>
          </a:xfrm>
          <a:prstGeom prst="rect">
            <a:avLst/>
          </a:prstGeom>
          <a:solidFill>
            <a:schemeClr val="tx2"/>
          </a:solidFill>
        </p:spPr>
        <p:txBody>
          <a:bodyPr anchor="ctr"/>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r>
              <a:rPr lang="en-US" dirty="0" smtClean="0"/>
              <a:t>©2013 CliftonLarsonAllen LLP</a:t>
            </a:r>
            <a:endParaRPr lang="en-US" dirty="0"/>
          </a:p>
        </p:txBody>
      </p:sp>
      <p:pic>
        <p:nvPicPr>
          <p:cNvPr id="8" name="Picture 20" descr="PPT-INSIDE-FNL_Green bars.png"/>
          <p:cNvPicPr>
            <a:picLocks noChangeAspect="1"/>
          </p:cNvPicPr>
          <p:nvPr/>
        </p:nvPicPr>
        <p:blipFill>
          <a:blip r:embed="rId2">
            <a:extLst>
              <a:ext uri="{28A0092B-C50C-407E-A947-70E740481C1C}">
                <a14:useLocalDpi xmlns:a14="http://schemas.microsoft.com/office/drawing/2010/main" val="0"/>
              </a:ext>
            </a:extLst>
          </a:blip>
          <a:srcRect b="17953"/>
          <a:stretch>
            <a:fillRect/>
          </a:stretch>
        </p:blipFill>
        <p:spPr bwMode="auto">
          <a:xfrm>
            <a:off x="0" y="4951413"/>
            <a:ext cx="9167813"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1" descr="PPT-INSIDE-FNL_CLA 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213" y="5443538"/>
            <a:ext cx="31511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20"/>
          <p:cNvSpPr txBox="1">
            <a:spLocks noChangeArrowheads="1"/>
          </p:cNvSpPr>
          <p:nvPr/>
        </p:nvSpPr>
        <p:spPr bwMode="auto">
          <a:xfrm>
            <a:off x="966788" y="6197600"/>
            <a:ext cx="20923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F7F7F7"/>
                </a:solidFill>
                <a:latin typeface="Arial Narrow" pitchFamily="34" charset="0"/>
                <a:ea typeface="ヒラギノ角ゴ Pro W3" pitchFamily="1" charset="-128"/>
              </a:defRPr>
            </a:lvl1pPr>
            <a:lvl2pPr marL="742950" indent="-285750" eaLnBrk="0" hangingPunct="0">
              <a:defRPr sz="3600" b="1">
                <a:solidFill>
                  <a:srgbClr val="F7F7F7"/>
                </a:solidFill>
                <a:latin typeface="Arial Narrow" pitchFamily="34" charset="0"/>
                <a:ea typeface="ヒラギノ角ゴ Pro W3" pitchFamily="1" charset="-128"/>
              </a:defRPr>
            </a:lvl2pPr>
            <a:lvl3pPr marL="1143000" indent="-228600" eaLnBrk="0" hangingPunct="0">
              <a:defRPr sz="3600" b="1">
                <a:solidFill>
                  <a:srgbClr val="F7F7F7"/>
                </a:solidFill>
                <a:latin typeface="Arial Narrow" pitchFamily="34" charset="0"/>
                <a:ea typeface="ヒラギノ角ゴ Pro W3" pitchFamily="1" charset="-128"/>
              </a:defRPr>
            </a:lvl3pPr>
            <a:lvl4pPr marL="1600200" indent="-228600" eaLnBrk="0" hangingPunct="0">
              <a:defRPr sz="3600" b="1">
                <a:solidFill>
                  <a:srgbClr val="F7F7F7"/>
                </a:solidFill>
                <a:latin typeface="Arial Narrow" pitchFamily="34" charset="0"/>
                <a:ea typeface="ヒラギノ角ゴ Pro W3" pitchFamily="1" charset="-128"/>
              </a:defRPr>
            </a:lvl4pPr>
            <a:lvl5pPr marL="2057400" indent="-228600" eaLnBrk="0" hangingPunct="0">
              <a:defRPr sz="3600" b="1">
                <a:solidFill>
                  <a:srgbClr val="F7F7F7"/>
                </a:solidFill>
                <a:latin typeface="Arial Narrow" pitchFamily="34" charset="0"/>
                <a:ea typeface="ヒラギノ角ゴ Pro W3" pitchFamily="1" charset="-128"/>
              </a:defRPr>
            </a:lvl5pPr>
            <a:lvl6pPr marL="25146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6pPr>
            <a:lvl7pPr marL="29718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7pPr>
            <a:lvl8pPr marL="34290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8pPr>
            <a:lvl9pPr marL="3886200" indent="-228600" eaLnBrk="0" fontAlgn="base" hangingPunct="0">
              <a:spcBef>
                <a:spcPct val="0"/>
              </a:spcBef>
              <a:spcAft>
                <a:spcPct val="0"/>
              </a:spcAft>
              <a:defRPr sz="3600" b="1">
                <a:solidFill>
                  <a:srgbClr val="F7F7F7"/>
                </a:solidFill>
                <a:latin typeface="Arial Narrow" pitchFamily="34" charset="0"/>
                <a:ea typeface="ヒラギノ角ゴ Pro W3" pitchFamily="1" charset="-128"/>
              </a:defRPr>
            </a:lvl9pPr>
          </a:lstStyle>
          <a:p>
            <a:pPr algn="r" eaLnBrk="1" hangingPunct="1"/>
            <a:r>
              <a:rPr lang="en-US" altLang="en-US" sz="1100" dirty="0">
                <a:solidFill>
                  <a:schemeClr val="tx2"/>
                </a:solidFill>
              </a:rPr>
              <a:t>CLAconnect.com</a:t>
            </a:r>
          </a:p>
        </p:txBody>
      </p:sp>
      <p:sp>
        <p:nvSpPr>
          <p:cNvPr id="11" name="Rectangle 10"/>
          <p:cNvSpPr/>
          <p:nvPr/>
        </p:nvSpPr>
        <p:spPr>
          <a:xfrm flipV="1">
            <a:off x="0" y="6713538"/>
            <a:ext cx="9144000" cy="144462"/>
          </a:xfrm>
          <a:prstGeom prst="rect">
            <a:avLst/>
          </a:prstGeom>
          <a:solidFill>
            <a:srgbClr val="A04D1D"/>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pic>
        <p:nvPicPr>
          <p:cNvPr id="12" name="Picture 10" descr="twitter_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59436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descr="facebook_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59436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4" descr="linkedin_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9436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p:cNvPicPr>
            <a:picLocks noChangeAspect="1" noChangeArrowheads="1"/>
          </p:cNvPicPr>
          <p:nvPr/>
        </p:nvPicPr>
        <p:blipFill>
          <a:blip r:embed="rId7">
            <a:clrChange>
              <a:clrFrom>
                <a:srgbClr val="163966"/>
              </a:clrFrom>
              <a:clrTo>
                <a:srgbClr val="163966">
                  <a:alpha val="0"/>
                </a:srgbClr>
              </a:clrTo>
            </a:clrChange>
            <a:extLst>
              <a:ext uri="{28A0092B-C50C-407E-A947-70E740481C1C}">
                <a14:useLocalDpi xmlns:a14="http://schemas.microsoft.com/office/drawing/2010/main" val="0"/>
              </a:ext>
            </a:extLst>
          </a:blip>
          <a:srcRect r="9317"/>
          <a:stretch>
            <a:fillRect/>
          </a:stretch>
        </p:blipFill>
        <p:spPr bwMode="auto">
          <a:xfrm>
            <a:off x="1676400" y="2286000"/>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a:hlinkClick r:id="rId8"/>
          </p:cNvPr>
          <p:cNvSpPr/>
          <p:nvPr/>
        </p:nvSpPr>
        <p:spPr bwMode="auto">
          <a:xfrm>
            <a:off x="3276600" y="5867400"/>
            <a:ext cx="1295400" cy="533400"/>
          </a:xfrm>
          <a:prstGeom prst="rect">
            <a:avLst/>
          </a:prstGeom>
          <a:noFill/>
          <a:ln w="9525" cap="flat" cmpd="sng" algn="ctr">
            <a:noFill/>
            <a:prstDash val="solid"/>
            <a:round/>
            <a:headEnd type="none" w="med" len="med"/>
            <a:tailEnd type="none" w="med" len="med"/>
          </a:ln>
          <a:effectLst/>
        </p:spPr>
        <p:txBody>
          <a:bodyPr/>
          <a:lstStyle/>
          <a:p>
            <a:pPr marL="284163" eaLnBrk="0" hangingPunct="0">
              <a:defRPr/>
            </a:pPr>
            <a:r>
              <a:rPr lang="en-US" sz="1050" b="0" dirty="0">
                <a:solidFill>
                  <a:schemeClr val="tx2"/>
                </a:solidFill>
                <a:latin typeface="+mj-lt"/>
              </a:rPr>
              <a:t>twitter.com/</a:t>
            </a:r>
            <a:br>
              <a:rPr lang="en-US" sz="1050" b="0" dirty="0">
                <a:solidFill>
                  <a:schemeClr val="tx2"/>
                </a:solidFill>
                <a:latin typeface="+mj-lt"/>
              </a:rPr>
            </a:br>
            <a:r>
              <a:rPr lang="en-US" sz="1050" b="0" dirty="0">
                <a:solidFill>
                  <a:schemeClr val="tx2"/>
                </a:solidFill>
                <a:latin typeface="+mj-lt"/>
              </a:rPr>
              <a:t>CLAconnect</a:t>
            </a:r>
          </a:p>
        </p:txBody>
      </p:sp>
      <p:sp>
        <p:nvSpPr>
          <p:cNvPr id="17" name="Rectangle 16">
            <a:hlinkClick r:id="rId9"/>
          </p:cNvPr>
          <p:cNvSpPr/>
          <p:nvPr/>
        </p:nvSpPr>
        <p:spPr bwMode="auto">
          <a:xfrm>
            <a:off x="4648200" y="5867400"/>
            <a:ext cx="1524000" cy="533400"/>
          </a:xfrm>
          <a:prstGeom prst="rect">
            <a:avLst/>
          </a:prstGeom>
          <a:noFill/>
          <a:ln w="9525" cap="flat" cmpd="sng" algn="ctr">
            <a:noFill/>
            <a:prstDash val="solid"/>
            <a:round/>
            <a:headEnd type="none" w="med" len="med"/>
            <a:tailEnd type="none" w="med" len="med"/>
          </a:ln>
          <a:effectLst/>
        </p:spPr>
        <p:txBody>
          <a:bodyPr/>
          <a:lstStyle/>
          <a:p>
            <a:pPr marL="284163" eaLnBrk="0" hangingPunct="0">
              <a:defRPr/>
            </a:pPr>
            <a:r>
              <a:rPr lang="en-US" sz="1050" b="0" dirty="0">
                <a:solidFill>
                  <a:schemeClr val="tx2"/>
                </a:solidFill>
                <a:latin typeface="+mj-lt"/>
              </a:rPr>
              <a:t>facebook.com/</a:t>
            </a:r>
            <a:br>
              <a:rPr lang="en-US" sz="1050" b="0" dirty="0">
                <a:solidFill>
                  <a:schemeClr val="tx2"/>
                </a:solidFill>
                <a:latin typeface="+mj-lt"/>
              </a:rPr>
            </a:br>
            <a:r>
              <a:rPr lang="en-US" sz="1050" b="0" dirty="0">
                <a:solidFill>
                  <a:schemeClr val="tx2"/>
                </a:solidFill>
                <a:latin typeface="+mj-lt"/>
              </a:rPr>
              <a:t>cliftonlarsonallen</a:t>
            </a:r>
          </a:p>
        </p:txBody>
      </p:sp>
      <p:sp>
        <p:nvSpPr>
          <p:cNvPr id="18" name="Rectangle 17">
            <a:hlinkClick r:id="rId10"/>
          </p:cNvPr>
          <p:cNvSpPr/>
          <p:nvPr/>
        </p:nvSpPr>
        <p:spPr bwMode="auto">
          <a:xfrm>
            <a:off x="6400800" y="5867400"/>
            <a:ext cx="1828800" cy="533400"/>
          </a:xfrm>
          <a:prstGeom prst="rect">
            <a:avLst/>
          </a:prstGeom>
          <a:noFill/>
          <a:ln w="9525" cap="flat" cmpd="sng" algn="ctr">
            <a:noFill/>
            <a:prstDash val="solid"/>
            <a:round/>
            <a:headEnd type="none" w="med" len="med"/>
            <a:tailEnd type="none" w="med" len="med"/>
          </a:ln>
          <a:effectLst/>
        </p:spPr>
        <p:txBody>
          <a:bodyPr/>
          <a:lstStyle/>
          <a:p>
            <a:pPr marL="284163" eaLnBrk="0" hangingPunct="0">
              <a:defRPr/>
            </a:pPr>
            <a:r>
              <a:rPr lang="en-US" sz="1050" b="0" dirty="0">
                <a:solidFill>
                  <a:schemeClr val="tx2"/>
                </a:solidFill>
                <a:latin typeface="+mj-lt"/>
              </a:rPr>
              <a:t>linkedin.com/company/</a:t>
            </a:r>
            <a:br>
              <a:rPr lang="en-US" sz="1050" b="0" dirty="0">
                <a:solidFill>
                  <a:schemeClr val="tx2"/>
                </a:solidFill>
                <a:latin typeface="+mj-lt"/>
              </a:rPr>
            </a:br>
            <a:r>
              <a:rPr lang="en-US" sz="1050" b="0" dirty="0">
                <a:solidFill>
                  <a:schemeClr val="tx2"/>
                </a:solidFill>
                <a:latin typeface="+mj-lt"/>
              </a:rPr>
              <a:t>cliftonlarsonallen</a:t>
            </a:r>
          </a:p>
        </p:txBody>
      </p:sp>
      <p:sp>
        <p:nvSpPr>
          <p:cNvPr id="19" name="Rectangle 18"/>
          <p:cNvSpPr/>
          <p:nvPr/>
        </p:nvSpPr>
        <p:spPr>
          <a:xfrm flipH="1">
            <a:off x="3254375" y="304800"/>
            <a:ext cx="17463" cy="3886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4" name="Content Placeholder 3"/>
          <p:cNvSpPr>
            <a:spLocks noGrp="1"/>
          </p:cNvSpPr>
          <p:nvPr>
            <p:ph sz="half" idx="2"/>
          </p:nvPr>
        </p:nvSpPr>
        <p:spPr>
          <a:xfrm>
            <a:off x="3505200" y="304800"/>
            <a:ext cx="5257800" cy="3886200"/>
          </a:xfrm>
          <a:solidFill>
            <a:schemeClr val="tx2"/>
          </a:solidFill>
        </p:spPr>
        <p:txBody>
          <a:bodyPr anchor="ctr"/>
          <a:lstStyle>
            <a:lvl1pPr marL="0" indent="3175">
              <a:spcBef>
                <a:spcPts val="0"/>
              </a:spcBef>
              <a:buNone/>
              <a:defRPr sz="2000">
                <a:solidFill>
                  <a:schemeClr val="bg1"/>
                </a:solidFill>
              </a:defRPr>
            </a:lvl1pPr>
            <a:lvl2pPr marL="0" indent="3175">
              <a:spcBef>
                <a:spcPts val="0"/>
              </a:spcBef>
              <a:buNone/>
              <a:defRPr sz="1800">
                <a:solidFill>
                  <a:schemeClr val="bg1"/>
                </a:solidFill>
              </a:defRPr>
            </a:lvl2pPr>
            <a:lvl3pPr marL="0" indent="3175">
              <a:spcBef>
                <a:spcPts val="0"/>
              </a:spcBef>
              <a:buNone/>
              <a:defRPr sz="1600">
                <a:solidFill>
                  <a:schemeClr val="bg1"/>
                </a:solidFill>
              </a:defRPr>
            </a:lvl3pPr>
            <a:lvl4pPr marL="3175" indent="-3175">
              <a:spcBef>
                <a:spcPts val="0"/>
              </a:spcBef>
              <a:buNone/>
              <a:defRPr sz="1400">
                <a:solidFill>
                  <a:schemeClr val="bg1"/>
                </a:solidFill>
              </a:defRPr>
            </a:lvl4pPr>
            <a:lvl5pPr marL="0" indent="3175">
              <a:spcBef>
                <a:spcPts val="0"/>
              </a:spcBef>
              <a:buNone/>
              <a:defRPr sz="1400">
                <a:solidFill>
                  <a:schemeClr val="bg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Footer Placeholder 2"/>
          <p:cNvSpPr>
            <a:spLocks noGrp="1"/>
          </p:cNvSpPr>
          <p:nvPr>
            <p:ph type="ftr" sz="quarter" idx="10"/>
          </p:nvPr>
        </p:nvSpPr>
        <p:spPr>
          <a:xfrm>
            <a:off x="3733800" y="5029200"/>
            <a:ext cx="2895600" cy="228600"/>
          </a:xfrm>
        </p:spPr>
        <p:txBody>
          <a:bodyPr/>
          <a:lstStyle>
            <a:lvl1pPr>
              <a:defRPr/>
            </a:lvl1pPr>
          </a:lstStyle>
          <a:p>
            <a:pPr>
              <a:defRPr/>
            </a:pPr>
            <a:endParaRPr lang="en-US" dirty="0"/>
          </a:p>
        </p:txBody>
      </p:sp>
    </p:spTree>
    <p:extLst>
      <p:ext uri="{BB962C8B-B14F-4D97-AF65-F5344CB8AC3E}">
        <p14:creationId xmlns:p14="http://schemas.microsoft.com/office/powerpoint/2010/main" val="81368177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520700"/>
          </a:xfrm>
          <a:prstGeom prst="rect">
            <a:avLst/>
          </a:prstGeom>
          <a:blipFill>
            <a:blip r:embed="rId8" cstate="print"/>
            <a:stretch>
              <a:fillRect/>
            </a:stretch>
          </a:blipFill>
        </p:spPr>
        <p:txBody>
          <a:bodyPr wrap="square" lIns="0" tIns="0" rIns="0" bIns="0" rtlCol="0">
            <a:spAutoFit/>
          </a:bodyPr>
          <a:lstStyle/>
          <a:p>
            <a:endParaRPr dirty="0"/>
          </a:p>
        </p:txBody>
      </p:sp>
      <p:sp>
        <p:nvSpPr>
          <p:cNvPr id="17" name="bk object 17"/>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2" name="Holder 2"/>
          <p:cNvSpPr>
            <a:spLocks noGrp="1"/>
          </p:cNvSpPr>
          <p:nvPr>
            <p:ph type="title"/>
          </p:nvPr>
        </p:nvSpPr>
        <p:spPr>
          <a:xfrm>
            <a:off x="78739" y="185261"/>
            <a:ext cx="8986520" cy="981075"/>
          </a:xfrm>
          <a:prstGeom prst="rect">
            <a:avLst/>
          </a:prstGeom>
        </p:spPr>
        <p:txBody>
          <a:bodyPr wrap="square" lIns="0" tIns="0" rIns="0" bIns="0">
            <a:spAutoFit/>
          </a:bodyPr>
          <a:lstStyle>
            <a:lvl1pPr>
              <a:defRPr sz="3400" b="1">
                <a:solidFill>
                  <a:srgbClr val="003767"/>
                </a:solidFill>
                <a:latin typeface="Calibri"/>
                <a:cs typeface="Calibri"/>
              </a:defRPr>
            </a:lvl1pPr>
          </a:lstStyle>
          <a:p>
            <a:endParaRPr/>
          </a:p>
        </p:txBody>
      </p:sp>
      <p:sp>
        <p:nvSpPr>
          <p:cNvPr id="3" name="Holder 3"/>
          <p:cNvSpPr>
            <a:spLocks noGrp="1"/>
          </p:cNvSpPr>
          <p:nvPr>
            <p:ph type="body" idx="1"/>
          </p:nvPr>
        </p:nvSpPr>
        <p:spPr>
          <a:xfrm>
            <a:off x="535940" y="1478788"/>
            <a:ext cx="8072119" cy="4589145"/>
          </a:xfrm>
          <a:prstGeom prst="rect">
            <a:avLst/>
          </a:prstGeom>
        </p:spPr>
        <p:txBody>
          <a:bodyPr wrap="square" lIns="0" tIns="0" rIns="0" bIns="0">
            <a:spAutoFit/>
          </a:bodyPr>
          <a:lstStyle>
            <a:lvl1pPr>
              <a:defRPr sz="2400" i="1">
                <a:solidFill>
                  <a:srgbClr val="413000"/>
                </a:solidFill>
                <a:latin typeface="Calibri"/>
                <a:cs typeface="Calibri"/>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10/24/2016</a:t>
            </a:fld>
            <a:endParaRPr lang="en-US" dirty="0"/>
          </a:p>
        </p:txBody>
      </p:sp>
      <p:sp>
        <p:nvSpPr>
          <p:cNvPr id="6" name="Holder 6"/>
          <p:cNvSpPr>
            <a:spLocks noGrp="1"/>
          </p:cNvSpPr>
          <p:nvPr>
            <p:ph type="sldNum" sz="quarter" idx="7"/>
          </p:nvPr>
        </p:nvSpPr>
        <p:spPr>
          <a:xfrm>
            <a:off x="8837238" y="6414706"/>
            <a:ext cx="194309" cy="187959"/>
          </a:xfrm>
          <a:prstGeom prst="rect">
            <a:avLst/>
          </a:prstGeom>
        </p:spPr>
        <p:txBody>
          <a:bodyPr wrap="square" lIns="0" tIns="0" rIns="0" bIns="0">
            <a:spAutoFit/>
          </a:bodyPr>
          <a:lstStyle>
            <a:lvl1pPr>
              <a:defRPr/>
            </a:lvl1p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a:t>
            </a:fld>
            <a:endParaRPr sz="1100" dirty="0">
              <a:latin typeface="Calibri"/>
              <a:cs typeface="Calibri"/>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26.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76600" y="426049"/>
            <a:ext cx="5791200" cy="1555750"/>
          </a:xfrm>
          <a:prstGeom prst="rect">
            <a:avLst/>
          </a:prstGeom>
        </p:spPr>
        <p:txBody>
          <a:bodyPr vert="horz" wrap="square" lIns="0" tIns="0" rIns="0" bIns="0" rtlCol="0">
            <a:spAutoFit/>
          </a:bodyPr>
          <a:lstStyle/>
          <a:p>
            <a:pPr marR="13970" algn="r">
              <a:lnSpc>
                <a:spcPts val="650"/>
              </a:lnSpc>
            </a:pPr>
            <a:r>
              <a:rPr sz="800" dirty="0">
                <a:solidFill>
                  <a:srgbClr val="938E89"/>
                </a:solidFill>
                <a:latin typeface="Calibri"/>
                <a:cs typeface="Calibri"/>
              </a:rPr>
              <a:t>P</a:t>
            </a:r>
            <a:endParaRPr sz="800" dirty="0">
              <a:latin typeface="Calibri"/>
              <a:cs typeface="Calibri"/>
            </a:endParaRPr>
          </a:p>
          <a:p>
            <a:pPr marL="5668010" marR="13970" algn="r">
              <a:lnSpc>
                <a:spcPct val="35000"/>
              </a:lnSpc>
              <a:spcBef>
                <a:spcPts val="310"/>
              </a:spcBef>
            </a:pPr>
            <a:r>
              <a:rPr sz="800" dirty="0">
                <a:solidFill>
                  <a:srgbClr val="938E89"/>
                </a:solidFill>
                <a:latin typeface="Calibri"/>
                <a:cs typeface="Calibri"/>
              </a:rPr>
              <a:t>L L</a:t>
            </a:r>
            <a:endParaRPr sz="800" dirty="0">
              <a:latin typeface="Calibri"/>
              <a:cs typeface="Calibri"/>
            </a:endParaRPr>
          </a:p>
          <a:p>
            <a:pPr marR="13970" algn="r">
              <a:lnSpc>
                <a:spcPts val="365"/>
              </a:lnSpc>
            </a:pPr>
            <a:r>
              <a:rPr sz="800" dirty="0">
                <a:solidFill>
                  <a:srgbClr val="938E89"/>
                </a:solidFill>
                <a:latin typeface="Calibri"/>
                <a:cs typeface="Calibri"/>
              </a:rPr>
              <a:t>n</a:t>
            </a:r>
            <a:endParaRPr sz="800" dirty="0">
              <a:latin typeface="Calibri"/>
              <a:cs typeface="Calibri"/>
            </a:endParaRPr>
          </a:p>
          <a:p>
            <a:pPr marR="13970" algn="r">
              <a:lnSpc>
                <a:spcPts val="295"/>
              </a:lnSpc>
            </a:pPr>
            <a:r>
              <a:rPr sz="800" dirty="0">
                <a:solidFill>
                  <a:srgbClr val="938E89"/>
                </a:solidFill>
                <a:latin typeface="Calibri"/>
                <a:cs typeface="Calibri"/>
              </a:rPr>
              <a:t>e</a:t>
            </a:r>
            <a:endParaRPr sz="800" dirty="0">
              <a:latin typeface="Calibri"/>
              <a:cs typeface="Calibri"/>
            </a:endParaRPr>
          </a:p>
          <a:p>
            <a:pPr marR="13970" algn="r">
              <a:lnSpc>
                <a:spcPts val="185"/>
              </a:lnSpc>
            </a:pPr>
            <a:r>
              <a:rPr sz="800" dirty="0">
                <a:solidFill>
                  <a:srgbClr val="938E89"/>
                </a:solidFill>
                <a:latin typeface="Calibri"/>
                <a:cs typeface="Calibri"/>
              </a:rPr>
              <a:t>l</a:t>
            </a:r>
            <a:endParaRPr sz="800" dirty="0">
              <a:latin typeface="Calibri"/>
              <a:cs typeface="Calibri"/>
            </a:endParaRPr>
          </a:p>
          <a:p>
            <a:pPr marR="13970" algn="r">
              <a:lnSpc>
                <a:spcPts val="325"/>
              </a:lnSpc>
            </a:pPr>
            <a:r>
              <a:rPr sz="800" dirty="0">
                <a:solidFill>
                  <a:srgbClr val="938E89"/>
                </a:solidFill>
                <a:latin typeface="Calibri"/>
                <a:cs typeface="Calibri"/>
              </a:rPr>
              <a:t>l</a:t>
            </a:r>
            <a:endParaRPr sz="800" dirty="0">
              <a:latin typeface="Calibri"/>
              <a:cs typeface="Calibri"/>
            </a:endParaRPr>
          </a:p>
          <a:p>
            <a:pPr marR="13970" algn="r">
              <a:lnSpc>
                <a:spcPts val="445"/>
              </a:lnSpc>
            </a:pPr>
            <a:r>
              <a:rPr sz="800" dirty="0">
                <a:solidFill>
                  <a:srgbClr val="938E89"/>
                </a:solidFill>
                <a:latin typeface="Calibri"/>
                <a:cs typeface="Calibri"/>
              </a:rPr>
              <a:t>A</a:t>
            </a:r>
            <a:endParaRPr sz="800" dirty="0">
              <a:latin typeface="Calibri"/>
              <a:cs typeface="Calibri"/>
            </a:endParaRPr>
          </a:p>
          <a:p>
            <a:pPr marR="13970" algn="r">
              <a:lnSpc>
                <a:spcPts val="420"/>
              </a:lnSpc>
            </a:pPr>
            <a:r>
              <a:rPr sz="800" dirty="0">
                <a:solidFill>
                  <a:srgbClr val="938E89"/>
                </a:solidFill>
                <a:latin typeface="Calibri"/>
                <a:cs typeface="Calibri"/>
              </a:rPr>
              <a:t>n</a:t>
            </a:r>
            <a:endParaRPr sz="800" dirty="0">
              <a:latin typeface="Calibri"/>
              <a:cs typeface="Calibri"/>
            </a:endParaRPr>
          </a:p>
          <a:p>
            <a:pPr marR="13970" algn="r">
              <a:lnSpc>
                <a:spcPts val="365"/>
              </a:lnSpc>
            </a:pPr>
            <a:r>
              <a:rPr sz="800" dirty="0">
                <a:solidFill>
                  <a:srgbClr val="938E89"/>
                </a:solidFill>
                <a:latin typeface="Calibri"/>
                <a:cs typeface="Calibri"/>
              </a:rPr>
              <a:t>o</a:t>
            </a:r>
            <a:endParaRPr sz="800" dirty="0">
              <a:latin typeface="Calibri"/>
              <a:cs typeface="Calibri"/>
            </a:endParaRPr>
          </a:p>
          <a:p>
            <a:pPr marR="13970" algn="r">
              <a:lnSpc>
                <a:spcPts val="295"/>
              </a:lnSpc>
            </a:pPr>
            <a:r>
              <a:rPr sz="800" dirty="0">
                <a:solidFill>
                  <a:srgbClr val="938E89"/>
                </a:solidFill>
                <a:latin typeface="Calibri"/>
                <a:cs typeface="Calibri"/>
              </a:rPr>
              <a:t>s</a:t>
            </a:r>
            <a:endParaRPr sz="800" dirty="0">
              <a:latin typeface="Calibri"/>
              <a:cs typeface="Calibri"/>
            </a:endParaRPr>
          </a:p>
          <a:p>
            <a:pPr marR="13970" algn="r">
              <a:lnSpc>
                <a:spcPts val="330"/>
              </a:lnSpc>
            </a:pPr>
            <a:r>
              <a:rPr sz="800" dirty="0">
                <a:solidFill>
                  <a:srgbClr val="938E89"/>
                </a:solidFill>
                <a:latin typeface="Calibri"/>
                <a:cs typeface="Calibri"/>
              </a:rPr>
              <a:t>r</a:t>
            </a:r>
            <a:endParaRPr sz="800" dirty="0">
              <a:latin typeface="Calibri"/>
              <a:cs typeface="Calibri"/>
            </a:endParaRPr>
          </a:p>
          <a:p>
            <a:pPr marR="13970" algn="r">
              <a:lnSpc>
                <a:spcPts val="360"/>
              </a:lnSpc>
            </a:pPr>
            <a:r>
              <a:rPr sz="800" dirty="0">
                <a:solidFill>
                  <a:srgbClr val="938E89"/>
                </a:solidFill>
                <a:latin typeface="Calibri"/>
                <a:cs typeface="Calibri"/>
              </a:rPr>
              <a:t>a</a:t>
            </a:r>
            <a:endParaRPr sz="800" dirty="0">
              <a:latin typeface="Calibri"/>
              <a:cs typeface="Calibri"/>
            </a:endParaRPr>
          </a:p>
          <a:p>
            <a:pPr marR="13970" algn="r">
              <a:lnSpc>
                <a:spcPts val="380"/>
              </a:lnSpc>
            </a:pPr>
            <a:r>
              <a:rPr sz="800" dirty="0">
                <a:solidFill>
                  <a:srgbClr val="938E89"/>
                </a:solidFill>
                <a:latin typeface="Calibri"/>
                <a:cs typeface="Calibri"/>
              </a:rPr>
              <a:t>L</a:t>
            </a:r>
            <a:endParaRPr sz="800" dirty="0">
              <a:latin typeface="Calibri"/>
              <a:cs typeface="Calibri"/>
            </a:endParaRPr>
          </a:p>
          <a:p>
            <a:pPr marR="13970" algn="r">
              <a:lnSpc>
                <a:spcPts val="420"/>
              </a:lnSpc>
            </a:pPr>
            <a:r>
              <a:rPr sz="800" dirty="0">
                <a:solidFill>
                  <a:srgbClr val="938E89"/>
                </a:solidFill>
                <a:latin typeface="Calibri"/>
                <a:cs typeface="Calibri"/>
              </a:rPr>
              <a:t>n</a:t>
            </a:r>
            <a:endParaRPr sz="800" dirty="0">
              <a:latin typeface="Calibri"/>
              <a:cs typeface="Calibri"/>
            </a:endParaRPr>
          </a:p>
          <a:p>
            <a:pPr marR="13970" algn="r">
              <a:lnSpc>
                <a:spcPts val="340"/>
              </a:lnSpc>
            </a:pPr>
            <a:r>
              <a:rPr sz="800" dirty="0">
                <a:solidFill>
                  <a:srgbClr val="938E89"/>
                </a:solidFill>
                <a:latin typeface="Calibri"/>
                <a:cs typeface="Calibri"/>
              </a:rPr>
              <a:t>o</a:t>
            </a:r>
            <a:endParaRPr sz="800" dirty="0">
              <a:latin typeface="Calibri"/>
              <a:cs typeface="Calibri"/>
            </a:endParaRPr>
          </a:p>
          <a:p>
            <a:pPr marR="13970" algn="r">
              <a:lnSpc>
                <a:spcPts val="250"/>
              </a:lnSpc>
            </a:pPr>
            <a:r>
              <a:rPr sz="800" dirty="0">
                <a:solidFill>
                  <a:srgbClr val="938E89"/>
                </a:solidFill>
                <a:latin typeface="Calibri"/>
                <a:cs typeface="Calibri"/>
              </a:rPr>
              <a:t>t</a:t>
            </a:r>
            <a:endParaRPr sz="800" dirty="0">
              <a:latin typeface="Calibri"/>
              <a:cs typeface="Calibri"/>
            </a:endParaRPr>
          </a:p>
          <a:p>
            <a:pPr marR="13970" algn="r">
              <a:lnSpc>
                <a:spcPts val="210"/>
              </a:lnSpc>
            </a:pPr>
            <a:r>
              <a:rPr sz="800" dirty="0">
                <a:solidFill>
                  <a:srgbClr val="938E89"/>
                </a:solidFill>
                <a:latin typeface="Calibri"/>
                <a:cs typeface="Calibri"/>
              </a:rPr>
              <a:t>f</a:t>
            </a:r>
            <a:endParaRPr sz="800" dirty="0">
              <a:latin typeface="Calibri"/>
              <a:cs typeface="Calibri"/>
            </a:endParaRPr>
          </a:p>
          <a:p>
            <a:pPr marR="13970" algn="r">
              <a:lnSpc>
                <a:spcPts val="180"/>
              </a:lnSpc>
            </a:pPr>
            <a:r>
              <a:rPr sz="800" dirty="0">
                <a:solidFill>
                  <a:srgbClr val="938E89"/>
                </a:solidFill>
                <a:latin typeface="Calibri"/>
                <a:cs typeface="Calibri"/>
              </a:rPr>
              <a:t>i</a:t>
            </a:r>
            <a:endParaRPr sz="800" dirty="0">
              <a:latin typeface="Calibri"/>
              <a:cs typeface="Calibri"/>
            </a:endParaRPr>
          </a:p>
          <a:p>
            <a:pPr marL="5668010" marR="13970" algn="r">
              <a:lnSpc>
                <a:spcPct val="45000"/>
              </a:lnSpc>
              <a:spcBef>
                <a:spcPts val="135"/>
              </a:spcBef>
            </a:pPr>
            <a:r>
              <a:rPr sz="800" dirty="0">
                <a:solidFill>
                  <a:srgbClr val="938E89"/>
                </a:solidFill>
                <a:latin typeface="Calibri"/>
                <a:cs typeface="Calibri"/>
              </a:rPr>
              <a:t>l  C</a:t>
            </a:r>
            <a:endParaRPr sz="800" dirty="0">
              <a:latin typeface="Calibri"/>
              <a:cs typeface="Calibri"/>
            </a:endParaRPr>
          </a:p>
          <a:p>
            <a:pPr marR="13970" algn="r">
              <a:lnSpc>
                <a:spcPts val="250"/>
              </a:lnSpc>
            </a:pPr>
            <a:r>
              <a:rPr sz="800" dirty="0">
                <a:solidFill>
                  <a:srgbClr val="938E89"/>
                </a:solidFill>
                <a:latin typeface="Calibri"/>
                <a:cs typeface="Calibri"/>
              </a:rPr>
              <a:t>3</a:t>
            </a:r>
            <a:endParaRPr sz="800" dirty="0">
              <a:latin typeface="Calibri"/>
              <a:cs typeface="Calibri"/>
            </a:endParaRPr>
          </a:p>
          <a:p>
            <a:pPr marR="13970" algn="r">
              <a:lnSpc>
                <a:spcPts val="409"/>
              </a:lnSpc>
            </a:pPr>
            <a:r>
              <a:rPr sz="800" dirty="0">
                <a:solidFill>
                  <a:srgbClr val="938E89"/>
                </a:solidFill>
                <a:latin typeface="Calibri"/>
                <a:cs typeface="Calibri"/>
              </a:rPr>
              <a:t>1</a:t>
            </a:r>
            <a:endParaRPr sz="800" dirty="0">
              <a:latin typeface="Calibri"/>
              <a:cs typeface="Calibri"/>
            </a:endParaRPr>
          </a:p>
          <a:p>
            <a:pPr marR="13970" algn="r">
              <a:lnSpc>
                <a:spcPts val="409"/>
              </a:lnSpc>
            </a:pPr>
            <a:r>
              <a:rPr sz="800" dirty="0">
                <a:solidFill>
                  <a:srgbClr val="938E89"/>
                </a:solidFill>
                <a:latin typeface="Calibri"/>
                <a:cs typeface="Calibri"/>
              </a:rPr>
              <a:t>0</a:t>
            </a:r>
            <a:endParaRPr sz="800" dirty="0">
              <a:latin typeface="Calibri"/>
              <a:cs typeface="Calibri"/>
            </a:endParaRPr>
          </a:p>
          <a:p>
            <a:pPr marR="13970" algn="r">
              <a:lnSpc>
                <a:spcPts val="540"/>
              </a:lnSpc>
            </a:pPr>
            <a:r>
              <a:rPr sz="800" dirty="0">
                <a:solidFill>
                  <a:srgbClr val="938E89"/>
                </a:solidFill>
                <a:latin typeface="Calibri"/>
                <a:cs typeface="Calibri"/>
              </a:rPr>
              <a:t>2</a:t>
            </a:r>
            <a:endParaRPr sz="800" dirty="0">
              <a:latin typeface="Calibri"/>
              <a:cs typeface="Calibri"/>
            </a:endParaRPr>
          </a:p>
          <a:p>
            <a:pPr marR="13970" algn="r">
              <a:lnSpc>
                <a:spcPts val="815"/>
              </a:lnSpc>
            </a:pPr>
            <a:r>
              <a:rPr sz="800" dirty="0">
                <a:solidFill>
                  <a:srgbClr val="938E89"/>
                </a:solidFill>
                <a:latin typeface="Calibri"/>
                <a:cs typeface="Calibri"/>
              </a:rPr>
              <a:t>©</a:t>
            </a:r>
            <a:endParaRPr sz="800" dirty="0">
              <a:latin typeface="Calibri"/>
              <a:cs typeface="Calibri"/>
            </a:endParaRPr>
          </a:p>
        </p:txBody>
      </p:sp>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6" name="object 6"/>
          <p:cNvSpPr/>
          <p:nvPr/>
        </p:nvSpPr>
        <p:spPr>
          <a:xfrm>
            <a:off x="0" y="0"/>
            <a:ext cx="9143999" cy="3171443"/>
          </a:xfrm>
          <a:prstGeom prst="rect">
            <a:avLst/>
          </a:prstGeom>
          <a:blipFill>
            <a:blip r:embed="rId5" cstate="print"/>
            <a:stretch>
              <a:fillRect/>
            </a:stretch>
          </a:blipFill>
        </p:spPr>
        <p:txBody>
          <a:bodyPr wrap="square" lIns="0" tIns="0" rIns="0" bIns="0" rtlCol="0">
            <a:spAutoFit/>
          </a:bodyPr>
          <a:lstStyle/>
          <a:p>
            <a:endParaRPr dirty="0"/>
          </a:p>
        </p:txBody>
      </p:sp>
      <p:sp>
        <p:nvSpPr>
          <p:cNvPr id="7" name="object 7"/>
          <p:cNvSpPr/>
          <p:nvPr/>
        </p:nvSpPr>
        <p:spPr>
          <a:xfrm>
            <a:off x="4529327" y="1530096"/>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8" name="object 8"/>
          <p:cNvSpPr/>
          <p:nvPr/>
        </p:nvSpPr>
        <p:spPr>
          <a:xfrm>
            <a:off x="0" y="0"/>
            <a:ext cx="9144000" cy="3100552"/>
          </a:xfrm>
          <a:prstGeom prst="rect">
            <a:avLst/>
          </a:prstGeom>
          <a:blipFill>
            <a:blip r:embed="rId6" cstate="print"/>
            <a:stretch>
              <a:fillRect/>
            </a:stretch>
          </a:blipFill>
        </p:spPr>
        <p:txBody>
          <a:bodyPr wrap="square" lIns="0" tIns="0" rIns="0" bIns="0" rtlCol="0">
            <a:spAutoFit/>
          </a:bodyPr>
          <a:lstStyle/>
          <a:p>
            <a:endParaRPr dirty="0"/>
          </a:p>
        </p:txBody>
      </p:sp>
      <p:sp>
        <p:nvSpPr>
          <p:cNvPr id="9" name="object 9"/>
          <p:cNvSpPr/>
          <p:nvPr/>
        </p:nvSpPr>
        <p:spPr>
          <a:xfrm>
            <a:off x="0" y="0"/>
            <a:ext cx="9144000" cy="3100705"/>
          </a:xfrm>
          <a:custGeom>
            <a:avLst/>
            <a:gdLst/>
            <a:ahLst/>
            <a:cxnLst/>
            <a:rect l="l" t="t" r="r" b="b"/>
            <a:pathLst>
              <a:path w="9144000" h="3100705">
                <a:moveTo>
                  <a:pt x="0" y="0"/>
                </a:moveTo>
                <a:lnTo>
                  <a:pt x="9144000" y="0"/>
                </a:lnTo>
                <a:lnTo>
                  <a:pt x="9144000" y="3100552"/>
                </a:lnTo>
                <a:lnTo>
                  <a:pt x="0" y="3100552"/>
                </a:lnTo>
                <a:lnTo>
                  <a:pt x="0" y="0"/>
                </a:lnTo>
                <a:close/>
              </a:path>
            </a:pathLst>
          </a:custGeom>
          <a:ln w="9525">
            <a:solidFill>
              <a:srgbClr val="003667"/>
            </a:solidFill>
          </a:ln>
        </p:spPr>
        <p:txBody>
          <a:bodyPr wrap="square" lIns="0" tIns="0" rIns="0" bIns="0" rtlCol="0">
            <a:spAutoFit/>
          </a:bodyPr>
          <a:lstStyle/>
          <a:p>
            <a:endParaRPr dirty="0"/>
          </a:p>
        </p:txBody>
      </p:sp>
      <p:sp>
        <p:nvSpPr>
          <p:cNvPr id="10" name="object 10"/>
          <p:cNvSpPr/>
          <p:nvPr/>
        </p:nvSpPr>
        <p:spPr>
          <a:xfrm>
            <a:off x="35581" y="-23495"/>
            <a:ext cx="3352800" cy="3124200"/>
          </a:xfrm>
          <a:prstGeom prst="rect">
            <a:avLst/>
          </a:prstGeom>
          <a:blipFill>
            <a:blip r:embed="rId7" cstate="print"/>
            <a:stretch>
              <a:fillRect/>
            </a:stretch>
          </a:blipFill>
        </p:spPr>
        <p:txBody>
          <a:bodyPr wrap="square" lIns="0" tIns="0" rIns="0" bIns="0" rtlCol="0">
            <a:spAutoFit/>
          </a:bodyPr>
          <a:lstStyle/>
          <a:p>
            <a:endParaRPr dirty="0"/>
          </a:p>
        </p:txBody>
      </p:sp>
      <p:sp>
        <p:nvSpPr>
          <p:cNvPr id="11" name="object 11"/>
          <p:cNvSpPr txBox="1"/>
          <p:nvPr/>
        </p:nvSpPr>
        <p:spPr>
          <a:xfrm>
            <a:off x="84328" y="126920"/>
            <a:ext cx="140335" cy="1254760"/>
          </a:xfrm>
          <a:prstGeom prst="rect">
            <a:avLst/>
          </a:prstGeom>
        </p:spPr>
        <p:txBody>
          <a:bodyPr vert="vert270" wrap="square" lIns="0" tIns="0" rIns="0" bIns="0" rtlCol="0">
            <a:spAutoFit/>
          </a:bodyPr>
          <a:lstStyle/>
          <a:p>
            <a:pPr marL="12700">
              <a:lnSpc>
                <a:spcPct val="100000"/>
              </a:lnSpc>
            </a:pPr>
            <a:r>
              <a:rPr sz="800" dirty="0">
                <a:solidFill>
                  <a:srgbClr val="808080"/>
                </a:solidFill>
                <a:latin typeface="Calibri"/>
                <a:cs typeface="Calibri"/>
              </a:rPr>
              <a:t>©2013</a:t>
            </a:r>
            <a:r>
              <a:rPr sz="800" spc="-65" dirty="0">
                <a:solidFill>
                  <a:srgbClr val="808080"/>
                </a:solidFill>
                <a:latin typeface="Calibri"/>
                <a:cs typeface="Calibri"/>
              </a:rPr>
              <a:t> </a:t>
            </a:r>
            <a:r>
              <a:rPr sz="800" dirty="0">
                <a:solidFill>
                  <a:srgbClr val="808080"/>
                </a:solidFill>
                <a:latin typeface="Calibri"/>
                <a:cs typeface="Calibri"/>
              </a:rPr>
              <a:t>C</a:t>
            </a:r>
            <a:r>
              <a:rPr sz="800" spc="-5" dirty="0">
                <a:solidFill>
                  <a:srgbClr val="808080"/>
                </a:solidFill>
                <a:latin typeface="Calibri"/>
                <a:cs typeface="Calibri"/>
              </a:rPr>
              <a:t>li</a:t>
            </a:r>
            <a:r>
              <a:rPr sz="800" spc="-10" dirty="0">
                <a:solidFill>
                  <a:srgbClr val="808080"/>
                </a:solidFill>
                <a:latin typeface="Calibri"/>
                <a:cs typeface="Calibri"/>
              </a:rPr>
              <a:t>ft</a:t>
            </a:r>
            <a:r>
              <a:rPr sz="800" spc="-5" dirty="0">
                <a:solidFill>
                  <a:srgbClr val="808080"/>
                </a:solidFill>
                <a:latin typeface="Calibri"/>
                <a:cs typeface="Calibri"/>
              </a:rPr>
              <a:t>onLarson</a:t>
            </a:r>
            <a:r>
              <a:rPr sz="800" dirty="0">
                <a:solidFill>
                  <a:srgbClr val="808080"/>
                </a:solidFill>
                <a:latin typeface="Calibri"/>
                <a:cs typeface="Calibri"/>
              </a:rPr>
              <a:t>A</a:t>
            </a:r>
            <a:r>
              <a:rPr sz="800" spc="-5" dirty="0">
                <a:solidFill>
                  <a:srgbClr val="808080"/>
                </a:solidFill>
                <a:latin typeface="Calibri"/>
                <a:cs typeface="Calibri"/>
              </a:rPr>
              <a:t>l</a:t>
            </a:r>
            <a:r>
              <a:rPr sz="800" spc="5" dirty="0">
                <a:solidFill>
                  <a:srgbClr val="808080"/>
                </a:solidFill>
                <a:latin typeface="Calibri"/>
                <a:cs typeface="Calibri"/>
              </a:rPr>
              <a:t>l</a:t>
            </a:r>
            <a:r>
              <a:rPr sz="800" spc="-5" dirty="0">
                <a:solidFill>
                  <a:srgbClr val="808080"/>
                </a:solidFill>
                <a:latin typeface="Calibri"/>
                <a:cs typeface="Calibri"/>
              </a:rPr>
              <a:t>e</a:t>
            </a:r>
            <a:r>
              <a:rPr sz="800" dirty="0">
                <a:solidFill>
                  <a:srgbClr val="808080"/>
                </a:solidFill>
                <a:latin typeface="Calibri"/>
                <a:cs typeface="Calibri"/>
              </a:rPr>
              <a:t>n</a:t>
            </a:r>
            <a:r>
              <a:rPr sz="800" spc="40" dirty="0">
                <a:solidFill>
                  <a:srgbClr val="808080"/>
                </a:solidFill>
                <a:latin typeface="Calibri"/>
                <a:cs typeface="Calibri"/>
              </a:rPr>
              <a:t> </a:t>
            </a:r>
            <a:r>
              <a:rPr sz="800" spc="-5" dirty="0">
                <a:solidFill>
                  <a:srgbClr val="808080"/>
                </a:solidFill>
                <a:latin typeface="Calibri"/>
                <a:cs typeface="Calibri"/>
              </a:rPr>
              <a:t>LL</a:t>
            </a:r>
            <a:r>
              <a:rPr sz="800" dirty="0">
                <a:solidFill>
                  <a:srgbClr val="808080"/>
                </a:solidFill>
                <a:latin typeface="Calibri"/>
                <a:cs typeface="Calibri"/>
              </a:rPr>
              <a:t>P</a:t>
            </a:r>
            <a:endParaRPr sz="800" dirty="0">
              <a:latin typeface="Calibri"/>
              <a:cs typeface="Calibri"/>
            </a:endParaRPr>
          </a:p>
        </p:txBody>
      </p:sp>
      <p:sp>
        <p:nvSpPr>
          <p:cNvPr id="12" name="object 12"/>
          <p:cNvSpPr/>
          <p:nvPr/>
        </p:nvSpPr>
        <p:spPr>
          <a:xfrm>
            <a:off x="0" y="3100553"/>
            <a:ext cx="9144000" cy="1454593"/>
          </a:xfrm>
          <a:prstGeom prst="rect">
            <a:avLst/>
          </a:prstGeom>
          <a:blipFill>
            <a:blip r:embed="rId8" cstate="print"/>
            <a:stretch>
              <a:fillRect/>
            </a:stretch>
          </a:blipFill>
        </p:spPr>
        <p:txBody>
          <a:bodyPr wrap="square" lIns="0" tIns="0" rIns="0" bIns="0" rtlCol="0">
            <a:spAutoFit/>
          </a:bodyPr>
          <a:lstStyle/>
          <a:p>
            <a:endParaRPr dirty="0"/>
          </a:p>
        </p:txBody>
      </p:sp>
      <p:sp>
        <p:nvSpPr>
          <p:cNvPr id="13" name="object 13"/>
          <p:cNvSpPr/>
          <p:nvPr/>
        </p:nvSpPr>
        <p:spPr>
          <a:xfrm>
            <a:off x="38411" y="3365938"/>
            <a:ext cx="3151371" cy="1048424"/>
          </a:xfrm>
          <a:prstGeom prst="rect">
            <a:avLst/>
          </a:prstGeom>
          <a:blipFill>
            <a:blip r:embed="rId9" cstate="print"/>
            <a:stretch>
              <a:fillRect/>
            </a:stretch>
          </a:blipFill>
        </p:spPr>
        <p:txBody>
          <a:bodyPr wrap="square" lIns="0" tIns="0" rIns="0" bIns="0" rtlCol="0">
            <a:spAutoFit/>
          </a:bodyPr>
          <a:lstStyle/>
          <a:p>
            <a:endParaRPr dirty="0"/>
          </a:p>
        </p:txBody>
      </p:sp>
      <p:sp>
        <p:nvSpPr>
          <p:cNvPr id="14" name="object 14"/>
          <p:cNvSpPr txBox="1"/>
          <p:nvPr/>
        </p:nvSpPr>
        <p:spPr>
          <a:xfrm>
            <a:off x="1641754" y="4157139"/>
            <a:ext cx="1327150" cy="187960"/>
          </a:xfrm>
          <a:prstGeom prst="rect">
            <a:avLst/>
          </a:prstGeom>
        </p:spPr>
        <p:txBody>
          <a:bodyPr vert="horz" wrap="square" lIns="0" tIns="0" rIns="0" bIns="0" rtlCol="0">
            <a:spAutoFit/>
          </a:bodyPr>
          <a:lstStyle/>
          <a:p>
            <a:pPr marL="12700">
              <a:lnSpc>
                <a:spcPct val="100000"/>
              </a:lnSpc>
            </a:pPr>
            <a:r>
              <a:rPr sz="1100" b="1" spc="5" dirty="0">
                <a:solidFill>
                  <a:srgbClr val="003767"/>
                </a:solidFill>
                <a:latin typeface="Calibri"/>
                <a:cs typeface="Calibri"/>
              </a:rPr>
              <a:t>c</a:t>
            </a:r>
            <a:r>
              <a:rPr sz="1100" b="1" dirty="0">
                <a:solidFill>
                  <a:srgbClr val="003767"/>
                </a:solidFill>
                <a:latin typeface="Calibri"/>
                <a:cs typeface="Calibri"/>
              </a:rPr>
              <a:t>li</a:t>
            </a:r>
            <a:r>
              <a:rPr sz="1100" b="1" spc="-5" dirty="0">
                <a:solidFill>
                  <a:srgbClr val="003767"/>
                </a:solidFill>
                <a:latin typeface="Calibri"/>
                <a:cs typeface="Calibri"/>
              </a:rPr>
              <a:t>f</a:t>
            </a:r>
            <a:r>
              <a:rPr sz="1100" b="1" dirty="0">
                <a:solidFill>
                  <a:srgbClr val="003767"/>
                </a:solidFill>
                <a:latin typeface="Calibri"/>
                <a:cs typeface="Calibri"/>
              </a:rPr>
              <a:t>t</a:t>
            </a:r>
            <a:r>
              <a:rPr sz="1100" b="1" spc="-5" dirty="0">
                <a:solidFill>
                  <a:srgbClr val="003767"/>
                </a:solidFill>
                <a:latin typeface="Calibri"/>
                <a:cs typeface="Calibri"/>
              </a:rPr>
              <a:t>on</a:t>
            </a:r>
            <a:r>
              <a:rPr sz="1100" b="1" dirty="0">
                <a:solidFill>
                  <a:srgbClr val="003767"/>
                </a:solidFill>
                <a:latin typeface="Calibri"/>
                <a:cs typeface="Calibri"/>
              </a:rPr>
              <a:t>l</a:t>
            </a:r>
            <a:r>
              <a:rPr sz="1100" b="1" spc="-10" dirty="0">
                <a:solidFill>
                  <a:srgbClr val="003767"/>
                </a:solidFill>
                <a:latin typeface="Calibri"/>
                <a:cs typeface="Calibri"/>
              </a:rPr>
              <a:t>a</a:t>
            </a:r>
            <a:r>
              <a:rPr sz="1100" b="1" dirty="0">
                <a:solidFill>
                  <a:srgbClr val="003767"/>
                </a:solidFill>
                <a:latin typeface="Calibri"/>
                <a:cs typeface="Calibri"/>
              </a:rPr>
              <a:t>rs</a:t>
            </a:r>
            <a:r>
              <a:rPr sz="1100" b="1" spc="-5" dirty="0">
                <a:solidFill>
                  <a:srgbClr val="003767"/>
                </a:solidFill>
                <a:latin typeface="Calibri"/>
                <a:cs typeface="Calibri"/>
              </a:rPr>
              <a:t>on</a:t>
            </a:r>
            <a:r>
              <a:rPr sz="1100" b="1" spc="-10" dirty="0">
                <a:solidFill>
                  <a:srgbClr val="003767"/>
                </a:solidFill>
                <a:latin typeface="Calibri"/>
                <a:cs typeface="Calibri"/>
              </a:rPr>
              <a:t>a</a:t>
            </a:r>
            <a:r>
              <a:rPr sz="1100" b="1" dirty="0">
                <a:solidFill>
                  <a:srgbClr val="003767"/>
                </a:solidFill>
                <a:latin typeface="Calibri"/>
                <a:cs typeface="Calibri"/>
              </a:rPr>
              <a:t>ll</a:t>
            </a:r>
            <a:r>
              <a:rPr sz="1100" b="1" spc="-5" dirty="0">
                <a:solidFill>
                  <a:srgbClr val="003767"/>
                </a:solidFill>
                <a:latin typeface="Calibri"/>
                <a:cs typeface="Calibri"/>
              </a:rPr>
              <a:t>en</a:t>
            </a:r>
            <a:r>
              <a:rPr sz="1100" b="1" spc="5" dirty="0">
                <a:solidFill>
                  <a:srgbClr val="003767"/>
                </a:solidFill>
                <a:latin typeface="Calibri"/>
                <a:cs typeface="Calibri"/>
              </a:rPr>
              <a:t>.c</a:t>
            </a:r>
            <a:r>
              <a:rPr sz="1100" b="1" spc="-5" dirty="0">
                <a:solidFill>
                  <a:srgbClr val="003767"/>
                </a:solidFill>
                <a:latin typeface="Calibri"/>
                <a:cs typeface="Calibri"/>
              </a:rPr>
              <a:t>o</a:t>
            </a:r>
            <a:r>
              <a:rPr sz="1100" b="1" dirty="0">
                <a:solidFill>
                  <a:srgbClr val="003767"/>
                </a:solidFill>
                <a:latin typeface="Calibri"/>
                <a:cs typeface="Calibri"/>
              </a:rPr>
              <a:t>m</a:t>
            </a:r>
            <a:endParaRPr sz="1100" dirty="0">
              <a:latin typeface="Calibri"/>
              <a:cs typeface="Calibri"/>
            </a:endParaRPr>
          </a:p>
        </p:txBody>
      </p:sp>
      <p:sp>
        <p:nvSpPr>
          <p:cNvPr id="15" name="object 15"/>
          <p:cNvSpPr/>
          <p:nvPr/>
        </p:nvSpPr>
        <p:spPr>
          <a:xfrm>
            <a:off x="0" y="4535423"/>
            <a:ext cx="9143999" cy="230123"/>
          </a:xfrm>
          <a:prstGeom prst="rect">
            <a:avLst/>
          </a:prstGeom>
          <a:blipFill>
            <a:blip r:embed="rId10" cstate="print"/>
            <a:stretch>
              <a:fillRect/>
            </a:stretch>
          </a:blipFill>
        </p:spPr>
        <p:txBody>
          <a:bodyPr wrap="square" lIns="0" tIns="0" rIns="0" bIns="0" rtlCol="0">
            <a:spAutoFit/>
          </a:bodyPr>
          <a:lstStyle/>
          <a:p>
            <a:endParaRPr dirty="0"/>
          </a:p>
        </p:txBody>
      </p:sp>
      <p:sp>
        <p:nvSpPr>
          <p:cNvPr id="16" name="object 16"/>
          <p:cNvSpPr/>
          <p:nvPr/>
        </p:nvSpPr>
        <p:spPr>
          <a:xfrm>
            <a:off x="4529327" y="4610100"/>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17" name="object 17"/>
          <p:cNvSpPr/>
          <p:nvPr/>
        </p:nvSpPr>
        <p:spPr>
          <a:xfrm>
            <a:off x="0" y="2807208"/>
            <a:ext cx="9143999" cy="359663"/>
          </a:xfrm>
          <a:prstGeom prst="rect">
            <a:avLst/>
          </a:prstGeom>
          <a:blipFill>
            <a:blip r:embed="rId11" cstate="print"/>
            <a:stretch>
              <a:fillRect/>
            </a:stretch>
          </a:blipFill>
        </p:spPr>
        <p:txBody>
          <a:bodyPr wrap="square" lIns="0" tIns="0" rIns="0" bIns="0" rtlCol="0">
            <a:spAutoFit/>
          </a:bodyPr>
          <a:lstStyle/>
          <a:p>
            <a:endParaRPr dirty="0"/>
          </a:p>
        </p:txBody>
      </p:sp>
      <p:sp>
        <p:nvSpPr>
          <p:cNvPr id="18" name="object 18"/>
          <p:cNvSpPr/>
          <p:nvPr/>
        </p:nvSpPr>
        <p:spPr>
          <a:xfrm>
            <a:off x="4529327" y="2944367"/>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19" name="object 19"/>
          <p:cNvSpPr/>
          <p:nvPr/>
        </p:nvSpPr>
        <p:spPr>
          <a:xfrm>
            <a:off x="0" y="2827286"/>
            <a:ext cx="9144000" cy="273265"/>
          </a:xfrm>
          <a:prstGeom prst="rect">
            <a:avLst/>
          </a:prstGeom>
          <a:blipFill>
            <a:blip r:embed="rId12" cstate="print"/>
            <a:stretch>
              <a:fillRect/>
            </a:stretch>
          </a:blipFill>
        </p:spPr>
        <p:txBody>
          <a:bodyPr wrap="square" lIns="0" tIns="0" rIns="0" bIns="0" rtlCol="0">
            <a:spAutoFit/>
          </a:bodyPr>
          <a:lstStyle/>
          <a:p>
            <a:endParaRPr dirty="0"/>
          </a:p>
        </p:txBody>
      </p:sp>
      <p:sp>
        <p:nvSpPr>
          <p:cNvPr id="20" name="object 20"/>
          <p:cNvSpPr/>
          <p:nvPr/>
        </p:nvSpPr>
        <p:spPr>
          <a:xfrm>
            <a:off x="0" y="4535424"/>
            <a:ext cx="9143999" cy="2319527"/>
          </a:xfrm>
          <a:prstGeom prst="rect">
            <a:avLst/>
          </a:prstGeom>
          <a:blipFill>
            <a:blip r:embed="rId13" cstate="print"/>
            <a:stretch>
              <a:fillRect/>
            </a:stretch>
          </a:blipFill>
        </p:spPr>
        <p:txBody>
          <a:bodyPr wrap="square" lIns="0" tIns="0" rIns="0" bIns="0" rtlCol="0">
            <a:spAutoFit/>
          </a:bodyPr>
          <a:lstStyle/>
          <a:p>
            <a:endParaRPr dirty="0"/>
          </a:p>
        </p:txBody>
      </p:sp>
      <p:sp>
        <p:nvSpPr>
          <p:cNvPr id="21" name="object 21"/>
          <p:cNvSpPr/>
          <p:nvPr/>
        </p:nvSpPr>
        <p:spPr>
          <a:xfrm>
            <a:off x="4529327" y="5687567"/>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22" name="object 22"/>
          <p:cNvSpPr/>
          <p:nvPr/>
        </p:nvSpPr>
        <p:spPr>
          <a:xfrm>
            <a:off x="0" y="4556620"/>
            <a:ext cx="9144000" cy="2301875"/>
          </a:xfrm>
          <a:custGeom>
            <a:avLst/>
            <a:gdLst/>
            <a:ahLst/>
            <a:cxnLst/>
            <a:rect l="l" t="t" r="r" b="b"/>
            <a:pathLst>
              <a:path w="9144000" h="2301875">
                <a:moveTo>
                  <a:pt x="0" y="2301379"/>
                </a:moveTo>
                <a:lnTo>
                  <a:pt x="9144000" y="2301379"/>
                </a:lnTo>
                <a:lnTo>
                  <a:pt x="9144000" y="0"/>
                </a:lnTo>
                <a:lnTo>
                  <a:pt x="0" y="0"/>
                </a:lnTo>
                <a:lnTo>
                  <a:pt x="0" y="2301379"/>
                </a:lnTo>
                <a:close/>
              </a:path>
            </a:pathLst>
          </a:custGeom>
          <a:solidFill>
            <a:srgbClr val="A04D1D"/>
          </a:solidFill>
        </p:spPr>
        <p:txBody>
          <a:bodyPr wrap="square" lIns="0" tIns="0" rIns="0" bIns="0" rtlCol="0">
            <a:spAutoFit/>
          </a:bodyPr>
          <a:lstStyle/>
          <a:p>
            <a:endParaRPr dirty="0"/>
          </a:p>
        </p:txBody>
      </p:sp>
      <p:sp>
        <p:nvSpPr>
          <p:cNvPr id="23" name="object 23"/>
          <p:cNvSpPr/>
          <p:nvPr/>
        </p:nvSpPr>
        <p:spPr>
          <a:xfrm>
            <a:off x="0" y="4535423"/>
            <a:ext cx="5783326" cy="2322576"/>
          </a:xfrm>
          <a:prstGeom prst="rect">
            <a:avLst/>
          </a:prstGeom>
          <a:blipFill>
            <a:blip r:embed="rId14" cstate="print"/>
            <a:stretch>
              <a:fillRect/>
            </a:stretch>
          </a:blipFill>
        </p:spPr>
        <p:txBody>
          <a:bodyPr wrap="square" lIns="0" tIns="0" rIns="0" bIns="0" rtlCol="0">
            <a:spAutoFit/>
          </a:bodyPr>
          <a:lstStyle/>
          <a:p>
            <a:endParaRPr dirty="0"/>
          </a:p>
        </p:txBody>
      </p:sp>
      <p:sp>
        <p:nvSpPr>
          <p:cNvPr id="24" name="object 24"/>
          <p:cNvSpPr/>
          <p:nvPr/>
        </p:nvSpPr>
        <p:spPr>
          <a:xfrm>
            <a:off x="5334000" y="3581400"/>
            <a:ext cx="3810000" cy="3276600"/>
          </a:xfrm>
          <a:prstGeom prst="rect">
            <a:avLst/>
          </a:prstGeom>
          <a:blipFill>
            <a:blip r:embed="rId15" cstate="print"/>
            <a:stretch>
              <a:fillRect/>
            </a:stretch>
          </a:blipFill>
        </p:spPr>
        <p:txBody>
          <a:bodyPr wrap="square" lIns="0" tIns="0" rIns="0" bIns="0" rtlCol="0">
            <a:spAutoFit/>
          </a:bodyPr>
          <a:lstStyle/>
          <a:p>
            <a:endParaRPr dirty="0"/>
          </a:p>
        </p:txBody>
      </p:sp>
      <p:sp>
        <p:nvSpPr>
          <p:cNvPr id="25" name="object 25"/>
          <p:cNvSpPr/>
          <p:nvPr/>
        </p:nvSpPr>
        <p:spPr>
          <a:xfrm>
            <a:off x="6156656" y="4006899"/>
            <a:ext cx="766546" cy="1004290"/>
          </a:xfrm>
          <a:prstGeom prst="rect">
            <a:avLst/>
          </a:prstGeom>
          <a:blipFill>
            <a:blip r:embed="rId16" cstate="print"/>
            <a:stretch>
              <a:fillRect/>
            </a:stretch>
          </a:blipFill>
        </p:spPr>
        <p:txBody>
          <a:bodyPr wrap="square" lIns="0" tIns="0" rIns="0" bIns="0" rtlCol="0">
            <a:spAutoFit/>
          </a:bodyPr>
          <a:lstStyle/>
          <a:p>
            <a:endParaRPr dirty="0"/>
          </a:p>
        </p:txBody>
      </p:sp>
      <p:sp>
        <p:nvSpPr>
          <p:cNvPr id="26" name="object 26"/>
          <p:cNvSpPr/>
          <p:nvPr/>
        </p:nvSpPr>
        <p:spPr>
          <a:xfrm>
            <a:off x="5715000" y="3810000"/>
            <a:ext cx="393797" cy="393799"/>
          </a:xfrm>
          <a:prstGeom prst="rect">
            <a:avLst/>
          </a:prstGeom>
          <a:blipFill>
            <a:blip r:embed="rId17" cstate="print"/>
            <a:stretch>
              <a:fillRect/>
            </a:stretch>
          </a:blipFill>
        </p:spPr>
        <p:txBody>
          <a:bodyPr wrap="square" lIns="0" tIns="0" rIns="0" bIns="0" rtlCol="0">
            <a:spAutoFit/>
          </a:bodyPr>
          <a:lstStyle/>
          <a:p>
            <a:endParaRPr dirty="0"/>
          </a:p>
        </p:txBody>
      </p:sp>
      <p:sp>
        <p:nvSpPr>
          <p:cNvPr id="27" name="object 27"/>
          <p:cNvSpPr/>
          <p:nvPr/>
        </p:nvSpPr>
        <p:spPr>
          <a:xfrm>
            <a:off x="3276600" y="304800"/>
            <a:ext cx="5791200" cy="1676400"/>
          </a:xfrm>
          <a:custGeom>
            <a:avLst/>
            <a:gdLst/>
            <a:ahLst/>
            <a:cxnLst/>
            <a:rect l="l" t="t" r="r" b="b"/>
            <a:pathLst>
              <a:path w="5791200" h="1676400">
                <a:moveTo>
                  <a:pt x="0" y="0"/>
                </a:moveTo>
                <a:lnTo>
                  <a:pt x="5791200" y="0"/>
                </a:lnTo>
                <a:lnTo>
                  <a:pt x="5791200" y="1676400"/>
                </a:lnTo>
                <a:lnTo>
                  <a:pt x="0" y="1676400"/>
                </a:lnTo>
                <a:lnTo>
                  <a:pt x="0" y="0"/>
                </a:lnTo>
                <a:close/>
              </a:path>
            </a:pathLst>
          </a:custGeom>
          <a:solidFill>
            <a:srgbClr val="003767"/>
          </a:solidFill>
        </p:spPr>
        <p:txBody>
          <a:bodyPr wrap="square" lIns="0" tIns="0" rIns="0" bIns="0" rtlCol="0">
            <a:spAutoFit/>
          </a:bodyPr>
          <a:lstStyle/>
          <a:p>
            <a:endParaRPr dirty="0"/>
          </a:p>
        </p:txBody>
      </p:sp>
      <p:sp>
        <p:nvSpPr>
          <p:cNvPr id="28" name="object 28"/>
          <p:cNvSpPr txBox="1"/>
          <p:nvPr/>
        </p:nvSpPr>
        <p:spPr>
          <a:xfrm>
            <a:off x="381000" y="871220"/>
            <a:ext cx="8486776" cy="1261884"/>
          </a:xfrm>
          <a:prstGeom prst="rect">
            <a:avLst/>
          </a:prstGeom>
        </p:spPr>
        <p:txBody>
          <a:bodyPr vert="horz" wrap="square" lIns="0" tIns="0" rIns="0" bIns="0" rtlCol="0">
            <a:spAutoFit/>
          </a:bodyPr>
          <a:lstStyle/>
          <a:p>
            <a:pPr marL="12700" marR="6350" algn="ctr">
              <a:lnSpc>
                <a:spcPct val="100000"/>
              </a:lnSpc>
            </a:pPr>
            <a:r>
              <a:rPr lang="en-US" sz="3000" b="1" spc="-25" dirty="0" smtClean="0">
                <a:solidFill>
                  <a:srgbClr val="FFFFFF"/>
                </a:solidFill>
                <a:latin typeface="Calibri"/>
                <a:cs typeface="Calibri"/>
              </a:rPr>
              <a:t>Introduction to Information Technology (IT) </a:t>
            </a:r>
            <a:r>
              <a:rPr lang="en-US" sz="3000" b="1" spc="-25" dirty="0" smtClean="0">
                <a:solidFill>
                  <a:srgbClr val="FFFFFF"/>
                </a:solidFill>
                <a:latin typeface="Calibri"/>
                <a:cs typeface="Calibri"/>
              </a:rPr>
              <a:t>Auditing</a:t>
            </a:r>
            <a:endParaRPr lang="en-US" sz="3000" b="1" spc="-15" dirty="0">
              <a:solidFill>
                <a:srgbClr val="FFFFFF"/>
              </a:solidFill>
              <a:latin typeface="Calibri"/>
              <a:cs typeface="Calibri"/>
            </a:endParaRPr>
          </a:p>
          <a:p>
            <a:pPr marL="12700" marR="6350" algn="ctr">
              <a:lnSpc>
                <a:spcPct val="100000"/>
              </a:lnSpc>
            </a:pPr>
            <a:r>
              <a:rPr sz="3000" b="1" spc="10" dirty="0" smtClean="0">
                <a:solidFill>
                  <a:srgbClr val="FFFFFF"/>
                </a:solidFill>
                <a:latin typeface="Calibri"/>
                <a:cs typeface="Calibri"/>
              </a:rPr>
              <a:t> </a:t>
            </a:r>
            <a:endParaRPr lang="en-US" sz="3000" b="1" spc="-20" dirty="0">
              <a:solidFill>
                <a:srgbClr val="FFFFFF"/>
              </a:solidFill>
              <a:latin typeface="Calibri"/>
              <a:cs typeface="Calibri"/>
            </a:endParaRPr>
          </a:p>
          <a:p>
            <a:pPr marL="12700" marR="6350" algn="ctr">
              <a:lnSpc>
                <a:spcPct val="100000"/>
              </a:lnSpc>
            </a:pPr>
            <a:r>
              <a:rPr lang="en-US" sz="2200" spc="-20" dirty="0" smtClean="0">
                <a:solidFill>
                  <a:srgbClr val="FFFFFF"/>
                </a:solidFill>
                <a:latin typeface="Calibri"/>
                <a:cs typeface="Calibri"/>
              </a:rPr>
              <a:t>Jim Kreiser, Principal, CISA, CRMA, CFSA</a:t>
            </a:r>
            <a:endParaRPr sz="2200" dirty="0">
              <a:latin typeface="Calibri"/>
              <a:cs typeface="Calibri"/>
            </a:endParaRPr>
          </a:p>
        </p:txBody>
      </p:sp>
      <p:sp>
        <p:nvSpPr>
          <p:cNvPr id="30" name="object 30"/>
          <p:cNvSpPr txBox="1"/>
          <p:nvPr/>
        </p:nvSpPr>
        <p:spPr>
          <a:xfrm>
            <a:off x="2171699" y="2315669"/>
            <a:ext cx="4800600" cy="714042"/>
          </a:xfrm>
          <a:prstGeom prst="rect">
            <a:avLst/>
          </a:prstGeom>
        </p:spPr>
        <p:txBody>
          <a:bodyPr vert="horz" wrap="square" lIns="0" tIns="0" rIns="0" bIns="0" rtlCol="0">
            <a:spAutoFit/>
          </a:bodyPr>
          <a:lstStyle/>
          <a:p>
            <a:pPr marL="12700" marR="6350" algn="ctr">
              <a:lnSpc>
                <a:spcPct val="120000"/>
              </a:lnSpc>
            </a:pPr>
            <a:r>
              <a:rPr lang="en-US" sz="2000" spc="-5" dirty="0" smtClean="0">
                <a:solidFill>
                  <a:srgbClr val="A49400"/>
                </a:solidFill>
                <a:latin typeface="Calibri"/>
                <a:cs typeface="Calibri"/>
              </a:rPr>
              <a:t>AGA Central </a:t>
            </a:r>
            <a:r>
              <a:rPr lang="en-US" sz="2000" spc="-5" dirty="0" smtClean="0">
                <a:solidFill>
                  <a:srgbClr val="A49400"/>
                </a:solidFill>
                <a:latin typeface="Calibri"/>
                <a:cs typeface="Calibri"/>
              </a:rPr>
              <a:t>PA </a:t>
            </a:r>
            <a:endParaRPr lang="en-US" sz="2000" spc="-5" dirty="0" smtClean="0">
              <a:solidFill>
                <a:srgbClr val="A49400"/>
              </a:solidFill>
              <a:latin typeface="Calibri"/>
              <a:cs typeface="Calibri"/>
            </a:endParaRPr>
          </a:p>
          <a:p>
            <a:pPr marL="12700" marR="6350" algn="ctr">
              <a:lnSpc>
                <a:spcPct val="120000"/>
              </a:lnSpc>
            </a:pPr>
            <a:r>
              <a:rPr lang="en-US" sz="2000" spc="-5" dirty="0" smtClean="0">
                <a:solidFill>
                  <a:srgbClr val="A49400"/>
                </a:solidFill>
                <a:latin typeface="Calibri"/>
                <a:cs typeface="Calibri"/>
              </a:rPr>
              <a:t>October </a:t>
            </a:r>
            <a:r>
              <a:rPr lang="en-US" sz="2000" spc="-5" dirty="0" smtClean="0">
                <a:solidFill>
                  <a:srgbClr val="A49400"/>
                </a:solidFill>
                <a:latin typeface="Calibri"/>
                <a:cs typeface="Calibri"/>
              </a:rPr>
              <a:t>25, 2016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9" name="object 9"/>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0" name="object 10"/>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2" name="object 12"/>
          <p:cNvSpPr/>
          <p:nvPr/>
        </p:nvSpPr>
        <p:spPr>
          <a:xfrm>
            <a:off x="533400" y="2743200"/>
            <a:ext cx="1143000" cy="1143000"/>
          </a:xfrm>
          <a:prstGeom prst="rect">
            <a:avLst/>
          </a:prstGeom>
          <a:blipFill>
            <a:blip r:embed="rId5" cstate="print"/>
            <a:stretch>
              <a:fillRect/>
            </a:stretch>
          </a:blipFill>
        </p:spPr>
        <p:txBody>
          <a:bodyPr wrap="square" lIns="0" tIns="0" rIns="0" bIns="0" rtlCol="0">
            <a:spAutoFit/>
          </a:bodyPr>
          <a:lstStyle/>
          <a:p>
            <a:endParaRPr dirty="0"/>
          </a:p>
        </p:txBody>
      </p:sp>
      <p:sp>
        <p:nvSpPr>
          <p:cNvPr id="15" name="object 15"/>
          <p:cNvSpPr txBox="1"/>
          <p:nvPr/>
        </p:nvSpPr>
        <p:spPr>
          <a:xfrm>
            <a:off x="8849938" y="6414706"/>
            <a:ext cx="168910" cy="187960"/>
          </a:xfrm>
          <a:prstGeom prst="rect">
            <a:avLst/>
          </a:prstGeom>
        </p:spPr>
        <p:txBody>
          <a:bodyPr vert="horz" wrap="square" lIns="0" tIns="0" rIns="0" bIns="0" rtlCol="0">
            <a:spAutoFit/>
          </a:bodyPr>
          <a:lstStyle/>
          <a:p>
            <a:pPr marL="12700">
              <a:lnSpc>
                <a:spcPct val="100000"/>
              </a:lnSpc>
            </a:pPr>
            <a:r>
              <a:rPr sz="1100" b="1" dirty="0">
                <a:solidFill>
                  <a:srgbClr val="A04D1D"/>
                </a:solidFill>
                <a:latin typeface="Calibri"/>
                <a:cs typeface="Calibri"/>
              </a:rPr>
              <a:t>10</a:t>
            </a:r>
            <a:endParaRPr sz="1100" dirty="0">
              <a:latin typeface="Calibri"/>
              <a:cs typeface="Calibri"/>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723330"/>
            <a:ext cx="4495800" cy="38399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861" y="4724400"/>
            <a:ext cx="9051608"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7811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615553"/>
          </a:xfrm>
          <a:prstGeom prst="rect">
            <a:avLst/>
          </a:prstGeom>
        </p:spPr>
        <p:txBody>
          <a:bodyPr vert="horz" wrap="square" lIns="0" tIns="0" rIns="0" bIns="0" rtlCol="0">
            <a:spAutoFit/>
          </a:bodyPr>
          <a:lstStyle/>
          <a:p>
            <a:pPr marL="12700" marR="5715">
              <a:lnSpc>
                <a:spcPct val="100000"/>
              </a:lnSpc>
            </a:pPr>
            <a:r>
              <a:rPr lang="en-US" sz="4000" b="1" dirty="0">
                <a:solidFill>
                  <a:srgbClr val="003767"/>
                </a:solidFill>
                <a:latin typeface="Calibri"/>
                <a:ea typeface="+mj-ea"/>
                <a:cs typeface="Calibri"/>
              </a:rPr>
              <a:t>Types of IT Controls</a:t>
            </a:r>
            <a:endParaRPr sz="4000" b="1" dirty="0">
              <a:solidFill>
                <a:srgbClr val="003767"/>
              </a:solidFill>
              <a:latin typeface="Calibri"/>
              <a:ea typeface="+mj-ea"/>
              <a:cs typeface="Calibri"/>
            </a:endParaRPr>
          </a:p>
        </p:txBody>
      </p:sp>
      <p:sp>
        <p:nvSpPr>
          <p:cNvPr id="2" name="TextBox 1"/>
          <p:cNvSpPr txBox="1"/>
          <p:nvPr/>
        </p:nvSpPr>
        <p:spPr>
          <a:xfrm>
            <a:off x="762000" y="1447800"/>
            <a:ext cx="6400800" cy="3416320"/>
          </a:xfrm>
          <a:prstGeom prst="rect">
            <a:avLst/>
          </a:prstGeom>
          <a:noFill/>
        </p:spPr>
        <p:txBody>
          <a:bodyPr wrap="square" rtlCol="0">
            <a:spAutoFit/>
          </a:bodyPr>
          <a:lstStyle/>
          <a:p>
            <a:pPr marL="457200" indent="-457200">
              <a:buFont typeface="Wingdings" panose="05000000000000000000" pitchFamily="2" charset="2"/>
              <a:buChar char="ü"/>
            </a:pPr>
            <a:r>
              <a:rPr lang="en-US" sz="2800" b="1" dirty="0"/>
              <a:t>General Controls</a:t>
            </a:r>
          </a:p>
          <a:p>
            <a:pPr marL="914400" lvl="1" indent="-457200">
              <a:buFont typeface="Wingdings" panose="05000000000000000000" pitchFamily="2" charset="2"/>
              <a:buChar char="§"/>
            </a:pPr>
            <a:r>
              <a:rPr lang="en-US" sz="2600" dirty="0"/>
              <a:t>Foundation Controls</a:t>
            </a:r>
          </a:p>
          <a:p>
            <a:pPr lvl="1" indent="-457200">
              <a:buFont typeface="Wingdings" panose="05000000000000000000" pitchFamily="2" charset="2"/>
              <a:buChar char="ü"/>
            </a:pPr>
            <a:endParaRPr lang="en-US" sz="2800" b="1" i="1" dirty="0">
              <a:solidFill>
                <a:srgbClr val="413000"/>
              </a:solidFill>
              <a:cs typeface="Calibri"/>
            </a:endParaRPr>
          </a:p>
          <a:p>
            <a:pPr marL="457200" indent="-457200">
              <a:buFont typeface="Wingdings" panose="05000000000000000000" pitchFamily="2" charset="2"/>
              <a:buChar char="ü"/>
            </a:pPr>
            <a:r>
              <a:rPr lang="en-US" sz="2800" b="1" dirty="0"/>
              <a:t>Application Controls</a:t>
            </a:r>
          </a:p>
          <a:p>
            <a:pPr marL="914400" lvl="1" indent="-457200">
              <a:buFont typeface="Wingdings" panose="05000000000000000000" pitchFamily="2" charset="2"/>
              <a:buChar char="§"/>
            </a:pPr>
            <a:r>
              <a:rPr lang="en-US" sz="2600" dirty="0"/>
              <a:t>Operational/Transactional Controls</a:t>
            </a:r>
          </a:p>
          <a:p>
            <a:pPr marL="914400" lvl="1" indent="-457200">
              <a:buFont typeface="Wingdings" panose="05000000000000000000" pitchFamily="2" charset="2"/>
              <a:buChar char="§"/>
            </a:pPr>
            <a:endParaRPr lang="en-US" sz="2600" dirty="0"/>
          </a:p>
          <a:p>
            <a:pPr marL="457200" indent="-457200">
              <a:buFont typeface="Wingdings" panose="05000000000000000000" pitchFamily="2" charset="2"/>
              <a:buChar char="ü"/>
            </a:pPr>
            <a:r>
              <a:rPr lang="en-US" sz="2800" b="1" dirty="0"/>
              <a:t>IT Dependent Controls</a:t>
            </a:r>
          </a:p>
          <a:p>
            <a:pPr marL="914400" lvl="1" indent="-457200">
              <a:buFont typeface="Wingdings" panose="05000000000000000000" pitchFamily="2" charset="2"/>
              <a:buChar char="§"/>
            </a:pPr>
            <a:r>
              <a:rPr lang="en-US" sz="2600" dirty="0"/>
              <a:t>Reports</a:t>
            </a:r>
            <a:endParaRPr lang="en-US" sz="2600" dirty="0"/>
          </a:p>
        </p:txBody>
      </p:sp>
      <p:sp>
        <p:nvSpPr>
          <p:cNvPr id="10"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1</a:t>
            </a:r>
            <a:endParaRPr sz="1100" dirty="0">
              <a:latin typeface="Calibri"/>
              <a:cs typeface="Calibri"/>
            </a:endParaRPr>
          </a:p>
        </p:txBody>
      </p:sp>
    </p:spTree>
    <p:extLst>
      <p:ext uri="{BB962C8B-B14F-4D97-AF65-F5344CB8AC3E}">
        <p14:creationId xmlns:p14="http://schemas.microsoft.com/office/powerpoint/2010/main" val="1589689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grpSp>
        <p:nvGrpSpPr>
          <p:cNvPr id="9" name="Group 52"/>
          <p:cNvGrpSpPr/>
          <p:nvPr/>
        </p:nvGrpSpPr>
        <p:grpSpPr>
          <a:xfrm>
            <a:off x="381000" y="457200"/>
            <a:ext cx="8158665" cy="5867399"/>
            <a:chOff x="1905000" y="381000"/>
            <a:chExt cx="5651500" cy="5562600"/>
          </a:xfrm>
        </p:grpSpPr>
        <p:grpSp>
          <p:nvGrpSpPr>
            <p:cNvPr id="10" name="Group 49"/>
            <p:cNvGrpSpPr/>
            <p:nvPr/>
          </p:nvGrpSpPr>
          <p:grpSpPr>
            <a:xfrm>
              <a:off x="1905000" y="381000"/>
              <a:ext cx="5651500" cy="5562600"/>
              <a:chOff x="2506663" y="304800"/>
              <a:chExt cx="5651500" cy="5562600"/>
            </a:xfrm>
          </p:grpSpPr>
          <p:sp>
            <p:nvSpPr>
              <p:cNvPr id="22" name="Line 39"/>
              <p:cNvSpPr>
                <a:spLocks noChangeShapeType="1"/>
              </p:cNvSpPr>
              <p:nvPr/>
            </p:nvSpPr>
            <p:spPr bwMode="auto">
              <a:xfrm flipV="1">
                <a:off x="3736975" y="2403475"/>
                <a:ext cx="0" cy="561975"/>
              </a:xfrm>
              <a:prstGeom prst="line">
                <a:avLst/>
              </a:prstGeom>
              <a:noFill/>
              <a:ln w="12700">
                <a:solidFill>
                  <a:schemeClr val="accent2"/>
                </a:solidFill>
                <a:round/>
                <a:headEnd type="none" w="sm" len="sm"/>
                <a:tailEnd type="none" w="sm" len="sm"/>
              </a:ln>
            </p:spPr>
            <p:txBody>
              <a:bodyPr/>
              <a:lstStyle/>
              <a:p>
                <a:endParaRPr lang="en-US" dirty="0"/>
              </a:p>
            </p:txBody>
          </p:sp>
          <p:sp>
            <p:nvSpPr>
              <p:cNvPr id="23" name="Line 41"/>
              <p:cNvSpPr>
                <a:spLocks noChangeShapeType="1"/>
              </p:cNvSpPr>
              <p:nvPr/>
            </p:nvSpPr>
            <p:spPr bwMode="auto">
              <a:xfrm flipV="1">
                <a:off x="5335588" y="2403475"/>
                <a:ext cx="0" cy="561975"/>
              </a:xfrm>
              <a:prstGeom prst="line">
                <a:avLst/>
              </a:prstGeom>
              <a:noFill/>
              <a:ln w="12700">
                <a:solidFill>
                  <a:schemeClr val="accent2"/>
                </a:solidFill>
                <a:round/>
                <a:headEnd type="none" w="sm" len="sm"/>
                <a:tailEnd type="none" w="sm" len="sm"/>
              </a:ln>
            </p:spPr>
            <p:txBody>
              <a:bodyPr/>
              <a:lstStyle/>
              <a:p>
                <a:endParaRPr lang="en-US" dirty="0"/>
              </a:p>
            </p:txBody>
          </p:sp>
          <p:sp>
            <p:nvSpPr>
              <p:cNvPr id="24" name="Line 42"/>
              <p:cNvSpPr>
                <a:spLocks noChangeShapeType="1"/>
              </p:cNvSpPr>
              <p:nvPr/>
            </p:nvSpPr>
            <p:spPr bwMode="auto">
              <a:xfrm flipV="1">
                <a:off x="6935788" y="2403475"/>
                <a:ext cx="0" cy="561975"/>
              </a:xfrm>
              <a:prstGeom prst="line">
                <a:avLst/>
              </a:prstGeom>
              <a:noFill/>
              <a:ln w="12700">
                <a:solidFill>
                  <a:schemeClr val="accent2"/>
                </a:solidFill>
                <a:round/>
                <a:headEnd type="none" w="sm" len="sm"/>
                <a:tailEnd type="none" w="sm" len="sm"/>
              </a:ln>
            </p:spPr>
            <p:txBody>
              <a:bodyPr/>
              <a:lstStyle/>
              <a:p>
                <a:endParaRPr lang="en-US" dirty="0"/>
              </a:p>
            </p:txBody>
          </p:sp>
          <p:sp>
            <p:nvSpPr>
              <p:cNvPr id="25" name="Freeform 40"/>
              <p:cNvSpPr>
                <a:spLocks/>
              </p:cNvSpPr>
              <p:nvPr/>
            </p:nvSpPr>
            <p:spPr bwMode="auto">
              <a:xfrm>
                <a:off x="3567113" y="2092325"/>
                <a:ext cx="3502025" cy="303213"/>
              </a:xfrm>
              <a:custGeom>
                <a:avLst/>
                <a:gdLst>
                  <a:gd name="T0" fmla="*/ 0 w 2206"/>
                  <a:gd name="T1" fmla="*/ 0 h 191"/>
                  <a:gd name="T2" fmla="*/ 0 w 2206"/>
                  <a:gd name="T3" fmla="*/ 478830523 h 191"/>
                  <a:gd name="T4" fmla="*/ 2147483647 w 2206"/>
                  <a:gd name="T5" fmla="*/ 478830523 h 191"/>
                  <a:gd name="T6" fmla="*/ 2147483647 w 2206"/>
                  <a:gd name="T7" fmla="*/ 2520954 h 191"/>
                  <a:gd name="T8" fmla="*/ 0 60000 65536"/>
                  <a:gd name="T9" fmla="*/ 0 60000 65536"/>
                  <a:gd name="T10" fmla="*/ 0 60000 65536"/>
                  <a:gd name="T11" fmla="*/ 0 60000 65536"/>
                  <a:gd name="T12" fmla="*/ 0 w 2206"/>
                  <a:gd name="T13" fmla="*/ 0 h 191"/>
                  <a:gd name="T14" fmla="*/ 2206 w 2206"/>
                  <a:gd name="T15" fmla="*/ 191 h 191"/>
                </a:gdLst>
                <a:ahLst/>
                <a:cxnLst>
                  <a:cxn ang="T8">
                    <a:pos x="T0" y="T1"/>
                  </a:cxn>
                  <a:cxn ang="T9">
                    <a:pos x="T2" y="T3"/>
                  </a:cxn>
                  <a:cxn ang="T10">
                    <a:pos x="T4" y="T5"/>
                  </a:cxn>
                  <a:cxn ang="T11">
                    <a:pos x="T6" y="T7"/>
                  </a:cxn>
                </a:cxnLst>
                <a:rect l="T12" t="T13" r="T14" b="T15"/>
                <a:pathLst>
                  <a:path w="2206" h="191">
                    <a:moveTo>
                      <a:pt x="0" y="0"/>
                    </a:moveTo>
                    <a:lnTo>
                      <a:pt x="0" y="190"/>
                    </a:lnTo>
                    <a:lnTo>
                      <a:pt x="2205" y="190"/>
                    </a:lnTo>
                    <a:lnTo>
                      <a:pt x="2205" y="1"/>
                    </a:lnTo>
                  </a:path>
                </a:pathLst>
              </a:custGeom>
              <a:noFill/>
              <a:ln w="12700" cap="rnd" cmpd="sng">
                <a:solidFill>
                  <a:schemeClr val="accent2"/>
                </a:solidFill>
                <a:prstDash val="solid"/>
                <a:round/>
                <a:headEnd type="none" w="sm" len="sm"/>
                <a:tailEnd type="none" w="sm" len="sm"/>
              </a:ln>
            </p:spPr>
            <p:txBody>
              <a:bodyPr/>
              <a:lstStyle/>
              <a:p>
                <a:endParaRPr lang="en-US" dirty="0"/>
              </a:p>
            </p:txBody>
          </p:sp>
          <p:sp>
            <p:nvSpPr>
              <p:cNvPr id="26" name="Line 36"/>
              <p:cNvSpPr>
                <a:spLocks noChangeShapeType="1"/>
              </p:cNvSpPr>
              <p:nvPr/>
            </p:nvSpPr>
            <p:spPr bwMode="auto">
              <a:xfrm flipV="1">
                <a:off x="3529013" y="1304925"/>
                <a:ext cx="0" cy="533400"/>
              </a:xfrm>
              <a:prstGeom prst="line">
                <a:avLst/>
              </a:prstGeom>
              <a:noFill/>
              <a:ln w="12700">
                <a:solidFill>
                  <a:schemeClr val="accent2"/>
                </a:solidFill>
                <a:round/>
                <a:headEnd type="none" w="sm" len="sm"/>
                <a:tailEnd type="none" w="sm" len="sm"/>
              </a:ln>
            </p:spPr>
            <p:txBody>
              <a:bodyPr/>
              <a:lstStyle/>
              <a:p>
                <a:endParaRPr lang="en-US" dirty="0"/>
              </a:p>
            </p:txBody>
          </p:sp>
          <p:sp>
            <p:nvSpPr>
              <p:cNvPr id="27" name="Line 37"/>
              <p:cNvSpPr>
                <a:spLocks noChangeShapeType="1"/>
              </p:cNvSpPr>
              <p:nvPr/>
            </p:nvSpPr>
            <p:spPr bwMode="auto">
              <a:xfrm flipV="1">
                <a:off x="5238750" y="1304925"/>
                <a:ext cx="0" cy="533400"/>
              </a:xfrm>
              <a:prstGeom prst="line">
                <a:avLst/>
              </a:prstGeom>
              <a:noFill/>
              <a:ln w="12700">
                <a:solidFill>
                  <a:schemeClr val="accent2"/>
                </a:solidFill>
                <a:round/>
                <a:headEnd type="none" w="sm" len="sm"/>
                <a:tailEnd type="none" w="sm" len="sm"/>
              </a:ln>
            </p:spPr>
            <p:txBody>
              <a:bodyPr/>
              <a:lstStyle/>
              <a:p>
                <a:endParaRPr lang="en-US" dirty="0"/>
              </a:p>
            </p:txBody>
          </p:sp>
          <p:sp>
            <p:nvSpPr>
              <p:cNvPr id="28" name="Line 38"/>
              <p:cNvSpPr>
                <a:spLocks noChangeShapeType="1"/>
              </p:cNvSpPr>
              <p:nvPr/>
            </p:nvSpPr>
            <p:spPr bwMode="auto">
              <a:xfrm flipV="1">
                <a:off x="7078663" y="1304925"/>
                <a:ext cx="0" cy="533400"/>
              </a:xfrm>
              <a:prstGeom prst="line">
                <a:avLst/>
              </a:prstGeom>
              <a:noFill/>
              <a:ln w="12700">
                <a:solidFill>
                  <a:schemeClr val="accent2"/>
                </a:solidFill>
                <a:round/>
                <a:headEnd type="none" w="sm" len="sm"/>
                <a:tailEnd type="none" w="sm" len="sm"/>
              </a:ln>
            </p:spPr>
            <p:txBody>
              <a:bodyPr/>
              <a:lstStyle/>
              <a:p>
                <a:endParaRPr lang="en-US" dirty="0"/>
              </a:p>
            </p:txBody>
          </p:sp>
          <p:grpSp>
            <p:nvGrpSpPr>
              <p:cNvPr id="29" name="Group 48"/>
              <p:cNvGrpSpPr/>
              <p:nvPr/>
            </p:nvGrpSpPr>
            <p:grpSpPr>
              <a:xfrm>
                <a:off x="3236913" y="998638"/>
                <a:ext cx="4257675" cy="315912"/>
                <a:chOff x="3236913" y="998638"/>
                <a:chExt cx="4257675" cy="315912"/>
              </a:xfrm>
            </p:grpSpPr>
            <p:sp>
              <p:nvSpPr>
                <p:cNvPr id="50" name="Line 33"/>
                <p:cNvSpPr>
                  <a:spLocks noChangeShapeType="1"/>
                </p:cNvSpPr>
                <p:nvPr/>
              </p:nvSpPr>
              <p:spPr bwMode="auto">
                <a:xfrm>
                  <a:off x="4327525" y="1009650"/>
                  <a:ext cx="0" cy="295275"/>
                </a:xfrm>
                <a:prstGeom prst="line">
                  <a:avLst/>
                </a:prstGeom>
                <a:noFill/>
                <a:ln w="12700">
                  <a:solidFill>
                    <a:schemeClr val="accent2"/>
                  </a:solidFill>
                  <a:round/>
                  <a:headEnd type="none" w="sm" len="sm"/>
                  <a:tailEnd type="none" w="sm" len="sm"/>
                </a:ln>
              </p:spPr>
              <p:txBody>
                <a:bodyPr/>
                <a:lstStyle/>
                <a:p>
                  <a:endParaRPr lang="en-US" dirty="0"/>
                </a:p>
              </p:txBody>
            </p:sp>
            <p:grpSp>
              <p:nvGrpSpPr>
                <p:cNvPr id="51" name="Group 43"/>
                <p:cNvGrpSpPr/>
                <p:nvPr/>
              </p:nvGrpSpPr>
              <p:grpSpPr>
                <a:xfrm>
                  <a:off x="3236913" y="998638"/>
                  <a:ext cx="4257675" cy="315912"/>
                  <a:chOff x="3236913" y="989013"/>
                  <a:chExt cx="4257675" cy="315912"/>
                </a:xfrm>
              </p:grpSpPr>
              <p:sp>
                <p:nvSpPr>
                  <p:cNvPr id="52" name="Line 34"/>
                  <p:cNvSpPr>
                    <a:spLocks noChangeShapeType="1"/>
                  </p:cNvSpPr>
                  <p:nvPr/>
                </p:nvSpPr>
                <p:spPr bwMode="auto">
                  <a:xfrm>
                    <a:off x="5391150" y="1009650"/>
                    <a:ext cx="0" cy="295275"/>
                  </a:xfrm>
                  <a:prstGeom prst="line">
                    <a:avLst/>
                  </a:prstGeom>
                  <a:noFill/>
                  <a:ln w="12700">
                    <a:solidFill>
                      <a:schemeClr val="accent2"/>
                    </a:solidFill>
                    <a:round/>
                    <a:headEnd type="none" w="sm" len="sm"/>
                    <a:tailEnd type="none" w="sm" len="sm"/>
                  </a:ln>
                </p:spPr>
                <p:txBody>
                  <a:bodyPr/>
                  <a:lstStyle/>
                  <a:p>
                    <a:endParaRPr lang="en-US" dirty="0"/>
                  </a:p>
                </p:txBody>
              </p:sp>
              <p:sp>
                <p:nvSpPr>
                  <p:cNvPr id="53" name="Line 35"/>
                  <p:cNvSpPr>
                    <a:spLocks noChangeShapeType="1"/>
                  </p:cNvSpPr>
                  <p:nvPr/>
                </p:nvSpPr>
                <p:spPr bwMode="auto">
                  <a:xfrm>
                    <a:off x="6457950" y="1009650"/>
                    <a:ext cx="0" cy="295275"/>
                  </a:xfrm>
                  <a:prstGeom prst="line">
                    <a:avLst/>
                  </a:prstGeom>
                  <a:noFill/>
                  <a:ln w="12700">
                    <a:solidFill>
                      <a:schemeClr val="accent2"/>
                    </a:solidFill>
                    <a:round/>
                    <a:headEnd type="none" w="sm" len="sm"/>
                    <a:tailEnd type="none" w="sm" len="sm"/>
                  </a:ln>
                </p:spPr>
                <p:txBody>
                  <a:bodyPr/>
                  <a:lstStyle/>
                  <a:p>
                    <a:endParaRPr lang="en-US" dirty="0"/>
                  </a:p>
                </p:txBody>
              </p:sp>
              <p:sp>
                <p:nvSpPr>
                  <p:cNvPr id="54" name="Freeform 32"/>
                  <p:cNvSpPr>
                    <a:spLocks/>
                  </p:cNvSpPr>
                  <p:nvPr/>
                </p:nvSpPr>
                <p:spPr bwMode="auto">
                  <a:xfrm>
                    <a:off x="3236913" y="989013"/>
                    <a:ext cx="4257675" cy="311150"/>
                  </a:xfrm>
                  <a:custGeom>
                    <a:avLst/>
                    <a:gdLst>
                      <a:gd name="T0" fmla="*/ 0 w 2682"/>
                      <a:gd name="T1" fmla="*/ 0 h 196"/>
                      <a:gd name="T2" fmla="*/ 0 w 2682"/>
                      <a:gd name="T3" fmla="*/ 491431308 h 196"/>
                      <a:gd name="T4" fmla="*/ 2147483647 w 2682"/>
                      <a:gd name="T5" fmla="*/ 491431308 h 196"/>
                      <a:gd name="T6" fmla="*/ 2147483647 w 2682"/>
                      <a:gd name="T7" fmla="*/ 2520950 h 196"/>
                      <a:gd name="T8" fmla="*/ 0 60000 65536"/>
                      <a:gd name="T9" fmla="*/ 0 60000 65536"/>
                      <a:gd name="T10" fmla="*/ 0 60000 65536"/>
                      <a:gd name="T11" fmla="*/ 0 60000 65536"/>
                      <a:gd name="T12" fmla="*/ 0 w 2682"/>
                      <a:gd name="T13" fmla="*/ 0 h 196"/>
                      <a:gd name="T14" fmla="*/ 2682 w 2682"/>
                      <a:gd name="T15" fmla="*/ 196 h 196"/>
                    </a:gdLst>
                    <a:ahLst/>
                    <a:cxnLst>
                      <a:cxn ang="T8">
                        <a:pos x="T0" y="T1"/>
                      </a:cxn>
                      <a:cxn ang="T9">
                        <a:pos x="T2" y="T3"/>
                      </a:cxn>
                      <a:cxn ang="T10">
                        <a:pos x="T4" y="T5"/>
                      </a:cxn>
                      <a:cxn ang="T11">
                        <a:pos x="T6" y="T7"/>
                      </a:cxn>
                    </a:cxnLst>
                    <a:rect l="T12" t="T13" r="T14" b="T15"/>
                    <a:pathLst>
                      <a:path w="2682" h="196">
                        <a:moveTo>
                          <a:pt x="0" y="0"/>
                        </a:moveTo>
                        <a:lnTo>
                          <a:pt x="0" y="195"/>
                        </a:lnTo>
                        <a:lnTo>
                          <a:pt x="2681" y="195"/>
                        </a:lnTo>
                        <a:lnTo>
                          <a:pt x="2681" y="1"/>
                        </a:lnTo>
                      </a:path>
                    </a:pathLst>
                  </a:custGeom>
                  <a:noFill/>
                  <a:ln w="12700" cap="rnd" cmpd="sng">
                    <a:solidFill>
                      <a:schemeClr val="accent2"/>
                    </a:solidFill>
                    <a:prstDash val="solid"/>
                    <a:round/>
                    <a:headEnd type="none" w="sm" len="sm"/>
                    <a:tailEnd type="none" w="sm" len="sm"/>
                  </a:ln>
                </p:spPr>
                <p:txBody>
                  <a:bodyPr/>
                  <a:lstStyle/>
                  <a:p>
                    <a:endParaRPr lang="en-US" dirty="0"/>
                  </a:p>
                </p:txBody>
              </p:sp>
            </p:grpSp>
          </p:grpSp>
          <p:sp>
            <p:nvSpPr>
              <p:cNvPr id="30" name="AutoShape 8"/>
              <p:cNvSpPr>
                <a:spLocks noChangeArrowheads="1"/>
              </p:cNvSpPr>
              <p:nvPr/>
            </p:nvSpPr>
            <p:spPr bwMode="auto">
              <a:xfrm>
                <a:off x="2667000" y="1493838"/>
                <a:ext cx="5330825" cy="735012"/>
              </a:xfrm>
              <a:prstGeom prst="roundRect">
                <a:avLst>
                  <a:gd name="adj" fmla="val 16657"/>
                </a:avLst>
              </a:prstGeom>
              <a:solidFill>
                <a:srgbClr val="361133"/>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lstStyle/>
              <a:p>
                <a:pPr algn="ctr" eaLnBrk="0" hangingPunct="0">
                  <a:lnSpc>
                    <a:spcPct val="95000"/>
                  </a:lnSpc>
                  <a:defRPr/>
                </a:pPr>
                <a:r>
                  <a:rPr lang="en-US" sz="1200" b="1" dirty="0">
                    <a:solidFill>
                      <a:schemeClr val="bg1"/>
                    </a:solidFill>
                    <a:latin typeface="Arial" charset="0"/>
                  </a:rPr>
                  <a:t>Classes of Transactions / Business Processes</a:t>
                </a:r>
              </a:p>
            </p:txBody>
          </p:sp>
          <p:grpSp>
            <p:nvGrpSpPr>
              <p:cNvPr id="31" name="Group 42"/>
              <p:cNvGrpSpPr/>
              <p:nvPr/>
            </p:nvGrpSpPr>
            <p:grpSpPr>
              <a:xfrm>
                <a:off x="2727125" y="304800"/>
                <a:ext cx="5330825" cy="835025"/>
                <a:chOff x="2727125" y="304800"/>
                <a:chExt cx="5330825" cy="835025"/>
              </a:xfrm>
            </p:grpSpPr>
            <p:sp>
              <p:nvSpPr>
                <p:cNvPr id="44" name="AutoShape 12"/>
                <p:cNvSpPr>
                  <a:spLocks noChangeArrowheads="1"/>
                </p:cNvSpPr>
                <p:nvPr/>
              </p:nvSpPr>
              <p:spPr bwMode="auto">
                <a:xfrm>
                  <a:off x="2727125" y="304800"/>
                  <a:ext cx="5330825" cy="835025"/>
                </a:xfrm>
                <a:prstGeom prst="roundRect">
                  <a:avLst>
                    <a:gd name="adj" fmla="val 16657"/>
                  </a:avLst>
                </a:prstGeom>
                <a:solidFill>
                  <a:srgbClr val="003767"/>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lstStyle/>
                <a:p>
                  <a:pPr algn="ctr" eaLnBrk="0" hangingPunct="0">
                    <a:lnSpc>
                      <a:spcPct val="95000"/>
                    </a:lnSpc>
                    <a:defRPr/>
                  </a:pPr>
                  <a:r>
                    <a:rPr lang="en-US" sz="1400" b="1" dirty="0">
                      <a:solidFill>
                        <a:schemeClr val="bg1"/>
                      </a:solidFill>
                      <a:latin typeface="Arial" charset="0"/>
                    </a:rPr>
                    <a:t>Significant Accounts/Processes</a:t>
                  </a:r>
                </a:p>
              </p:txBody>
            </p:sp>
            <p:sp>
              <p:nvSpPr>
                <p:cNvPr id="45" name="AutoShape 13"/>
                <p:cNvSpPr>
                  <a:spLocks noChangeArrowheads="1"/>
                </p:cNvSpPr>
                <p:nvPr/>
              </p:nvSpPr>
              <p:spPr bwMode="auto">
                <a:xfrm>
                  <a:off x="2819400" y="646113"/>
                  <a:ext cx="835025" cy="34131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900" b="1" dirty="0">
                      <a:solidFill>
                        <a:schemeClr val="bg1"/>
                      </a:solidFill>
                      <a:latin typeface="Arial" charset="0"/>
                    </a:rPr>
                    <a:t>Balance </a:t>
                  </a:r>
                  <a:br>
                    <a:rPr lang="en-US" sz="900" b="1" dirty="0">
                      <a:solidFill>
                        <a:schemeClr val="bg1"/>
                      </a:solidFill>
                      <a:latin typeface="Arial" charset="0"/>
                    </a:rPr>
                  </a:br>
                  <a:r>
                    <a:rPr lang="en-US" sz="900" b="1" dirty="0">
                      <a:solidFill>
                        <a:schemeClr val="bg1"/>
                      </a:solidFill>
                      <a:latin typeface="Arial" charset="0"/>
                    </a:rPr>
                    <a:t>Sheet</a:t>
                  </a:r>
                </a:p>
              </p:txBody>
            </p:sp>
            <p:sp>
              <p:nvSpPr>
                <p:cNvPr id="46" name="AutoShape 14"/>
                <p:cNvSpPr>
                  <a:spLocks noChangeArrowheads="1"/>
                </p:cNvSpPr>
                <p:nvPr/>
              </p:nvSpPr>
              <p:spPr bwMode="auto">
                <a:xfrm>
                  <a:off x="3883025" y="646113"/>
                  <a:ext cx="835025" cy="34131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900" b="1" dirty="0">
                      <a:solidFill>
                        <a:schemeClr val="bg1"/>
                      </a:solidFill>
                      <a:latin typeface="Arial" charset="0"/>
                    </a:rPr>
                    <a:t>Income</a:t>
                  </a:r>
                  <a:br>
                    <a:rPr lang="en-US" sz="900" b="1" dirty="0">
                      <a:solidFill>
                        <a:schemeClr val="bg1"/>
                      </a:solidFill>
                      <a:latin typeface="Arial" charset="0"/>
                    </a:rPr>
                  </a:br>
                  <a:r>
                    <a:rPr lang="en-US" sz="900" b="1" dirty="0">
                      <a:solidFill>
                        <a:schemeClr val="bg1"/>
                      </a:solidFill>
                      <a:latin typeface="Arial" charset="0"/>
                    </a:rPr>
                    <a:t>Statement</a:t>
                  </a:r>
                </a:p>
              </p:txBody>
            </p:sp>
            <p:sp>
              <p:nvSpPr>
                <p:cNvPr id="47" name="AutoShape 15"/>
                <p:cNvSpPr>
                  <a:spLocks noChangeArrowheads="1"/>
                </p:cNvSpPr>
                <p:nvPr/>
              </p:nvSpPr>
              <p:spPr bwMode="auto">
                <a:xfrm>
                  <a:off x="4946650" y="646113"/>
                  <a:ext cx="835025" cy="34131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900" b="1" dirty="0">
                      <a:solidFill>
                        <a:schemeClr val="bg1"/>
                      </a:solidFill>
                      <a:latin typeface="Arial" charset="0"/>
                    </a:rPr>
                    <a:t>G/L</a:t>
                  </a:r>
                </a:p>
              </p:txBody>
            </p:sp>
            <p:sp>
              <p:nvSpPr>
                <p:cNvPr id="48" name="AutoShape 16"/>
                <p:cNvSpPr>
                  <a:spLocks noChangeArrowheads="1"/>
                </p:cNvSpPr>
                <p:nvPr/>
              </p:nvSpPr>
              <p:spPr bwMode="auto">
                <a:xfrm>
                  <a:off x="6010275" y="646113"/>
                  <a:ext cx="835025" cy="34131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900" b="1" dirty="0">
                      <a:solidFill>
                        <a:schemeClr val="bg1"/>
                      </a:solidFill>
                      <a:latin typeface="Arial" charset="0"/>
                    </a:rPr>
                    <a:t>Inventory</a:t>
                  </a:r>
                </a:p>
              </p:txBody>
            </p:sp>
            <p:sp>
              <p:nvSpPr>
                <p:cNvPr id="49" name="AutoShape 17"/>
                <p:cNvSpPr>
                  <a:spLocks noChangeArrowheads="1"/>
                </p:cNvSpPr>
                <p:nvPr/>
              </p:nvSpPr>
              <p:spPr bwMode="auto">
                <a:xfrm>
                  <a:off x="7075488" y="646113"/>
                  <a:ext cx="835025" cy="34131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900" b="1" dirty="0">
                      <a:solidFill>
                        <a:schemeClr val="bg1"/>
                      </a:solidFill>
                      <a:latin typeface="Arial" charset="0"/>
                    </a:rPr>
                    <a:t>Other</a:t>
                  </a:r>
                </a:p>
              </p:txBody>
            </p:sp>
          </p:grpSp>
          <p:grpSp>
            <p:nvGrpSpPr>
              <p:cNvPr id="32" name="Group 47"/>
              <p:cNvGrpSpPr/>
              <p:nvPr/>
            </p:nvGrpSpPr>
            <p:grpSpPr>
              <a:xfrm>
                <a:off x="2506663" y="2524125"/>
                <a:ext cx="5651500" cy="3343275"/>
                <a:chOff x="2506663" y="2524125"/>
                <a:chExt cx="5651500" cy="3343275"/>
              </a:xfrm>
            </p:grpSpPr>
            <p:sp>
              <p:nvSpPr>
                <p:cNvPr id="33" name="Freeform 43"/>
                <p:cNvSpPr>
                  <a:spLocks/>
                </p:cNvSpPr>
                <p:nvPr/>
              </p:nvSpPr>
              <p:spPr bwMode="auto">
                <a:xfrm>
                  <a:off x="3389313" y="3505200"/>
                  <a:ext cx="3963987" cy="533400"/>
                </a:xfrm>
                <a:custGeom>
                  <a:avLst/>
                  <a:gdLst>
                    <a:gd name="T0" fmla="*/ 0 w 2497"/>
                    <a:gd name="T1" fmla="*/ 841732279 h 336"/>
                    <a:gd name="T2" fmla="*/ 0 w 2497"/>
                    <a:gd name="T3" fmla="*/ 0 h 336"/>
                    <a:gd name="T4" fmla="*/ 2147483647 w 2497"/>
                    <a:gd name="T5" fmla="*/ 0 h 336"/>
                    <a:gd name="T6" fmla="*/ 2147483647 w 2497"/>
                    <a:gd name="T7" fmla="*/ 844253228 h 336"/>
                    <a:gd name="T8" fmla="*/ 0 60000 65536"/>
                    <a:gd name="T9" fmla="*/ 0 60000 65536"/>
                    <a:gd name="T10" fmla="*/ 0 60000 65536"/>
                    <a:gd name="T11" fmla="*/ 0 60000 65536"/>
                    <a:gd name="T12" fmla="*/ 0 w 2497"/>
                    <a:gd name="T13" fmla="*/ 0 h 336"/>
                    <a:gd name="T14" fmla="*/ 2497 w 2497"/>
                    <a:gd name="T15" fmla="*/ 336 h 336"/>
                  </a:gdLst>
                  <a:ahLst/>
                  <a:cxnLst>
                    <a:cxn ang="T8">
                      <a:pos x="T0" y="T1"/>
                    </a:cxn>
                    <a:cxn ang="T9">
                      <a:pos x="T2" y="T3"/>
                    </a:cxn>
                    <a:cxn ang="T10">
                      <a:pos x="T4" y="T5"/>
                    </a:cxn>
                    <a:cxn ang="T11">
                      <a:pos x="T6" y="T7"/>
                    </a:cxn>
                  </a:cxnLst>
                  <a:rect l="T12" t="T13" r="T14" b="T15"/>
                  <a:pathLst>
                    <a:path w="2497" h="336">
                      <a:moveTo>
                        <a:pt x="0" y="334"/>
                      </a:moveTo>
                      <a:lnTo>
                        <a:pt x="0" y="0"/>
                      </a:lnTo>
                      <a:lnTo>
                        <a:pt x="2496" y="0"/>
                      </a:lnTo>
                      <a:lnTo>
                        <a:pt x="2496" y="335"/>
                      </a:lnTo>
                    </a:path>
                  </a:pathLst>
                </a:custGeom>
                <a:noFill/>
                <a:ln w="12700" cap="rnd" cmpd="sng">
                  <a:solidFill>
                    <a:schemeClr val="accent2"/>
                  </a:solidFill>
                  <a:prstDash val="solid"/>
                  <a:round/>
                  <a:headEnd type="none" w="sm" len="sm"/>
                  <a:tailEnd type="none" w="sm" len="sm"/>
                </a:ln>
              </p:spPr>
              <p:txBody>
                <a:bodyPr/>
                <a:lstStyle/>
                <a:p>
                  <a:endParaRPr lang="en-US" dirty="0"/>
                </a:p>
              </p:txBody>
            </p:sp>
            <p:sp>
              <p:nvSpPr>
                <p:cNvPr id="34" name="AutoShape 7"/>
                <p:cNvSpPr>
                  <a:spLocks noChangeArrowheads="1"/>
                </p:cNvSpPr>
                <p:nvPr/>
              </p:nvSpPr>
              <p:spPr bwMode="auto">
                <a:xfrm>
                  <a:off x="2667000" y="2579688"/>
                  <a:ext cx="5330825" cy="760412"/>
                </a:xfrm>
                <a:prstGeom prst="roundRect">
                  <a:avLst>
                    <a:gd name="adj" fmla="val 16657"/>
                  </a:avLst>
                </a:prstGeom>
                <a:solidFill>
                  <a:srgbClr val="838133"/>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lstStyle/>
                <a:p>
                  <a:pPr algn="ctr" eaLnBrk="0" hangingPunct="0">
                    <a:lnSpc>
                      <a:spcPct val="95000"/>
                    </a:lnSpc>
                    <a:defRPr/>
                  </a:pPr>
                  <a:r>
                    <a:rPr lang="en-US" sz="1400" b="1" dirty="0">
                      <a:solidFill>
                        <a:schemeClr val="bg1"/>
                      </a:solidFill>
                      <a:latin typeface="Arial" charset="0"/>
                    </a:rPr>
                    <a:t>Financial Applications</a:t>
                  </a:r>
                </a:p>
              </p:txBody>
            </p:sp>
            <p:sp>
              <p:nvSpPr>
                <p:cNvPr id="35" name="AutoShape 18"/>
                <p:cNvSpPr>
                  <a:spLocks noChangeArrowheads="1"/>
                </p:cNvSpPr>
                <p:nvPr/>
              </p:nvSpPr>
              <p:spPr bwMode="auto">
                <a:xfrm>
                  <a:off x="2506663" y="2524125"/>
                  <a:ext cx="5651500" cy="2173288"/>
                </a:xfrm>
                <a:prstGeom prst="roundRect">
                  <a:avLst>
                    <a:gd name="adj" fmla="val 7565"/>
                  </a:avLst>
                </a:prstGeom>
                <a:noFill/>
                <a:ln w="25400">
                  <a:solidFill>
                    <a:srgbClr val="838133"/>
                  </a:solidFill>
                  <a:prstDash val="dash"/>
                  <a:round/>
                  <a:headEnd/>
                  <a:tailEnd/>
                </a:ln>
              </p:spPr>
              <p:txBody>
                <a:bodyPr wrap="none" anchor="ctr"/>
                <a:lstStyle/>
                <a:p>
                  <a:endParaRPr lang="en-US" dirty="0"/>
                </a:p>
              </p:txBody>
            </p:sp>
            <p:sp>
              <p:nvSpPr>
                <p:cNvPr id="36" name="AutoShape 20"/>
                <p:cNvSpPr>
                  <a:spLocks noChangeArrowheads="1"/>
                </p:cNvSpPr>
                <p:nvPr/>
              </p:nvSpPr>
              <p:spPr bwMode="auto">
                <a:xfrm>
                  <a:off x="2667000" y="3656013"/>
                  <a:ext cx="5330825" cy="911225"/>
                </a:xfrm>
                <a:prstGeom prst="roundRect">
                  <a:avLst>
                    <a:gd name="adj" fmla="val 16657"/>
                  </a:avLst>
                </a:prstGeom>
                <a:solidFill>
                  <a:srgbClr val="5F6062"/>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lstStyle/>
                <a:p>
                  <a:pPr algn="ctr" eaLnBrk="0" hangingPunct="0">
                    <a:lnSpc>
                      <a:spcPct val="95000"/>
                    </a:lnSpc>
                    <a:defRPr/>
                  </a:pPr>
                  <a:r>
                    <a:rPr lang="en-US" sz="1400" b="1" dirty="0">
                      <a:solidFill>
                        <a:schemeClr val="bg1"/>
                      </a:solidFill>
                      <a:latin typeface="Arial" charset="0"/>
                    </a:rPr>
                    <a:t>Application controls (examples</a:t>
                  </a:r>
                  <a:r>
                    <a:rPr lang="en-US" sz="1200" b="1" dirty="0">
                      <a:solidFill>
                        <a:schemeClr val="bg1"/>
                      </a:solidFill>
                      <a:latin typeface="Arial" charset="0"/>
                    </a:rPr>
                    <a:t>)</a:t>
                  </a:r>
                </a:p>
              </p:txBody>
            </p:sp>
            <p:sp>
              <p:nvSpPr>
                <p:cNvPr id="37" name="AutoShape 27"/>
                <p:cNvSpPr>
                  <a:spLocks noChangeArrowheads="1"/>
                </p:cNvSpPr>
                <p:nvPr/>
              </p:nvSpPr>
              <p:spPr bwMode="auto">
                <a:xfrm>
                  <a:off x="2667000" y="5078413"/>
                  <a:ext cx="5330825" cy="788987"/>
                </a:xfrm>
                <a:prstGeom prst="roundRect">
                  <a:avLst>
                    <a:gd name="adj" fmla="val 16657"/>
                  </a:avLst>
                </a:prstGeom>
                <a:solidFill>
                  <a:srgbClr val="820024"/>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lstStyle/>
                <a:p>
                  <a:pPr algn="ctr" eaLnBrk="0" hangingPunct="0">
                    <a:lnSpc>
                      <a:spcPct val="95000"/>
                    </a:lnSpc>
                    <a:defRPr/>
                  </a:pPr>
                  <a:r>
                    <a:rPr lang="en-US" sz="1400" b="1" dirty="0">
                      <a:solidFill>
                        <a:schemeClr val="bg1"/>
                      </a:solidFill>
                      <a:latin typeface="Arial" charset="0"/>
                    </a:rPr>
                    <a:t>General Computing Controls</a:t>
                  </a:r>
                </a:p>
              </p:txBody>
            </p:sp>
            <p:sp>
              <p:nvSpPr>
                <p:cNvPr id="38" name="AutoShape 28"/>
                <p:cNvSpPr>
                  <a:spLocks noChangeArrowheads="1"/>
                </p:cNvSpPr>
                <p:nvPr/>
              </p:nvSpPr>
              <p:spPr bwMode="auto">
                <a:xfrm>
                  <a:off x="2741613" y="5389563"/>
                  <a:ext cx="1139825" cy="317500"/>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Security</a:t>
                  </a:r>
                </a:p>
              </p:txBody>
            </p:sp>
            <p:sp>
              <p:nvSpPr>
                <p:cNvPr id="39" name="AutoShape 29"/>
                <p:cNvSpPr>
                  <a:spLocks noChangeArrowheads="1"/>
                </p:cNvSpPr>
                <p:nvPr/>
              </p:nvSpPr>
              <p:spPr bwMode="auto">
                <a:xfrm>
                  <a:off x="4083050" y="5389563"/>
                  <a:ext cx="1139825" cy="317500"/>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Retention</a:t>
                  </a:r>
                </a:p>
              </p:txBody>
            </p:sp>
            <p:sp>
              <p:nvSpPr>
                <p:cNvPr id="40" name="AutoShape 30"/>
                <p:cNvSpPr>
                  <a:spLocks noChangeArrowheads="1"/>
                </p:cNvSpPr>
                <p:nvPr/>
              </p:nvSpPr>
              <p:spPr bwMode="auto">
                <a:xfrm>
                  <a:off x="5400675" y="5389563"/>
                  <a:ext cx="1139825" cy="317500"/>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Operations</a:t>
                  </a:r>
                </a:p>
              </p:txBody>
            </p:sp>
            <p:sp>
              <p:nvSpPr>
                <p:cNvPr id="41" name="AutoShape 31"/>
                <p:cNvSpPr>
                  <a:spLocks noChangeArrowheads="1"/>
                </p:cNvSpPr>
                <p:nvPr/>
              </p:nvSpPr>
              <p:spPr bwMode="auto">
                <a:xfrm>
                  <a:off x="6637338" y="5389563"/>
                  <a:ext cx="1292225" cy="317500"/>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Configuration</a:t>
                  </a:r>
                </a:p>
              </p:txBody>
            </p:sp>
            <p:sp>
              <p:nvSpPr>
                <p:cNvPr id="42" name="Freeform 45"/>
                <p:cNvSpPr>
                  <a:spLocks/>
                </p:cNvSpPr>
                <p:nvPr/>
              </p:nvSpPr>
              <p:spPr bwMode="auto">
                <a:xfrm>
                  <a:off x="3389313" y="4708525"/>
                  <a:ext cx="3963987" cy="173038"/>
                </a:xfrm>
                <a:custGeom>
                  <a:avLst/>
                  <a:gdLst>
                    <a:gd name="T0" fmla="*/ 0 w 2497"/>
                    <a:gd name="T1" fmla="*/ 0 h 109"/>
                    <a:gd name="T2" fmla="*/ 0 w 2497"/>
                    <a:gd name="T3" fmla="*/ 272177684 h 109"/>
                    <a:gd name="T4" fmla="*/ 2147483647 w 2497"/>
                    <a:gd name="T5" fmla="*/ 272177684 h 109"/>
                    <a:gd name="T6" fmla="*/ 2147483647 w 2497"/>
                    <a:gd name="T7" fmla="*/ 2520957 h 109"/>
                    <a:gd name="T8" fmla="*/ 0 60000 65536"/>
                    <a:gd name="T9" fmla="*/ 0 60000 65536"/>
                    <a:gd name="T10" fmla="*/ 0 60000 65536"/>
                    <a:gd name="T11" fmla="*/ 0 60000 65536"/>
                    <a:gd name="T12" fmla="*/ 0 w 2497"/>
                    <a:gd name="T13" fmla="*/ 0 h 109"/>
                    <a:gd name="T14" fmla="*/ 2497 w 2497"/>
                    <a:gd name="T15" fmla="*/ 109 h 109"/>
                  </a:gdLst>
                  <a:ahLst/>
                  <a:cxnLst>
                    <a:cxn ang="T8">
                      <a:pos x="T0" y="T1"/>
                    </a:cxn>
                    <a:cxn ang="T9">
                      <a:pos x="T2" y="T3"/>
                    </a:cxn>
                    <a:cxn ang="T10">
                      <a:pos x="T4" y="T5"/>
                    </a:cxn>
                    <a:cxn ang="T11">
                      <a:pos x="T6" y="T7"/>
                    </a:cxn>
                  </a:cxnLst>
                  <a:rect l="T12" t="T13" r="T14" b="T15"/>
                  <a:pathLst>
                    <a:path w="2497" h="109">
                      <a:moveTo>
                        <a:pt x="0" y="0"/>
                      </a:moveTo>
                      <a:lnTo>
                        <a:pt x="0" y="108"/>
                      </a:lnTo>
                      <a:lnTo>
                        <a:pt x="2496" y="108"/>
                      </a:lnTo>
                      <a:lnTo>
                        <a:pt x="2496" y="1"/>
                      </a:lnTo>
                    </a:path>
                  </a:pathLst>
                </a:custGeom>
                <a:noFill/>
                <a:ln w="12700" cap="rnd" cmpd="sng">
                  <a:solidFill>
                    <a:schemeClr val="accent2"/>
                  </a:solidFill>
                  <a:prstDash val="solid"/>
                  <a:round/>
                  <a:headEnd type="none" w="sm" len="sm"/>
                  <a:tailEnd type="none" w="sm" len="sm"/>
                </a:ln>
              </p:spPr>
              <p:txBody>
                <a:bodyPr/>
                <a:lstStyle/>
                <a:p>
                  <a:endParaRPr lang="en-US" dirty="0"/>
                </a:p>
              </p:txBody>
            </p:sp>
            <p:sp>
              <p:nvSpPr>
                <p:cNvPr id="43" name="Line 46"/>
                <p:cNvSpPr>
                  <a:spLocks noChangeShapeType="1"/>
                </p:cNvSpPr>
                <p:nvPr/>
              </p:nvSpPr>
              <p:spPr bwMode="auto">
                <a:xfrm>
                  <a:off x="5359400" y="4894263"/>
                  <a:ext cx="0" cy="161925"/>
                </a:xfrm>
                <a:prstGeom prst="line">
                  <a:avLst/>
                </a:prstGeom>
                <a:noFill/>
                <a:ln w="12700">
                  <a:solidFill>
                    <a:schemeClr val="accent2"/>
                  </a:solidFill>
                  <a:round/>
                  <a:headEnd type="none" w="sm" len="sm"/>
                  <a:tailEnd type="none" w="sm" len="sm"/>
                </a:ln>
              </p:spPr>
              <p:txBody>
                <a:bodyPr/>
                <a:lstStyle/>
                <a:p>
                  <a:endParaRPr lang="en-US" dirty="0"/>
                </a:p>
              </p:txBody>
            </p:sp>
          </p:grpSp>
        </p:grpSp>
        <p:grpSp>
          <p:nvGrpSpPr>
            <p:cNvPr id="11" name="Group 51"/>
            <p:cNvGrpSpPr/>
            <p:nvPr/>
          </p:nvGrpSpPr>
          <p:grpSpPr>
            <a:xfrm>
              <a:off x="2212975" y="1828800"/>
              <a:ext cx="5102225" cy="2655888"/>
              <a:chOff x="2819400" y="1835150"/>
              <a:chExt cx="5102225" cy="2655888"/>
            </a:xfrm>
          </p:grpSpPr>
          <p:sp>
            <p:nvSpPr>
              <p:cNvPr id="12" name="AutoShape 9"/>
              <p:cNvSpPr>
                <a:spLocks noChangeArrowheads="1"/>
              </p:cNvSpPr>
              <p:nvPr/>
            </p:nvSpPr>
            <p:spPr bwMode="auto">
              <a:xfrm>
                <a:off x="2833688" y="1835150"/>
                <a:ext cx="1466850" cy="255588"/>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1000" b="1" dirty="0">
                    <a:solidFill>
                      <a:schemeClr val="bg1"/>
                    </a:solidFill>
                    <a:latin typeface="Arial" charset="0"/>
                  </a:rPr>
                  <a:t>Process A</a:t>
                </a:r>
              </a:p>
            </p:txBody>
          </p:sp>
          <p:sp>
            <p:nvSpPr>
              <p:cNvPr id="13" name="AutoShape 10"/>
              <p:cNvSpPr>
                <a:spLocks noChangeArrowheads="1"/>
              </p:cNvSpPr>
              <p:nvPr/>
            </p:nvSpPr>
            <p:spPr bwMode="auto">
              <a:xfrm>
                <a:off x="4510088" y="1835150"/>
                <a:ext cx="1466850" cy="255588"/>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1000" b="1" dirty="0">
                    <a:solidFill>
                      <a:schemeClr val="bg1"/>
                    </a:solidFill>
                    <a:latin typeface="Arial" charset="0"/>
                  </a:rPr>
                  <a:t>Process B</a:t>
                </a:r>
              </a:p>
            </p:txBody>
          </p:sp>
          <p:sp>
            <p:nvSpPr>
              <p:cNvPr id="14" name="AutoShape 11"/>
              <p:cNvSpPr>
                <a:spLocks noChangeArrowheads="1"/>
              </p:cNvSpPr>
              <p:nvPr/>
            </p:nvSpPr>
            <p:spPr bwMode="auto">
              <a:xfrm>
                <a:off x="6334125" y="1835150"/>
                <a:ext cx="1466850" cy="255588"/>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1000" b="1" dirty="0">
                    <a:solidFill>
                      <a:schemeClr val="bg1"/>
                    </a:solidFill>
                    <a:latin typeface="Arial" charset="0"/>
                  </a:rPr>
                  <a:t>Process C</a:t>
                </a:r>
              </a:p>
            </p:txBody>
          </p:sp>
          <p:sp>
            <p:nvSpPr>
              <p:cNvPr id="15" name="AutoShape 19"/>
              <p:cNvSpPr>
                <a:spLocks noChangeArrowheads="1"/>
              </p:cNvSpPr>
              <p:nvPr/>
            </p:nvSpPr>
            <p:spPr bwMode="auto">
              <a:xfrm>
                <a:off x="6092825" y="2960688"/>
                <a:ext cx="1466850" cy="28416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1000" b="1" dirty="0">
                    <a:solidFill>
                      <a:schemeClr val="bg1"/>
                    </a:solidFill>
                    <a:latin typeface="Arial" charset="0"/>
                  </a:rPr>
                  <a:t>Application C</a:t>
                </a:r>
              </a:p>
            </p:txBody>
          </p:sp>
          <p:sp>
            <p:nvSpPr>
              <p:cNvPr id="16" name="AutoShape 21"/>
              <p:cNvSpPr>
                <a:spLocks noChangeArrowheads="1"/>
              </p:cNvSpPr>
              <p:nvPr/>
            </p:nvSpPr>
            <p:spPr bwMode="auto">
              <a:xfrm>
                <a:off x="2819400" y="4037013"/>
                <a:ext cx="1139825" cy="454025"/>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Seg</a:t>
                </a:r>
                <a:r>
                  <a:rPr lang="en-US" sz="1000" b="1" dirty="0">
                    <a:solidFill>
                      <a:schemeClr val="bg1"/>
                    </a:solidFill>
                    <a:latin typeface="Arial" charset="0"/>
                  </a:rPr>
                  <a:t> of Duties</a:t>
                </a:r>
              </a:p>
            </p:txBody>
          </p:sp>
          <p:sp>
            <p:nvSpPr>
              <p:cNvPr id="17" name="AutoShape 22"/>
              <p:cNvSpPr>
                <a:spLocks noChangeArrowheads="1"/>
              </p:cNvSpPr>
              <p:nvPr/>
            </p:nvSpPr>
            <p:spPr bwMode="auto">
              <a:xfrm>
                <a:off x="4140200" y="4037013"/>
                <a:ext cx="1139825" cy="454025"/>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Data integrity</a:t>
                </a:r>
              </a:p>
            </p:txBody>
          </p:sp>
          <p:sp>
            <p:nvSpPr>
              <p:cNvPr id="18" name="AutoShape 23"/>
              <p:cNvSpPr>
                <a:spLocks noChangeArrowheads="1"/>
              </p:cNvSpPr>
              <p:nvPr/>
            </p:nvSpPr>
            <p:spPr bwMode="auto">
              <a:xfrm>
                <a:off x="5461000" y="4037013"/>
                <a:ext cx="1139825" cy="454025"/>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Completeness</a:t>
                </a:r>
              </a:p>
            </p:txBody>
          </p:sp>
          <p:sp>
            <p:nvSpPr>
              <p:cNvPr id="19" name="AutoShape 24"/>
              <p:cNvSpPr>
                <a:spLocks noChangeArrowheads="1"/>
              </p:cNvSpPr>
              <p:nvPr/>
            </p:nvSpPr>
            <p:spPr bwMode="auto">
              <a:xfrm>
                <a:off x="6781800" y="4037013"/>
                <a:ext cx="1139825" cy="454025"/>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lIns="92075" tIns="46038" rIns="92075" bIns="46038" anchor="ctr"/>
              <a:lstStyle/>
              <a:p>
                <a:pPr algn="ctr" eaLnBrk="0" hangingPunct="0">
                  <a:lnSpc>
                    <a:spcPct val="95000"/>
                  </a:lnSpc>
                  <a:defRPr/>
                </a:pPr>
                <a:r>
                  <a:rPr lang="en-US" sz="1000" b="1" dirty="0">
                    <a:solidFill>
                      <a:schemeClr val="bg1"/>
                    </a:solidFill>
                    <a:latin typeface="Arial" charset="0"/>
                  </a:rPr>
                  <a:t>Timeliness</a:t>
                </a:r>
              </a:p>
            </p:txBody>
          </p:sp>
          <p:sp>
            <p:nvSpPr>
              <p:cNvPr id="20" name="AutoShape 25"/>
              <p:cNvSpPr>
                <a:spLocks noChangeArrowheads="1"/>
              </p:cNvSpPr>
              <p:nvPr/>
            </p:nvSpPr>
            <p:spPr bwMode="auto">
              <a:xfrm>
                <a:off x="4527550" y="2960688"/>
                <a:ext cx="1466850" cy="28416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1000" b="1" dirty="0">
                    <a:solidFill>
                      <a:schemeClr val="bg1"/>
                    </a:solidFill>
                    <a:latin typeface="Arial" charset="0"/>
                  </a:rPr>
                  <a:t>Application B</a:t>
                </a:r>
              </a:p>
            </p:txBody>
          </p:sp>
          <p:sp>
            <p:nvSpPr>
              <p:cNvPr id="21" name="AutoShape 26"/>
              <p:cNvSpPr>
                <a:spLocks noChangeArrowheads="1"/>
              </p:cNvSpPr>
              <p:nvPr/>
            </p:nvSpPr>
            <p:spPr bwMode="auto">
              <a:xfrm>
                <a:off x="2963863" y="2960688"/>
                <a:ext cx="1466850" cy="284162"/>
              </a:xfrm>
              <a:prstGeom prst="roundRect">
                <a:avLst>
                  <a:gd name="adj" fmla="val 16657"/>
                </a:avLst>
              </a:prstGeom>
              <a:solidFill>
                <a:srgbClr val="806A7C"/>
              </a:solidFill>
              <a:ln w="12700">
                <a:solidFill>
                  <a:srgbClr val="C0C0C0"/>
                </a:solidFill>
                <a:round/>
                <a:headEnd/>
                <a:tailEnd/>
              </a:ln>
              <a:effectLst>
                <a:outerShdw dist="35921" dir="2700000" algn="ctr" rotWithShape="0">
                  <a:schemeClr val="bg1">
                    <a:alpha val="50000"/>
                  </a:schemeClr>
                </a:outerShdw>
              </a:effectLst>
            </p:spPr>
            <p:txBody>
              <a:bodyPr wrap="none" lIns="92075" tIns="46038" rIns="92075" bIns="46038" anchor="ctr"/>
              <a:lstStyle/>
              <a:p>
                <a:pPr algn="ctr" eaLnBrk="0" hangingPunct="0">
                  <a:lnSpc>
                    <a:spcPct val="95000"/>
                  </a:lnSpc>
                  <a:defRPr/>
                </a:pPr>
                <a:r>
                  <a:rPr lang="en-US" sz="1000" b="1" dirty="0">
                    <a:solidFill>
                      <a:schemeClr val="bg1"/>
                    </a:solidFill>
                    <a:latin typeface="Arial" charset="0"/>
                  </a:rPr>
                  <a:t>Application A</a:t>
                </a:r>
              </a:p>
            </p:txBody>
          </p:sp>
        </p:grpSp>
      </p:grpSp>
      <p:sp>
        <p:nvSpPr>
          <p:cNvPr id="55" name="object 15"/>
          <p:cNvSpPr txBox="1"/>
          <p:nvPr/>
        </p:nvSpPr>
        <p:spPr>
          <a:xfrm>
            <a:off x="8839200"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2</a:t>
            </a:r>
            <a:endParaRPr sz="1100" dirty="0">
              <a:latin typeface="Calibri"/>
              <a:cs typeface="Calibri"/>
            </a:endParaRPr>
          </a:p>
        </p:txBody>
      </p:sp>
    </p:spTree>
    <p:extLst>
      <p:ext uri="{BB962C8B-B14F-4D97-AF65-F5344CB8AC3E}">
        <p14:creationId xmlns:p14="http://schemas.microsoft.com/office/powerpoint/2010/main" val="3653319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615553"/>
          </a:xfrm>
          <a:prstGeom prst="rect">
            <a:avLst/>
          </a:prstGeom>
        </p:spPr>
        <p:txBody>
          <a:bodyPr vert="horz" wrap="square" lIns="0" tIns="0" rIns="0" bIns="0" rtlCol="0">
            <a:spAutoFit/>
          </a:bodyPr>
          <a:lstStyle/>
          <a:p>
            <a:pPr marL="12700" marR="5715">
              <a:lnSpc>
                <a:spcPct val="100000"/>
              </a:lnSpc>
            </a:pPr>
            <a:r>
              <a:rPr lang="en-US" sz="4000" b="1" dirty="0">
                <a:solidFill>
                  <a:srgbClr val="003767"/>
                </a:solidFill>
                <a:latin typeface="Calibri"/>
                <a:ea typeface="+mj-ea"/>
                <a:cs typeface="Calibri"/>
              </a:rPr>
              <a:t>ITGC Control Focus Areas</a:t>
            </a:r>
            <a:endParaRPr sz="4000" b="1" dirty="0">
              <a:solidFill>
                <a:srgbClr val="003767"/>
              </a:solidFill>
              <a:latin typeface="Calibri"/>
              <a:ea typeface="+mj-ea"/>
              <a:cs typeface="Calibri"/>
            </a:endParaRPr>
          </a:p>
        </p:txBody>
      </p:sp>
      <p:sp>
        <p:nvSpPr>
          <p:cNvPr id="2" name="TextBox 1"/>
          <p:cNvSpPr txBox="1"/>
          <p:nvPr/>
        </p:nvSpPr>
        <p:spPr>
          <a:xfrm>
            <a:off x="453700" y="1143000"/>
            <a:ext cx="8236598" cy="5816977"/>
          </a:xfrm>
          <a:prstGeom prst="rect">
            <a:avLst/>
          </a:prstGeom>
          <a:noFill/>
        </p:spPr>
        <p:txBody>
          <a:bodyPr wrap="square" rtlCol="0">
            <a:spAutoFit/>
          </a:bodyPr>
          <a:lstStyle/>
          <a:p>
            <a:pPr marL="457200" indent="-457200">
              <a:buFont typeface="Wingdings" panose="05000000000000000000" pitchFamily="2" charset="2"/>
              <a:buChar char="Ø"/>
            </a:pPr>
            <a:r>
              <a:rPr lang="en-US" sz="2800" b="1" dirty="0"/>
              <a:t>IT Governance Controls</a:t>
            </a:r>
          </a:p>
          <a:p>
            <a:pPr marL="457200" indent="-457200">
              <a:buFont typeface="Wingdings" panose="05000000000000000000" pitchFamily="2" charset="2"/>
              <a:buChar char="Ø"/>
            </a:pPr>
            <a:endParaRPr lang="en-US" sz="2800" b="1" dirty="0"/>
          </a:p>
          <a:p>
            <a:pPr marL="457200" indent="-457200">
              <a:buFont typeface="Wingdings" panose="05000000000000000000" pitchFamily="2" charset="2"/>
              <a:buChar char="Ø"/>
            </a:pPr>
            <a:r>
              <a:rPr lang="en-US" sz="2800" b="1" dirty="0"/>
              <a:t>IT Security Controls</a:t>
            </a:r>
          </a:p>
          <a:p>
            <a:pPr marL="457200" indent="-457200">
              <a:buFont typeface="Wingdings" panose="05000000000000000000" pitchFamily="2" charset="2"/>
              <a:buChar char="Ø"/>
            </a:pPr>
            <a:endParaRPr lang="en-US" sz="2800" b="1" dirty="0"/>
          </a:p>
          <a:p>
            <a:pPr marL="457200" indent="-457200">
              <a:buFont typeface="Wingdings" panose="05000000000000000000" pitchFamily="2" charset="2"/>
              <a:buChar char="Ø"/>
            </a:pPr>
            <a:r>
              <a:rPr lang="en-US" sz="2800" b="1" dirty="0"/>
              <a:t>IT Operations Controls</a:t>
            </a:r>
          </a:p>
          <a:p>
            <a:pPr marL="457200" indent="-457200">
              <a:buFont typeface="Wingdings" panose="05000000000000000000" pitchFamily="2" charset="2"/>
              <a:buChar char="Ø"/>
            </a:pPr>
            <a:endParaRPr lang="en-US" sz="2800" b="1" dirty="0"/>
          </a:p>
          <a:p>
            <a:pPr marL="457200" indent="-457200">
              <a:buFont typeface="Wingdings" panose="05000000000000000000" pitchFamily="2" charset="2"/>
              <a:buChar char="Ø"/>
            </a:pPr>
            <a:r>
              <a:rPr lang="en-US" sz="2800" b="1" dirty="0"/>
              <a:t>Development Controls (as applicable)</a:t>
            </a:r>
          </a:p>
          <a:p>
            <a:pPr marL="457200" indent="-457200">
              <a:buFont typeface="Wingdings" panose="05000000000000000000" pitchFamily="2" charset="2"/>
              <a:buChar char="Ø"/>
            </a:pPr>
            <a:endParaRPr lang="en-US" sz="2800" b="1" i="1" dirty="0"/>
          </a:p>
          <a:p>
            <a:pPr marL="457200" indent="-457200">
              <a:buFont typeface="Wingdings" panose="05000000000000000000" pitchFamily="2" charset="2"/>
              <a:buChar char="Ø"/>
            </a:pPr>
            <a:r>
              <a:rPr lang="en-US" sz="2800" b="1" dirty="0"/>
              <a:t>Change Management Controls</a:t>
            </a:r>
          </a:p>
          <a:p>
            <a:pPr marL="457200" indent="-457200">
              <a:buFont typeface="Wingdings" panose="05000000000000000000" pitchFamily="2" charset="2"/>
              <a:buChar char="Ø"/>
            </a:pPr>
            <a:endParaRPr lang="en-US" sz="2800" b="1" dirty="0"/>
          </a:p>
          <a:p>
            <a:pPr marL="914400" lvl="1" indent="-457200">
              <a:buFont typeface="Wingdings" panose="05000000000000000000" pitchFamily="2" charset="2"/>
              <a:buChar char="v"/>
            </a:pPr>
            <a:r>
              <a:rPr lang="en-US" sz="2200" b="1" dirty="0"/>
              <a:t>NOTE – These apply equally to “internal” processes vs. vendor or outsourced services and controls (e.g. SOC discussion or SLAs)</a:t>
            </a:r>
          </a:p>
          <a:p>
            <a:pPr marL="457200" indent="-457200">
              <a:buFont typeface="Wingdings" panose="05000000000000000000" pitchFamily="2" charset="2"/>
              <a:buChar char="ü"/>
            </a:pPr>
            <a:endParaRPr lang="en-US" sz="2600" dirty="0"/>
          </a:p>
        </p:txBody>
      </p:sp>
      <p:sp>
        <p:nvSpPr>
          <p:cNvPr id="9" name="object 15"/>
          <p:cNvSpPr txBox="1"/>
          <p:nvPr/>
        </p:nvSpPr>
        <p:spPr>
          <a:xfrm>
            <a:off x="8822690"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3</a:t>
            </a:r>
            <a:endParaRPr sz="1100" dirty="0">
              <a:latin typeface="Calibri"/>
              <a:cs typeface="Calibri"/>
            </a:endParaRPr>
          </a:p>
        </p:txBody>
      </p:sp>
    </p:spTree>
    <p:extLst>
      <p:ext uri="{BB962C8B-B14F-4D97-AF65-F5344CB8AC3E}">
        <p14:creationId xmlns:p14="http://schemas.microsoft.com/office/powerpoint/2010/main" val="207132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latin typeface="Calibri"/>
                <a:ea typeface="+mj-ea"/>
                <a:cs typeface="Calibri"/>
              </a:rPr>
              <a:t>IT General Controls</a:t>
            </a:r>
            <a:endParaRPr sz="4000" b="1" dirty="0">
              <a:solidFill>
                <a:srgbClr val="003767"/>
              </a:solidFill>
              <a:latin typeface="Calibri"/>
              <a:ea typeface="+mj-ea"/>
              <a:cs typeface="Calibri"/>
            </a:endParaRPr>
          </a:p>
        </p:txBody>
      </p:sp>
      <p:sp>
        <p:nvSpPr>
          <p:cNvPr id="2" name="TextBox 1"/>
          <p:cNvSpPr txBox="1"/>
          <p:nvPr/>
        </p:nvSpPr>
        <p:spPr>
          <a:xfrm>
            <a:off x="453700" y="1143000"/>
            <a:ext cx="8236598" cy="3988784"/>
          </a:xfrm>
          <a:prstGeom prst="rect">
            <a:avLst/>
          </a:prstGeom>
          <a:noFill/>
        </p:spPr>
        <p:txBody>
          <a:bodyPr wrap="square" rtlCol="0">
            <a:spAutoFit/>
          </a:bodyPr>
          <a:lstStyle/>
          <a:p>
            <a:pPr>
              <a:lnSpc>
                <a:spcPct val="80000"/>
              </a:lnSpc>
            </a:pPr>
            <a:r>
              <a:rPr lang="en-US" sz="2800" b="1" dirty="0"/>
              <a:t>IT general controls are IT processes and related controls that are generally applied to support the computer application level. IT general controls are designed to:</a:t>
            </a:r>
          </a:p>
          <a:p>
            <a:pPr>
              <a:lnSpc>
                <a:spcPct val="80000"/>
              </a:lnSpc>
            </a:pPr>
            <a:endParaRPr lang="en-US" sz="2800" b="1" dirty="0"/>
          </a:p>
          <a:p>
            <a:pPr marL="800100" lvl="1" indent="-342900">
              <a:lnSpc>
                <a:spcPct val="80000"/>
              </a:lnSpc>
              <a:buFont typeface="Arial" panose="020B0604020202020204" pitchFamily="34" charset="0"/>
              <a:buChar char="•"/>
            </a:pPr>
            <a:r>
              <a:rPr lang="en-US" sz="2400" dirty="0"/>
              <a:t>Allow for changes to systems, databases, and applications to be properly authorized, tested, and approved before they are implemented</a:t>
            </a:r>
          </a:p>
          <a:p>
            <a:pPr marL="800100" lvl="1" indent="-342900">
              <a:lnSpc>
                <a:spcPct val="80000"/>
              </a:lnSpc>
              <a:buFont typeface="Arial" panose="020B0604020202020204" pitchFamily="34" charset="0"/>
              <a:buChar char="•"/>
            </a:pPr>
            <a:r>
              <a:rPr lang="en-US" sz="2400" dirty="0"/>
              <a:t>Allow for only authorized persons and applications to have access to data and perform specifically defined functions (e.g., inquire, execute, update).</a:t>
            </a:r>
          </a:p>
          <a:p>
            <a:endParaRPr lang="en-US" sz="2600" dirty="0"/>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4</a:t>
            </a:r>
            <a:endParaRPr sz="1100" dirty="0">
              <a:latin typeface="Calibri"/>
              <a:cs typeface="Calibri"/>
            </a:endParaRPr>
          </a:p>
        </p:txBody>
      </p:sp>
    </p:spTree>
    <p:extLst>
      <p:ext uri="{BB962C8B-B14F-4D97-AF65-F5344CB8AC3E}">
        <p14:creationId xmlns:p14="http://schemas.microsoft.com/office/powerpoint/2010/main" val="3831966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553998"/>
          </a:xfrm>
          <a:prstGeom prst="rect">
            <a:avLst/>
          </a:prstGeom>
        </p:spPr>
        <p:txBody>
          <a:bodyPr vert="horz" wrap="square" lIns="0" tIns="0" rIns="0" bIns="0" rtlCol="0">
            <a:spAutoFit/>
          </a:bodyPr>
          <a:lstStyle/>
          <a:p>
            <a:pPr marL="12700" marR="5715">
              <a:lnSpc>
                <a:spcPct val="100000"/>
              </a:lnSpc>
            </a:pPr>
            <a:r>
              <a:rPr lang="en-US" sz="3600" b="1" dirty="0">
                <a:solidFill>
                  <a:srgbClr val="003767"/>
                </a:solidFill>
                <a:latin typeface="Calibri"/>
                <a:ea typeface="+mj-ea"/>
                <a:cs typeface="Calibri"/>
              </a:rPr>
              <a:t>Why Test or Assess IT General Controls</a:t>
            </a:r>
            <a:endParaRPr sz="3600" b="1" dirty="0">
              <a:solidFill>
                <a:srgbClr val="003767"/>
              </a:solidFill>
              <a:latin typeface="Calibri"/>
              <a:ea typeface="+mj-ea"/>
              <a:cs typeface="Calibri"/>
            </a:endParaRPr>
          </a:p>
        </p:txBody>
      </p:sp>
      <p:sp>
        <p:nvSpPr>
          <p:cNvPr id="2" name="TextBox 1"/>
          <p:cNvSpPr txBox="1"/>
          <p:nvPr/>
        </p:nvSpPr>
        <p:spPr>
          <a:xfrm>
            <a:off x="453700" y="1143000"/>
            <a:ext cx="8236598" cy="5515356"/>
          </a:xfrm>
          <a:prstGeom prst="rect">
            <a:avLst/>
          </a:prstGeom>
          <a:noFill/>
        </p:spPr>
        <p:txBody>
          <a:bodyPr wrap="square" rtlCol="0">
            <a:spAutoFit/>
          </a:bodyPr>
          <a:lstStyle/>
          <a:p>
            <a:pPr>
              <a:lnSpc>
                <a:spcPct val="80000"/>
              </a:lnSpc>
              <a:buClr>
                <a:schemeClr val="bg2"/>
              </a:buClr>
            </a:pPr>
            <a:r>
              <a:rPr lang="en-US" sz="2400" b="1" i="1" dirty="0">
                <a:solidFill>
                  <a:srgbClr val="413000"/>
                </a:solidFill>
                <a:cs typeface="Calibri"/>
              </a:rPr>
              <a:t>IT General Controls (ITGCs) provide:</a:t>
            </a:r>
          </a:p>
          <a:p>
            <a:pPr>
              <a:lnSpc>
                <a:spcPct val="80000"/>
              </a:lnSpc>
              <a:buClr>
                <a:schemeClr val="bg2"/>
              </a:buClr>
            </a:pPr>
            <a:endParaRPr lang="en-US" sz="2400" b="1" i="1" dirty="0">
              <a:solidFill>
                <a:srgbClr val="413000"/>
              </a:solidFill>
              <a:cs typeface="Calibri"/>
            </a:endParaRPr>
          </a:p>
          <a:p>
            <a:pPr lvl="1" indent="-169863">
              <a:lnSpc>
                <a:spcPct val="80000"/>
              </a:lnSpc>
              <a:buFont typeface="Arial" pitchFamily="34" charset="0"/>
              <a:buChar char="•"/>
            </a:pPr>
            <a:r>
              <a:rPr lang="en-US" sz="2000" dirty="0"/>
              <a:t>The base of support for reliance on application and IT dependent manual controls (e.g., reports) related to the financially significant applications</a:t>
            </a:r>
          </a:p>
          <a:p>
            <a:pPr lvl="1" indent="-169863">
              <a:lnSpc>
                <a:spcPct val="80000"/>
              </a:lnSpc>
              <a:buFont typeface="Arial" pitchFamily="34" charset="0"/>
              <a:buChar char="•"/>
            </a:pPr>
            <a:r>
              <a:rPr lang="en-US" sz="2000" dirty="0"/>
              <a:t>Basis for management assertions relative to monitoring, risk assessment and other audit &amp; operational considerations</a:t>
            </a:r>
          </a:p>
          <a:p>
            <a:pPr>
              <a:lnSpc>
                <a:spcPct val="80000"/>
              </a:lnSpc>
              <a:buClr>
                <a:schemeClr val="bg2"/>
              </a:buClr>
            </a:pPr>
            <a:endParaRPr lang="en-US" sz="2400" b="1" i="1" dirty="0">
              <a:solidFill>
                <a:srgbClr val="413000"/>
              </a:solidFill>
              <a:cs typeface="Calibri"/>
            </a:endParaRPr>
          </a:p>
          <a:p>
            <a:pPr>
              <a:lnSpc>
                <a:spcPct val="80000"/>
              </a:lnSpc>
              <a:buClr>
                <a:schemeClr val="bg2"/>
              </a:buClr>
            </a:pPr>
            <a:r>
              <a:rPr lang="en-US" sz="2400" b="1" i="1" dirty="0">
                <a:solidFill>
                  <a:srgbClr val="413000"/>
                </a:solidFill>
                <a:cs typeface="Calibri"/>
              </a:rPr>
              <a:t>ITGCs Include:</a:t>
            </a:r>
          </a:p>
          <a:p>
            <a:pPr>
              <a:lnSpc>
                <a:spcPct val="80000"/>
              </a:lnSpc>
              <a:buClr>
                <a:schemeClr val="bg2"/>
              </a:buClr>
            </a:pPr>
            <a:endParaRPr lang="en-US" sz="2400" b="1" i="1" dirty="0">
              <a:solidFill>
                <a:srgbClr val="413000"/>
              </a:solidFill>
              <a:cs typeface="Calibri"/>
            </a:endParaRPr>
          </a:p>
          <a:p>
            <a:pPr lvl="1" indent="-169863">
              <a:lnSpc>
                <a:spcPct val="80000"/>
              </a:lnSpc>
              <a:buFont typeface="Arial" pitchFamily="34" charset="0"/>
              <a:buChar char="•"/>
            </a:pPr>
            <a:r>
              <a:rPr lang="en-US" sz="2000" dirty="0"/>
              <a:t>Logical Security, Change Control, and certain Operations controls (e.g., backup and recovery, job scheduling, physical/facility controls)</a:t>
            </a:r>
          </a:p>
          <a:p>
            <a:pPr>
              <a:lnSpc>
                <a:spcPct val="80000"/>
              </a:lnSpc>
              <a:buClr>
                <a:schemeClr val="bg2"/>
              </a:buClr>
            </a:pPr>
            <a:endParaRPr lang="en-US" sz="2400" b="1" i="1" dirty="0">
              <a:solidFill>
                <a:srgbClr val="413000"/>
              </a:solidFill>
              <a:cs typeface="Calibri"/>
            </a:endParaRPr>
          </a:p>
          <a:p>
            <a:pPr>
              <a:lnSpc>
                <a:spcPct val="80000"/>
              </a:lnSpc>
              <a:buClr>
                <a:schemeClr val="bg2"/>
              </a:buClr>
            </a:pPr>
            <a:r>
              <a:rPr lang="en-US" sz="2400" b="1" i="1" dirty="0">
                <a:solidFill>
                  <a:srgbClr val="413000"/>
                </a:solidFill>
                <a:cs typeface="Calibri"/>
              </a:rPr>
              <a:t>Effective ITGCs May Allow Us To:</a:t>
            </a:r>
          </a:p>
          <a:p>
            <a:pPr>
              <a:lnSpc>
                <a:spcPct val="80000"/>
              </a:lnSpc>
              <a:buClr>
                <a:schemeClr val="bg2"/>
              </a:buClr>
            </a:pPr>
            <a:endParaRPr lang="en-US" sz="2400" b="1" i="1" dirty="0">
              <a:solidFill>
                <a:srgbClr val="413000"/>
              </a:solidFill>
              <a:cs typeface="Calibri"/>
            </a:endParaRPr>
          </a:p>
          <a:p>
            <a:pPr lvl="1" indent="-169863">
              <a:lnSpc>
                <a:spcPct val="80000"/>
              </a:lnSpc>
              <a:buFont typeface="Arial" pitchFamily="34" charset="0"/>
              <a:buChar char="•"/>
            </a:pPr>
            <a:r>
              <a:rPr lang="en-US" sz="2000" dirty="0"/>
              <a:t>Perform a “test of one” for application and IT-dependent manual controls (e.g., reports)</a:t>
            </a:r>
          </a:p>
          <a:p>
            <a:pPr lvl="1" indent="-169863">
              <a:lnSpc>
                <a:spcPct val="80000"/>
              </a:lnSpc>
              <a:buFont typeface="Arial" pitchFamily="34" charset="0"/>
              <a:buChar char="•"/>
            </a:pPr>
            <a:r>
              <a:rPr lang="en-US" sz="2000" dirty="0"/>
              <a:t>More accurately assess control risk, provide better ERM reporting, and support entity level control environments</a:t>
            </a:r>
          </a:p>
          <a:p>
            <a:endParaRPr lang="en-US" sz="2600" dirty="0"/>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5</a:t>
            </a:r>
            <a:endParaRPr sz="1100" dirty="0">
              <a:latin typeface="Calibri"/>
              <a:cs typeface="Calibri"/>
            </a:endParaRPr>
          </a:p>
        </p:txBody>
      </p:sp>
    </p:spTree>
    <p:extLst>
      <p:ext uri="{BB962C8B-B14F-4D97-AF65-F5344CB8AC3E}">
        <p14:creationId xmlns:p14="http://schemas.microsoft.com/office/powerpoint/2010/main" val="2705226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553998"/>
          </a:xfrm>
          <a:prstGeom prst="rect">
            <a:avLst/>
          </a:prstGeom>
        </p:spPr>
        <p:txBody>
          <a:bodyPr vert="horz" wrap="square" lIns="0" tIns="0" rIns="0" bIns="0" rtlCol="0">
            <a:spAutoFit/>
          </a:bodyPr>
          <a:lstStyle/>
          <a:p>
            <a:pPr marL="12700" marR="5715">
              <a:lnSpc>
                <a:spcPct val="100000"/>
              </a:lnSpc>
            </a:pPr>
            <a:r>
              <a:rPr lang="en-US" sz="3600" b="1" dirty="0">
                <a:solidFill>
                  <a:srgbClr val="003767"/>
                </a:solidFill>
                <a:latin typeface="Calibri"/>
                <a:ea typeface="+mj-ea"/>
                <a:cs typeface="Calibri"/>
              </a:rPr>
              <a:t>IT General Controls - Considerations</a:t>
            </a:r>
            <a:endParaRPr sz="3600" b="1" dirty="0">
              <a:solidFill>
                <a:srgbClr val="003767"/>
              </a:solidFill>
              <a:latin typeface="Calibri"/>
              <a:ea typeface="+mj-ea"/>
              <a:cs typeface="Calibri"/>
            </a:endParaRPr>
          </a:p>
        </p:txBody>
      </p:sp>
      <p:sp>
        <p:nvSpPr>
          <p:cNvPr id="9" name="Rectangle 5"/>
          <p:cNvSpPr>
            <a:spLocks noChangeArrowheads="1"/>
          </p:cNvSpPr>
          <p:nvPr/>
        </p:nvSpPr>
        <p:spPr bwMode="auto">
          <a:xfrm>
            <a:off x="4419600" y="1143000"/>
            <a:ext cx="3841750" cy="4419600"/>
          </a:xfrm>
          <a:prstGeom prst="rect">
            <a:avLst/>
          </a:prstGeom>
          <a:noFill/>
          <a:ln w="9525">
            <a:noFill/>
            <a:miter lim="800000"/>
            <a:headEnd/>
            <a:tailEnd/>
          </a:ln>
        </p:spPr>
        <p:txBody>
          <a:bodyPr/>
          <a:lstStyle/>
          <a:p>
            <a:pPr>
              <a:spcBef>
                <a:spcPct val="10000"/>
              </a:spcBef>
              <a:buClr>
                <a:schemeClr val="bg2"/>
              </a:buClr>
            </a:pPr>
            <a:r>
              <a:rPr lang="en-US" sz="2000" b="1" dirty="0" smtClean="0">
                <a:latin typeface="+mn-lt"/>
                <a:cs typeface="+mn-cs"/>
              </a:rPr>
              <a:t>Program Change Controls</a:t>
            </a:r>
          </a:p>
          <a:p>
            <a:pPr marL="342900" indent="-342900">
              <a:spcBef>
                <a:spcPct val="20000"/>
              </a:spcBef>
              <a:buFont typeface="Arial" charset="0"/>
              <a:buChar char="•"/>
            </a:pPr>
            <a:r>
              <a:rPr lang="en-US" sz="2000" dirty="0" smtClean="0">
                <a:latin typeface="+mn-lt"/>
                <a:cs typeface="+mn-cs"/>
              </a:rPr>
              <a:t>Authorization and Approval of program changes</a:t>
            </a:r>
          </a:p>
          <a:p>
            <a:pPr marL="342900" indent="-342900">
              <a:spcBef>
                <a:spcPct val="20000"/>
              </a:spcBef>
              <a:buFont typeface="Arial" charset="0"/>
              <a:buChar char="•"/>
            </a:pPr>
            <a:r>
              <a:rPr lang="en-US" sz="2000" dirty="0" smtClean="0">
                <a:latin typeface="+mn-lt"/>
                <a:cs typeface="+mn-cs"/>
              </a:rPr>
              <a:t>Testing/Quality Assurance</a:t>
            </a:r>
          </a:p>
          <a:p>
            <a:pPr marL="342900" indent="-342900">
              <a:spcBef>
                <a:spcPct val="20000"/>
              </a:spcBef>
              <a:buFont typeface="Arial" charset="0"/>
              <a:buChar char="•"/>
            </a:pPr>
            <a:r>
              <a:rPr lang="en-US" sz="2000" dirty="0" smtClean="0">
                <a:latin typeface="+mn-lt"/>
                <a:cs typeface="+mn-cs"/>
              </a:rPr>
              <a:t>User involvement and sign-off</a:t>
            </a:r>
          </a:p>
          <a:p>
            <a:pPr marL="342900" indent="-342900">
              <a:spcBef>
                <a:spcPct val="20000"/>
              </a:spcBef>
              <a:buFont typeface="Arial" charset="0"/>
              <a:buChar char="•"/>
            </a:pPr>
            <a:r>
              <a:rPr lang="en-US" sz="2000" dirty="0" smtClean="0">
                <a:latin typeface="+mn-lt"/>
                <a:cs typeface="+mn-cs"/>
              </a:rPr>
              <a:t>System Development Life Cycle (SDLC)</a:t>
            </a:r>
          </a:p>
          <a:p>
            <a:pPr marL="342900" indent="-342900">
              <a:spcBef>
                <a:spcPct val="20000"/>
              </a:spcBef>
              <a:buFont typeface="Arial" charset="0"/>
              <a:buChar char="•"/>
            </a:pPr>
            <a:r>
              <a:rPr lang="en-US" sz="2000" dirty="0" smtClean="0">
                <a:latin typeface="+mn-lt"/>
                <a:cs typeface="+mn-cs"/>
              </a:rPr>
              <a:t>Source Code Control software – access restrictions &amp; version control</a:t>
            </a:r>
          </a:p>
          <a:p>
            <a:pPr marL="342900" indent="-342900">
              <a:spcBef>
                <a:spcPct val="20000"/>
              </a:spcBef>
              <a:buFont typeface="Arial" charset="0"/>
              <a:buChar char="•"/>
            </a:pPr>
            <a:r>
              <a:rPr lang="en-US" sz="2000" dirty="0" smtClean="0">
                <a:latin typeface="+mn-lt"/>
                <a:cs typeface="+mn-cs"/>
              </a:rPr>
              <a:t>Emergency Changes approvals</a:t>
            </a:r>
          </a:p>
          <a:p>
            <a:pPr marL="342900" indent="-342900">
              <a:spcBef>
                <a:spcPct val="20000"/>
              </a:spcBef>
              <a:buFont typeface="Arial" charset="0"/>
              <a:buChar char="•"/>
            </a:pPr>
            <a:r>
              <a:rPr lang="en-US" sz="2000" dirty="0" smtClean="0">
                <a:latin typeface="+mn-lt"/>
                <a:cs typeface="+mn-cs"/>
              </a:rPr>
              <a:t>Segregation of duties, including programmer access</a:t>
            </a:r>
          </a:p>
        </p:txBody>
      </p:sp>
      <p:sp>
        <p:nvSpPr>
          <p:cNvPr id="10" name="Rectangle 4"/>
          <p:cNvSpPr>
            <a:spLocks noGrp="1" noChangeArrowheads="1"/>
          </p:cNvSpPr>
          <p:nvPr>
            <p:ph type="body" sz="half" idx="1"/>
          </p:nvPr>
        </p:nvSpPr>
        <p:spPr>
          <a:xfrm>
            <a:off x="381000" y="1158114"/>
            <a:ext cx="3733800" cy="3449184"/>
          </a:xfrm>
          <a:noFill/>
        </p:spPr>
        <p:txBody>
          <a:bodyPr/>
          <a:lstStyle/>
          <a:p>
            <a:pPr eaLnBrk="1" hangingPunct="1">
              <a:buNone/>
            </a:pPr>
            <a:r>
              <a:rPr lang="en-US" sz="2000" b="1" i="0" kern="1200" dirty="0">
                <a:solidFill>
                  <a:schemeClr val="tx1"/>
                </a:solidFill>
                <a:latin typeface="+mn-lt"/>
                <a:cs typeface="+mn-cs"/>
              </a:rPr>
              <a:t>Logical Security Controls</a:t>
            </a:r>
          </a:p>
          <a:p>
            <a:pPr marL="342900" indent="-342900" algn="l" rtl="0">
              <a:spcBef>
                <a:spcPct val="20000"/>
              </a:spcBef>
              <a:buFont typeface="Arial" charset="0"/>
              <a:buChar char="•"/>
            </a:pPr>
            <a:r>
              <a:rPr lang="en-US" sz="2000" i="0" kern="1200" dirty="0">
                <a:solidFill>
                  <a:schemeClr val="tx1"/>
                </a:solidFill>
                <a:latin typeface="+mn-lt"/>
                <a:cs typeface="+mn-cs"/>
              </a:rPr>
              <a:t>Authorization of user access (internal and external)</a:t>
            </a:r>
          </a:p>
          <a:p>
            <a:pPr marL="342900" indent="-342900" algn="l" rtl="0">
              <a:spcBef>
                <a:spcPct val="20000"/>
              </a:spcBef>
              <a:buFont typeface="Arial" charset="0"/>
              <a:buChar char="•"/>
            </a:pPr>
            <a:r>
              <a:rPr lang="en-US" sz="2000" i="0" kern="1200" dirty="0">
                <a:solidFill>
                  <a:schemeClr val="tx1"/>
                </a:solidFill>
                <a:latin typeface="+mn-lt"/>
                <a:cs typeface="+mn-cs"/>
              </a:rPr>
              <a:t>Appropriateness of user rights</a:t>
            </a:r>
          </a:p>
          <a:p>
            <a:pPr marL="342900" indent="-342900" algn="l" rtl="0">
              <a:spcBef>
                <a:spcPct val="20000"/>
              </a:spcBef>
              <a:buFont typeface="Arial" charset="0"/>
              <a:buChar char="•"/>
            </a:pPr>
            <a:r>
              <a:rPr lang="en-US" sz="2000" i="0" kern="1200" dirty="0">
                <a:solidFill>
                  <a:schemeClr val="tx1"/>
                </a:solidFill>
                <a:latin typeface="+mn-lt"/>
                <a:cs typeface="+mn-cs"/>
              </a:rPr>
              <a:t>Segregation of duties</a:t>
            </a:r>
          </a:p>
          <a:p>
            <a:pPr marL="342900" indent="-342900" algn="l" rtl="0">
              <a:spcBef>
                <a:spcPct val="20000"/>
              </a:spcBef>
              <a:buFont typeface="Arial" charset="0"/>
              <a:buChar char="•"/>
            </a:pPr>
            <a:r>
              <a:rPr lang="en-US" sz="2000" i="0" kern="1200" dirty="0">
                <a:solidFill>
                  <a:schemeClr val="tx1"/>
                </a:solidFill>
                <a:latin typeface="+mn-lt"/>
                <a:cs typeface="+mn-cs"/>
              </a:rPr>
              <a:t>Security parameters in operating system</a:t>
            </a:r>
          </a:p>
          <a:p>
            <a:pPr marL="342900" indent="-342900" algn="l" rtl="0">
              <a:spcBef>
                <a:spcPct val="20000"/>
              </a:spcBef>
              <a:buFont typeface="Arial" charset="0"/>
              <a:buChar char="•"/>
            </a:pPr>
            <a:r>
              <a:rPr lang="en-US" sz="2000" i="0" kern="1200" dirty="0">
                <a:solidFill>
                  <a:schemeClr val="tx1"/>
                </a:solidFill>
                <a:latin typeface="+mn-lt"/>
                <a:cs typeface="+mn-cs"/>
              </a:rPr>
              <a:t>Password parameters</a:t>
            </a:r>
          </a:p>
          <a:p>
            <a:pPr marL="342900" indent="-342900" algn="l" rtl="0">
              <a:spcBef>
                <a:spcPct val="20000"/>
              </a:spcBef>
              <a:buFont typeface="Arial" charset="0"/>
              <a:buChar char="•"/>
            </a:pPr>
            <a:r>
              <a:rPr lang="en-US" sz="2000" i="0" kern="1200" dirty="0">
                <a:solidFill>
                  <a:schemeClr val="tx1"/>
                </a:solidFill>
                <a:latin typeface="+mn-lt"/>
                <a:cs typeface="+mn-cs"/>
              </a:rPr>
              <a:t>Security software settings</a:t>
            </a:r>
          </a:p>
          <a:p>
            <a:pPr marL="342900" indent="-342900" algn="l" rtl="0">
              <a:spcBef>
                <a:spcPct val="20000"/>
              </a:spcBef>
              <a:buFont typeface="Arial" charset="0"/>
              <a:buChar char="•"/>
            </a:pPr>
            <a:r>
              <a:rPr lang="en-US" sz="2000" i="0" kern="1200" dirty="0">
                <a:solidFill>
                  <a:schemeClr val="tx1"/>
                </a:solidFill>
                <a:latin typeface="+mn-lt"/>
                <a:cs typeface="+mn-cs"/>
              </a:rPr>
              <a:t>Security violation logging</a:t>
            </a:r>
          </a:p>
        </p:txBody>
      </p:sp>
      <p:sp>
        <p:nvSpPr>
          <p:cNvPr id="11"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6</a:t>
            </a:r>
            <a:endParaRPr sz="1100" dirty="0">
              <a:latin typeface="Calibri"/>
              <a:cs typeface="Calibri"/>
            </a:endParaRPr>
          </a:p>
        </p:txBody>
      </p:sp>
    </p:spTree>
    <p:extLst>
      <p:ext uri="{BB962C8B-B14F-4D97-AF65-F5344CB8AC3E}">
        <p14:creationId xmlns:p14="http://schemas.microsoft.com/office/powerpoint/2010/main" val="445927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latin typeface="Calibri"/>
                <a:ea typeface="+mj-ea"/>
                <a:cs typeface="Calibri"/>
              </a:rPr>
              <a:t>ITGC </a:t>
            </a:r>
            <a:r>
              <a:rPr lang="en-US" sz="4000" b="1" dirty="0">
                <a:solidFill>
                  <a:srgbClr val="003767"/>
                </a:solidFill>
                <a:latin typeface="Calibri"/>
                <a:ea typeface="+mj-ea"/>
                <a:cs typeface="Calibri"/>
              </a:rPr>
              <a:t>Operations</a:t>
            </a:r>
            <a:endParaRPr sz="4000" b="1" dirty="0">
              <a:solidFill>
                <a:srgbClr val="003767"/>
              </a:solidFill>
              <a:latin typeface="Calibri"/>
              <a:ea typeface="+mj-ea"/>
              <a:cs typeface="Calibri"/>
            </a:endParaRP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7</a:t>
            </a:r>
            <a:endParaRPr sz="1100" dirty="0">
              <a:latin typeface="Calibri"/>
              <a:cs typeface="Calibri"/>
            </a:endParaRPr>
          </a:p>
        </p:txBody>
      </p:sp>
      <p:sp>
        <p:nvSpPr>
          <p:cNvPr id="10" name="Rectangle 3"/>
          <p:cNvSpPr>
            <a:spLocks noGrp="1" noChangeArrowheads="1"/>
          </p:cNvSpPr>
          <p:nvPr>
            <p:ph type="body" idx="1"/>
          </p:nvPr>
        </p:nvSpPr>
        <p:spPr>
          <a:xfrm>
            <a:off x="466343" y="1143000"/>
            <a:ext cx="8229600" cy="5179238"/>
          </a:xfrm>
        </p:spPr>
        <p:txBody>
          <a:bodyPr/>
          <a:lstStyle/>
          <a:p>
            <a:pPr marL="342900" indent="-342900" eaLnBrk="1" hangingPunct="1">
              <a:lnSpc>
                <a:spcPct val="80000"/>
              </a:lnSpc>
              <a:buFont typeface="Arial" panose="020B0604020202020204" pitchFamily="34" charset="0"/>
              <a:buChar char="•"/>
            </a:pPr>
            <a:r>
              <a:rPr lang="en-US" sz="2800" b="1" dirty="0" smtClean="0">
                <a:latin typeface="+mn-lt"/>
              </a:rPr>
              <a:t>Backup and Recovery of Data and Programs</a:t>
            </a:r>
          </a:p>
          <a:p>
            <a:pPr marL="742950" lvl="1" indent="-285750" eaLnBrk="1" hangingPunct="1">
              <a:lnSpc>
                <a:spcPct val="80000"/>
              </a:lnSpc>
              <a:buFont typeface="Arial" panose="020B0604020202020204" pitchFamily="34" charset="0"/>
              <a:buChar char="•"/>
            </a:pPr>
            <a:r>
              <a:rPr lang="en-US" sz="2800" dirty="0" smtClean="0"/>
              <a:t>Mechanism to track successful completion of backups</a:t>
            </a:r>
          </a:p>
          <a:p>
            <a:pPr marL="742950" lvl="1" indent="-285750" eaLnBrk="1" hangingPunct="1">
              <a:lnSpc>
                <a:spcPct val="80000"/>
              </a:lnSpc>
              <a:buFont typeface="Arial" panose="020B0604020202020204" pitchFamily="34" charset="0"/>
              <a:buChar char="•"/>
            </a:pPr>
            <a:r>
              <a:rPr lang="en-US" sz="2800" dirty="0" smtClean="0"/>
              <a:t>Population of backups</a:t>
            </a:r>
          </a:p>
          <a:p>
            <a:pPr marL="742950" lvl="1" indent="-285750" eaLnBrk="1" hangingPunct="1">
              <a:lnSpc>
                <a:spcPct val="80000"/>
              </a:lnSpc>
              <a:buFont typeface="Arial" panose="020B0604020202020204" pitchFamily="34" charset="0"/>
              <a:buChar char="•"/>
            </a:pPr>
            <a:r>
              <a:rPr lang="en-US" sz="2800" dirty="0" smtClean="0"/>
              <a:t>Periodic testing to establish the validity of backups</a:t>
            </a:r>
          </a:p>
          <a:p>
            <a:pPr marL="742950" lvl="1" indent="-285750" eaLnBrk="1" hangingPunct="1">
              <a:lnSpc>
                <a:spcPct val="80000"/>
              </a:lnSpc>
              <a:buFont typeface="Arial" panose="020B0604020202020204" pitchFamily="34" charset="0"/>
              <a:buChar char="•"/>
            </a:pPr>
            <a:endParaRPr lang="en-US" sz="2800" dirty="0" smtClean="0"/>
          </a:p>
          <a:p>
            <a:pPr marL="342900" indent="-342900" eaLnBrk="1" hangingPunct="1">
              <a:lnSpc>
                <a:spcPct val="80000"/>
              </a:lnSpc>
              <a:buFont typeface="Arial" panose="020B0604020202020204" pitchFamily="34" charset="0"/>
              <a:buChar char="•"/>
            </a:pPr>
            <a:r>
              <a:rPr lang="en-US" sz="2800" b="1" dirty="0" smtClean="0">
                <a:latin typeface="+mn-lt"/>
              </a:rPr>
              <a:t>Incident Management</a:t>
            </a:r>
          </a:p>
          <a:p>
            <a:pPr marL="742950" lvl="1" indent="-285750" eaLnBrk="1" hangingPunct="1">
              <a:lnSpc>
                <a:spcPct val="80000"/>
              </a:lnSpc>
              <a:buFont typeface="Arial" panose="020B0604020202020204" pitchFamily="34" charset="0"/>
              <a:buChar char="•"/>
            </a:pPr>
            <a:r>
              <a:rPr lang="en-US" sz="2800" dirty="0" smtClean="0"/>
              <a:t>Monitoring</a:t>
            </a:r>
          </a:p>
          <a:p>
            <a:pPr marL="742950" lvl="1" indent="-285750" eaLnBrk="1" hangingPunct="1">
              <a:lnSpc>
                <a:spcPct val="80000"/>
              </a:lnSpc>
              <a:buFont typeface="Arial" panose="020B0604020202020204" pitchFamily="34" charset="0"/>
              <a:buChar char="•"/>
            </a:pPr>
            <a:r>
              <a:rPr lang="en-US" sz="2800" dirty="0" smtClean="0"/>
              <a:t>Tracking and response</a:t>
            </a:r>
          </a:p>
          <a:p>
            <a:pPr marL="742950" lvl="1" indent="-285750" eaLnBrk="1" hangingPunct="1">
              <a:lnSpc>
                <a:spcPct val="80000"/>
              </a:lnSpc>
              <a:buFont typeface="Arial" panose="020B0604020202020204" pitchFamily="34" charset="0"/>
              <a:buChar char="•"/>
            </a:pPr>
            <a:endParaRPr lang="en-US" sz="2800" dirty="0" smtClean="0"/>
          </a:p>
          <a:p>
            <a:pPr marL="342900" indent="-342900" eaLnBrk="1" hangingPunct="1">
              <a:lnSpc>
                <a:spcPct val="80000"/>
              </a:lnSpc>
              <a:buFont typeface="Arial" panose="020B0604020202020204" pitchFamily="34" charset="0"/>
              <a:buChar char="•"/>
            </a:pPr>
            <a:r>
              <a:rPr lang="en-US" sz="2800" b="1" dirty="0" smtClean="0">
                <a:latin typeface="+mn-lt"/>
              </a:rPr>
              <a:t>Job Scheduling </a:t>
            </a:r>
          </a:p>
          <a:p>
            <a:pPr marL="742950" lvl="1" indent="-285750" eaLnBrk="1" hangingPunct="1">
              <a:lnSpc>
                <a:spcPct val="80000"/>
              </a:lnSpc>
              <a:buFont typeface="Arial" panose="020B0604020202020204" pitchFamily="34" charset="0"/>
              <a:buChar char="•"/>
            </a:pPr>
            <a:r>
              <a:rPr lang="en-US" sz="2800" dirty="0" smtClean="0"/>
              <a:t>May be governed by change control, but may also fall into operations </a:t>
            </a:r>
          </a:p>
          <a:p>
            <a:pPr marL="742950" lvl="1" indent="-285750" eaLnBrk="1" hangingPunct="1">
              <a:lnSpc>
                <a:spcPct val="80000"/>
              </a:lnSpc>
              <a:buFont typeface="Arial" panose="020B0604020202020204" pitchFamily="34" charset="0"/>
              <a:buChar char="•"/>
            </a:pPr>
            <a:endParaRPr lang="en-US" sz="2800" dirty="0" smtClean="0"/>
          </a:p>
          <a:p>
            <a:pPr marL="342900" indent="-342900" eaLnBrk="1" hangingPunct="1">
              <a:lnSpc>
                <a:spcPct val="80000"/>
              </a:lnSpc>
              <a:buFont typeface="Arial" panose="020B0604020202020204" pitchFamily="34" charset="0"/>
              <a:buChar char="•"/>
            </a:pPr>
            <a:r>
              <a:rPr lang="en-US" sz="2800" b="1" dirty="0" smtClean="0">
                <a:latin typeface="+mn-lt"/>
              </a:rPr>
              <a:t>Physical/Environmental</a:t>
            </a:r>
          </a:p>
        </p:txBody>
      </p:sp>
    </p:spTree>
    <p:extLst>
      <p:ext uri="{BB962C8B-B14F-4D97-AF65-F5344CB8AC3E}">
        <p14:creationId xmlns:p14="http://schemas.microsoft.com/office/powerpoint/2010/main" val="3611665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421063"/>
            <a:ext cx="7617460"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latin typeface="Calibri"/>
                <a:ea typeface="+mj-ea"/>
                <a:cs typeface="Calibri"/>
              </a:rPr>
              <a:t>Application Controls</a:t>
            </a:r>
            <a:endParaRPr sz="4000" b="1" dirty="0">
              <a:solidFill>
                <a:srgbClr val="003767"/>
              </a:solidFill>
              <a:latin typeface="Calibri"/>
              <a:ea typeface="+mj-ea"/>
              <a:cs typeface="Calibri"/>
            </a:endParaRP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8</a:t>
            </a:r>
            <a:endParaRPr sz="1100" dirty="0">
              <a:latin typeface="Calibri"/>
              <a:cs typeface="Calibri"/>
            </a:endParaRPr>
          </a:p>
        </p:txBody>
      </p:sp>
      <p:sp>
        <p:nvSpPr>
          <p:cNvPr id="11" name="Rectangle 3"/>
          <p:cNvSpPr txBox="1">
            <a:spLocks noChangeArrowheads="1"/>
          </p:cNvSpPr>
          <p:nvPr/>
        </p:nvSpPr>
        <p:spPr>
          <a:xfrm>
            <a:off x="304801" y="1295400"/>
            <a:ext cx="8545138" cy="4431983"/>
          </a:xfrm>
          <a:prstGeom prst="rect">
            <a:avLst/>
          </a:prstGeom>
        </p:spPr>
        <p:txBody>
          <a:bodyPr wrap="square" lIns="0" tIns="0" rIns="0" bIns="0">
            <a:spAutoFit/>
          </a:bodyPr>
          <a:lstStyle>
            <a:lvl1pPr marL="0">
              <a:defRPr sz="2400" i="1">
                <a:solidFill>
                  <a:srgbClr val="413000"/>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lnSpc>
                <a:spcPct val="80000"/>
              </a:lnSpc>
              <a:buFont typeface="Wingdings" panose="05000000000000000000" pitchFamily="2" charset="2"/>
              <a:buChar char="Ø"/>
            </a:pPr>
            <a:r>
              <a:rPr lang="en-US" sz="2800" kern="0" dirty="0" smtClean="0"/>
              <a:t>Application controls are automated processes that effect business transactions.  There are two types of application controls:</a:t>
            </a:r>
          </a:p>
          <a:p>
            <a:pPr marL="1257300" lvl="2" indent="-342900">
              <a:buFont typeface="Arial" panose="020B0604020202020204" pitchFamily="34" charset="0"/>
              <a:buChar char="•"/>
            </a:pPr>
            <a:r>
              <a:rPr lang="en-US" sz="2400" kern="0" dirty="0" smtClean="0">
                <a:solidFill>
                  <a:sysClr val="windowText" lastClr="000000"/>
                </a:solidFill>
              </a:rPr>
              <a:t>Inherent to the application</a:t>
            </a:r>
          </a:p>
          <a:p>
            <a:pPr marL="1257300" lvl="2" indent="-342900">
              <a:buFont typeface="Arial" panose="020B0604020202020204" pitchFamily="34" charset="0"/>
              <a:buChar char="•"/>
            </a:pPr>
            <a:r>
              <a:rPr lang="en-US" sz="2400" kern="0" dirty="0" smtClean="0">
                <a:solidFill>
                  <a:sysClr val="windowText" lastClr="000000"/>
                </a:solidFill>
              </a:rPr>
              <a:t>Configured within the application</a:t>
            </a:r>
          </a:p>
          <a:p>
            <a:pPr marL="800100" lvl="1" indent="-342900">
              <a:lnSpc>
                <a:spcPct val="80000"/>
              </a:lnSpc>
              <a:buFont typeface="Arial" panose="020B0604020202020204" pitchFamily="34" charset="0"/>
              <a:buChar char="•"/>
            </a:pPr>
            <a:endParaRPr lang="en-US" sz="2000" kern="0" dirty="0" smtClean="0">
              <a:solidFill>
                <a:sysClr val="windowText" lastClr="000000"/>
              </a:solidFill>
            </a:endParaRPr>
          </a:p>
          <a:p>
            <a:pPr marL="457200" indent="-457200">
              <a:lnSpc>
                <a:spcPct val="80000"/>
              </a:lnSpc>
              <a:buFont typeface="Wingdings" panose="05000000000000000000" pitchFamily="2" charset="2"/>
              <a:buChar char="Ø"/>
            </a:pPr>
            <a:r>
              <a:rPr lang="en-US" sz="2800" kern="0" dirty="0" smtClean="0"/>
              <a:t>Inherent controls include the Software logic defined by the software vendor (“Out of the Box Functionality”)</a:t>
            </a:r>
          </a:p>
          <a:p>
            <a:pPr>
              <a:lnSpc>
                <a:spcPct val="80000"/>
              </a:lnSpc>
            </a:pPr>
            <a:endParaRPr lang="en-US" sz="2800" kern="0" dirty="0" smtClean="0"/>
          </a:p>
          <a:p>
            <a:pPr marL="457200" indent="-457200">
              <a:lnSpc>
                <a:spcPct val="80000"/>
              </a:lnSpc>
              <a:buFont typeface="Wingdings" panose="05000000000000000000" pitchFamily="2" charset="2"/>
              <a:buChar char="Ø"/>
            </a:pPr>
            <a:r>
              <a:rPr lang="en-US" sz="2800" kern="0" dirty="0" smtClean="0"/>
              <a:t>Configured controls rely upon management to determine the parameters or possible values (e.g. tolerance levels in the Accounts Payable approval authority)</a:t>
            </a:r>
            <a:endParaRPr lang="en-US" sz="2800" kern="0" dirty="0"/>
          </a:p>
        </p:txBody>
      </p:sp>
    </p:spTree>
    <p:extLst>
      <p:ext uri="{BB962C8B-B14F-4D97-AF65-F5344CB8AC3E}">
        <p14:creationId xmlns:p14="http://schemas.microsoft.com/office/powerpoint/2010/main" val="3772791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276886" y="482769"/>
            <a:ext cx="8651819" cy="507831"/>
          </a:xfrm>
          <a:prstGeom prst="rect">
            <a:avLst/>
          </a:prstGeom>
        </p:spPr>
        <p:txBody>
          <a:bodyPr vert="horz" wrap="square" lIns="0" tIns="0" rIns="0" bIns="0" rtlCol="0">
            <a:spAutoFit/>
          </a:bodyPr>
          <a:lstStyle/>
          <a:p>
            <a:pPr marL="12700" marR="5715">
              <a:lnSpc>
                <a:spcPct val="100000"/>
              </a:lnSpc>
            </a:pPr>
            <a:r>
              <a:rPr lang="en-US" sz="3300" b="1" dirty="0" smtClean="0">
                <a:solidFill>
                  <a:srgbClr val="003767"/>
                </a:solidFill>
                <a:latin typeface="Calibri"/>
                <a:ea typeface="+mj-ea"/>
                <a:cs typeface="Calibri"/>
              </a:rPr>
              <a:t>Link </a:t>
            </a:r>
            <a:r>
              <a:rPr lang="en-US" sz="3300" b="1" dirty="0">
                <a:solidFill>
                  <a:srgbClr val="003767"/>
                </a:solidFill>
                <a:latin typeface="Calibri"/>
                <a:ea typeface="+mj-ea"/>
                <a:cs typeface="Calibri"/>
              </a:rPr>
              <a:t>of General Controls and Application Controls</a:t>
            </a:r>
            <a:endParaRPr sz="3300" b="1" dirty="0">
              <a:solidFill>
                <a:srgbClr val="003767"/>
              </a:solidFill>
              <a:latin typeface="Calibri"/>
              <a:ea typeface="+mj-ea"/>
              <a:cs typeface="Calibri"/>
            </a:endParaRP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sz="1100" b="1" dirty="0" smtClean="0">
                <a:solidFill>
                  <a:srgbClr val="A04D1D"/>
                </a:solidFill>
                <a:latin typeface="Calibri"/>
                <a:cs typeface="Calibri"/>
              </a:rPr>
              <a:t>1</a:t>
            </a:r>
            <a:r>
              <a:rPr lang="en-US" sz="1100" b="1" dirty="0" smtClean="0">
                <a:solidFill>
                  <a:srgbClr val="A04D1D"/>
                </a:solidFill>
                <a:latin typeface="Calibri"/>
                <a:cs typeface="Calibri"/>
              </a:rPr>
              <a:t>9</a:t>
            </a:r>
            <a:endParaRPr sz="1100" dirty="0">
              <a:latin typeface="Calibri"/>
              <a:cs typeface="Calibri"/>
            </a:endParaRPr>
          </a:p>
        </p:txBody>
      </p:sp>
      <p:sp>
        <p:nvSpPr>
          <p:cNvPr id="10" name="Rectangle 3"/>
          <p:cNvSpPr>
            <a:spLocks noGrp="1" noChangeArrowheads="1"/>
          </p:cNvSpPr>
          <p:nvPr>
            <p:ph type="body" idx="1"/>
          </p:nvPr>
        </p:nvSpPr>
        <p:spPr>
          <a:xfrm>
            <a:off x="609600" y="1447800"/>
            <a:ext cx="7924800" cy="3840163"/>
          </a:xfrm>
        </p:spPr>
        <p:txBody>
          <a:bodyPr/>
          <a:lstStyle/>
          <a:p>
            <a:pPr eaLnBrk="1" hangingPunct="1"/>
            <a:r>
              <a:rPr lang="en-US" sz="2800" dirty="0" smtClean="0"/>
              <a:t>In order to rely on, and utilize/assess, application controls, effective IT General Controls need to be present.  Given that General Controls support Application controls, tests of both and effective conclusions of both are necessary for reliance.</a:t>
            </a:r>
          </a:p>
        </p:txBody>
      </p:sp>
    </p:spTree>
    <p:extLst>
      <p:ext uri="{BB962C8B-B14F-4D97-AF65-F5344CB8AC3E}">
        <p14:creationId xmlns:p14="http://schemas.microsoft.com/office/powerpoint/2010/main" val="3811508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a:spLocks noGrp="1"/>
          </p:cNvSpPr>
          <p:nvPr>
            <p:ph type="title"/>
          </p:nvPr>
        </p:nvSpPr>
        <p:spPr>
          <a:xfrm>
            <a:off x="78739" y="185261"/>
            <a:ext cx="8986520" cy="1000433"/>
          </a:xfrm>
          <a:prstGeom prst="rect">
            <a:avLst/>
          </a:prstGeom>
        </p:spPr>
        <p:txBody>
          <a:bodyPr vert="horz" wrap="square" lIns="0" tIns="442118" rIns="0" bIns="0" rtlCol="0">
            <a:spAutoFit/>
          </a:bodyPr>
          <a:lstStyle/>
          <a:p>
            <a:pPr marL="469900">
              <a:lnSpc>
                <a:spcPct val="100000"/>
              </a:lnSpc>
            </a:pPr>
            <a:r>
              <a:rPr sz="3600" spc="-30" dirty="0" smtClean="0"/>
              <a:t>O</a:t>
            </a:r>
            <a:r>
              <a:rPr sz="3600" spc="-20" dirty="0" smtClean="0"/>
              <a:t>bject</a:t>
            </a:r>
            <a:r>
              <a:rPr sz="3600" spc="-10" dirty="0" smtClean="0"/>
              <a:t>i</a:t>
            </a:r>
            <a:r>
              <a:rPr sz="3600" spc="-25" dirty="0" smtClean="0"/>
              <a:t>ve</a:t>
            </a:r>
            <a:r>
              <a:rPr sz="3600" spc="-15" dirty="0" smtClean="0"/>
              <a:t>s</a:t>
            </a:r>
            <a:r>
              <a:rPr lang="en-US" sz="3600" spc="-15" dirty="0" smtClean="0"/>
              <a:t>/Agenda</a:t>
            </a:r>
            <a:endParaRPr sz="3600" spc="-15"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2</a:t>
            </a:fld>
            <a:endParaRPr sz="1100" dirty="0">
              <a:latin typeface="Calibri"/>
              <a:cs typeface="Calibri"/>
            </a:endParaRPr>
          </a:p>
        </p:txBody>
      </p:sp>
      <p:sp>
        <p:nvSpPr>
          <p:cNvPr id="9" name="object 9"/>
          <p:cNvSpPr txBox="1"/>
          <p:nvPr/>
        </p:nvSpPr>
        <p:spPr>
          <a:xfrm>
            <a:off x="535940" y="1470152"/>
            <a:ext cx="8074660" cy="4247317"/>
          </a:xfrm>
          <a:prstGeom prst="rect">
            <a:avLst/>
          </a:prstGeom>
        </p:spPr>
        <p:txBody>
          <a:bodyPr vert="horz" wrap="square" lIns="0" tIns="0" rIns="0" bIns="0" rtlCol="0">
            <a:spAutoFit/>
          </a:bodyPr>
          <a:lstStyle/>
          <a:p>
            <a:pPr marL="342900" indent="-342900">
              <a:buFont typeface="Wingdings" panose="05000000000000000000" pitchFamily="2" charset="2"/>
              <a:buChar char="q"/>
            </a:pPr>
            <a:r>
              <a:rPr lang="en-US" sz="2400" b="1" dirty="0" smtClean="0"/>
              <a:t>  </a:t>
            </a:r>
            <a:r>
              <a:rPr lang="en-US" sz="3000" b="1" dirty="0" smtClean="0"/>
              <a:t>Value </a:t>
            </a:r>
            <a:r>
              <a:rPr lang="en-US" sz="3000" b="1" dirty="0"/>
              <a:t>of IT General Controls (ITGC)</a:t>
            </a:r>
          </a:p>
          <a:p>
            <a:pPr marL="800100" lvl="1" indent="-342900">
              <a:buFont typeface="Arial" panose="020B0604020202020204" pitchFamily="34" charset="0"/>
              <a:buChar char="•"/>
            </a:pPr>
            <a:r>
              <a:rPr lang="en-US" sz="2400" dirty="0"/>
              <a:t>Operational Benefits</a:t>
            </a:r>
          </a:p>
          <a:p>
            <a:pPr marL="800100" lvl="1" indent="-342900">
              <a:buFont typeface="Arial" panose="020B0604020202020204" pitchFamily="34" charset="0"/>
              <a:buChar char="•"/>
            </a:pPr>
            <a:r>
              <a:rPr lang="en-US" sz="2400" dirty="0"/>
              <a:t>Audit </a:t>
            </a:r>
            <a:r>
              <a:rPr lang="en-US" sz="2400" dirty="0" smtClean="0"/>
              <a:t>Enhancements</a:t>
            </a:r>
          </a:p>
          <a:p>
            <a:pPr marL="800100" lvl="1" indent="-342900">
              <a:buFont typeface="Arial" panose="020B0604020202020204" pitchFamily="34" charset="0"/>
              <a:buChar char="•"/>
            </a:pPr>
            <a:endParaRPr lang="en-US" sz="2200" dirty="0"/>
          </a:p>
          <a:p>
            <a:pPr marL="342900" indent="-342900">
              <a:buFont typeface="Wingdings" panose="05000000000000000000" pitchFamily="2" charset="2"/>
              <a:buChar char="q"/>
            </a:pPr>
            <a:r>
              <a:rPr lang="en-US" sz="2400" b="1" dirty="0" smtClean="0"/>
              <a:t>  </a:t>
            </a:r>
            <a:r>
              <a:rPr lang="en-US" sz="3000" b="1" dirty="0" smtClean="0"/>
              <a:t>ITGC </a:t>
            </a:r>
            <a:r>
              <a:rPr lang="en-US" sz="3000" b="1" dirty="0"/>
              <a:t>Components &amp; Key Areas</a:t>
            </a:r>
          </a:p>
          <a:p>
            <a:pPr marL="800100" lvl="1" indent="-342900">
              <a:buFont typeface="Arial" panose="020B0604020202020204" pitchFamily="34" charset="0"/>
              <a:buChar char="•"/>
            </a:pPr>
            <a:r>
              <a:rPr lang="en-US" sz="2400" dirty="0"/>
              <a:t>Logical Security</a:t>
            </a:r>
          </a:p>
          <a:p>
            <a:pPr marL="800100" lvl="1" indent="-342900">
              <a:buFont typeface="Arial" panose="020B0604020202020204" pitchFamily="34" charset="0"/>
              <a:buChar char="•"/>
            </a:pPr>
            <a:r>
              <a:rPr lang="en-US" sz="2400" dirty="0"/>
              <a:t>Change Control</a:t>
            </a:r>
          </a:p>
          <a:p>
            <a:pPr marL="800100" lvl="1" indent="-342900">
              <a:buFont typeface="Arial" panose="020B0604020202020204" pitchFamily="34" charset="0"/>
              <a:buChar char="•"/>
            </a:pPr>
            <a:r>
              <a:rPr lang="en-US" sz="2400" dirty="0" smtClean="0"/>
              <a:t>Operations</a:t>
            </a:r>
          </a:p>
          <a:p>
            <a:pPr marL="800100" lvl="1" indent="-342900">
              <a:buFont typeface="Arial" panose="020B0604020202020204" pitchFamily="34" charset="0"/>
              <a:buChar char="•"/>
            </a:pPr>
            <a:endParaRPr lang="en-US" sz="2200" dirty="0"/>
          </a:p>
          <a:p>
            <a:pPr marL="342900" indent="-342900">
              <a:buFont typeface="Wingdings" panose="05000000000000000000" pitchFamily="2" charset="2"/>
              <a:buChar char="q"/>
            </a:pPr>
            <a:r>
              <a:rPr lang="en-US" sz="2400" b="1" dirty="0" smtClean="0"/>
              <a:t>  </a:t>
            </a:r>
            <a:r>
              <a:rPr lang="en-US" sz="3000" b="1" dirty="0" smtClean="0"/>
              <a:t>Leading </a:t>
            </a:r>
            <a:r>
              <a:rPr lang="en-US" sz="3000" b="1" dirty="0"/>
              <a:t>Controls and Audit Procedures</a:t>
            </a:r>
          </a:p>
          <a:p>
            <a:pPr marL="800100" lvl="1" indent="-342900">
              <a:buFont typeface="Arial" panose="020B0604020202020204" pitchFamily="34" charset="0"/>
              <a:buChar char="•"/>
            </a:pPr>
            <a:r>
              <a:rPr lang="en-US" sz="2400" dirty="0"/>
              <a:t>Related Risks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276886" y="482769"/>
            <a:ext cx="8651819"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latin typeface="Calibri"/>
                <a:ea typeface="+mj-ea"/>
                <a:cs typeface="Calibri"/>
              </a:rPr>
              <a:t>Application Controls</a:t>
            </a:r>
            <a:endParaRPr sz="4000" b="1" dirty="0">
              <a:solidFill>
                <a:srgbClr val="003767"/>
              </a:solidFill>
              <a:latin typeface="Calibri"/>
              <a:ea typeface="+mj-ea"/>
              <a:cs typeface="Calibri"/>
            </a:endParaRP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20</a:t>
            </a:r>
            <a:endParaRPr sz="1100" dirty="0">
              <a:latin typeface="Calibri"/>
              <a:cs typeface="Calibri"/>
            </a:endParaRPr>
          </a:p>
        </p:txBody>
      </p:sp>
      <p:sp>
        <p:nvSpPr>
          <p:cNvPr id="11" name="Rectangle 3"/>
          <p:cNvSpPr txBox="1">
            <a:spLocks noChangeArrowheads="1"/>
          </p:cNvSpPr>
          <p:nvPr/>
        </p:nvSpPr>
        <p:spPr>
          <a:xfrm>
            <a:off x="304800" y="1066800"/>
            <a:ext cx="8229600" cy="3822585"/>
          </a:xfrm>
          <a:prstGeom prst="rect">
            <a:avLst/>
          </a:prstGeom>
        </p:spPr>
        <p:txBody>
          <a:bodyPr wrap="square" lIns="0" tIns="0" rIns="0" bIns="0">
            <a:spAutoFit/>
          </a:bodyPr>
          <a:lstStyle>
            <a:lvl1pPr marL="0">
              <a:defRPr sz="2400" i="1">
                <a:solidFill>
                  <a:srgbClr val="413000"/>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lnSpc>
                <a:spcPct val="90000"/>
              </a:lnSpc>
              <a:buFont typeface="Wingdings" panose="05000000000000000000" pitchFamily="2" charset="2"/>
              <a:buChar char="q"/>
            </a:pPr>
            <a:endParaRPr lang="en-US" sz="2800" b="1" kern="0" dirty="0" smtClean="0"/>
          </a:p>
          <a:p>
            <a:pPr marL="457200" indent="-457200">
              <a:lnSpc>
                <a:spcPct val="90000"/>
              </a:lnSpc>
              <a:buFont typeface="Wingdings" panose="05000000000000000000" pitchFamily="2" charset="2"/>
              <a:buChar char="q"/>
            </a:pPr>
            <a:r>
              <a:rPr lang="en-US" sz="2800" b="1" kern="0" dirty="0" smtClean="0"/>
              <a:t>Typical Application Examples</a:t>
            </a:r>
          </a:p>
          <a:p>
            <a:pPr marL="800100" lvl="1" indent="-342900">
              <a:lnSpc>
                <a:spcPct val="90000"/>
              </a:lnSpc>
              <a:buFont typeface="Arial" panose="020B0604020202020204" pitchFamily="34" charset="0"/>
              <a:buChar char="•"/>
            </a:pPr>
            <a:r>
              <a:rPr lang="en-US" sz="2400" kern="0" dirty="0" smtClean="0">
                <a:solidFill>
                  <a:sysClr val="windowText" lastClr="000000"/>
                </a:solidFill>
              </a:rPr>
              <a:t>ERP Systems</a:t>
            </a:r>
          </a:p>
          <a:p>
            <a:pPr marL="800100" lvl="1" indent="-342900">
              <a:lnSpc>
                <a:spcPct val="90000"/>
              </a:lnSpc>
              <a:buFont typeface="Arial" panose="020B0604020202020204" pitchFamily="34" charset="0"/>
              <a:buChar char="•"/>
            </a:pPr>
            <a:r>
              <a:rPr lang="en-US" sz="2400" kern="0" dirty="0" smtClean="0">
                <a:solidFill>
                  <a:sysClr val="windowText" lastClr="000000"/>
                </a:solidFill>
              </a:rPr>
              <a:t>Payroll Systems</a:t>
            </a:r>
          </a:p>
          <a:p>
            <a:pPr marL="800100" lvl="1" indent="-342900">
              <a:lnSpc>
                <a:spcPct val="90000"/>
              </a:lnSpc>
              <a:buFont typeface="Arial" panose="020B0604020202020204" pitchFamily="34" charset="0"/>
              <a:buChar char="•"/>
            </a:pPr>
            <a:r>
              <a:rPr lang="en-US" sz="2400" kern="0" dirty="0" smtClean="0">
                <a:solidFill>
                  <a:sysClr val="windowText" lastClr="000000"/>
                </a:solidFill>
              </a:rPr>
              <a:t>Fixed Asset Systems</a:t>
            </a:r>
          </a:p>
          <a:p>
            <a:pPr marL="800100" lvl="1" indent="-342900">
              <a:lnSpc>
                <a:spcPct val="90000"/>
              </a:lnSpc>
              <a:buFont typeface="Arial" panose="020B0604020202020204" pitchFamily="34" charset="0"/>
              <a:buChar char="•"/>
            </a:pPr>
            <a:r>
              <a:rPr lang="en-US" sz="2400" kern="0" dirty="0" smtClean="0">
                <a:solidFill>
                  <a:sysClr val="windowText" lastClr="000000"/>
                </a:solidFill>
              </a:rPr>
              <a:t>Spreadsheets</a:t>
            </a:r>
          </a:p>
          <a:p>
            <a:pPr marL="800100" lvl="1" indent="-342900">
              <a:lnSpc>
                <a:spcPct val="90000"/>
              </a:lnSpc>
              <a:buFont typeface="Arial" panose="020B0604020202020204" pitchFamily="34" charset="0"/>
              <a:buChar char="•"/>
            </a:pPr>
            <a:endParaRPr lang="en-US" sz="2400" kern="0" dirty="0" smtClean="0">
              <a:solidFill>
                <a:sysClr val="windowText" lastClr="000000"/>
              </a:solidFill>
            </a:endParaRPr>
          </a:p>
          <a:p>
            <a:pPr marL="457200" indent="-457200">
              <a:lnSpc>
                <a:spcPct val="90000"/>
              </a:lnSpc>
              <a:buFont typeface="Wingdings" panose="05000000000000000000" pitchFamily="2" charset="2"/>
              <a:buChar char="q"/>
            </a:pPr>
            <a:r>
              <a:rPr lang="en-US" sz="2800" b="1" kern="0" dirty="0" smtClean="0"/>
              <a:t>Applications Are NOT</a:t>
            </a:r>
          </a:p>
          <a:p>
            <a:pPr marL="800100" lvl="1" indent="-342900">
              <a:lnSpc>
                <a:spcPct val="90000"/>
              </a:lnSpc>
              <a:buFont typeface="Arial" panose="020B0604020202020204" pitchFamily="34" charset="0"/>
              <a:buChar char="•"/>
            </a:pPr>
            <a:r>
              <a:rPr lang="en-US" sz="2400" kern="0" dirty="0" smtClean="0">
                <a:solidFill>
                  <a:sysClr val="windowText" lastClr="000000"/>
                </a:solidFill>
              </a:rPr>
              <a:t>Operating Systems</a:t>
            </a:r>
          </a:p>
          <a:p>
            <a:pPr marL="800100" lvl="1" indent="-342900">
              <a:lnSpc>
                <a:spcPct val="90000"/>
              </a:lnSpc>
              <a:buFont typeface="Arial" panose="020B0604020202020204" pitchFamily="34" charset="0"/>
              <a:buChar char="•"/>
            </a:pPr>
            <a:r>
              <a:rPr lang="en-US" sz="2400" kern="0" dirty="0" smtClean="0">
                <a:solidFill>
                  <a:sysClr val="windowText" lastClr="000000"/>
                </a:solidFill>
              </a:rPr>
              <a:t>Network Operating Systems</a:t>
            </a:r>
          </a:p>
          <a:p>
            <a:pPr marL="800100" lvl="1" indent="-342900">
              <a:lnSpc>
                <a:spcPct val="90000"/>
              </a:lnSpc>
              <a:buFont typeface="Arial" panose="020B0604020202020204" pitchFamily="34" charset="0"/>
              <a:buChar char="•"/>
            </a:pPr>
            <a:r>
              <a:rPr lang="en-US" sz="2400" kern="0" dirty="0" smtClean="0">
                <a:solidFill>
                  <a:sysClr val="windowText" lastClr="000000"/>
                </a:solidFill>
              </a:rPr>
              <a:t>Utility Programs (Copy, Cut, Format, etc.)</a:t>
            </a:r>
            <a:endParaRPr lang="en-US" sz="2400" kern="0" dirty="0" smtClean="0">
              <a:solidFill>
                <a:sysClr val="windowText" lastClr="000000"/>
              </a:solidFill>
            </a:endParaRPr>
          </a:p>
        </p:txBody>
      </p:sp>
    </p:spTree>
    <p:extLst>
      <p:ext uri="{BB962C8B-B14F-4D97-AF65-F5344CB8AC3E}">
        <p14:creationId xmlns:p14="http://schemas.microsoft.com/office/powerpoint/2010/main" val="416397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276886" y="482769"/>
            <a:ext cx="8651819" cy="615553"/>
          </a:xfrm>
          <a:prstGeom prst="rect">
            <a:avLst/>
          </a:prstGeom>
        </p:spPr>
        <p:txBody>
          <a:bodyPr vert="horz" wrap="square" lIns="0" tIns="0" rIns="0" bIns="0" rtlCol="0">
            <a:spAutoFit/>
          </a:bodyPr>
          <a:lstStyle/>
          <a:p>
            <a:pPr marL="12700" marR="5715">
              <a:lnSpc>
                <a:spcPct val="100000"/>
              </a:lnSpc>
            </a:pPr>
            <a:r>
              <a:rPr lang="en-US" sz="4000" b="1" dirty="0">
                <a:solidFill>
                  <a:srgbClr val="003767"/>
                </a:solidFill>
                <a:ea typeface="+mj-ea"/>
                <a:cs typeface="Calibri"/>
              </a:rPr>
              <a:t>Logical Access – Leading </a:t>
            </a:r>
            <a:r>
              <a:rPr lang="en-US" sz="4000" b="1" dirty="0" smtClean="0">
                <a:solidFill>
                  <a:srgbClr val="003767"/>
                </a:solidFill>
                <a:ea typeface="+mj-ea"/>
                <a:cs typeface="Calibri"/>
              </a:rPr>
              <a:t>Controls</a:t>
            </a:r>
            <a:endParaRPr sz="4000" b="1" dirty="0">
              <a:solidFill>
                <a:srgbClr val="003767"/>
              </a:solidFill>
              <a:latin typeface="Calibri"/>
              <a:ea typeface="+mj-ea"/>
              <a:cs typeface="Calibri"/>
            </a:endParaRP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21</a:t>
            </a:r>
            <a:endParaRPr sz="1100" dirty="0">
              <a:latin typeface="Calibri"/>
              <a:cs typeface="Calibri"/>
            </a:endParaRPr>
          </a:p>
        </p:txBody>
      </p:sp>
      <p:sp>
        <p:nvSpPr>
          <p:cNvPr id="13" name="Rectangle 3"/>
          <p:cNvSpPr>
            <a:spLocks noGrp="1" noChangeArrowheads="1"/>
          </p:cNvSpPr>
          <p:nvPr>
            <p:ph type="body" idx="1"/>
          </p:nvPr>
        </p:nvSpPr>
        <p:spPr>
          <a:xfrm>
            <a:off x="381000" y="1219199"/>
            <a:ext cx="8468938" cy="4998721"/>
          </a:xfrm>
        </p:spPr>
        <p:txBody>
          <a:bodyPr/>
          <a:lstStyle/>
          <a:p>
            <a:pPr marL="342900" indent="-342900" eaLnBrk="1" hangingPunct="1">
              <a:buFont typeface="Courier New" panose="02070309020205020404" pitchFamily="49" charset="0"/>
              <a:buChar char="o"/>
            </a:pPr>
            <a:r>
              <a:rPr lang="en-US" sz="2800" b="1" dirty="0" smtClean="0"/>
              <a:t>Logical Security/Access</a:t>
            </a:r>
          </a:p>
          <a:p>
            <a:pPr lvl="1" eaLnBrk="1" hangingPunct="1"/>
            <a:r>
              <a:rPr lang="en-US" sz="2400" dirty="0" smtClean="0"/>
              <a:t>Policies &amp; Procedures</a:t>
            </a:r>
          </a:p>
          <a:p>
            <a:pPr marL="1257300" lvl="2" indent="-342900" eaLnBrk="1" hangingPunct="1">
              <a:buFont typeface="Arial" panose="020B0604020202020204" pitchFamily="34" charset="0"/>
              <a:buChar char="•"/>
            </a:pPr>
            <a:r>
              <a:rPr lang="en-US" sz="2000" dirty="0" smtClean="0"/>
              <a:t>Minimum Security Baseline Standards</a:t>
            </a:r>
          </a:p>
          <a:p>
            <a:pPr marL="1257300" lvl="2" indent="-342900" eaLnBrk="1" hangingPunct="1">
              <a:buFont typeface="Arial" panose="020B0604020202020204" pitchFamily="34" charset="0"/>
              <a:buChar char="•"/>
            </a:pPr>
            <a:r>
              <a:rPr lang="en-US" sz="2000" dirty="0" smtClean="0"/>
              <a:t>Acceptable Use Policy</a:t>
            </a:r>
          </a:p>
          <a:p>
            <a:pPr marL="1257300" lvl="2" indent="-342900" eaLnBrk="1" hangingPunct="1">
              <a:buFont typeface="Arial" panose="020B0604020202020204" pitchFamily="34" charset="0"/>
              <a:buChar char="•"/>
            </a:pPr>
            <a:r>
              <a:rPr lang="en-US" sz="2000" dirty="0" smtClean="0"/>
              <a:t>Privacy/Confidentiality – e.g. Data Classification</a:t>
            </a:r>
          </a:p>
          <a:p>
            <a:pPr lvl="1" eaLnBrk="1" hangingPunct="1"/>
            <a:r>
              <a:rPr lang="en-US" sz="2400" dirty="0" smtClean="0"/>
              <a:t>Processes</a:t>
            </a:r>
          </a:p>
          <a:p>
            <a:pPr marL="1257300" lvl="2" indent="-342900" eaLnBrk="1" hangingPunct="1">
              <a:buFont typeface="Arial" panose="020B0604020202020204" pitchFamily="34" charset="0"/>
              <a:buChar char="•"/>
            </a:pPr>
            <a:r>
              <a:rPr lang="en-US" sz="2000" dirty="0" smtClean="0"/>
              <a:t>Restriction of Administrator (Root) functions</a:t>
            </a:r>
          </a:p>
          <a:p>
            <a:pPr marL="1257300" lvl="2" indent="-342900" eaLnBrk="1" hangingPunct="1">
              <a:buFont typeface="Arial" panose="020B0604020202020204" pitchFamily="34" charset="0"/>
              <a:buChar char="•"/>
            </a:pPr>
            <a:r>
              <a:rPr lang="en-US" sz="2000" dirty="0" smtClean="0"/>
              <a:t>Single Sign-On or Pass Through Authentication(s)</a:t>
            </a:r>
          </a:p>
          <a:p>
            <a:pPr marL="1257300" lvl="2" indent="-342900" eaLnBrk="1" hangingPunct="1">
              <a:buFont typeface="Arial" panose="020B0604020202020204" pitchFamily="34" charset="0"/>
              <a:buChar char="•"/>
            </a:pPr>
            <a:r>
              <a:rPr lang="en-US" sz="2000" dirty="0" smtClean="0"/>
              <a:t>Logging &amp; Monitoring (Syslog)</a:t>
            </a:r>
          </a:p>
          <a:p>
            <a:pPr lvl="1" eaLnBrk="1" hangingPunct="1"/>
            <a:r>
              <a:rPr lang="en-US" sz="2400" dirty="0" smtClean="0"/>
              <a:t>Organization</a:t>
            </a:r>
          </a:p>
          <a:p>
            <a:pPr marL="1257300" lvl="2" indent="-342900" eaLnBrk="1" hangingPunct="1">
              <a:buFont typeface="Arial" panose="020B0604020202020204" pitchFamily="34" charset="0"/>
              <a:buChar char="•"/>
            </a:pPr>
            <a:r>
              <a:rPr lang="en-US" sz="2000" dirty="0" smtClean="0"/>
              <a:t>Segregate IT Security function</a:t>
            </a:r>
          </a:p>
          <a:p>
            <a:pPr marL="1257300" lvl="2" indent="-342900" eaLnBrk="1" hangingPunct="1">
              <a:buFont typeface="Arial" panose="020B0604020202020204" pitchFamily="34" charset="0"/>
              <a:buChar char="•"/>
            </a:pPr>
            <a:r>
              <a:rPr lang="en-US" sz="2000" dirty="0" smtClean="0"/>
              <a:t>DBA review and separation from development/promotion</a:t>
            </a:r>
          </a:p>
          <a:p>
            <a:pPr marL="1257300" lvl="2" indent="-342900" eaLnBrk="1" hangingPunct="1">
              <a:buFont typeface="Arial" panose="020B0604020202020204" pitchFamily="34" charset="0"/>
              <a:buChar char="•"/>
            </a:pPr>
            <a:r>
              <a:rPr lang="en-US" sz="2000" dirty="0" smtClean="0"/>
              <a:t>CIO Reporting – Aligned for entity overall?</a:t>
            </a:r>
          </a:p>
        </p:txBody>
      </p:sp>
    </p:spTree>
    <p:extLst>
      <p:ext uri="{BB962C8B-B14F-4D97-AF65-F5344CB8AC3E}">
        <p14:creationId xmlns:p14="http://schemas.microsoft.com/office/powerpoint/2010/main" val="26531854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276886" y="482769"/>
            <a:ext cx="8651819" cy="615553"/>
          </a:xfrm>
          <a:prstGeom prst="rect">
            <a:avLst/>
          </a:prstGeom>
        </p:spPr>
        <p:txBody>
          <a:bodyPr vert="horz" wrap="square" lIns="0" tIns="0" rIns="0" bIns="0" rtlCol="0">
            <a:spAutoFit/>
          </a:bodyPr>
          <a:lstStyle/>
          <a:p>
            <a:pPr marL="12700" marR="5715">
              <a:lnSpc>
                <a:spcPct val="100000"/>
              </a:lnSpc>
            </a:pPr>
            <a:r>
              <a:rPr lang="en-US" sz="4000" b="1" dirty="0">
                <a:solidFill>
                  <a:srgbClr val="003767"/>
                </a:solidFill>
                <a:ea typeface="+mj-ea"/>
                <a:cs typeface="Calibri"/>
              </a:rPr>
              <a:t>Logical </a:t>
            </a:r>
            <a:r>
              <a:rPr lang="en-US" sz="4000" b="1" dirty="0" smtClean="0">
                <a:solidFill>
                  <a:srgbClr val="003767"/>
                </a:solidFill>
                <a:ea typeface="+mj-ea"/>
                <a:cs typeface="Calibri"/>
              </a:rPr>
              <a:t>Access Procedures &amp; Risk</a:t>
            </a:r>
            <a:endParaRPr sz="4000" b="1" dirty="0">
              <a:solidFill>
                <a:srgbClr val="003767"/>
              </a:solidFill>
              <a:latin typeface="Calibri"/>
              <a:ea typeface="+mj-ea"/>
              <a:cs typeface="Calibri"/>
            </a:endParaRP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22</a:t>
            </a:r>
            <a:endParaRPr sz="1100" dirty="0">
              <a:latin typeface="Calibri"/>
              <a:cs typeface="Calibri"/>
            </a:endParaRPr>
          </a:p>
        </p:txBody>
      </p:sp>
      <p:sp>
        <p:nvSpPr>
          <p:cNvPr id="11" name="Rectangle 3"/>
          <p:cNvSpPr txBox="1">
            <a:spLocks noChangeArrowheads="1"/>
          </p:cNvSpPr>
          <p:nvPr/>
        </p:nvSpPr>
        <p:spPr>
          <a:xfrm>
            <a:off x="381000" y="1219200"/>
            <a:ext cx="8001000" cy="4247317"/>
          </a:xfrm>
          <a:prstGeom prst="rect">
            <a:avLst/>
          </a:prstGeom>
        </p:spPr>
        <p:txBody>
          <a:bodyPr wrap="square" lIns="0" tIns="0" rIns="0" bIns="0">
            <a:spAutoFit/>
          </a:bodyPr>
          <a:lstStyle>
            <a:lvl1pPr marL="0">
              <a:defRPr sz="2400" i="1">
                <a:solidFill>
                  <a:srgbClr val="413000"/>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 typeface="Courier New" panose="02070309020205020404" pitchFamily="49" charset="0"/>
              <a:buChar char="o"/>
            </a:pPr>
            <a:r>
              <a:rPr lang="en-US" sz="2800" b="1" kern="0" dirty="0" smtClean="0">
                <a:latin typeface="+mn-lt"/>
              </a:rPr>
              <a:t>Audit Procedures</a:t>
            </a:r>
          </a:p>
          <a:p>
            <a:pPr marL="800100" lvl="1" indent="-342900">
              <a:buFont typeface="Arial" panose="020B0604020202020204" pitchFamily="34" charset="0"/>
              <a:buChar char="•"/>
            </a:pPr>
            <a:r>
              <a:rPr lang="en-US" sz="2200" kern="0" dirty="0" smtClean="0">
                <a:solidFill>
                  <a:sysClr val="windowText" lastClr="000000"/>
                </a:solidFill>
              </a:rPr>
              <a:t>Validate appropriateness and approvals of user access</a:t>
            </a:r>
          </a:p>
          <a:p>
            <a:pPr marL="800100" lvl="1" indent="-342900">
              <a:buFont typeface="Arial" panose="020B0604020202020204" pitchFamily="34" charset="0"/>
              <a:buChar char="•"/>
            </a:pPr>
            <a:r>
              <a:rPr lang="en-US" sz="2200" kern="0" dirty="0" smtClean="0">
                <a:solidFill>
                  <a:sysClr val="windowText" lastClr="000000"/>
                </a:solidFill>
              </a:rPr>
              <a:t>Verify administrator access controls</a:t>
            </a:r>
          </a:p>
          <a:p>
            <a:pPr marL="800100" lvl="1" indent="-342900">
              <a:buFont typeface="Arial" panose="020B0604020202020204" pitchFamily="34" charset="0"/>
              <a:buChar char="•"/>
            </a:pPr>
            <a:r>
              <a:rPr lang="en-US" sz="2200" kern="0" dirty="0" smtClean="0">
                <a:solidFill>
                  <a:sysClr val="windowText" lastClr="000000"/>
                </a:solidFill>
              </a:rPr>
              <a:t>Review network and application account/password and audit policies (e.g. password syntax, intruder lockout, change intervals, etc.)</a:t>
            </a:r>
          </a:p>
          <a:p>
            <a:pPr marL="800100" lvl="1" indent="-342900">
              <a:buFont typeface="Arial" panose="020B0604020202020204" pitchFamily="34" charset="0"/>
              <a:buChar char="•"/>
            </a:pPr>
            <a:r>
              <a:rPr lang="en-US" sz="2200" kern="0" dirty="0" smtClean="0">
                <a:solidFill>
                  <a:sysClr val="windowText" lastClr="000000"/>
                </a:solidFill>
              </a:rPr>
              <a:t>Observe the performance of periodic access reviews</a:t>
            </a:r>
          </a:p>
          <a:p>
            <a:pPr marL="342900" indent="-342900">
              <a:buFont typeface="Courier New" panose="02070309020205020404" pitchFamily="49" charset="0"/>
              <a:buChar char="o"/>
            </a:pPr>
            <a:r>
              <a:rPr lang="en-US" sz="2800" b="1" kern="0" dirty="0" smtClean="0">
                <a:latin typeface="+mn-lt"/>
              </a:rPr>
              <a:t>Risks</a:t>
            </a:r>
          </a:p>
          <a:p>
            <a:pPr marL="800100" lvl="1" indent="-342900">
              <a:buFont typeface="Arial" panose="020B0604020202020204" pitchFamily="34" charset="0"/>
              <a:buChar char="•"/>
            </a:pPr>
            <a:r>
              <a:rPr lang="en-US" sz="2200" kern="0" dirty="0" smtClean="0">
                <a:solidFill>
                  <a:sysClr val="windowText" lastClr="000000"/>
                </a:solidFill>
              </a:rPr>
              <a:t>Evidence of network/application settings at a point in time.  How to validate configurations over an extended period?</a:t>
            </a:r>
          </a:p>
          <a:p>
            <a:pPr marL="800100" lvl="1" indent="-342900">
              <a:buFont typeface="Arial" panose="020B0604020202020204" pitchFamily="34" charset="0"/>
              <a:buChar char="•"/>
            </a:pPr>
            <a:r>
              <a:rPr lang="en-US" sz="2200" kern="0" dirty="0" smtClean="0">
                <a:solidFill>
                  <a:sysClr val="windowText" lastClr="000000"/>
                </a:solidFill>
              </a:rPr>
              <a:t>Documentation.  Are processes and review activities documented?  </a:t>
            </a:r>
            <a:endParaRPr lang="en-US" sz="2200" kern="0" dirty="0" smtClean="0">
              <a:solidFill>
                <a:sysClr val="windowText" lastClr="000000"/>
              </a:solidFill>
            </a:endParaRPr>
          </a:p>
        </p:txBody>
      </p:sp>
    </p:spTree>
    <p:extLst>
      <p:ext uri="{BB962C8B-B14F-4D97-AF65-F5344CB8AC3E}">
        <p14:creationId xmlns:p14="http://schemas.microsoft.com/office/powerpoint/2010/main" val="3252927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198119" y="304800"/>
            <a:ext cx="8651819"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ea typeface="+mj-ea"/>
                <a:cs typeface="Calibri"/>
              </a:rPr>
              <a:t>Change Control</a:t>
            </a: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23</a:t>
            </a:r>
            <a:endParaRPr sz="1100" dirty="0">
              <a:latin typeface="Calibri"/>
              <a:cs typeface="Calibri"/>
            </a:endParaRPr>
          </a:p>
        </p:txBody>
      </p:sp>
      <p:sp>
        <p:nvSpPr>
          <p:cNvPr id="10" name="Rectangle 3"/>
          <p:cNvSpPr>
            <a:spLocks noGrp="1" noChangeArrowheads="1"/>
          </p:cNvSpPr>
          <p:nvPr>
            <p:ph type="body" idx="1"/>
          </p:nvPr>
        </p:nvSpPr>
        <p:spPr>
          <a:xfrm>
            <a:off x="381000" y="990600"/>
            <a:ext cx="7620000" cy="5392245"/>
          </a:xfrm>
        </p:spPr>
        <p:txBody>
          <a:bodyPr/>
          <a:lstStyle/>
          <a:p>
            <a:pPr marL="457200" indent="-457200" eaLnBrk="1" hangingPunct="1">
              <a:lnSpc>
                <a:spcPct val="80000"/>
              </a:lnSpc>
              <a:buFont typeface="Courier New" panose="02070309020205020404" pitchFamily="49" charset="0"/>
              <a:buChar char="o"/>
            </a:pPr>
            <a:r>
              <a:rPr lang="en-US" sz="2800" b="1" dirty="0" smtClean="0"/>
              <a:t>Leading Controls</a:t>
            </a:r>
          </a:p>
          <a:p>
            <a:pPr marL="800100" lvl="1" indent="-342900" eaLnBrk="1" hangingPunct="1">
              <a:buFont typeface="Arial" panose="020B0604020202020204" pitchFamily="34" charset="0"/>
              <a:buChar char="•"/>
            </a:pPr>
            <a:r>
              <a:rPr lang="en-US" sz="2400" dirty="0" smtClean="0"/>
              <a:t>Well defined and segregated development environments and promotion cycles</a:t>
            </a:r>
          </a:p>
          <a:p>
            <a:pPr marL="1200150" lvl="2" indent="-285750" eaLnBrk="1" hangingPunct="1">
              <a:buFont typeface="Arial" panose="020B0604020202020204" pitchFamily="34" charset="0"/>
              <a:buChar char="•"/>
            </a:pPr>
            <a:r>
              <a:rPr lang="en-US" sz="2000" dirty="0" smtClean="0"/>
              <a:t>Test, QC, Model Office, Production</a:t>
            </a:r>
          </a:p>
          <a:p>
            <a:pPr marL="800100" lvl="1" indent="-342900" eaLnBrk="1" hangingPunct="1">
              <a:buFont typeface="Arial" panose="020B0604020202020204" pitchFamily="34" charset="0"/>
              <a:buChar char="•"/>
            </a:pPr>
            <a:r>
              <a:rPr lang="en-US" sz="2400" dirty="0" smtClean="0"/>
              <a:t>Change Management “Committee”</a:t>
            </a:r>
          </a:p>
          <a:p>
            <a:pPr marL="1200150" lvl="2" indent="-285750" eaLnBrk="1" hangingPunct="1">
              <a:buFont typeface="Arial" panose="020B0604020202020204" pitchFamily="34" charset="0"/>
              <a:buChar char="•"/>
            </a:pPr>
            <a:r>
              <a:rPr lang="en-US" sz="2000" dirty="0" smtClean="0"/>
              <a:t>Including version software or tools to notify/document migrations</a:t>
            </a:r>
          </a:p>
          <a:p>
            <a:pPr marL="1200150" lvl="2" indent="-285750" eaLnBrk="1" hangingPunct="1">
              <a:buFont typeface="Arial" panose="020B0604020202020204" pitchFamily="34" charset="0"/>
              <a:buChar char="•"/>
            </a:pPr>
            <a:r>
              <a:rPr lang="en-US" sz="2000" dirty="0" smtClean="0"/>
              <a:t>Documented prioritization, review, and approval process</a:t>
            </a:r>
          </a:p>
          <a:p>
            <a:pPr marL="800100" lvl="1" indent="-342900" eaLnBrk="1" hangingPunct="1">
              <a:buFont typeface="Arial" panose="020B0604020202020204" pitchFamily="34" charset="0"/>
              <a:buChar char="•"/>
            </a:pPr>
            <a:r>
              <a:rPr lang="en-US" sz="2400" dirty="0" smtClean="0"/>
              <a:t>System Development Life Cycle (SDLC)</a:t>
            </a:r>
          </a:p>
          <a:p>
            <a:pPr marL="1200150" lvl="2" indent="-285750" eaLnBrk="1" hangingPunct="1">
              <a:buFont typeface="Arial" panose="020B0604020202020204" pitchFamily="34" charset="0"/>
              <a:buChar char="•"/>
            </a:pPr>
            <a:r>
              <a:rPr lang="en-US" sz="2000" dirty="0" smtClean="0"/>
              <a:t>Utilized for both in-house/custom applications and also for purchased software/systems</a:t>
            </a:r>
          </a:p>
          <a:p>
            <a:pPr marL="800100" lvl="1" indent="-342900" eaLnBrk="1" hangingPunct="1">
              <a:buFont typeface="Arial" panose="020B0604020202020204" pitchFamily="34" charset="0"/>
              <a:buChar char="•"/>
            </a:pPr>
            <a:r>
              <a:rPr lang="en-US" sz="2400" dirty="0" smtClean="0"/>
              <a:t>Segregation of developers from operational IT team</a:t>
            </a:r>
          </a:p>
          <a:p>
            <a:pPr marL="800100" lvl="1" indent="-342900" eaLnBrk="1" hangingPunct="1">
              <a:buFont typeface="Arial" panose="020B0604020202020204" pitchFamily="34" charset="0"/>
              <a:buChar char="•"/>
            </a:pPr>
            <a:r>
              <a:rPr lang="en-US" sz="2400" dirty="0" smtClean="0"/>
              <a:t>Implementation of automated approval tracking for changes</a:t>
            </a:r>
          </a:p>
          <a:p>
            <a:pPr marL="1200150" lvl="2" indent="-285750" eaLnBrk="1" hangingPunct="1">
              <a:buFont typeface="Arial" panose="020B0604020202020204" pitchFamily="34" charset="0"/>
              <a:buChar char="•"/>
            </a:pPr>
            <a:r>
              <a:rPr lang="en-US" sz="2000" dirty="0" smtClean="0"/>
              <a:t>i.e. Endevor, Librarian; or other ticket systems such as Remedy</a:t>
            </a:r>
          </a:p>
        </p:txBody>
      </p:sp>
    </p:spTree>
    <p:extLst>
      <p:ext uri="{BB962C8B-B14F-4D97-AF65-F5344CB8AC3E}">
        <p14:creationId xmlns:p14="http://schemas.microsoft.com/office/powerpoint/2010/main" val="29462531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339781" y="482769"/>
            <a:ext cx="8651819"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ea typeface="+mj-ea"/>
                <a:cs typeface="Calibri"/>
              </a:rPr>
              <a:t>SDLC Example Methodologies</a:t>
            </a: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24</a:t>
            </a:r>
            <a:endParaRPr sz="1100" dirty="0">
              <a:latin typeface="Calibri"/>
              <a:cs typeface="Calibri"/>
            </a:endParaRPr>
          </a:p>
        </p:txBody>
      </p:sp>
      <p:sp>
        <p:nvSpPr>
          <p:cNvPr id="11" name="Content Placeholder 2"/>
          <p:cNvSpPr txBox="1">
            <a:spLocks/>
          </p:cNvSpPr>
          <p:nvPr/>
        </p:nvSpPr>
        <p:spPr>
          <a:xfrm>
            <a:off x="533400" y="1266825"/>
            <a:ext cx="6477000" cy="1046440"/>
          </a:xfrm>
          <a:prstGeom prst="rect">
            <a:avLst/>
          </a:prstGeom>
        </p:spPr>
        <p:txBody>
          <a:bodyPr wrap="square" lIns="0" tIns="0" rIns="0" bIns="0">
            <a:spAutoFit/>
          </a:bodyPr>
          <a:lstStyle>
            <a:lvl1pPr marL="0">
              <a:defRPr sz="2400" i="1">
                <a:solidFill>
                  <a:srgbClr val="413000"/>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b="1" kern="0" dirty="0" smtClean="0"/>
              <a:t>Waterfall - </a:t>
            </a:r>
            <a:r>
              <a:rPr lang="en-US" sz="2000" kern="0" dirty="0" smtClean="0"/>
              <a:t>A sequential design process in which process is seen as flowing steadily downward through the phases.</a:t>
            </a:r>
          </a:p>
          <a:p>
            <a:endParaRPr lang="en-US" kern="0" dirty="0" smtClean="0"/>
          </a:p>
        </p:txBody>
      </p:sp>
      <p:pic>
        <p:nvPicPr>
          <p:cNvPr id="12" name="Picture 5"/>
          <p:cNvPicPr>
            <a:picLocks noChangeAspect="1" noChangeArrowheads="1"/>
          </p:cNvPicPr>
          <p:nvPr/>
        </p:nvPicPr>
        <p:blipFill>
          <a:blip r:embed="rId5" cstate="print"/>
          <a:srcRect/>
          <a:stretch>
            <a:fillRect/>
          </a:stretch>
        </p:blipFill>
        <p:spPr bwMode="auto">
          <a:xfrm>
            <a:off x="529771" y="2313265"/>
            <a:ext cx="4581137" cy="3630335"/>
          </a:xfrm>
          <a:prstGeom prst="rect">
            <a:avLst/>
          </a:prstGeom>
          <a:noFill/>
          <a:ln w="9525">
            <a:solidFill>
              <a:schemeClr val="bg1">
                <a:lumMod val="85000"/>
              </a:schemeClr>
            </a:solidFill>
            <a:miter lim="800000"/>
            <a:headEnd/>
            <a:tailEnd/>
          </a:ln>
        </p:spPr>
      </p:pic>
      <p:sp>
        <p:nvSpPr>
          <p:cNvPr id="13" name="TextBox 12"/>
          <p:cNvSpPr txBox="1"/>
          <p:nvPr/>
        </p:nvSpPr>
        <p:spPr>
          <a:xfrm>
            <a:off x="5334000" y="2514600"/>
            <a:ext cx="3429000" cy="2585323"/>
          </a:xfrm>
          <a:prstGeom prst="rect">
            <a:avLst/>
          </a:prstGeom>
          <a:noFill/>
        </p:spPr>
        <p:txBody>
          <a:bodyPr wrap="square" rtlCol="0">
            <a:spAutoFit/>
          </a:bodyPr>
          <a:lstStyle/>
          <a:p>
            <a:r>
              <a:rPr lang="en-US" u="sng" dirty="0" smtClean="0">
                <a:latin typeface="+mn-lt"/>
                <a:cs typeface="+mn-cs"/>
              </a:rPr>
              <a:t>Strengths:</a:t>
            </a:r>
          </a:p>
          <a:p>
            <a:pPr marL="173038" indent="-173038">
              <a:buFont typeface="Arial" pitchFamily="34" charset="0"/>
              <a:buChar char="•"/>
            </a:pPr>
            <a:r>
              <a:rPr lang="en-US" dirty="0" smtClean="0">
                <a:latin typeface="+mn-lt"/>
                <a:cs typeface="+mn-cs"/>
              </a:rPr>
              <a:t>Easy to understand</a:t>
            </a:r>
          </a:p>
          <a:p>
            <a:pPr marL="173038" indent="-173038">
              <a:buFont typeface="Arial" pitchFamily="34" charset="0"/>
              <a:buChar char="•"/>
            </a:pPr>
            <a:r>
              <a:rPr lang="en-US" dirty="0" smtClean="0">
                <a:latin typeface="+mn-lt"/>
                <a:cs typeface="+mn-cs"/>
              </a:rPr>
              <a:t>Highly structured</a:t>
            </a:r>
          </a:p>
          <a:p>
            <a:pPr marL="173038" indent="-173038">
              <a:buFont typeface="Arial" pitchFamily="34" charset="0"/>
              <a:buChar char="•"/>
            </a:pPr>
            <a:r>
              <a:rPr lang="en-US" dirty="0" smtClean="0">
                <a:latin typeface="+mn-lt"/>
                <a:cs typeface="+mn-cs"/>
              </a:rPr>
              <a:t>Defined Milestones</a:t>
            </a:r>
          </a:p>
          <a:p>
            <a:pPr marL="173038" indent="-173038">
              <a:buFont typeface="Arial" pitchFamily="34" charset="0"/>
              <a:buChar char="•"/>
            </a:pPr>
            <a:r>
              <a:rPr lang="en-US" dirty="0" smtClean="0">
                <a:latin typeface="+mn-lt"/>
                <a:cs typeface="+mn-cs"/>
              </a:rPr>
              <a:t>Quality &gt; Cost/Schedule</a:t>
            </a:r>
          </a:p>
          <a:p>
            <a:pPr marL="173038" indent="-173038">
              <a:buFont typeface="Arial" pitchFamily="34" charset="0"/>
              <a:buChar char="•"/>
            </a:pPr>
            <a:endParaRPr lang="en-US" dirty="0" smtClean="0">
              <a:latin typeface="+mn-lt"/>
              <a:cs typeface="+mn-cs"/>
            </a:endParaRPr>
          </a:p>
          <a:p>
            <a:pPr marL="173038" indent="-173038"/>
            <a:r>
              <a:rPr lang="en-US" u="sng" dirty="0" smtClean="0">
                <a:latin typeface="+mn-lt"/>
                <a:cs typeface="+mn-cs"/>
              </a:rPr>
              <a:t>Drawbacks:</a:t>
            </a:r>
          </a:p>
          <a:p>
            <a:pPr marL="173038" indent="-173038">
              <a:buFont typeface="Arial" pitchFamily="34" charset="0"/>
              <a:buChar char="•"/>
            </a:pPr>
            <a:r>
              <a:rPr lang="en-US" dirty="0" smtClean="0">
                <a:latin typeface="+mn-lt"/>
                <a:cs typeface="+mn-cs"/>
              </a:rPr>
              <a:t>Inhibits flexibility</a:t>
            </a:r>
          </a:p>
          <a:p>
            <a:pPr marL="173038" indent="-173038">
              <a:buFont typeface="Arial" pitchFamily="34" charset="0"/>
              <a:buChar char="•"/>
            </a:pPr>
            <a:r>
              <a:rPr lang="en-US" dirty="0" smtClean="0">
                <a:latin typeface="+mn-lt"/>
                <a:cs typeface="+mn-cs"/>
              </a:rPr>
              <a:t>False impression of progress</a:t>
            </a:r>
          </a:p>
        </p:txBody>
      </p:sp>
    </p:spTree>
    <p:extLst>
      <p:ext uri="{BB962C8B-B14F-4D97-AF65-F5344CB8AC3E}">
        <p14:creationId xmlns:p14="http://schemas.microsoft.com/office/powerpoint/2010/main" val="1884253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339781" y="482769"/>
            <a:ext cx="8651819"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ea typeface="+mj-ea"/>
                <a:cs typeface="Calibri"/>
              </a:rPr>
              <a:t>SDLC Example Methodologies</a:t>
            </a: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25</a:t>
            </a:r>
            <a:endParaRPr sz="1100" dirty="0">
              <a:latin typeface="Calibri"/>
              <a:cs typeface="Calibri"/>
            </a:endParaRPr>
          </a:p>
        </p:txBody>
      </p:sp>
      <p:sp>
        <p:nvSpPr>
          <p:cNvPr id="14" name="Content Placeholder 2"/>
          <p:cNvSpPr txBox="1">
            <a:spLocks/>
          </p:cNvSpPr>
          <p:nvPr/>
        </p:nvSpPr>
        <p:spPr>
          <a:xfrm>
            <a:off x="457200" y="1219200"/>
            <a:ext cx="6477000" cy="1143000"/>
          </a:xfrm>
          <a:prstGeom prst="rect">
            <a:avLst/>
          </a:prstGeom>
        </p:spPr>
        <p:txBody>
          <a:bodyPr wrap="square" lIns="0" tIns="0" rIns="0" bIns="0">
            <a:spAutoFit/>
          </a:bodyPr>
          <a:lstStyle>
            <a:lvl1pPr marL="0">
              <a:defRPr sz="2400" i="1">
                <a:solidFill>
                  <a:srgbClr val="413000"/>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b="1" kern="0" dirty="0" smtClean="0"/>
              <a:t>V-Shaped </a:t>
            </a:r>
            <a:r>
              <a:rPr lang="en-US" sz="2000" kern="0" dirty="0" smtClean="0"/>
              <a:t>– An extension of the Waterfall method which demonstrates the relations between each phase of development and testing</a:t>
            </a:r>
          </a:p>
          <a:p>
            <a:endParaRPr lang="en-US" kern="0" dirty="0" smtClean="0"/>
          </a:p>
        </p:txBody>
      </p:sp>
      <p:pic>
        <p:nvPicPr>
          <p:cNvPr id="15" name="Picture 2"/>
          <p:cNvPicPr>
            <a:picLocks noChangeAspect="1" noChangeArrowheads="1"/>
          </p:cNvPicPr>
          <p:nvPr/>
        </p:nvPicPr>
        <p:blipFill>
          <a:blip r:embed="rId5" cstate="print"/>
          <a:srcRect/>
          <a:stretch>
            <a:fillRect/>
          </a:stretch>
        </p:blipFill>
        <p:spPr bwMode="auto">
          <a:xfrm>
            <a:off x="506255" y="2590800"/>
            <a:ext cx="4675345" cy="3263920"/>
          </a:xfrm>
          <a:prstGeom prst="rect">
            <a:avLst/>
          </a:prstGeom>
          <a:noFill/>
          <a:ln w="9525">
            <a:solidFill>
              <a:schemeClr val="bg1">
                <a:lumMod val="85000"/>
              </a:schemeClr>
            </a:solidFill>
            <a:miter lim="800000"/>
            <a:headEnd/>
            <a:tailEnd/>
          </a:ln>
        </p:spPr>
      </p:pic>
      <p:sp>
        <p:nvSpPr>
          <p:cNvPr id="16" name="TextBox 15"/>
          <p:cNvSpPr txBox="1"/>
          <p:nvPr/>
        </p:nvSpPr>
        <p:spPr>
          <a:xfrm>
            <a:off x="5486400" y="2438400"/>
            <a:ext cx="3429000" cy="3416320"/>
          </a:xfrm>
          <a:prstGeom prst="rect">
            <a:avLst/>
          </a:prstGeom>
          <a:noFill/>
        </p:spPr>
        <p:txBody>
          <a:bodyPr wrap="square" rtlCol="0">
            <a:spAutoFit/>
          </a:bodyPr>
          <a:lstStyle/>
          <a:p>
            <a:pPr marL="115888" indent="-115888"/>
            <a:r>
              <a:rPr lang="en-US" u="sng" dirty="0" smtClean="0">
                <a:latin typeface="+mn-lt"/>
                <a:cs typeface="+mn-cs"/>
              </a:rPr>
              <a:t>Strengths:</a:t>
            </a:r>
          </a:p>
          <a:p>
            <a:pPr marL="173038" indent="-173038">
              <a:buFont typeface="Arial" pitchFamily="34" charset="0"/>
              <a:buChar char="•"/>
            </a:pPr>
            <a:r>
              <a:rPr lang="en-US" dirty="0" smtClean="0">
                <a:latin typeface="+mn-lt"/>
                <a:cs typeface="+mn-cs"/>
              </a:rPr>
              <a:t>Easy to understand</a:t>
            </a:r>
          </a:p>
          <a:p>
            <a:pPr marL="173038" indent="-173038">
              <a:buFont typeface="Arial" pitchFamily="34" charset="0"/>
              <a:buChar char="•"/>
            </a:pPr>
            <a:r>
              <a:rPr lang="en-US" dirty="0" smtClean="0">
                <a:latin typeface="+mn-lt"/>
                <a:cs typeface="+mn-cs"/>
              </a:rPr>
              <a:t>Emphasis on verification and validation</a:t>
            </a:r>
          </a:p>
          <a:p>
            <a:pPr marL="173038" indent="-173038">
              <a:buFont typeface="Arial" pitchFamily="34" charset="0"/>
              <a:buChar char="•"/>
            </a:pPr>
            <a:r>
              <a:rPr lang="en-US" dirty="0" smtClean="0">
                <a:latin typeface="+mn-lt"/>
                <a:cs typeface="+mn-cs"/>
              </a:rPr>
              <a:t>Defined milestones</a:t>
            </a:r>
          </a:p>
          <a:p>
            <a:pPr marL="173038" indent="-173038">
              <a:buFont typeface="Arial" pitchFamily="34" charset="0"/>
              <a:buChar char="•"/>
            </a:pPr>
            <a:endParaRPr lang="en-US" dirty="0" smtClean="0">
              <a:latin typeface="+mn-lt"/>
              <a:cs typeface="+mn-cs"/>
            </a:endParaRPr>
          </a:p>
          <a:p>
            <a:pPr marL="173038" indent="-173038"/>
            <a:r>
              <a:rPr lang="en-US" u="sng" dirty="0" smtClean="0">
                <a:latin typeface="+mn-lt"/>
                <a:cs typeface="+mn-cs"/>
              </a:rPr>
              <a:t>Drawbacks:</a:t>
            </a:r>
          </a:p>
          <a:p>
            <a:pPr marL="173038" indent="-173038">
              <a:buFont typeface="Arial" pitchFamily="34" charset="0"/>
              <a:buChar char="•"/>
            </a:pPr>
            <a:r>
              <a:rPr lang="en-US" dirty="0" smtClean="0">
                <a:latin typeface="+mn-lt"/>
                <a:cs typeface="+mn-cs"/>
              </a:rPr>
              <a:t>Does not contain risk analysis activities</a:t>
            </a:r>
          </a:p>
          <a:p>
            <a:pPr marL="173038" indent="-173038">
              <a:buFont typeface="Arial" pitchFamily="34" charset="0"/>
              <a:buChar char="•"/>
            </a:pPr>
            <a:r>
              <a:rPr lang="en-US" dirty="0" smtClean="0">
                <a:latin typeface="+mn-lt"/>
                <a:cs typeface="+mn-cs"/>
              </a:rPr>
              <a:t>Does not handle concurrent events</a:t>
            </a:r>
          </a:p>
          <a:p>
            <a:pPr marL="173038" indent="-173038">
              <a:buFont typeface="Arial" pitchFamily="34" charset="0"/>
              <a:buChar char="•"/>
            </a:pPr>
            <a:r>
              <a:rPr lang="en-US" dirty="0" smtClean="0">
                <a:latin typeface="+mn-lt"/>
                <a:cs typeface="+mn-cs"/>
              </a:rPr>
              <a:t>Inhibits flexibility</a:t>
            </a:r>
          </a:p>
        </p:txBody>
      </p:sp>
    </p:spTree>
    <p:extLst>
      <p:ext uri="{BB962C8B-B14F-4D97-AF65-F5344CB8AC3E}">
        <p14:creationId xmlns:p14="http://schemas.microsoft.com/office/powerpoint/2010/main" val="2610235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292099" y="381000"/>
            <a:ext cx="8651819" cy="615553"/>
          </a:xfrm>
          <a:prstGeom prst="rect">
            <a:avLst/>
          </a:prstGeom>
        </p:spPr>
        <p:txBody>
          <a:bodyPr vert="horz" wrap="square" lIns="0" tIns="0" rIns="0" bIns="0" rtlCol="0">
            <a:spAutoFit/>
          </a:bodyPr>
          <a:lstStyle/>
          <a:p>
            <a:pPr marL="12700" marR="5715">
              <a:lnSpc>
                <a:spcPct val="100000"/>
              </a:lnSpc>
            </a:pPr>
            <a:r>
              <a:rPr lang="en-US" sz="4000" b="1" dirty="0" smtClean="0">
                <a:solidFill>
                  <a:srgbClr val="003767"/>
                </a:solidFill>
                <a:ea typeface="+mj-ea"/>
                <a:cs typeface="Calibri"/>
              </a:rPr>
              <a:t>SDLC Phases</a:t>
            </a:r>
          </a:p>
        </p:txBody>
      </p:sp>
      <p:sp>
        <p:nvSpPr>
          <p:cNvPr id="9"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26</a:t>
            </a:r>
            <a:endParaRPr sz="1100" dirty="0">
              <a:latin typeface="Calibri"/>
              <a:cs typeface="Calibri"/>
            </a:endParaRPr>
          </a:p>
        </p:txBody>
      </p:sp>
      <p:sp>
        <p:nvSpPr>
          <p:cNvPr id="11" name="Content Placeholder 2"/>
          <p:cNvSpPr txBox="1">
            <a:spLocks/>
          </p:cNvSpPr>
          <p:nvPr/>
        </p:nvSpPr>
        <p:spPr>
          <a:xfrm>
            <a:off x="457200" y="1143000"/>
            <a:ext cx="7772400" cy="4616648"/>
          </a:xfrm>
          <a:prstGeom prst="rect">
            <a:avLst/>
          </a:prstGeom>
        </p:spPr>
        <p:txBody>
          <a:bodyPr wrap="square" lIns="0" tIns="0" rIns="0" bIns="0">
            <a:spAutoFit/>
          </a:bodyPr>
          <a:lstStyle>
            <a:lvl1pPr marL="0">
              <a:defRPr sz="2400" i="1">
                <a:solidFill>
                  <a:srgbClr val="413000"/>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Font typeface="Wingdings" panose="05000000000000000000" pitchFamily="2" charset="2"/>
              <a:buChar char="ü"/>
            </a:pPr>
            <a:r>
              <a:rPr lang="en-US" kern="0" dirty="0" smtClean="0"/>
              <a:t>Planning</a:t>
            </a:r>
          </a:p>
          <a:p>
            <a:pPr marL="342900" indent="-342900">
              <a:buFont typeface="Wingdings" panose="05000000000000000000" pitchFamily="2" charset="2"/>
              <a:buChar char="ü"/>
            </a:pPr>
            <a:r>
              <a:rPr lang="en-US" kern="0" dirty="0" smtClean="0"/>
              <a:t>Requirements Definition</a:t>
            </a:r>
          </a:p>
          <a:p>
            <a:pPr marL="342900" indent="-342900">
              <a:buFont typeface="Wingdings" panose="05000000000000000000" pitchFamily="2" charset="2"/>
              <a:buChar char="ü"/>
            </a:pPr>
            <a:r>
              <a:rPr lang="en-US" kern="0" dirty="0" smtClean="0"/>
              <a:t>System Design</a:t>
            </a:r>
          </a:p>
          <a:p>
            <a:pPr marL="342900" indent="-342900">
              <a:buFont typeface="Wingdings" panose="05000000000000000000" pitchFamily="2" charset="2"/>
              <a:buChar char="ü"/>
            </a:pPr>
            <a:r>
              <a:rPr lang="en-US" kern="0" dirty="0" smtClean="0"/>
              <a:t>Implementation</a:t>
            </a:r>
          </a:p>
          <a:p>
            <a:pPr marL="342900" indent="-342900">
              <a:buFont typeface="Wingdings" panose="05000000000000000000" pitchFamily="2" charset="2"/>
              <a:buChar char="ü"/>
            </a:pPr>
            <a:r>
              <a:rPr lang="en-US" kern="0" dirty="0" smtClean="0"/>
              <a:t>Verification and Validation</a:t>
            </a:r>
          </a:p>
          <a:p>
            <a:pPr marL="342900" indent="-342900">
              <a:buFont typeface="Wingdings" panose="05000000000000000000" pitchFamily="2" charset="2"/>
              <a:buChar char="ü"/>
            </a:pPr>
            <a:r>
              <a:rPr lang="en-US" kern="0" dirty="0" smtClean="0"/>
              <a:t>Acceptance and Deployment</a:t>
            </a:r>
          </a:p>
          <a:p>
            <a:pPr marL="342900" indent="-342900">
              <a:buFont typeface="Wingdings" panose="05000000000000000000" pitchFamily="2" charset="2"/>
              <a:buChar char="ü"/>
            </a:pPr>
            <a:r>
              <a:rPr lang="en-US" kern="0" dirty="0" smtClean="0"/>
              <a:t>Maintenance</a:t>
            </a:r>
          </a:p>
          <a:p>
            <a:endParaRPr lang="en-US" sz="2000" kern="0" dirty="0" smtClean="0"/>
          </a:p>
          <a:p>
            <a:r>
              <a:rPr lang="en-US" sz="2200" i="0" dirty="0"/>
              <a:t>The project and change management function(s) may determine that all or only parts of the SDLC are applicable to the project.  Guidelines should be included in the SDLC on how this decision should be made.</a:t>
            </a:r>
          </a:p>
          <a:p>
            <a:endParaRPr lang="en-US" kern="0" dirty="0" smtClean="0"/>
          </a:p>
        </p:txBody>
      </p:sp>
    </p:spTree>
    <p:extLst>
      <p:ext uri="{BB962C8B-B14F-4D97-AF65-F5344CB8AC3E}">
        <p14:creationId xmlns:p14="http://schemas.microsoft.com/office/powerpoint/2010/main" val="928238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7162800" cy="1046440"/>
          </a:xfrm>
        </p:spPr>
        <p:txBody>
          <a:bodyPr/>
          <a:lstStyle/>
          <a:p>
            <a:pPr algn="l" eaLnBrk="1" hangingPunct="1"/>
            <a:r>
              <a:rPr lang="en-US" sz="3400" dirty="0" smtClean="0"/>
              <a:t>Change Control Procedures and Risks</a:t>
            </a:r>
          </a:p>
        </p:txBody>
      </p:sp>
      <p:sp>
        <p:nvSpPr>
          <p:cNvPr id="24579" name="Rectangle 3"/>
          <p:cNvSpPr>
            <a:spLocks noGrp="1" noChangeArrowheads="1"/>
          </p:cNvSpPr>
          <p:nvPr>
            <p:ph type="body" idx="1"/>
          </p:nvPr>
        </p:nvSpPr>
        <p:spPr>
          <a:xfrm>
            <a:off x="381000" y="1219200"/>
            <a:ext cx="8077200" cy="5121402"/>
          </a:xfrm>
        </p:spPr>
        <p:txBody>
          <a:bodyPr/>
          <a:lstStyle/>
          <a:p>
            <a:pPr marL="457200" indent="-457200" eaLnBrk="1" hangingPunct="1">
              <a:lnSpc>
                <a:spcPct val="80000"/>
              </a:lnSpc>
              <a:buFont typeface="Wingdings" panose="05000000000000000000" pitchFamily="2" charset="2"/>
              <a:buChar char="Ø"/>
            </a:pPr>
            <a:r>
              <a:rPr lang="en-US" sz="2800" b="1" dirty="0" smtClean="0"/>
              <a:t>Audit Procedures</a:t>
            </a:r>
          </a:p>
          <a:p>
            <a:pPr marL="800100" lvl="1" indent="-342900" eaLnBrk="1" hangingPunct="1">
              <a:lnSpc>
                <a:spcPct val="80000"/>
              </a:lnSpc>
              <a:buFont typeface="Arial" panose="020B0604020202020204" pitchFamily="34" charset="0"/>
              <a:buChar char="•"/>
            </a:pPr>
            <a:r>
              <a:rPr lang="en-US" sz="2400" dirty="0" smtClean="0"/>
              <a:t>Validate appropriateness of developer access</a:t>
            </a:r>
          </a:p>
          <a:p>
            <a:pPr marL="800100" lvl="1" indent="-342900" eaLnBrk="1" hangingPunct="1">
              <a:lnSpc>
                <a:spcPct val="80000"/>
              </a:lnSpc>
              <a:buFont typeface="Arial" panose="020B0604020202020204" pitchFamily="34" charset="0"/>
              <a:buChar char="•"/>
            </a:pPr>
            <a:r>
              <a:rPr lang="en-US" sz="2400" dirty="0" smtClean="0"/>
              <a:t>Assess policy documentation of SDLC, change review and approval process, etc.</a:t>
            </a:r>
          </a:p>
          <a:p>
            <a:pPr marL="800100" lvl="1" indent="-342900" eaLnBrk="1" hangingPunct="1">
              <a:lnSpc>
                <a:spcPct val="80000"/>
              </a:lnSpc>
              <a:buFont typeface="Arial" panose="020B0604020202020204" pitchFamily="34" charset="0"/>
              <a:buChar char="•"/>
            </a:pPr>
            <a:r>
              <a:rPr lang="en-US" sz="2400" dirty="0" smtClean="0"/>
              <a:t>Observe change migration and evidence</a:t>
            </a:r>
          </a:p>
          <a:p>
            <a:pPr marL="800100" lvl="1" indent="-342900" eaLnBrk="1" hangingPunct="1">
              <a:lnSpc>
                <a:spcPct val="80000"/>
              </a:lnSpc>
              <a:buFont typeface="Arial" panose="020B0604020202020204" pitchFamily="34" charset="0"/>
              <a:buChar char="•"/>
            </a:pPr>
            <a:r>
              <a:rPr lang="en-US" sz="2400" dirty="0" smtClean="0"/>
              <a:t>Review configurations of version control and/or change approval tracking systems</a:t>
            </a:r>
          </a:p>
          <a:p>
            <a:pPr marL="800100" lvl="1" indent="-342900" eaLnBrk="1" hangingPunct="1">
              <a:lnSpc>
                <a:spcPct val="80000"/>
              </a:lnSpc>
              <a:buFont typeface="Arial" panose="020B0604020202020204" pitchFamily="34" charset="0"/>
              <a:buChar char="•"/>
            </a:pPr>
            <a:r>
              <a:rPr lang="en-US" sz="2400" dirty="0" smtClean="0"/>
              <a:t>Test sample of changes for reasonableness</a:t>
            </a:r>
          </a:p>
          <a:p>
            <a:pPr lvl="1" eaLnBrk="1" hangingPunct="1">
              <a:lnSpc>
                <a:spcPct val="80000"/>
              </a:lnSpc>
            </a:pPr>
            <a:endParaRPr lang="en-US" sz="2400" dirty="0" smtClean="0"/>
          </a:p>
          <a:p>
            <a:pPr marL="457200" indent="-457200" eaLnBrk="1" hangingPunct="1">
              <a:lnSpc>
                <a:spcPct val="80000"/>
              </a:lnSpc>
              <a:buFont typeface="Wingdings" panose="05000000000000000000" pitchFamily="2" charset="2"/>
              <a:buChar char="Ø"/>
            </a:pPr>
            <a:r>
              <a:rPr lang="en-US" sz="2800" b="1" dirty="0" smtClean="0"/>
              <a:t>Risks</a:t>
            </a:r>
          </a:p>
          <a:p>
            <a:pPr marL="800100" lvl="1" indent="-342900" eaLnBrk="1" hangingPunct="1">
              <a:lnSpc>
                <a:spcPct val="80000"/>
              </a:lnSpc>
              <a:buFont typeface="Arial" panose="020B0604020202020204" pitchFamily="34" charset="0"/>
              <a:buChar char="•"/>
            </a:pPr>
            <a:r>
              <a:rPr lang="en-US" sz="2400" dirty="0" smtClean="0"/>
              <a:t>Identification of change populations.  Often times there is manual tracking of changes, but limited evidence of system generated population of changes (i.e. may be limited to last executable change, etc.)</a:t>
            </a:r>
          </a:p>
          <a:p>
            <a:pPr marL="800100" lvl="1" indent="-342900" eaLnBrk="1" hangingPunct="1">
              <a:lnSpc>
                <a:spcPct val="80000"/>
              </a:lnSpc>
              <a:buFont typeface="Arial" panose="020B0604020202020204" pitchFamily="34" charset="0"/>
              <a:buChar char="•"/>
            </a:pPr>
            <a:r>
              <a:rPr lang="en-US" sz="2400" dirty="0" smtClean="0"/>
              <a:t>How to assess or use judgment for approval process (i.e. emails, changes after-the-fact, etc.)?</a:t>
            </a:r>
          </a:p>
          <a:p>
            <a:pPr eaLnBrk="1" hangingPunct="1">
              <a:lnSpc>
                <a:spcPct val="80000"/>
              </a:lnSpc>
            </a:pPr>
            <a:endParaRPr lang="en-US" sz="2400" dirty="0" smtClean="0"/>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27</a:t>
            </a:r>
            <a:endParaRPr sz="1100" dirty="0">
              <a:latin typeface="Calibri"/>
              <a:cs typeface="Calibri"/>
            </a:endParaRPr>
          </a:p>
        </p:txBody>
      </p:sp>
      <p:sp>
        <p:nvSpPr>
          <p:cNvPr id="6"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7"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Tree>
    <p:extLst>
      <p:ext uri="{BB962C8B-B14F-4D97-AF65-F5344CB8AC3E}">
        <p14:creationId xmlns:p14="http://schemas.microsoft.com/office/powerpoint/2010/main" val="13109208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81000"/>
            <a:ext cx="6019800" cy="762000"/>
          </a:xfrm>
        </p:spPr>
        <p:txBody>
          <a:bodyPr/>
          <a:lstStyle/>
          <a:p>
            <a:pPr algn="l" eaLnBrk="1" hangingPunct="1"/>
            <a:r>
              <a:rPr lang="en-US" sz="3600" dirty="0" smtClean="0"/>
              <a:t>Operational Leading Controls</a:t>
            </a:r>
          </a:p>
        </p:txBody>
      </p:sp>
      <p:sp>
        <p:nvSpPr>
          <p:cNvPr id="25603" name="Rectangle 3"/>
          <p:cNvSpPr>
            <a:spLocks noGrp="1" noChangeArrowheads="1"/>
          </p:cNvSpPr>
          <p:nvPr>
            <p:ph type="body" idx="1"/>
          </p:nvPr>
        </p:nvSpPr>
        <p:spPr>
          <a:xfrm>
            <a:off x="457200" y="1066800"/>
            <a:ext cx="8077200" cy="5152821"/>
          </a:xfrm>
        </p:spPr>
        <p:txBody>
          <a:bodyPr/>
          <a:lstStyle/>
          <a:p>
            <a:pPr eaLnBrk="1" hangingPunct="1">
              <a:lnSpc>
                <a:spcPct val="80000"/>
              </a:lnSpc>
            </a:pPr>
            <a:r>
              <a:rPr lang="en-US" sz="2200" b="1" dirty="0" smtClean="0">
                <a:latin typeface="+mn-lt"/>
              </a:rPr>
              <a:t>Backup and Recovery of Data and Programs</a:t>
            </a:r>
          </a:p>
          <a:p>
            <a:pPr marL="800100" lvl="1" indent="-342900" eaLnBrk="1" hangingPunct="1">
              <a:lnSpc>
                <a:spcPct val="80000"/>
              </a:lnSpc>
              <a:buFont typeface="Arial" panose="020B0604020202020204" pitchFamily="34" charset="0"/>
              <a:buChar char="•"/>
            </a:pPr>
            <a:r>
              <a:rPr lang="en-US" sz="2200" dirty="0" smtClean="0"/>
              <a:t>Redundant operations, parallel processing and mirroring (virtual archiving/backup)</a:t>
            </a:r>
          </a:p>
          <a:p>
            <a:pPr marL="800100" lvl="1" indent="-342900" eaLnBrk="1" hangingPunct="1">
              <a:lnSpc>
                <a:spcPct val="80000"/>
              </a:lnSpc>
              <a:buFont typeface="Arial" panose="020B0604020202020204" pitchFamily="34" charset="0"/>
              <a:buChar char="•"/>
            </a:pPr>
            <a:r>
              <a:rPr lang="en-US" sz="2200" dirty="0" smtClean="0"/>
              <a:t>Archiving capabilities</a:t>
            </a:r>
          </a:p>
          <a:p>
            <a:pPr marL="800100" lvl="1" indent="-342900" eaLnBrk="1" hangingPunct="1">
              <a:lnSpc>
                <a:spcPct val="80000"/>
              </a:lnSpc>
              <a:buFont typeface="Arial" panose="020B0604020202020204" pitchFamily="34" charset="0"/>
              <a:buChar char="•"/>
            </a:pPr>
            <a:r>
              <a:rPr lang="en-US" sz="2200" dirty="0" smtClean="0"/>
              <a:t>Formalized data retention policies and procedures</a:t>
            </a:r>
          </a:p>
          <a:p>
            <a:pPr marL="800100" lvl="1" indent="-342900" eaLnBrk="1" hangingPunct="1">
              <a:lnSpc>
                <a:spcPct val="80000"/>
              </a:lnSpc>
              <a:buFont typeface="Arial" panose="020B0604020202020204" pitchFamily="34" charset="0"/>
              <a:buChar char="•"/>
            </a:pPr>
            <a:r>
              <a:rPr lang="en-US" sz="2200" dirty="0" smtClean="0"/>
              <a:t>Automated backup management system/logging</a:t>
            </a:r>
          </a:p>
          <a:p>
            <a:pPr lvl="1" eaLnBrk="1" hangingPunct="1">
              <a:lnSpc>
                <a:spcPct val="80000"/>
              </a:lnSpc>
            </a:pPr>
            <a:endParaRPr lang="en-US" sz="2200" dirty="0" smtClean="0"/>
          </a:p>
          <a:p>
            <a:pPr eaLnBrk="1" hangingPunct="1">
              <a:lnSpc>
                <a:spcPct val="80000"/>
              </a:lnSpc>
            </a:pPr>
            <a:r>
              <a:rPr lang="en-US" sz="2200" b="1" dirty="0" smtClean="0">
                <a:latin typeface="+mn-lt"/>
              </a:rPr>
              <a:t>Incident Management</a:t>
            </a:r>
          </a:p>
          <a:p>
            <a:pPr marL="800100" lvl="1" indent="-342900">
              <a:lnSpc>
                <a:spcPct val="80000"/>
              </a:lnSpc>
              <a:buFont typeface="Arial" panose="020B0604020202020204" pitchFamily="34" charset="0"/>
              <a:buChar char="•"/>
            </a:pPr>
            <a:r>
              <a:rPr lang="en-US" sz="2200" dirty="0"/>
              <a:t>Formal implementation of problem management/ticket system (including escalation, priority levels, etc.)</a:t>
            </a:r>
          </a:p>
          <a:p>
            <a:pPr lvl="1" eaLnBrk="1" hangingPunct="1">
              <a:lnSpc>
                <a:spcPct val="80000"/>
              </a:lnSpc>
            </a:pPr>
            <a:endParaRPr lang="en-US" sz="2200" dirty="0" smtClean="0"/>
          </a:p>
          <a:p>
            <a:pPr eaLnBrk="1" hangingPunct="1">
              <a:lnSpc>
                <a:spcPct val="80000"/>
              </a:lnSpc>
            </a:pPr>
            <a:r>
              <a:rPr lang="en-US" sz="2200" b="1" dirty="0" smtClean="0">
                <a:latin typeface="+mn-lt"/>
              </a:rPr>
              <a:t>Job Scheduling </a:t>
            </a:r>
          </a:p>
          <a:p>
            <a:pPr marL="800100" lvl="1" indent="-342900" eaLnBrk="1" hangingPunct="1">
              <a:lnSpc>
                <a:spcPct val="80000"/>
              </a:lnSpc>
              <a:buFont typeface="Arial" panose="020B0604020202020204" pitchFamily="34" charset="0"/>
              <a:buChar char="•"/>
            </a:pPr>
            <a:r>
              <a:rPr lang="en-US" sz="2200" dirty="0"/>
              <a:t>Integrated scheduling system (e.g. Tivoli, OpenView, CA-Unicenter)</a:t>
            </a:r>
          </a:p>
          <a:p>
            <a:pPr marL="800100" lvl="1" indent="-342900" eaLnBrk="1" hangingPunct="1">
              <a:lnSpc>
                <a:spcPct val="80000"/>
              </a:lnSpc>
              <a:buFont typeface="Arial" panose="020B0604020202020204" pitchFamily="34" charset="0"/>
              <a:buChar char="•"/>
            </a:pPr>
            <a:r>
              <a:rPr lang="en-US" sz="2200" dirty="0"/>
              <a:t>Shift turnover and job tracking mechanisms</a:t>
            </a:r>
          </a:p>
          <a:p>
            <a:pPr lvl="1" eaLnBrk="1" hangingPunct="1">
              <a:lnSpc>
                <a:spcPct val="80000"/>
              </a:lnSpc>
            </a:pPr>
            <a:endParaRPr lang="en-US" sz="2200" dirty="0" smtClean="0"/>
          </a:p>
          <a:p>
            <a:pPr eaLnBrk="1" hangingPunct="1">
              <a:lnSpc>
                <a:spcPct val="80000"/>
              </a:lnSpc>
            </a:pPr>
            <a:r>
              <a:rPr lang="en-US" sz="2200" b="1" dirty="0" smtClean="0">
                <a:latin typeface="+mn-lt"/>
              </a:rPr>
              <a:t>Physical/Environmental</a:t>
            </a:r>
          </a:p>
          <a:p>
            <a:pPr marL="800100" lvl="1" indent="-342900">
              <a:lnSpc>
                <a:spcPct val="80000"/>
              </a:lnSpc>
              <a:buFont typeface="Arial" panose="020B0604020202020204" pitchFamily="34" charset="0"/>
              <a:buChar char="•"/>
            </a:pPr>
            <a:r>
              <a:rPr lang="en-US" sz="2200" dirty="0"/>
              <a:t>Various, including facility redundancies, video surveillance, anti-passback, UPS, HVAC, etc.</a:t>
            </a:r>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28</a:t>
            </a:r>
            <a:endParaRPr sz="1100" dirty="0">
              <a:latin typeface="Calibri"/>
              <a:cs typeface="Calibri"/>
            </a:endParaRPr>
          </a:p>
        </p:txBody>
      </p:sp>
      <p:sp>
        <p:nvSpPr>
          <p:cNvPr id="6"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8"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Tree>
    <p:extLst>
      <p:ext uri="{BB962C8B-B14F-4D97-AF65-F5344CB8AC3E}">
        <p14:creationId xmlns:p14="http://schemas.microsoft.com/office/powerpoint/2010/main" val="6673909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381000"/>
            <a:ext cx="5486400" cy="762000"/>
          </a:xfrm>
        </p:spPr>
        <p:txBody>
          <a:bodyPr/>
          <a:lstStyle/>
          <a:p>
            <a:pPr algn="l" eaLnBrk="1" hangingPunct="1"/>
            <a:r>
              <a:rPr lang="en-US" sz="4000" dirty="0" smtClean="0"/>
              <a:t>Operational Controls</a:t>
            </a:r>
          </a:p>
        </p:txBody>
      </p:sp>
      <p:sp>
        <p:nvSpPr>
          <p:cNvPr id="26627" name="Rectangle 3"/>
          <p:cNvSpPr>
            <a:spLocks noGrp="1" noChangeArrowheads="1"/>
          </p:cNvSpPr>
          <p:nvPr>
            <p:ph type="body" idx="1"/>
          </p:nvPr>
        </p:nvSpPr>
        <p:spPr>
          <a:xfrm>
            <a:off x="609600" y="1143000"/>
            <a:ext cx="7467600" cy="3581400"/>
          </a:xfrm>
        </p:spPr>
        <p:txBody>
          <a:bodyPr/>
          <a:lstStyle/>
          <a:p>
            <a:pPr eaLnBrk="1" hangingPunct="1">
              <a:lnSpc>
                <a:spcPct val="80000"/>
              </a:lnSpc>
              <a:buFontTx/>
              <a:buNone/>
            </a:pPr>
            <a:endParaRPr lang="en-US" sz="2800" b="1" dirty="0" smtClean="0"/>
          </a:p>
          <a:p>
            <a:pPr eaLnBrk="1" hangingPunct="1">
              <a:lnSpc>
                <a:spcPct val="80000"/>
              </a:lnSpc>
              <a:buFontTx/>
              <a:buNone/>
            </a:pPr>
            <a:r>
              <a:rPr lang="en-US" sz="2800" b="1" dirty="0" smtClean="0"/>
              <a:t>Risks</a:t>
            </a:r>
          </a:p>
          <a:p>
            <a:pPr marL="800100" lvl="1" indent="-342900" eaLnBrk="1" hangingPunct="1">
              <a:lnSpc>
                <a:spcPct val="80000"/>
              </a:lnSpc>
              <a:buFont typeface="Arial" panose="020B0604020202020204" pitchFamily="34" charset="0"/>
              <a:buChar char="•"/>
            </a:pPr>
            <a:r>
              <a:rPr lang="en-US" sz="2400" dirty="0" smtClean="0"/>
              <a:t>Capabilities to assess facility controls such as:</a:t>
            </a:r>
          </a:p>
          <a:p>
            <a:pPr marL="1200150" lvl="2" indent="-285750" eaLnBrk="1" hangingPunct="1">
              <a:lnSpc>
                <a:spcPct val="80000"/>
              </a:lnSpc>
              <a:buFont typeface="Arial" panose="020B0604020202020204" pitchFamily="34" charset="0"/>
              <a:buChar char="•"/>
            </a:pPr>
            <a:r>
              <a:rPr lang="en-US" sz="2000" dirty="0" smtClean="0"/>
              <a:t>Electrical redundancies</a:t>
            </a:r>
          </a:p>
          <a:p>
            <a:pPr marL="1200150" lvl="2" indent="-285750" eaLnBrk="1" hangingPunct="1">
              <a:lnSpc>
                <a:spcPct val="80000"/>
              </a:lnSpc>
              <a:buFont typeface="Arial" panose="020B0604020202020204" pitchFamily="34" charset="0"/>
              <a:buChar char="•"/>
            </a:pPr>
            <a:r>
              <a:rPr lang="en-US" sz="2000" dirty="0" smtClean="0"/>
              <a:t>Sufficiency of UPS “modulation” of electric ebs/spikes</a:t>
            </a:r>
          </a:p>
          <a:p>
            <a:pPr marL="1200150" lvl="2" indent="-285750" eaLnBrk="1" hangingPunct="1">
              <a:lnSpc>
                <a:spcPct val="80000"/>
              </a:lnSpc>
              <a:buFont typeface="Arial" panose="020B0604020202020204" pitchFamily="34" charset="0"/>
              <a:buChar char="•"/>
            </a:pPr>
            <a:r>
              <a:rPr lang="en-US" sz="2000" dirty="0" smtClean="0"/>
              <a:t>Sufficiency of HVAC implementations</a:t>
            </a:r>
          </a:p>
          <a:p>
            <a:pPr marL="1200150" lvl="2" indent="-285750" eaLnBrk="1" hangingPunct="1">
              <a:lnSpc>
                <a:spcPct val="80000"/>
              </a:lnSpc>
              <a:buFont typeface="Arial" panose="020B0604020202020204" pitchFamily="34" charset="0"/>
              <a:buChar char="•"/>
            </a:pPr>
            <a:r>
              <a:rPr lang="en-US" sz="2000" dirty="0" smtClean="0"/>
              <a:t>Review of fire suppression coverage</a:t>
            </a:r>
          </a:p>
          <a:p>
            <a:pPr marL="800100" lvl="1" indent="-342900" eaLnBrk="1" hangingPunct="1">
              <a:lnSpc>
                <a:spcPct val="80000"/>
              </a:lnSpc>
              <a:buFont typeface="Arial" panose="020B0604020202020204" pitchFamily="34" charset="0"/>
              <a:buChar char="•"/>
            </a:pPr>
            <a:r>
              <a:rPr lang="en-US" sz="2400" dirty="0" smtClean="0"/>
              <a:t>Ability to review/evidence over a period of time.  Usually a point-in-time observation</a:t>
            </a:r>
          </a:p>
          <a:p>
            <a:pPr marL="800100" lvl="1" indent="-342900" eaLnBrk="1" hangingPunct="1">
              <a:lnSpc>
                <a:spcPct val="80000"/>
              </a:lnSpc>
              <a:buFont typeface="Arial" panose="020B0604020202020204" pitchFamily="34" charset="0"/>
              <a:buChar char="•"/>
            </a:pPr>
            <a:r>
              <a:rPr lang="en-US" sz="2400" dirty="0" smtClean="0"/>
              <a:t>Validation of data disposal/retention – test strategies can be difficult.</a:t>
            </a:r>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6"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29</a:t>
            </a:r>
            <a:endParaRPr sz="1100" dirty="0">
              <a:latin typeface="Calibri"/>
              <a:cs typeface="Calibri"/>
            </a:endParaRPr>
          </a:p>
        </p:txBody>
      </p:sp>
      <p:sp>
        <p:nvSpPr>
          <p:cNvPr id="7"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Tree>
    <p:extLst>
      <p:ext uri="{BB962C8B-B14F-4D97-AF65-F5344CB8AC3E}">
        <p14:creationId xmlns:p14="http://schemas.microsoft.com/office/powerpoint/2010/main" val="2689237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96520">
              <a:lnSpc>
                <a:spcPct val="100000"/>
              </a:lnSpc>
            </a:pPr>
            <a:fld id="{81D60167-4931-47E6-BA6A-407CBD079E47}" type="slidenum">
              <a:rPr sz="1100" b="1" dirty="0">
                <a:solidFill>
                  <a:srgbClr val="A04D1D"/>
                </a:solidFill>
                <a:latin typeface="Calibri"/>
                <a:cs typeface="Calibri"/>
              </a:rPr>
              <a:pPr marL="96520">
                <a:lnSpc>
                  <a:spcPct val="100000"/>
                </a:lnSpc>
              </a:pPr>
              <a:t>3</a:t>
            </a:fld>
            <a:endParaRPr sz="1100" dirty="0">
              <a:latin typeface="Calibri"/>
              <a:cs typeface="Calibri"/>
            </a:endParaRPr>
          </a:p>
        </p:txBody>
      </p:sp>
      <p:sp>
        <p:nvSpPr>
          <p:cNvPr id="11" name="Title 1"/>
          <p:cNvSpPr>
            <a:spLocks noGrp="1"/>
          </p:cNvSpPr>
          <p:nvPr>
            <p:ph type="title"/>
          </p:nvPr>
        </p:nvSpPr>
        <p:spPr>
          <a:xfrm>
            <a:off x="78739" y="381000"/>
            <a:ext cx="8986520" cy="553998"/>
          </a:xfrm>
        </p:spPr>
        <p:txBody>
          <a:bodyPr/>
          <a:lstStyle/>
          <a:p>
            <a:r>
              <a:rPr lang="en-US" dirty="0" smtClean="0"/>
              <a:t>    </a:t>
            </a:r>
            <a:r>
              <a:rPr lang="en-US" sz="3600" dirty="0" smtClean="0"/>
              <a:t>Why Evaluate IT?</a:t>
            </a:r>
            <a:endParaRPr lang="en-US" sz="3600" dirty="0"/>
          </a:p>
        </p:txBody>
      </p:sp>
      <p:sp>
        <p:nvSpPr>
          <p:cNvPr id="12" name="Text Placeholder 2"/>
          <p:cNvSpPr>
            <a:spLocks noGrp="1"/>
          </p:cNvSpPr>
          <p:nvPr>
            <p:ph type="body" idx="1"/>
          </p:nvPr>
        </p:nvSpPr>
        <p:spPr>
          <a:xfrm>
            <a:off x="381000" y="1066800"/>
            <a:ext cx="8382000" cy="5083190"/>
          </a:xfrm>
        </p:spPr>
        <p:txBody>
          <a:bodyPr/>
          <a:lstStyle/>
          <a:p>
            <a:pPr eaLnBrk="1" hangingPunct="1">
              <a:lnSpc>
                <a:spcPct val="90000"/>
              </a:lnSpc>
            </a:pPr>
            <a:r>
              <a:rPr lang="en-US" b="1" dirty="0" smtClean="0"/>
              <a:t>International </a:t>
            </a:r>
            <a:r>
              <a:rPr lang="en-US" b="1" dirty="0"/>
              <a:t>Auditing Standards &amp; Requirements</a:t>
            </a:r>
          </a:p>
          <a:p>
            <a:pPr lvl="1" eaLnBrk="1" hangingPunct="1">
              <a:lnSpc>
                <a:spcPct val="90000"/>
              </a:lnSpc>
            </a:pPr>
            <a:r>
              <a:rPr lang="en-US" sz="2000" dirty="0"/>
              <a:t>ISA sections 315 and </a:t>
            </a:r>
            <a:r>
              <a:rPr lang="en-US" sz="2000" dirty="0" smtClean="0"/>
              <a:t>330</a:t>
            </a:r>
          </a:p>
          <a:p>
            <a:pPr eaLnBrk="1" hangingPunct="1">
              <a:lnSpc>
                <a:spcPct val="90000"/>
              </a:lnSpc>
            </a:pPr>
            <a:endParaRPr lang="en-US" dirty="0" smtClean="0"/>
          </a:p>
          <a:p>
            <a:pPr>
              <a:lnSpc>
                <a:spcPct val="90000"/>
              </a:lnSpc>
            </a:pPr>
            <a:r>
              <a:rPr lang="en-US" b="1" dirty="0"/>
              <a:t>AICPA SAS Standards &amp; Requirements </a:t>
            </a:r>
          </a:p>
          <a:p>
            <a:pPr lvl="1" eaLnBrk="1" hangingPunct="1">
              <a:lnSpc>
                <a:spcPct val="90000"/>
              </a:lnSpc>
            </a:pPr>
            <a:r>
              <a:rPr lang="en-US" sz="2000" dirty="0"/>
              <a:t>Risk Assessment Standards 104-111</a:t>
            </a:r>
          </a:p>
          <a:p>
            <a:pPr lvl="1" eaLnBrk="1" hangingPunct="1">
              <a:lnSpc>
                <a:spcPct val="90000"/>
              </a:lnSpc>
            </a:pPr>
            <a:r>
              <a:rPr lang="en-US" sz="2000" dirty="0"/>
              <a:t>“Eliminates the "default to maximum" for control risk, which should encourage testing of controls.” </a:t>
            </a:r>
          </a:p>
          <a:p>
            <a:pPr lvl="1" eaLnBrk="1" hangingPunct="1">
              <a:lnSpc>
                <a:spcPct val="90000"/>
              </a:lnSpc>
            </a:pPr>
            <a:r>
              <a:rPr lang="en-US" sz="2000" dirty="0"/>
              <a:t>SAS 94</a:t>
            </a:r>
          </a:p>
          <a:p>
            <a:pPr eaLnBrk="1" hangingPunct="1">
              <a:lnSpc>
                <a:spcPct val="90000"/>
              </a:lnSpc>
              <a:spcBef>
                <a:spcPts val="1200"/>
              </a:spcBef>
            </a:pPr>
            <a:r>
              <a:rPr lang="en-US" b="1" dirty="0" smtClean="0"/>
              <a:t>Regulatory &amp; Compliance Influences</a:t>
            </a:r>
            <a:endParaRPr lang="en-US" b="1" dirty="0"/>
          </a:p>
          <a:p>
            <a:pPr lvl="1">
              <a:lnSpc>
                <a:spcPct val="90000"/>
              </a:lnSpc>
              <a:spcBef>
                <a:spcPts val="1200"/>
              </a:spcBef>
            </a:pPr>
            <a:r>
              <a:rPr lang="en-US" sz="2000" dirty="0"/>
              <a:t>For example, </a:t>
            </a:r>
            <a:r>
              <a:rPr lang="en-US" sz="2000" dirty="0" smtClean="0"/>
              <a:t>HIPAA, OMB A-133, U.S</a:t>
            </a:r>
            <a:r>
              <a:rPr lang="en-US" sz="2000" dirty="0"/>
              <a:t>. Sarbanes-Oxley Act and PCAOB</a:t>
            </a:r>
          </a:p>
          <a:p>
            <a:pPr>
              <a:lnSpc>
                <a:spcPct val="90000"/>
              </a:lnSpc>
              <a:spcBef>
                <a:spcPts val="1200"/>
              </a:spcBef>
            </a:pPr>
            <a:r>
              <a:rPr lang="en-US" b="1" dirty="0"/>
              <a:t>Control based audit </a:t>
            </a:r>
            <a:r>
              <a:rPr lang="en-US" b="1" dirty="0"/>
              <a:t>approach </a:t>
            </a:r>
          </a:p>
          <a:p>
            <a:pPr>
              <a:lnSpc>
                <a:spcPct val="90000"/>
              </a:lnSpc>
              <a:spcBef>
                <a:spcPts val="1200"/>
              </a:spcBef>
            </a:pPr>
            <a:r>
              <a:rPr lang="en-US" b="1" dirty="0"/>
              <a:t>Contractual considerations or evaluation</a:t>
            </a:r>
            <a:endParaRPr lang="en-US" b="1" dirty="0"/>
          </a:p>
          <a:p>
            <a:pPr>
              <a:lnSpc>
                <a:spcPct val="90000"/>
              </a:lnSpc>
              <a:spcBef>
                <a:spcPts val="1200"/>
              </a:spcBef>
            </a:pPr>
            <a:r>
              <a:rPr lang="en-US" b="1" dirty="0"/>
              <a:t>Better assessment of risk (control risk and IT risks) and entity-level </a:t>
            </a:r>
            <a:r>
              <a:rPr lang="en-US" b="1" dirty="0"/>
              <a:t>controls</a:t>
            </a:r>
          </a:p>
          <a:p>
            <a:pPr eaLnBrk="1" hangingPunct="1">
              <a:lnSpc>
                <a:spcPct val="90000"/>
              </a:lnSpc>
              <a:spcBef>
                <a:spcPts val="1200"/>
              </a:spcBef>
            </a:pPr>
            <a:endParaRPr lang="en-US" b="1" dirty="0"/>
          </a:p>
          <a:p>
            <a:endParaRPr lang="en-US" dirty="0"/>
          </a:p>
        </p:txBody>
      </p:sp>
    </p:spTree>
    <p:extLst>
      <p:ext uri="{BB962C8B-B14F-4D97-AF65-F5344CB8AC3E}">
        <p14:creationId xmlns:p14="http://schemas.microsoft.com/office/powerpoint/2010/main" val="9549171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9" name="object 9"/>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0" name="object 10"/>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1" name="object 11"/>
          <p:cNvSpPr/>
          <p:nvPr/>
        </p:nvSpPr>
        <p:spPr>
          <a:xfrm>
            <a:off x="1828801" y="3384341"/>
            <a:ext cx="6858000" cy="0"/>
          </a:xfrm>
          <a:custGeom>
            <a:avLst/>
            <a:gdLst/>
            <a:ahLst/>
            <a:cxnLst/>
            <a:rect l="l" t="t" r="r" b="b"/>
            <a:pathLst>
              <a:path w="6858000">
                <a:moveTo>
                  <a:pt x="0" y="0"/>
                </a:moveTo>
                <a:lnTo>
                  <a:pt x="6858000" y="0"/>
                </a:lnTo>
              </a:path>
            </a:pathLst>
          </a:custGeom>
          <a:ln w="25400">
            <a:solidFill>
              <a:srgbClr val="003767"/>
            </a:solidFill>
          </a:ln>
        </p:spPr>
        <p:txBody>
          <a:bodyPr wrap="square" lIns="0" tIns="0" rIns="0" bIns="0" rtlCol="0">
            <a:spAutoFit/>
          </a:bodyPr>
          <a:lstStyle/>
          <a:p>
            <a:endParaRPr dirty="0"/>
          </a:p>
        </p:txBody>
      </p:sp>
      <p:sp>
        <p:nvSpPr>
          <p:cNvPr id="12" name="object 12"/>
          <p:cNvSpPr/>
          <p:nvPr/>
        </p:nvSpPr>
        <p:spPr>
          <a:xfrm>
            <a:off x="533400" y="2743200"/>
            <a:ext cx="1143000" cy="1143000"/>
          </a:xfrm>
          <a:prstGeom prst="rect">
            <a:avLst/>
          </a:prstGeom>
          <a:blipFill>
            <a:blip r:embed="rId5" cstate="print"/>
            <a:stretch>
              <a:fillRect/>
            </a:stretch>
          </a:blipFill>
        </p:spPr>
        <p:txBody>
          <a:bodyPr wrap="square" lIns="0" tIns="0" rIns="0" bIns="0" rtlCol="0">
            <a:spAutoFit/>
          </a:bodyPr>
          <a:lstStyle/>
          <a:p>
            <a:endParaRPr dirty="0"/>
          </a:p>
        </p:txBody>
      </p:sp>
      <p:sp>
        <p:nvSpPr>
          <p:cNvPr id="13" name="object 13"/>
          <p:cNvSpPr txBox="1">
            <a:spLocks noGrp="1"/>
          </p:cNvSpPr>
          <p:nvPr>
            <p:ph type="ctrTitle"/>
          </p:nvPr>
        </p:nvSpPr>
        <p:spPr>
          <a:xfrm>
            <a:off x="1225041" y="2219980"/>
            <a:ext cx="6779260" cy="615553"/>
          </a:xfrm>
          <a:prstGeom prst="rect">
            <a:avLst/>
          </a:prstGeom>
        </p:spPr>
        <p:txBody>
          <a:bodyPr vert="horz" wrap="square" lIns="0" tIns="0" rIns="0" bIns="0" rtlCol="0">
            <a:spAutoFit/>
          </a:bodyPr>
          <a:lstStyle/>
          <a:p>
            <a:pPr marL="660400" marR="6350">
              <a:lnSpc>
                <a:spcPct val="100000"/>
              </a:lnSpc>
            </a:pPr>
            <a:r>
              <a:rPr lang="en-US" sz="4000" spc="-20" dirty="0" smtClean="0"/>
              <a:t>Other Considerations</a:t>
            </a:r>
            <a:endParaRPr sz="4000" spc="-10" dirty="0"/>
          </a:p>
        </p:txBody>
      </p:sp>
      <p:sp>
        <p:nvSpPr>
          <p:cNvPr id="15"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a:t>
            </a:r>
            <a:r>
              <a:rPr sz="1100" b="1" dirty="0" smtClean="0">
                <a:solidFill>
                  <a:srgbClr val="A04D1D"/>
                </a:solidFill>
                <a:latin typeface="Calibri"/>
                <a:cs typeface="Calibri"/>
              </a:rPr>
              <a:t>0</a:t>
            </a:r>
            <a:endParaRPr sz="1100" dirty="0">
              <a:latin typeface="Calibri"/>
              <a:cs typeface="Calibri"/>
            </a:endParaRPr>
          </a:p>
        </p:txBody>
      </p:sp>
    </p:spTree>
    <p:extLst>
      <p:ext uri="{BB962C8B-B14F-4D97-AF65-F5344CB8AC3E}">
        <p14:creationId xmlns:p14="http://schemas.microsoft.com/office/powerpoint/2010/main" val="798306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57200"/>
            <a:ext cx="5791200" cy="804333"/>
          </a:xfrm>
        </p:spPr>
        <p:txBody>
          <a:bodyPr/>
          <a:lstStyle/>
          <a:p>
            <a:pPr algn="l" eaLnBrk="1" hangingPunct="1"/>
            <a:r>
              <a:rPr lang="en-US" sz="4000" dirty="0" smtClean="0"/>
              <a:t>Other Implications</a:t>
            </a:r>
          </a:p>
        </p:txBody>
      </p:sp>
      <p:sp>
        <p:nvSpPr>
          <p:cNvPr id="28675" name="Rectangle 3"/>
          <p:cNvSpPr>
            <a:spLocks noGrp="1" noChangeArrowheads="1"/>
          </p:cNvSpPr>
          <p:nvPr>
            <p:ph type="body" idx="1"/>
          </p:nvPr>
        </p:nvSpPr>
        <p:spPr>
          <a:xfrm>
            <a:off x="609600" y="1219200"/>
            <a:ext cx="7848600" cy="3939540"/>
          </a:xfrm>
        </p:spPr>
        <p:txBody>
          <a:bodyPr/>
          <a:lstStyle/>
          <a:p>
            <a:pPr eaLnBrk="1" hangingPunct="1">
              <a:lnSpc>
                <a:spcPct val="80000"/>
              </a:lnSpc>
              <a:buFontTx/>
              <a:buNone/>
            </a:pPr>
            <a:r>
              <a:rPr lang="en-US" sz="2800" b="1" dirty="0" smtClean="0"/>
              <a:t>Audit Leverage</a:t>
            </a:r>
          </a:p>
          <a:p>
            <a:pPr marL="800100" lvl="1" indent="-342900" eaLnBrk="1" hangingPunct="1">
              <a:lnSpc>
                <a:spcPct val="80000"/>
              </a:lnSpc>
              <a:buFont typeface="Arial" panose="020B0604020202020204" pitchFamily="34" charset="0"/>
              <a:buChar char="•"/>
            </a:pPr>
            <a:endParaRPr lang="en-US" sz="2400" dirty="0" smtClean="0"/>
          </a:p>
          <a:p>
            <a:pPr marL="800100" lvl="1" indent="-342900" eaLnBrk="1" hangingPunct="1">
              <a:lnSpc>
                <a:spcPct val="80000"/>
              </a:lnSpc>
              <a:buFont typeface="Arial" panose="020B0604020202020204" pitchFamily="34" charset="0"/>
              <a:buChar char="•"/>
            </a:pPr>
            <a:r>
              <a:rPr lang="en-US" sz="2400" dirty="0" smtClean="0"/>
              <a:t>Enhances the ability for auditors to leverage entity level control considerations to lower risk assessments and use control testing within the audit approach</a:t>
            </a:r>
          </a:p>
          <a:p>
            <a:pPr marL="800100" lvl="1" indent="-342900" eaLnBrk="1" hangingPunct="1">
              <a:lnSpc>
                <a:spcPct val="80000"/>
              </a:lnSpc>
              <a:buFont typeface="Arial" panose="020B0604020202020204" pitchFamily="34" charset="0"/>
              <a:buChar char="•"/>
            </a:pPr>
            <a:endParaRPr lang="en-US" sz="2400" dirty="0" smtClean="0"/>
          </a:p>
          <a:p>
            <a:pPr marL="800100" lvl="1" indent="-342900" eaLnBrk="1" hangingPunct="1">
              <a:lnSpc>
                <a:spcPct val="80000"/>
              </a:lnSpc>
              <a:buFont typeface="Arial" panose="020B0604020202020204" pitchFamily="34" charset="0"/>
              <a:buChar char="•"/>
            </a:pPr>
            <a:r>
              <a:rPr lang="en-US" sz="2400" dirty="0" smtClean="0"/>
              <a:t>Provides better internal reporting and evidence for external or internal audits to lower risk assessments relative to auditable units</a:t>
            </a:r>
          </a:p>
          <a:p>
            <a:pPr marL="800100" lvl="1" indent="-342900" eaLnBrk="1" hangingPunct="1">
              <a:lnSpc>
                <a:spcPct val="80000"/>
              </a:lnSpc>
              <a:buFont typeface="Arial" panose="020B0604020202020204" pitchFamily="34" charset="0"/>
              <a:buChar char="•"/>
            </a:pPr>
            <a:endParaRPr lang="en-US" sz="2400" dirty="0" smtClean="0"/>
          </a:p>
          <a:p>
            <a:pPr marL="800100" lvl="1" indent="-342900" eaLnBrk="1" hangingPunct="1">
              <a:lnSpc>
                <a:spcPct val="80000"/>
              </a:lnSpc>
              <a:buFont typeface="Arial" panose="020B0604020202020204" pitchFamily="34" charset="0"/>
              <a:buChar char="•"/>
            </a:pPr>
            <a:r>
              <a:rPr lang="en-US" sz="2400" dirty="0" smtClean="0"/>
              <a:t>Supplies better evidence, documentation, and analysis to support compliance reporting requirements.</a:t>
            </a:r>
          </a:p>
          <a:p>
            <a:pPr eaLnBrk="1" hangingPunct="1">
              <a:lnSpc>
                <a:spcPct val="80000"/>
              </a:lnSpc>
            </a:pPr>
            <a:endParaRPr lang="en-US" sz="2800" dirty="0" smtClean="0"/>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31</a:t>
            </a:r>
            <a:endParaRPr sz="1100" dirty="0">
              <a:latin typeface="Calibri"/>
              <a:cs typeface="Calibri"/>
            </a:endParaRPr>
          </a:p>
        </p:txBody>
      </p:sp>
    </p:spTree>
    <p:extLst>
      <p:ext uri="{BB962C8B-B14F-4D97-AF65-F5344CB8AC3E}">
        <p14:creationId xmlns:p14="http://schemas.microsoft.com/office/powerpoint/2010/main" val="36719331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381000"/>
            <a:ext cx="5562600" cy="772583"/>
          </a:xfrm>
        </p:spPr>
        <p:txBody>
          <a:bodyPr/>
          <a:lstStyle/>
          <a:p>
            <a:pPr algn="l" eaLnBrk="1" hangingPunct="1"/>
            <a:r>
              <a:rPr lang="en-US" sz="4000" dirty="0" smtClean="0"/>
              <a:t>Other Considerations</a:t>
            </a:r>
          </a:p>
        </p:txBody>
      </p:sp>
      <p:sp>
        <p:nvSpPr>
          <p:cNvPr id="29699" name="Rectangle 3"/>
          <p:cNvSpPr>
            <a:spLocks noGrp="1" noChangeArrowheads="1"/>
          </p:cNvSpPr>
          <p:nvPr>
            <p:ph type="body" idx="1"/>
          </p:nvPr>
        </p:nvSpPr>
        <p:spPr>
          <a:xfrm>
            <a:off x="457200" y="1066800"/>
            <a:ext cx="8229600" cy="5172980"/>
          </a:xfrm>
        </p:spPr>
        <p:txBody>
          <a:bodyPr/>
          <a:lstStyle/>
          <a:p>
            <a:pPr eaLnBrk="1" hangingPunct="1">
              <a:lnSpc>
                <a:spcPct val="80000"/>
              </a:lnSpc>
            </a:pPr>
            <a:r>
              <a:rPr lang="en-US" sz="2800" b="1" dirty="0" smtClean="0"/>
              <a:t>Various systems, platforms, utilities, interfaces, and applications greatly impact the shape and context of the ITGC environment.</a:t>
            </a:r>
          </a:p>
          <a:p>
            <a:pPr marL="742950" lvl="1" indent="-285750" eaLnBrk="1" hangingPunct="1">
              <a:lnSpc>
                <a:spcPct val="80000"/>
              </a:lnSpc>
              <a:buFont typeface="Arial" panose="020B0604020202020204" pitchFamily="34" charset="0"/>
              <a:buChar char="•"/>
            </a:pPr>
            <a:r>
              <a:rPr lang="en-US" sz="2200" dirty="0" smtClean="0"/>
              <a:t>Several systems and applications have limitations relative to logical access security features</a:t>
            </a:r>
          </a:p>
          <a:p>
            <a:pPr marL="742950" lvl="1" indent="-285750" eaLnBrk="1" hangingPunct="1">
              <a:lnSpc>
                <a:spcPct val="80000"/>
              </a:lnSpc>
              <a:buFont typeface="Arial" panose="020B0604020202020204" pitchFamily="34" charset="0"/>
              <a:buChar char="•"/>
            </a:pPr>
            <a:r>
              <a:rPr lang="en-US" sz="2200" dirty="0" smtClean="0"/>
              <a:t>Applications, operating systems, and databases may or may not integrate well and/or perform optimally from an ITGC capability perspective</a:t>
            </a:r>
          </a:p>
          <a:p>
            <a:pPr marL="742950" lvl="1" indent="-285750" eaLnBrk="1" hangingPunct="1">
              <a:lnSpc>
                <a:spcPct val="80000"/>
              </a:lnSpc>
              <a:buFont typeface="Arial" panose="020B0604020202020204" pitchFamily="34" charset="0"/>
              <a:buChar char="•"/>
            </a:pPr>
            <a:r>
              <a:rPr lang="en-US" sz="2200" dirty="0" smtClean="0"/>
              <a:t>Platforms used will greatly impact decisions and determinations relative to ITGCs</a:t>
            </a:r>
          </a:p>
          <a:p>
            <a:pPr marL="742950" lvl="1" indent="-285750" eaLnBrk="1" hangingPunct="1">
              <a:lnSpc>
                <a:spcPct val="80000"/>
              </a:lnSpc>
              <a:buFont typeface="Arial" panose="020B0604020202020204" pitchFamily="34" charset="0"/>
              <a:buChar char="•"/>
            </a:pPr>
            <a:r>
              <a:rPr lang="en-US" sz="2200" dirty="0" smtClean="0"/>
              <a:t>As with most other internal control aspects, there is a “balancing act” relative to managing the cost of implementing tools/applications to enhance ITGC vs. managing the level of risk tolerance that the organization will accept</a:t>
            </a:r>
          </a:p>
          <a:p>
            <a:pPr marL="742950" lvl="1" indent="-285750" eaLnBrk="1" hangingPunct="1">
              <a:lnSpc>
                <a:spcPct val="80000"/>
              </a:lnSpc>
              <a:buFont typeface="Arial" panose="020B0604020202020204" pitchFamily="34" charset="0"/>
              <a:buChar char="•"/>
            </a:pPr>
            <a:r>
              <a:rPr lang="en-US" sz="2200" dirty="0" smtClean="0"/>
              <a:t>The use of spreadsheets, ODBCs, and other similar data file types makes the implementation of ITGCs more complex and difficult.  “Operationalizing” data and reporting where possible generally enhances the control environment</a:t>
            </a:r>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15"/>
          <p:cNvSpPr txBox="1"/>
          <p:nvPr/>
        </p:nvSpPr>
        <p:spPr>
          <a:xfrm>
            <a:off x="8849938"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32</a:t>
            </a:r>
            <a:endParaRPr sz="1100" dirty="0">
              <a:latin typeface="Calibri"/>
              <a:cs typeface="Calibri"/>
            </a:endParaRPr>
          </a:p>
        </p:txBody>
      </p:sp>
    </p:spTree>
    <p:extLst>
      <p:ext uri="{BB962C8B-B14F-4D97-AF65-F5344CB8AC3E}">
        <p14:creationId xmlns:p14="http://schemas.microsoft.com/office/powerpoint/2010/main" val="3715176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9" name="object 9"/>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0" name="object 10"/>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1" name="object 11"/>
          <p:cNvSpPr/>
          <p:nvPr/>
        </p:nvSpPr>
        <p:spPr>
          <a:xfrm>
            <a:off x="1828801" y="3384341"/>
            <a:ext cx="6858000" cy="0"/>
          </a:xfrm>
          <a:custGeom>
            <a:avLst/>
            <a:gdLst/>
            <a:ahLst/>
            <a:cxnLst/>
            <a:rect l="l" t="t" r="r" b="b"/>
            <a:pathLst>
              <a:path w="6858000">
                <a:moveTo>
                  <a:pt x="0" y="0"/>
                </a:moveTo>
                <a:lnTo>
                  <a:pt x="6858000" y="0"/>
                </a:lnTo>
              </a:path>
            </a:pathLst>
          </a:custGeom>
          <a:ln w="25400">
            <a:solidFill>
              <a:srgbClr val="003767"/>
            </a:solidFill>
          </a:ln>
        </p:spPr>
        <p:txBody>
          <a:bodyPr wrap="square" lIns="0" tIns="0" rIns="0" bIns="0" rtlCol="0">
            <a:spAutoFit/>
          </a:bodyPr>
          <a:lstStyle/>
          <a:p>
            <a:endParaRPr dirty="0"/>
          </a:p>
        </p:txBody>
      </p:sp>
      <p:sp>
        <p:nvSpPr>
          <p:cNvPr id="12" name="object 12"/>
          <p:cNvSpPr/>
          <p:nvPr/>
        </p:nvSpPr>
        <p:spPr>
          <a:xfrm>
            <a:off x="533400" y="2743200"/>
            <a:ext cx="1143000" cy="1143000"/>
          </a:xfrm>
          <a:prstGeom prst="rect">
            <a:avLst/>
          </a:prstGeom>
          <a:blipFill>
            <a:blip r:embed="rId5" cstate="print"/>
            <a:stretch>
              <a:fillRect/>
            </a:stretch>
          </a:blipFill>
        </p:spPr>
        <p:txBody>
          <a:bodyPr wrap="square" lIns="0" tIns="0" rIns="0" bIns="0" rtlCol="0">
            <a:spAutoFit/>
          </a:bodyPr>
          <a:lstStyle/>
          <a:p>
            <a:endParaRPr dirty="0"/>
          </a:p>
        </p:txBody>
      </p:sp>
      <p:sp>
        <p:nvSpPr>
          <p:cNvPr id="13" name="object 13"/>
          <p:cNvSpPr txBox="1">
            <a:spLocks noGrp="1"/>
          </p:cNvSpPr>
          <p:nvPr>
            <p:ph type="ctrTitle"/>
          </p:nvPr>
        </p:nvSpPr>
        <p:spPr>
          <a:xfrm>
            <a:off x="1225041" y="2219980"/>
            <a:ext cx="6779260" cy="523220"/>
          </a:xfrm>
          <a:prstGeom prst="rect">
            <a:avLst/>
          </a:prstGeom>
        </p:spPr>
        <p:txBody>
          <a:bodyPr vert="horz" wrap="square" lIns="0" tIns="0" rIns="0" bIns="0" rtlCol="0">
            <a:spAutoFit/>
          </a:bodyPr>
          <a:lstStyle/>
          <a:p>
            <a:pPr marL="660400" marR="6350">
              <a:lnSpc>
                <a:spcPct val="100000"/>
              </a:lnSpc>
            </a:pPr>
            <a:r>
              <a:rPr lang="en-US" spc="-20" dirty="0" smtClean="0"/>
              <a:t>Conclusions &amp; Reporting</a:t>
            </a:r>
            <a:endParaRPr spc="-10" dirty="0"/>
          </a:p>
        </p:txBody>
      </p:sp>
      <p:sp>
        <p:nvSpPr>
          <p:cNvPr id="15" name="object 15"/>
          <p:cNvSpPr txBox="1"/>
          <p:nvPr/>
        </p:nvSpPr>
        <p:spPr>
          <a:xfrm>
            <a:off x="8822690"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33</a:t>
            </a:r>
            <a:endParaRPr sz="1100" dirty="0">
              <a:latin typeface="Calibri"/>
              <a:cs typeface="Calibri"/>
            </a:endParaRPr>
          </a:p>
        </p:txBody>
      </p:sp>
    </p:spTree>
    <p:extLst>
      <p:ext uri="{BB962C8B-B14F-4D97-AF65-F5344CB8AC3E}">
        <p14:creationId xmlns:p14="http://schemas.microsoft.com/office/powerpoint/2010/main" val="5798202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81000"/>
            <a:ext cx="6629400" cy="553998"/>
          </a:xfrm>
        </p:spPr>
        <p:txBody>
          <a:bodyPr/>
          <a:lstStyle/>
          <a:p>
            <a:pPr algn="l" eaLnBrk="1" hangingPunct="1"/>
            <a:r>
              <a:rPr lang="en-US" sz="3600" dirty="0" smtClean="0"/>
              <a:t>Documentation of Procedures</a:t>
            </a:r>
          </a:p>
        </p:txBody>
      </p:sp>
      <p:sp>
        <p:nvSpPr>
          <p:cNvPr id="27651" name="Rectangle 3"/>
          <p:cNvSpPr>
            <a:spLocks noGrp="1" noChangeArrowheads="1"/>
          </p:cNvSpPr>
          <p:nvPr>
            <p:ph type="body" idx="1"/>
          </p:nvPr>
        </p:nvSpPr>
        <p:spPr>
          <a:xfrm>
            <a:off x="457200" y="1143001"/>
            <a:ext cx="8001000" cy="5416868"/>
          </a:xfrm>
        </p:spPr>
        <p:txBody>
          <a:bodyPr/>
          <a:lstStyle/>
          <a:p>
            <a:pPr eaLnBrk="1" hangingPunct="1">
              <a:lnSpc>
                <a:spcPct val="80000"/>
              </a:lnSpc>
              <a:buFontTx/>
              <a:buNone/>
            </a:pPr>
            <a:r>
              <a:rPr lang="en-US" sz="2800" dirty="0" smtClean="0"/>
              <a:t>Are documentation/evidence standards for IT procedures different than financial assessments?</a:t>
            </a:r>
          </a:p>
          <a:p>
            <a:pPr lvl="1" eaLnBrk="1" hangingPunct="1">
              <a:lnSpc>
                <a:spcPct val="80000"/>
              </a:lnSpc>
            </a:pPr>
            <a:endParaRPr lang="en-US" sz="2800" dirty="0"/>
          </a:p>
          <a:p>
            <a:pPr marL="1257300" lvl="2" indent="-342900">
              <a:lnSpc>
                <a:spcPct val="80000"/>
              </a:lnSpc>
              <a:buFont typeface="Arial" panose="020B0604020202020204" pitchFamily="34" charset="0"/>
              <a:buChar char="•"/>
            </a:pPr>
            <a:r>
              <a:rPr lang="en-US" sz="2800" dirty="0" smtClean="0"/>
              <a:t>NO.</a:t>
            </a:r>
          </a:p>
          <a:p>
            <a:pPr marL="800100" lvl="1" indent="-342900" eaLnBrk="1" hangingPunct="1">
              <a:lnSpc>
                <a:spcPct val="80000"/>
              </a:lnSpc>
              <a:buFont typeface="Arial" panose="020B0604020202020204" pitchFamily="34" charset="0"/>
              <a:buChar char="•"/>
            </a:pPr>
            <a:endParaRPr lang="en-US" sz="2800" dirty="0" smtClean="0"/>
          </a:p>
          <a:p>
            <a:pPr marL="519113" lvl="1" indent="-231775" eaLnBrk="1" hangingPunct="1">
              <a:lnSpc>
                <a:spcPct val="80000"/>
              </a:lnSpc>
              <a:buFont typeface="Arial" panose="020B0604020202020204" pitchFamily="34" charset="0"/>
              <a:buChar char="•"/>
            </a:pPr>
            <a:r>
              <a:rPr lang="en-US" sz="2800" i="1" dirty="0" smtClean="0"/>
              <a:t>Document and conclude on working papers. </a:t>
            </a:r>
          </a:p>
          <a:p>
            <a:pPr marL="519113" lvl="1" indent="-231775" eaLnBrk="1" hangingPunct="1">
              <a:lnSpc>
                <a:spcPct val="80000"/>
              </a:lnSpc>
              <a:buFont typeface="Arial" panose="020B0604020202020204" pitchFamily="34" charset="0"/>
              <a:buChar char="•"/>
            </a:pPr>
            <a:r>
              <a:rPr lang="en-US" sz="2800" i="1" dirty="0" smtClean="0"/>
              <a:t>Tickmark and evidence specific parameters, listings, etc. reviewed.</a:t>
            </a:r>
          </a:p>
          <a:p>
            <a:pPr marL="519113" lvl="1" indent="-231775" eaLnBrk="1" hangingPunct="1">
              <a:lnSpc>
                <a:spcPct val="80000"/>
              </a:lnSpc>
              <a:buFont typeface="Arial" panose="020B0604020202020204" pitchFamily="34" charset="0"/>
              <a:buChar char="•"/>
            </a:pPr>
            <a:r>
              <a:rPr lang="en-US" sz="2800" i="1" dirty="0" smtClean="0"/>
              <a:t>Tests should be able to be re-performed by an objective individual.</a:t>
            </a:r>
          </a:p>
          <a:p>
            <a:pPr marL="519113" lvl="1" indent="-231775" eaLnBrk="1" hangingPunct="1">
              <a:lnSpc>
                <a:spcPct val="80000"/>
              </a:lnSpc>
              <a:buFont typeface="Arial" panose="020B0604020202020204" pitchFamily="34" charset="0"/>
              <a:buChar char="•"/>
            </a:pPr>
            <a:r>
              <a:rPr lang="en-US" sz="2800" i="1" dirty="0" smtClean="0"/>
              <a:t>IT evidence should specifically focus on the source of the document (manual report, system generated listing – and what system or individual/position provided).</a:t>
            </a:r>
          </a:p>
          <a:p>
            <a:pPr marL="519113" lvl="1" indent="-231775" eaLnBrk="1" hangingPunct="1">
              <a:lnSpc>
                <a:spcPct val="80000"/>
              </a:lnSpc>
              <a:buFont typeface="Arial" panose="020B0604020202020204" pitchFamily="34" charset="0"/>
              <a:buChar char="•"/>
            </a:pPr>
            <a:r>
              <a:rPr lang="en-US" sz="2800" i="1" dirty="0" smtClean="0"/>
              <a:t>Conclusions and exceptions should be clearly noted </a:t>
            </a:r>
          </a:p>
          <a:p>
            <a:pPr marL="800100" lvl="1" indent="-342900" eaLnBrk="1" hangingPunct="1">
              <a:lnSpc>
                <a:spcPct val="80000"/>
              </a:lnSpc>
              <a:buFont typeface="Arial" panose="020B0604020202020204" pitchFamily="34" charset="0"/>
              <a:buChar char="•"/>
            </a:pPr>
            <a:endParaRPr lang="en-US" sz="2000" dirty="0" smtClean="0"/>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15"/>
          <p:cNvSpPr txBox="1"/>
          <p:nvPr/>
        </p:nvSpPr>
        <p:spPr>
          <a:xfrm>
            <a:off x="8822690"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34</a:t>
            </a:r>
            <a:endParaRPr sz="1100" dirty="0">
              <a:latin typeface="Calibri"/>
              <a:cs typeface="Calibri"/>
            </a:endParaRPr>
          </a:p>
        </p:txBody>
      </p:sp>
    </p:spTree>
    <p:extLst>
      <p:ext uri="{BB962C8B-B14F-4D97-AF65-F5344CB8AC3E}">
        <p14:creationId xmlns:p14="http://schemas.microsoft.com/office/powerpoint/2010/main" val="800362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381000"/>
            <a:ext cx="5791200" cy="615553"/>
          </a:xfrm>
        </p:spPr>
        <p:txBody>
          <a:bodyPr/>
          <a:lstStyle/>
          <a:p>
            <a:pPr algn="l" eaLnBrk="1" hangingPunct="1"/>
            <a:r>
              <a:rPr lang="en-US" sz="4000" dirty="0" smtClean="0"/>
              <a:t>Conclusions/Reporting</a:t>
            </a:r>
          </a:p>
        </p:txBody>
      </p:sp>
      <p:sp>
        <p:nvSpPr>
          <p:cNvPr id="30723" name="Rectangle 3"/>
          <p:cNvSpPr>
            <a:spLocks noGrp="1" noChangeArrowheads="1"/>
          </p:cNvSpPr>
          <p:nvPr>
            <p:ph type="body" idx="1"/>
          </p:nvPr>
        </p:nvSpPr>
        <p:spPr>
          <a:xfrm>
            <a:off x="457200" y="1219200"/>
            <a:ext cx="8001000" cy="5170646"/>
          </a:xfrm>
        </p:spPr>
        <p:txBody>
          <a:bodyPr/>
          <a:lstStyle/>
          <a:p>
            <a:pPr eaLnBrk="1" hangingPunct="1">
              <a:lnSpc>
                <a:spcPct val="80000"/>
              </a:lnSpc>
            </a:pPr>
            <a:r>
              <a:rPr lang="en-US" sz="2800" dirty="0" smtClean="0"/>
              <a:t>Reporting can be difficult – not a quantitative measure:</a:t>
            </a:r>
          </a:p>
          <a:p>
            <a:pPr marL="800100" lvl="1" indent="-342900" eaLnBrk="1" hangingPunct="1">
              <a:lnSpc>
                <a:spcPct val="80000"/>
              </a:lnSpc>
              <a:buFont typeface="Arial" panose="020B0604020202020204" pitchFamily="34" charset="0"/>
              <a:buChar char="•"/>
            </a:pPr>
            <a:endParaRPr lang="en-US" sz="2800" dirty="0"/>
          </a:p>
          <a:p>
            <a:pPr marL="800100" lvl="1" indent="-342900" eaLnBrk="1" hangingPunct="1">
              <a:lnSpc>
                <a:spcPct val="80000"/>
              </a:lnSpc>
              <a:buFont typeface="Arial" panose="020B0604020202020204" pitchFamily="34" charset="0"/>
              <a:buChar char="•"/>
            </a:pPr>
            <a:r>
              <a:rPr lang="en-US" sz="2800" dirty="0" smtClean="0"/>
              <a:t>IT conclusions and findings can be quantitative in the context of specific compliance provisions; however, they are often </a:t>
            </a:r>
            <a:r>
              <a:rPr lang="en-US" sz="2800" i="1" dirty="0" smtClean="0"/>
              <a:t>qualitative.</a:t>
            </a:r>
          </a:p>
          <a:p>
            <a:pPr marL="800100" lvl="1" indent="-342900" eaLnBrk="1" hangingPunct="1">
              <a:lnSpc>
                <a:spcPct val="80000"/>
              </a:lnSpc>
              <a:buFont typeface="Arial" panose="020B0604020202020204" pitchFamily="34" charset="0"/>
              <a:buChar char="•"/>
            </a:pPr>
            <a:r>
              <a:rPr lang="en-US" sz="2800" dirty="0" smtClean="0"/>
              <a:t>Must evaluate and assess criteria related to the IT area, the nature and extent of exceptions, etc. in order to conclude on findings, sufficiency, etc.</a:t>
            </a:r>
          </a:p>
          <a:p>
            <a:pPr marL="800100" lvl="1" indent="-342900" eaLnBrk="1" hangingPunct="1">
              <a:lnSpc>
                <a:spcPct val="80000"/>
              </a:lnSpc>
              <a:buFont typeface="Arial" panose="020B0604020202020204" pitchFamily="34" charset="0"/>
              <a:buChar char="•"/>
            </a:pPr>
            <a:r>
              <a:rPr lang="en-US" sz="2800" dirty="0" smtClean="0"/>
              <a:t>As much work as possible should be done during planning to establish the criteria for evaluation of exceptions, findings, etc. (particularly with performance audits).</a:t>
            </a:r>
          </a:p>
          <a:p>
            <a:pPr marL="800100" lvl="1" indent="-342900" eaLnBrk="1" hangingPunct="1">
              <a:lnSpc>
                <a:spcPct val="80000"/>
              </a:lnSpc>
              <a:buFont typeface="Arial" panose="020B0604020202020204" pitchFamily="34" charset="0"/>
              <a:buChar char="•"/>
            </a:pPr>
            <a:r>
              <a:rPr lang="en-US" sz="2800" dirty="0" smtClean="0"/>
              <a:t>Establishing a risk/exception ranking criteria can be very helpful with conclusions/reporting and exit conferences and discussions.</a:t>
            </a:r>
            <a:endParaRPr lang="en-US" sz="2200" dirty="0" smtClean="0"/>
          </a:p>
        </p:txBody>
      </p:sp>
      <p:sp>
        <p:nvSpPr>
          <p:cNvPr id="4" name="object 7"/>
          <p:cNvSpPr/>
          <p:nvPr/>
        </p:nvSpPr>
        <p:spPr>
          <a:xfrm>
            <a:off x="7086600" y="6217921"/>
            <a:ext cx="1607199" cy="534697"/>
          </a:xfrm>
          <a:prstGeom prst="rect">
            <a:avLst/>
          </a:prstGeom>
          <a:blipFill>
            <a:blip r:embed="rId2"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15"/>
          <p:cNvSpPr txBox="1"/>
          <p:nvPr/>
        </p:nvSpPr>
        <p:spPr>
          <a:xfrm>
            <a:off x="8839200"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35</a:t>
            </a:r>
            <a:endParaRPr sz="1100" dirty="0">
              <a:latin typeface="Calibri"/>
              <a:cs typeface="Calibri"/>
            </a:endParaRPr>
          </a:p>
        </p:txBody>
      </p:sp>
    </p:spTree>
    <p:extLst>
      <p:ext uri="{BB962C8B-B14F-4D97-AF65-F5344CB8AC3E}">
        <p14:creationId xmlns:p14="http://schemas.microsoft.com/office/powerpoint/2010/main" val="25709882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1000" y="457200"/>
            <a:ext cx="8229600" cy="615553"/>
          </a:xfrm>
        </p:spPr>
        <p:txBody>
          <a:bodyPr/>
          <a:lstStyle/>
          <a:p>
            <a:pPr eaLnBrk="1" hangingPunct="1"/>
            <a:r>
              <a:rPr lang="en-US" altLang="en-US" sz="4000" dirty="0" smtClean="0"/>
              <a:t>Questions?</a:t>
            </a:r>
          </a:p>
        </p:txBody>
      </p:sp>
      <p:pic>
        <p:nvPicPr>
          <p:cNvPr id="6" name="Picture 2" descr="C:\Users\arms10072\AppData\Local\Microsoft\Windows\Temporary Internet Files\Content.IE5\R4MSLD8C\MC900433165[1].jpg"/>
          <p:cNvPicPr>
            <a:picLocks noChangeAspect="1" noChangeArrowheads="1"/>
          </p:cNvPicPr>
          <p:nvPr/>
        </p:nvPicPr>
        <p:blipFill>
          <a:blip r:embed="rId3" cstate="print"/>
          <a:srcRect/>
          <a:stretch>
            <a:fillRect/>
          </a:stretch>
        </p:blipFill>
        <p:spPr bwMode="auto">
          <a:xfrm>
            <a:off x="2043529" y="1676400"/>
            <a:ext cx="5125300" cy="3846415"/>
          </a:xfrm>
          <a:prstGeom prst="rect">
            <a:avLst/>
          </a:prstGeom>
          <a:noFill/>
        </p:spPr>
      </p:pic>
      <p:sp>
        <p:nvSpPr>
          <p:cNvPr id="5"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7"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8"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9" name="object 15"/>
          <p:cNvSpPr txBox="1"/>
          <p:nvPr/>
        </p:nvSpPr>
        <p:spPr>
          <a:xfrm>
            <a:off x="8822690" y="6414706"/>
            <a:ext cx="168910" cy="169277"/>
          </a:xfrm>
          <a:prstGeom prst="rect">
            <a:avLst/>
          </a:prstGeom>
        </p:spPr>
        <p:txBody>
          <a:bodyPr vert="horz" wrap="square" lIns="0" tIns="0" rIns="0" bIns="0" rtlCol="0">
            <a:spAutoFit/>
          </a:bodyPr>
          <a:lstStyle/>
          <a:p>
            <a:pPr marL="12700">
              <a:lnSpc>
                <a:spcPct val="100000"/>
              </a:lnSpc>
            </a:pPr>
            <a:r>
              <a:rPr lang="en-US" sz="1100" b="1" dirty="0" smtClean="0">
                <a:solidFill>
                  <a:srgbClr val="A04D1D"/>
                </a:solidFill>
                <a:latin typeface="Calibri"/>
                <a:cs typeface="Calibri"/>
              </a:rPr>
              <a:t>36</a:t>
            </a:r>
            <a:endParaRPr sz="1100" dirty="0">
              <a:latin typeface="Calibri"/>
              <a:cs typeface="Calibri"/>
            </a:endParaRPr>
          </a:p>
        </p:txBody>
      </p:sp>
    </p:spTree>
    <p:extLst>
      <p:ext uri="{BB962C8B-B14F-4D97-AF65-F5344CB8AC3E}">
        <p14:creationId xmlns:p14="http://schemas.microsoft.com/office/powerpoint/2010/main" val="4972150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sz="half" idx="2"/>
          </p:nvPr>
        </p:nvSpPr>
        <p:spPr>
          <a:xfrm>
            <a:off x="3389313" y="1478458"/>
            <a:ext cx="5754687" cy="1538883"/>
          </a:xfrm>
        </p:spPr>
        <p:txBody>
          <a:bodyPr/>
          <a:lstStyle/>
          <a:p>
            <a:pPr eaLnBrk="1" hangingPunct="1">
              <a:spcBef>
                <a:spcPct val="0"/>
              </a:spcBef>
            </a:pPr>
            <a:r>
              <a:rPr lang="en-US" altLang="en-US" b="1" dirty="0" smtClean="0"/>
              <a:t>Jim Kreiser, CRMA, CISA, CFSA</a:t>
            </a:r>
          </a:p>
          <a:p>
            <a:pPr eaLnBrk="1" hangingPunct="1">
              <a:spcBef>
                <a:spcPct val="0"/>
              </a:spcBef>
            </a:pPr>
            <a:r>
              <a:rPr lang="en-US" altLang="en-US" dirty="0" smtClean="0"/>
              <a:t>Principal</a:t>
            </a:r>
          </a:p>
          <a:p>
            <a:pPr eaLnBrk="1" hangingPunct="1">
              <a:spcBef>
                <a:spcPct val="0"/>
              </a:spcBef>
            </a:pPr>
            <a:r>
              <a:rPr lang="en-US" altLang="en-US" dirty="0" smtClean="0"/>
              <a:t>Business Risk and Specialty Advisory Services</a:t>
            </a:r>
          </a:p>
          <a:p>
            <a:pPr eaLnBrk="1" hangingPunct="1">
              <a:spcBef>
                <a:spcPct val="0"/>
              </a:spcBef>
            </a:pPr>
            <a:r>
              <a:rPr lang="en-US" altLang="en-US" dirty="0" smtClean="0"/>
              <a:t>James.Kreiser@CLAConnect.com</a:t>
            </a:r>
          </a:p>
          <a:p>
            <a:pPr eaLnBrk="1" hangingPunct="1">
              <a:spcBef>
                <a:spcPct val="0"/>
              </a:spcBef>
            </a:pPr>
            <a:r>
              <a:rPr lang="en-US" altLang="en-US" dirty="0" smtClean="0"/>
              <a:t>717-558-0860</a:t>
            </a:r>
          </a:p>
        </p:txBody>
      </p:sp>
      <p:sp>
        <p:nvSpPr>
          <p:cNvPr id="4" name="Rectangle 2"/>
          <p:cNvSpPr txBox="1">
            <a:spLocks noChangeArrowheads="1"/>
          </p:cNvSpPr>
          <p:nvPr/>
        </p:nvSpPr>
        <p:spPr>
          <a:xfrm>
            <a:off x="554038" y="465138"/>
            <a:ext cx="2473325" cy="782637"/>
          </a:xfrm>
          <a:prstGeom prst="rect">
            <a:avLst/>
          </a:prstGeom>
        </p:spPr>
        <p:txBody>
          <a:bodyPr/>
          <a:lstStyle/>
          <a:p>
            <a:pPr>
              <a:defRPr/>
            </a:pPr>
            <a:r>
              <a:rPr lang="en-US" sz="3400" kern="0" dirty="0">
                <a:solidFill>
                  <a:schemeClr val="bg1"/>
                </a:solidFill>
                <a:latin typeface="Calibri" pitchFamily="34" charset="0"/>
                <a:ea typeface="+mj-ea"/>
                <a:cs typeface="Calibri" pitchFamily="34" charset="0"/>
              </a:rPr>
              <a:t>Thank you!</a:t>
            </a:r>
          </a:p>
        </p:txBody>
      </p:sp>
      <p:sp>
        <p:nvSpPr>
          <p:cNvPr id="6" name="Slide Number Placeholder 2"/>
          <p:cNvSpPr txBox="1">
            <a:spLocks/>
          </p:cNvSpPr>
          <p:nvPr/>
        </p:nvSpPr>
        <p:spPr bwMode="auto">
          <a:xfrm>
            <a:off x="8720137" y="6356350"/>
            <a:ext cx="500063" cy="26161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spAutoFit/>
          </a:bodyPr>
          <a:lstStyle>
            <a:defPPr>
              <a:defRPr lang="en-US"/>
            </a:defPPr>
            <a:lvl1pPr marL="0" algn="l" defTabSz="914400" rtl="0" eaLnBrk="0" latinLnBrk="0" hangingPunct="0">
              <a:spcBef>
                <a:spcPct val="20000"/>
              </a:spcBef>
              <a:buChar char="•"/>
              <a:defRPr sz="2800" kern="1200">
                <a:solidFill>
                  <a:srgbClr val="413000"/>
                </a:solidFill>
                <a:latin typeface="Calibri" pitchFamily="34" charset="0"/>
                <a:ea typeface="Calibri" pitchFamily="34" charset="0"/>
                <a:cs typeface="Calibri" pitchFamily="34" charset="0"/>
              </a:defRPr>
            </a:lvl1pPr>
            <a:lvl2pPr marL="742950" indent="-285750" algn="l" defTabSz="914400" rtl="0" eaLnBrk="0" latinLnBrk="0" hangingPunct="0">
              <a:spcBef>
                <a:spcPct val="20000"/>
              </a:spcBef>
              <a:buChar char="–"/>
              <a:defRPr sz="2400" kern="1200">
                <a:solidFill>
                  <a:srgbClr val="413000"/>
                </a:solidFill>
                <a:latin typeface="Calibri" pitchFamily="34" charset="0"/>
                <a:ea typeface="Calibri" pitchFamily="34" charset="0"/>
                <a:cs typeface="Calibri" pitchFamily="34" charset="0"/>
              </a:defRPr>
            </a:lvl2pPr>
            <a:lvl3pPr marL="1143000" indent="-228600" algn="l" defTabSz="914400" rtl="0" eaLnBrk="0" latinLnBrk="0" hangingPunct="0">
              <a:spcBef>
                <a:spcPct val="20000"/>
              </a:spcBef>
              <a:buSzPct val="85000"/>
              <a:buFont typeface="Arial Narrow" pitchFamily="34" charset="0"/>
              <a:buChar char="◊"/>
              <a:defRPr sz="2000" kern="1200">
                <a:solidFill>
                  <a:srgbClr val="413000"/>
                </a:solidFill>
                <a:latin typeface="Calibri" pitchFamily="34" charset="0"/>
                <a:ea typeface="Calibri" pitchFamily="34" charset="0"/>
                <a:cs typeface="Calibri" pitchFamily="34" charset="0"/>
              </a:defRPr>
            </a:lvl3pPr>
            <a:lvl4pPr marL="1600200" indent="-228600" algn="l" defTabSz="914400" rtl="0" eaLnBrk="0" latinLnBrk="0" hangingPunct="0">
              <a:spcBef>
                <a:spcPct val="20000"/>
              </a:spcBef>
              <a:buChar char="•"/>
              <a:defRPr sz="1800" kern="1200">
                <a:solidFill>
                  <a:srgbClr val="413000"/>
                </a:solidFill>
                <a:latin typeface="Calibri" pitchFamily="34" charset="0"/>
                <a:ea typeface="Calibri" pitchFamily="34" charset="0"/>
                <a:cs typeface="Calibri" pitchFamily="34" charset="0"/>
              </a:defRPr>
            </a:lvl4pPr>
            <a:lvl5pPr marL="2057400" indent="-228600" algn="l" defTabSz="914400" rtl="0" eaLnBrk="0" latinLnBrk="0" hangingPunct="0">
              <a:spcBef>
                <a:spcPct val="20000"/>
              </a:spcBef>
              <a:buFont typeface="Arial" charset="0"/>
              <a:buChar char="–"/>
              <a:defRPr sz="1800" kern="1200">
                <a:solidFill>
                  <a:srgbClr val="413000"/>
                </a:solidFill>
                <a:latin typeface="Calibri" pitchFamily="34" charset="0"/>
                <a:ea typeface="Calibri" pitchFamily="34" charset="0"/>
                <a:cs typeface="Calibri" pitchFamily="34" charset="0"/>
              </a:defRPr>
            </a:lvl5pPr>
            <a:lvl6pPr marL="2514600" indent="-228600" algn="l" defTabSz="914400" rtl="0" eaLnBrk="0" fontAlgn="base" latinLnBrk="0" hangingPunct="0">
              <a:spcBef>
                <a:spcPct val="20000"/>
              </a:spcBef>
              <a:spcAft>
                <a:spcPct val="0"/>
              </a:spcAft>
              <a:buFont typeface="Arial" charset="0"/>
              <a:buChar char="–"/>
              <a:defRPr sz="1800" kern="1200">
                <a:solidFill>
                  <a:srgbClr val="413000"/>
                </a:solidFill>
                <a:latin typeface="Calibri" pitchFamily="34" charset="0"/>
                <a:ea typeface="Calibri" pitchFamily="34" charset="0"/>
                <a:cs typeface="Calibri" pitchFamily="34" charset="0"/>
              </a:defRPr>
            </a:lvl6pPr>
            <a:lvl7pPr marL="2971800" indent="-228600" algn="l" defTabSz="914400" rtl="0" eaLnBrk="0" fontAlgn="base" latinLnBrk="0" hangingPunct="0">
              <a:spcBef>
                <a:spcPct val="20000"/>
              </a:spcBef>
              <a:spcAft>
                <a:spcPct val="0"/>
              </a:spcAft>
              <a:buFont typeface="Arial" charset="0"/>
              <a:buChar char="–"/>
              <a:defRPr sz="1800" kern="1200">
                <a:solidFill>
                  <a:srgbClr val="413000"/>
                </a:solidFill>
                <a:latin typeface="Calibri" pitchFamily="34" charset="0"/>
                <a:ea typeface="Calibri" pitchFamily="34" charset="0"/>
                <a:cs typeface="Calibri" pitchFamily="34" charset="0"/>
              </a:defRPr>
            </a:lvl7pPr>
            <a:lvl8pPr marL="3429000" indent="-228600" algn="l" defTabSz="914400" rtl="0" eaLnBrk="0" fontAlgn="base" latinLnBrk="0" hangingPunct="0">
              <a:spcBef>
                <a:spcPct val="20000"/>
              </a:spcBef>
              <a:spcAft>
                <a:spcPct val="0"/>
              </a:spcAft>
              <a:buFont typeface="Arial" charset="0"/>
              <a:buChar char="–"/>
              <a:defRPr sz="1800" kern="1200">
                <a:solidFill>
                  <a:srgbClr val="413000"/>
                </a:solidFill>
                <a:latin typeface="Calibri" pitchFamily="34" charset="0"/>
                <a:ea typeface="Calibri" pitchFamily="34" charset="0"/>
                <a:cs typeface="Calibri" pitchFamily="34" charset="0"/>
              </a:defRPr>
            </a:lvl8pPr>
            <a:lvl9pPr marL="3886200" indent="-228600" algn="l" defTabSz="914400" rtl="0" eaLnBrk="0" fontAlgn="base" latinLnBrk="0" hangingPunct="0">
              <a:spcBef>
                <a:spcPct val="20000"/>
              </a:spcBef>
              <a:spcAft>
                <a:spcPct val="0"/>
              </a:spcAft>
              <a:buFont typeface="Arial" charset="0"/>
              <a:buChar char="–"/>
              <a:defRPr sz="1800" kern="1200">
                <a:solidFill>
                  <a:srgbClr val="413000"/>
                </a:solidFill>
                <a:latin typeface="Calibri" pitchFamily="34" charset="0"/>
                <a:ea typeface="Calibri" pitchFamily="34" charset="0"/>
                <a:cs typeface="Calibri" pitchFamily="34" charset="0"/>
              </a:defRPr>
            </a:lvl9pPr>
          </a:lstStyle>
          <a:p>
            <a:pPr eaLnBrk="1" hangingPunct="1">
              <a:spcBef>
                <a:spcPct val="0"/>
              </a:spcBef>
              <a:buFontTx/>
              <a:buNone/>
            </a:pPr>
            <a:fld id="{94467F2F-22B7-4B3F-83EC-BF60A1D880DF}" type="slidenum">
              <a:rPr lang="en-US" altLang="en-US" sz="1100" b="1" smtClean="0">
                <a:solidFill>
                  <a:srgbClr val="A04D1D"/>
                </a:solidFill>
                <a:latin typeface="+mj-lt"/>
                <a:ea typeface="ヒラギノ角ゴ Pro W3" pitchFamily="1" charset="-128"/>
              </a:rPr>
              <a:pPr eaLnBrk="1" hangingPunct="1">
                <a:spcBef>
                  <a:spcPct val="0"/>
                </a:spcBef>
                <a:buFontTx/>
                <a:buNone/>
              </a:pPr>
              <a:t>37</a:t>
            </a:fld>
            <a:endParaRPr lang="en-US" altLang="en-US" sz="1100" b="1" dirty="0" smtClean="0">
              <a:solidFill>
                <a:srgbClr val="A04D1D"/>
              </a:solidFill>
              <a:latin typeface="+mj-lt"/>
              <a:ea typeface="ヒラギノ角ゴ Pro W3" pitchFamily="1" charset="-128"/>
            </a:endParaRPr>
          </a:p>
        </p:txBody>
      </p:sp>
    </p:spTree>
    <p:extLst>
      <p:ext uri="{BB962C8B-B14F-4D97-AF65-F5344CB8AC3E}">
        <p14:creationId xmlns:p14="http://schemas.microsoft.com/office/powerpoint/2010/main" val="3087855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10" name="object 10"/>
          <p:cNvSpPr txBox="1">
            <a:spLocks noGrp="1"/>
          </p:cNvSpPr>
          <p:nvPr>
            <p:ph type="sldNum" sz="quarter" idx="7"/>
          </p:nvPr>
        </p:nvSpPr>
        <p:spPr>
          <a:xfrm>
            <a:off x="8839200" y="6422023"/>
            <a:ext cx="194309" cy="169277"/>
          </a:xfrm>
          <a:prstGeom prst="rect">
            <a:avLst/>
          </a:prstGeom>
        </p:spPr>
        <p:txBody>
          <a:bodyPr vert="horz" wrap="square" lIns="0" tIns="0" rIns="0" bIns="0" rtlCol="0">
            <a:spAutoFit/>
          </a:bodyPr>
          <a:lstStyle/>
          <a:p>
            <a:pPr marL="96520" algn="ctr">
              <a:lnSpc>
                <a:spcPct val="100000"/>
              </a:lnSpc>
            </a:pPr>
            <a:fld id="{81D60167-4931-47E6-BA6A-407CBD079E47}" type="slidenum">
              <a:rPr sz="1100" b="1" dirty="0">
                <a:solidFill>
                  <a:srgbClr val="A04D1D"/>
                </a:solidFill>
                <a:latin typeface="Calibri"/>
                <a:cs typeface="Calibri"/>
              </a:rPr>
              <a:pPr marL="96520" algn="ctr">
                <a:lnSpc>
                  <a:spcPct val="100000"/>
                </a:lnSpc>
              </a:pPr>
              <a:t>4</a:t>
            </a:fld>
            <a:endParaRPr sz="1100" dirty="0">
              <a:latin typeface="Calibri"/>
              <a:cs typeface="Calibri"/>
            </a:endParaRPr>
          </a:p>
        </p:txBody>
      </p:sp>
      <p:sp>
        <p:nvSpPr>
          <p:cNvPr id="11" name="Title 1"/>
          <p:cNvSpPr>
            <a:spLocks noGrp="1"/>
          </p:cNvSpPr>
          <p:nvPr>
            <p:ph type="title"/>
          </p:nvPr>
        </p:nvSpPr>
        <p:spPr>
          <a:xfrm>
            <a:off x="78739" y="457200"/>
            <a:ext cx="8986520" cy="553998"/>
          </a:xfrm>
        </p:spPr>
        <p:txBody>
          <a:bodyPr/>
          <a:lstStyle/>
          <a:p>
            <a:r>
              <a:rPr lang="en-US" sz="3600" dirty="0" smtClean="0"/>
              <a:t>    </a:t>
            </a:r>
            <a:r>
              <a:rPr lang="en-US" sz="3600" dirty="0" smtClean="0"/>
              <a:t>Why Evaluate IT?</a:t>
            </a:r>
            <a:endParaRPr lang="en-US" sz="3600" dirty="0"/>
          </a:p>
        </p:txBody>
      </p:sp>
      <p:sp>
        <p:nvSpPr>
          <p:cNvPr id="12" name="Text Placeholder 2"/>
          <p:cNvSpPr>
            <a:spLocks noGrp="1"/>
          </p:cNvSpPr>
          <p:nvPr>
            <p:ph type="body" idx="1"/>
          </p:nvPr>
        </p:nvSpPr>
        <p:spPr>
          <a:xfrm>
            <a:off x="493267" y="1371600"/>
            <a:ext cx="8072119" cy="4610493"/>
          </a:xfrm>
        </p:spPr>
        <p:txBody>
          <a:bodyPr/>
          <a:lstStyle/>
          <a:p>
            <a:pPr eaLnBrk="1" hangingPunct="1">
              <a:lnSpc>
                <a:spcPct val="90000"/>
              </a:lnSpc>
            </a:pPr>
            <a:r>
              <a:rPr lang="en-US" sz="2800" b="1" dirty="0"/>
              <a:t>Can we truly understand the financial reporting risks without evaluating the risks and impacts of IT controls and processes?</a:t>
            </a:r>
          </a:p>
          <a:p>
            <a:pPr lvl="1" eaLnBrk="1" hangingPunct="1">
              <a:lnSpc>
                <a:spcPct val="90000"/>
              </a:lnSpc>
            </a:pPr>
            <a:r>
              <a:rPr lang="en-US" sz="2400" dirty="0"/>
              <a:t>Report Integrity?</a:t>
            </a:r>
          </a:p>
          <a:p>
            <a:pPr lvl="1" eaLnBrk="1" hangingPunct="1">
              <a:lnSpc>
                <a:spcPct val="90000"/>
              </a:lnSpc>
            </a:pPr>
            <a:r>
              <a:rPr lang="en-US" sz="2400" dirty="0"/>
              <a:t>Misstatement risks?</a:t>
            </a:r>
          </a:p>
          <a:p>
            <a:pPr lvl="1" eaLnBrk="1" hangingPunct="1">
              <a:lnSpc>
                <a:spcPct val="90000"/>
              </a:lnSpc>
            </a:pPr>
            <a:r>
              <a:rPr lang="en-US" sz="2400" dirty="0"/>
              <a:t>Misappropriation of assets?</a:t>
            </a:r>
          </a:p>
          <a:p>
            <a:pPr lvl="1" eaLnBrk="1" hangingPunct="1">
              <a:lnSpc>
                <a:spcPct val="90000"/>
              </a:lnSpc>
            </a:pPr>
            <a:r>
              <a:rPr lang="en-US" sz="2400" dirty="0"/>
              <a:t>Fraud risks</a:t>
            </a:r>
            <a:r>
              <a:rPr lang="en-US" sz="2400" dirty="0" smtClean="0"/>
              <a:t>?</a:t>
            </a:r>
          </a:p>
          <a:p>
            <a:pPr lvl="1" eaLnBrk="1" hangingPunct="1">
              <a:lnSpc>
                <a:spcPct val="90000"/>
              </a:lnSpc>
            </a:pPr>
            <a:endParaRPr lang="en-US" sz="2400" dirty="0"/>
          </a:p>
          <a:p>
            <a:pPr eaLnBrk="1" hangingPunct="1">
              <a:lnSpc>
                <a:spcPct val="90000"/>
              </a:lnSpc>
              <a:spcBef>
                <a:spcPts val="1200"/>
              </a:spcBef>
            </a:pPr>
            <a:r>
              <a:rPr lang="en-US" sz="2800" b="1" dirty="0"/>
              <a:t>Can we assess operational and organizational (ERM) risks without understanding the IT risk/Control risk?</a:t>
            </a:r>
          </a:p>
          <a:p>
            <a:pPr eaLnBrk="1" hangingPunct="1">
              <a:lnSpc>
                <a:spcPct val="90000"/>
              </a:lnSpc>
              <a:spcBef>
                <a:spcPts val="1200"/>
              </a:spcBef>
            </a:pPr>
            <a:endParaRPr lang="en-US" b="1" dirty="0"/>
          </a:p>
          <a:p>
            <a:endParaRPr lang="en-US" dirty="0"/>
          </a:p>
        </p:txBody>
      </p:sp>
    </p:spTree>
    <p:extLst>
      <p:ext uri="{BB962C8B-B14F-4D97-AF65-F5344CB8AC3E}">
        <p14:creationId xmlns:p14="http://schemas.microsoft.com/office/powerpoint/2010/main" val="3827164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9" name="object 9"/>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0" name="object 10"/>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1" name="object 11"/>
          <p:cNvSpPr/>
          <p:nvPr/>
        </p:nvSpPr>
        <p:spPr>
          <a:xfrm>
            <a:off x="1828801" y="3384341"/>
            <a:ext cx="6858000" cy="0"/>
          </a:xfrm>
          <a:custGeom>
            <a:avLst/>
            <a:gdLst/>
            <a:ahLst/>
            <a:cxnLst/>
            <a:rect l="l" t="t" r="r" b="b"/>
            <a:pathLst>
              <a:path w="6858000">
                <a:moveTo>
                  <a:pt x="0" y="0"/>
                </a:moveTo>
                <a:lnTo>
                  <a:pt x="6858000" y="0"/>
                </a:lnTo>
              </a:path>
            </a:pathLst>
          </a:custGeom>
          <a:ln w="25400">
            <a:solidFill>
              <a:srgbClr val="003767"/>
            </a:solidFill>
          </a:ln>
        </p:spPr>
        <p:txBody>
          <a:bodyPr wrap="square" lIns="0" tIns="0" rIns="0" bIns="0" rtlCol="0">
            <a:spAutoFit/>
          </a:bodyPr>
          <a:lstStyle/>
          <a:p>
            <a:endParaRPr dirty="0"/>
          </a:p>
        </p:txBody>
      </p:sp>
      <p:sp>
        <p:nvSpPr>
          <p:cNvPr id="12" name="object 12"/>
          <p:cNvSpPr/>
          <p:nvPr/>
        </p:nvSpPr>
        <p:spPr>
          <a:xfrm>
            <a:off x="533400" y="2743200"/>
            <a:ext cx="1143000" cy="1143000"/>
          </a:xfrm>
          <a:prstGeom prst="rect">
            <a:avLst/>
          </a:prstGeom>
          <a:blipFill>
            <a:blip r:embed="rId5" cstate="print"/>
            <a:stretch>
              <a:fillRect/>
            </a:stretch>
          </a:blipFill>
        </p:spPr>
        <p:txBody>
          <a:bodyPr wrap="square" lIns="0" tIns="0" rIns="0" bIns="0" rtlCol="0">
            <a:spAutoFit/>
          </a:bodyPr>
          <a:lstStyle/>
          <a:p>
            <a:endParaRPr dirty="0"/>
          </a:p>
        </p:txBody>
      </p:sp>
      <p:sp>
        <p:nvSpPr>
          <p:cNvPr id="13" name="object 13"/>
          <p:cNvSpPr txBox="1">
            <a:spLocks noGrp="1"/>
          </p:cNvSpPr>
          <p:nvPr>
            <p:ph type="ctrTitle"/>
          </p:nvPr>
        </p:nvSpPr>
        <p:spPr>
          <a:xfrm>
            <a:off x="1104900" y="1625479"/>
            <a:ext cx="6779260" cy="553998"/>
          </a:xfrm>
          <a:prstGeom prst="rect">
            <a:avLst/>
          </a:prstGeom>
        </p:spPr>
        <p:txBody>
          <a:bodyPr vert="horz" wrap="square" lIns="0" tIns="0" rIns="0" bIns="0" rtlCol="0">
            <a:spAutoFit/>
          </a:bodyPr>
          <a:lstStyle/>
          <a:p>
            <a:pPr marL="660400" marR="6350">
              <a:lnSpc>
                <a:spcPct val="100000"/>
              </a:lnSpc>
            </a:pPr>
            <a:r>
              <a:rPr lang="en-US" sz="3600" spc="-20" dirty="0" smtClean="0"/>
              <a:t>IT Risk Universe</a:t>
            </a:r>
            <a:endParaRPr sz="3600" spc="-10" dirty="0"/>
          </a:p>
        </p:txBody>
      </p:sp>
      <p:sp>
        <p:nvSpPr>
          <p:cNvPr id="15" name="object 15"/>
          <p:cNvSpPr txBox="1"/>
          <p:nvPr/>
        </p:nvSpPr>
        <p:spPr>
          <a:xfrm>
            <a:off x="8915400" y="6414706"/>
            <a:ext cx="168910" cy="338554"/>
          </a:xfrm>
          <a:prstGeom prst="rect">
            <a:avLst/>
          </a:prstGeom>
        </p:spPr>
        <p:txBody>
          <a:bodyPr vert="horz" wrap="square" lIns="0" tIns="0" rIns="0" bIns="0" rtlCol="0">
            <a:spAutoFit/>
          </a:bodyPr>
          <a:lstStyle/>
          <a:p>
            <a:pPr marL="12700"/>
            <a:fld id="{81D60167-4931-47E6-BA6A-407CBD079E47}" type="slidenum">
              <a:rPr lang="en-US" sz="1100" b="1" smtClean="0">
                <a:solidFill>
                  <a:srgbClr val="A04D1D"/>
                </a:solidFill>
                <a:cs typeface="Calibri"/>
              </a:rPr>
              <a:pPr marL="12700"/>
              <a:t>5</a:t>
            </a:fld>
            <a:endParaRPr lang="en-US" sz="1100" dirty="0">
              <a:cs typeface="Calibri"/>
            </a:endParaRPr>
          </a:p>
          <a:p>
            <a:pPr marL="12700">
              <a:lnSpc>
                <a:spcPct val="100000"/>
              </a:lnSpc>
            </a:pPr>
            <a:endParaRPr sz="1100" dirty="0">
              <a:solidFill>
                <a:srgbClr val="FF0000"/>
              </a:solidFill>
              <a:latin typeface="Calibri"/>
              <a:cs typeface="Calibri"/>
            </a:endParaRPr>
          </a:p>
        </p:txBody>
      </p:sp>
      <p:sp>
        <p:nvSpPr>
          <p:cNvPr id="14" name="object 14"/>
          <p:cNvSpPr txBox="1"/>
          <p:nvPr/>
        </p:nvSpPr>
        <p:spPr>
          <a:xfrm>
            <a:off x="1907541" y="3561721"/>
            <a:ext cx="3350260" cy="430887"/>
          </a:xfrm>
          <a:prstGeom prst="rect">
            <a:avLst/>
          </a:prstGeom>
        </p:spPr>
        <p:txBody>
          <a:bodyPr vert="horz" wrap="square" lIns="0" tIns="0" rIns="0" bIns="0" rtlCol="0">
            <a:spAutoFit/>
          </a:bodyPr>
          <a:lstStyle/>
          <a:p>
            <a:pPr marL="12700">
              <a:lnSpc>
                <a:spcPct val="100000"/>
              </a:lnSpc>
            </a:pPr>
            <a:r>
              <a:rPr lang="en-US" sz="2800" spc="-25" dirty="0" smtClean="0">
                <a:latin typeface="Calibri"/>
                <a:cs typeface="Calibri"/>
              </a:rPr>
              <a:t>What do we include</a:t>
            </a:r>
            <a:r>
              <a:rPr sz="2800" spc="-10" dirty="0" smtClean="0">
                <a:latin typeface="Calibri"/>
                <a:cs typeface="Calibri"/>
              </a:rPr>
              <a:t>?</a:t>
            </a:r>
            <a:endParaRPr sz="2800" dirty="0">
              <a:latin typeface="Calibri"/>
              <a:cs typeface="Calibri"/>
            </a:endParaRPr>
          </a:p>
        </p:txBody>
      </p:sp>
    </p:spTree>
    <p:extLst>
      <p:ext uri="{BB962C8B-B14F-4D97-AF65-F5344CB8AC3E}">
        <p14:creationId xmlns:p14="http://schemas.microsoft.com/office/powerpoint/2010/main" val="2357878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533400"/>
            <a:ext cx="7617460" cy="553998"/>
          </a:xfrm>
          <a:prstGeom prst="rect">
            <a:avLst/>
          </a:prstGeom>
        </p:spPr>
        <p:txBody>
          <a:bodyPr vert="horz" wrap="square" lIns="0" tIns="0" rIns="0" bIns="0" rtlCol="0">
            <a:spAutoFit/>
          </a:bodyPr>
          <a:lstStyle/>
          <a:p>
            <a:pPr marL="12700" marR="5715">
              <a:lnSpc>
                <a:spcPct val="100000"/>
              </a:lnSpc>
            </a:pPr>
            <a:r>
              <a:rPr lang="en-US" sz="3600" b="1" spc="-5" dirty="0" smtClean="0">
                <a:solidFill>
                  <a:srgbClr val="003767"/>
                </a:solidFill>
                <a:latin typeface="Calibri"/>
                <a:cs typeface="Calibri"/>
              </a:rPr>
              <a:t>Integrating IT Risk</a:t>
            </a:r>
            <a:endParaRPr sz="3600" dirty="0">
              <a:latin typeface="Calibri"/>
              <a:cs typeface="Calibri"/>
            </a:endParaRPr>
          </a:p>
        </p:txBody>
      </p:sp>
      <p:sp>
        <p:nvSpPr>
          <p:cNvPr id="9" name="object 9"/>
          <p:cNvSpPr txBox="1"/>
          <p:nvPr/>
        </p:nvSpPr>
        <p:spPr>
          <a:xfrm>
            <a:off x="535940" y="1142778"/>
            <a:ext cx="8032750" cy="4985980"/>
          </a:xfrm>
          <a:prstGeom prst="rect">
            <a:avLst/>
          </a:prstGeom>
        </p:spPr>
        <p:txBody>
          <a:bodyPr vert="horz" wrap="square" lIns="0" tIns="0" rIns="0" bIns="0" rtlCol="0">
            <a:spAutoFit/>
          </a:bodyPr>
          <a:lstStyle/>
          <a:p>
            <a:pPr marL="354965" marR="257175" indent="-342265">
              <a:lnSpc>
                <a:spcPct val="100000"/>
              </a:lnSpc>
              <a:buClr>
                <a:srgbClr val="413000"/>
              </a:buClr>
              <a:buFont typeface="Calibri"/>
              <a:buChar char="•"/>
              <a:tabLst>
                <a:tab pos="355600" algn="l"/>
              </a:tabLst>
            </a:pPr>
            <a:r>
              <a:rPr lang="en-US" sz="2200" dirty="0" smtClean="0">
                <a:solidFill>
                  <a:srgbClr val="413000"/>
                </a:solidFill>
                <a:latin typeface="Calibri"/>
                <a:cs typeface="Calibri"/>
              </a:rPr>
              <a:t>Where do we even begin to get a sense of what an IT risk universe (or the scope/extent of IT risks) would be?</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So many resources that exist… where to look?</a:t>
            </a:r>
          </a:p>
          <a:p>
            <a:pPr marL="1269365" marR="257175" lvl="2" indent="-342265">
              <a:buClr>
                <a:srgbClr val="413000"/>
              </a:buClr>
              <a:buFont typeface="Calibri"/>
              <a:buChar char="•"/>
              <a:tabLst>
                <a:tab pos="355600" algn="l"/>
              </a:tabLst>
            </a:pPr>
            <a:r>
              <a:rPr lang="en-US" sz="2000" dirty="0" smtClean="0">
                <a:solidFill>
                  <a:srgbClr val="413000"/>
                </a:solidFill>
                <a:latin typeface="Calibri"/>
                <a:cs typeface="Calibri"/>
              </a:rPr>
              <a:t>NIST  (800-53)?</a:t>
            </a:r>
          </a:p>
          <a:p>
            <a:pPr marL="1269365" marR="257175" lvl="2" indent="-342265">
              <a:buClr>
                <a:srgbClr val="413000"/>
              </a:buClr>
              <a:buFont typeface="Calibri"/>
              <a:buChar char="•"/>
              <a:tabLst>
                <a:tab pos="355600" algn="l"/>
              </a:tabLst>
            </a:pPr>
            <a:r>
              <a:rPr lang="en-US" sz="2000" dirty="0" smtClean="0">
                <a:solidFill>
                  <a:srgbClr val="413000"/>
                </a:solidFill>
                <a:latin typeface="Calibri"/>
                <a:cs typeface="Calibri"/>
              </a:rPr>
              <a:t>ISO 27001/02?</a:t>
            </a:r>
          </a:p>
          <a:p>
            <a:pPr marL="1269365" marR="257175" lvl="2" indent="-342265">
              <a:buClr>
                <a:srgbClr val="413000"/>
              </a:buClr>
              <a:buFont typeface="Calibri"/>
              <a:buChar char="•"/>
              <a:tabLst>
                <a:tab pos="355600" algn="l"/>
              </a:tabLst>
            </a:pPr>
            <a:r>
              <a:rPr lang="en-US" sz="2000" dirty="0" smtClean="0">
                <a:solidFill>
                  <a:srgbClr val="413000"/>
                </a:solidFill>
                <a:latin typeface="Calibri"/>
                <a:cs typeface="Calibri"/>
              </a:rPr>
              <a:t>CSF - including cybersecurity assessment</a:t>
            </a:r>
          </a:p>
          <a:p>
            <a:pPr marL="1269365" marR="257175" lvl="2" indent="-342265">
              <a:buClr>
                <a:srgbClr val="413000"/>
              </a:buClr>
              <a:buFont typeface="Calibri"/>
              <a:buChar char="•"/>
              <a:tabLst>
                <a:tab pos="355600" algn="l"/>
              </a:tabLst>
            </a:pPr>
            <a:r>
              <a:rPr lang="en-US" sz="2000" dirty="0" smtClean="0">
                <a:solidFill>
                  <a:srgbClr val="413000"/>
                </a:solidFill>
                <a:latin typeface="Calibri"/>
                <a:cs typeface="Calibri"/>
              </a:rPr>
              <a:t>Information Technology Infrastructure Library (ITIL)</a:t>
            </a:r>
          </a:p>
          <a:p>
            <a:pPr marL="1269365" marR="257175" lvl="2" indent="-342265">
              <a:buClr>
                <a:srgbClr val="413000"/>
              </a:buClr>
              <a:buFont typeface="Calibri"/>
              <a:buChar char="•"/>
              <a:tabLst>
                <a:tab pos="355600" algn="l"/>
              </a:tabLst>
            </a:pPr>
            <a:r>
              <a:rPr lang="en-US" sz="2000" dirty="0" smtClean="0">
                <a:solidFill>
                  <a:srgbClr val="413000"/>
                </a:solidFill>
                <a:latin typeface="Calibri"/>
                <a:cs typeface="Calibri"/>
              </a:rPr>
              <a:t>AICPA Trust Service Principles</a:t>
            </a:r>
          </a:p>
          <a:p>
            <a:pPr marL="1726565" marR="257175" lvl="3" indent="-342265">
              <a:buClr>
                <a:srgbClr val="413000"/>
              </a:buClr>
              <a:buFont typeface="Calibri"/>
              <a:buChar char="•"/>
              <a:tabLst>
                <a:tab pos="355600" algn="l"/>
              </a:tabLst>
            </a:pPr>
            <a:r>
              <a:rPr lang="en-US" sz="2000" dirty="0" smtClean="0">
                <a:solidFill>
                  <a:srgbClr val="413000"/>
                </a:solidFill>
                <a:latin typeface="Calibri"/>
                <a:cs typeface="Calibri"/>
              </a:rPr>
              <a:t>Security</a:t>
            </a:r>
          </a:p>
          <a:p>
            <a:pPr marL="1726565" marR="257175" lvl="3" indent="-342265">
              <a:buClr>
                <a:srgbClr val="413000"/>
              </a:buClr>
              <a:buFont typeface="Calibri"/>
              <a:buChar char="•"/>
              <a:tabLst>
                <a:tab pos="355600" algn="l"/>
              </a:tabLst>
            </a:pPr>
            <a:r>
              <a:rPr lang="en-US" sz="2000" dirty="0" smtClean="0">
                <a:solidFill>
                  <a:srgbClr val="413000"/>
                </a:solidFill>
                <a:latin typeface="Calibri"/>
                <a:cs typeface="Calibri"/>
              </a:rPr>
              <a:t>Availability</a:t>
            </a:r>
          </a:p>
          <a:p>
            <a:pPr marL="1726565" marR="257175" lvl="3" indent="-342265">
              <a:buClr>
                <a:srgbClr val="413000"/>
              </a:buClr>
              <a:buFont typeface="Calibri"/>
              <a:buChar char="•"/>
              <a:tabLst>
                <a:tab pos="355600" algn="l"/>
              </a:tabLst>
            </a:pPr>
            <a:r>
              <a:rPr lang="en-US" sz="2000" dirty="0" smtClean="0">
                <a:solidFill>
                  <a:srgbClr val="413000"/>
                </a:solidFill>
                <a:latin typeface="Calibri"/>
                <a:cs typeface="Calibri"/>
              </a:rPr>
              <a:t>Confidentiality</a:t>
            </a:r>
          </a:p>
          <a:p>
            <a:pPr marL="1726565" marR="257175" lvl="3" indent="-342265">
              <a:buClr>
                <a:srgbClr val="413000"/>
              </a:buClr>
              <a:buFont typeface="Calibri"/>
              <a:buChar char="•"/>
              <a:tabLst>
                <a:tab pos="355600" algn="l"/>
              </a:tabLst>
            </a:pPr>
            <a:r>
              <a:rPr lang="en-US" sz="2000" dirty="0" smtClean="0">
                <a:solidFill>
                  <a:srgbClr val="413000"/>
                </a:solidFill>
                <a:latin typeface="Calibri"/>
                <a:cs typeface="Calibri"/>
              </a:rPr>
              <a:t>Process Integrity</a:t>
            </a:r>
          </a:p>
          <a:p>
            <a:pPr marL="1726565" marR="257175" lvl="3" indent="-342265">
              <a:buClr>
                <a:srgbClr val="413000"/>
              </a:buClr>
              <a:buFont typeface="Calibri"/>
              <a:buChar char="•"/>
              <a:tabLst>
                <a:tab pos="355600" algn="l"/>
              </a:tabLst>
            </a:pPr>
            <a:r>
              <a:rPr lang="en-US" sz="2000" dirty="0" smtClean="0">
                <a:solidFill>
                  <a:srgbClr val="413000"/>
                </a:solidFill>
                <a:latin typeface="Calibri"/>
                <a:cs typeface="Calibri"/>
              </a:rPr>
              <a:t>Privacy</a:t>
            </a:r>
          </a:p>
          <a:p>
            <a:pPr marL="1269365" marR="257175" lvl="2" indent="-342265">
              <a:buClr>
                <a:srgbClr val="413000"/>
              </a:buClr>
              <a:buFont typeface="Calibri"/>
              <a:buChar char="•"/>
              <a:tabLst>
                <a:tab pos="355600" algn="l"/>
              </a:tabLst>
            </a:pPr>
            <a:r>
              <a:rPr lang="en-US" sz="2000" dirty="0" smtClean="0">
                <a:solidFill>
                  <a:srgbClr val="413000"/>
                </a:solidFill>
                <a:latin typeface="Calibri"/>
                <a:cs typeface="Calibri"/>
              </a:rPr>
              <a:t>Many others - Need to be careful on how focused on security specific risks these may be</a:t>
            </a:r>
          </a:p>
          <a:p>
            <a:pPr marL="354965" marR="257175" indent="-342265">
              <a:lnSpc>
                <a:spcPct val="100000"/>
              </a:lnSpc>
              <a:buClr>
                <a:srgbClr val="413000"/>
              </a:buClr>
              <a:buFont typeface="Calibri"/>
              <a:buChar char="•"/>
              <a:tabLst>
                <a:tab pos="355600" algn="l"/>
              </a:tabLst>
            </a:pPr>
            <a:endParaRPr sz="2000" dirty="0">
              <a:latin typeface="Calibri"/>
              <a:cs typeface="Calibri"/>
            </a:endParaRPr>
          </a:p>
        </p:txBody>
      </p:sp>
      <p:sp>
        <p:nvSpPr>
          <p:cNvPr id="10" name="object 15"/>
          <p:cNvSpPr txBox="1"/>
          <p:nvPr/>
        </p:nvSpPr>
        <p:spPr>
          <a:xfrm>
            <a:off x="8839200" y="6399715"/>
            <a:ext cx="168910" cy="169277"/>
          </a:xfrm>
          <a:prstGeom prst="rect">
            <a:avLst/>
          </a:prstGeom>
        </p:spPr>
        <p:txBody>
          <a:bodyPr vert="horz" wrap="square" lIns="0" tIns="0" rIns="0" bIns="0" rtlCol="0">
            <a:spAutoFit/>
          </a:bodyPr>
          <a:lstStyle/>
          <a:p>
            <a:pPr marL="96520" algn="ctr">
              <a:lnSpc>
                <a:spcPct val="100000"/>
              </a:lnSpc>
            </a:pPr>
            <a:fld id="{81D60167-4931-47E6-BA6A-407CBD079E47}" type="slidenum">
              <a:rPr lang="en-US" sz="1100" b="1">
                <a:solidFill>
                  <a:srgbClr val="A04D1D"/>
                </a:solidFill>
                <a:cs typeface="Calibri"/>
              </a:rPr>
              <a:pPr marL="96520" algn="ctr">
                <a:lnSpc>
                  <a:spcPct val="100000"/>
                </a:lnSpc>
              </a:pPr>
              <a:t>6</a:t>
            </a:fld>
            <a:endParaRPr lang="en-US" sz="1100" dirty="0">
              <a:cs typeface="Calibri"/>
            </a:endParaRPr>
          </a:p>
        </p:txBody>
      </p:sp>
    </p:spTree>
    <p:extLst>
      <p:ext uri="{BB962C8B-B14F-4D97-AF65-F5344CB8AC3E}">
        <p14:creationId xmlns:p14="http://schemas.microsoft.com/office/powerpoint/2010/main" val="3344922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p:nvPr/>
        </p:nvSpPr>
        <p:spPr>
          <a:xfrm>
            <a:off x="535940" y="304800"/>
            <a:ext cx="7617460" cy="553998"/>
          </a:xfrm>
          <a:prstGeom prst="rect">
            <a:avLst/>
          </a:prstGeom>
        </p:spPr>
        <p:txBody>
          <a:bodyPr vert="horz" wrap="square" lIns="0" tIns="0" rIns="0" bIns="0" rtlCol="0">
            <a:spAutoFit/>
          </a:bodyPr>
          <a:lstStyle/>
          <a:p>
            <a:pPr marL="12700" marR="5715">
              <a:lnSpc>
                <a:spcPct val="100000"/>
              </a:lnSpc>
            </a:pPr>
            <a:r>
              <a:rPr lang="en-US" sz="3600" b="1" spc="-5" dirty="0" smtClean="0">
                <a:solidFill>
                  <a:srgbClr val="003767"/>
                </a:solidFill>
                <a:latin typeface="Calibri"/>
                <a:cs typeface="Calibri"/>
              </a:rPr>
              <a:t>IT Risk Universe</a:t>
            </a:r>
            <a:endParaRPr sz="3600" dirty="0">
              <a:latin typeface="Calibri"/>
              <a:cs typeface="Calibri"/>
            </a:endParaRPr>
          </a:p>
        </p:txBody>
      </p:sp>
      <p:sp>
        <p:nvSpPr>
          <p:cNvPr id="9" name="object 9"/>
          <p:cNvSpPr txBox="1"/>
          <p:nvPr/>
        </p:nvSpPr>
        <p:spPr>
          <a:xfrm>
            <a:off x="535940" y="914400"/>
            <a:ext cx="8032750" cy="5416868"/>
          </a:xfrm>
          <a:prstGeom prst="rect">
            <a:avLst/>
          </a:prstGeom>
        </p:spPr>
        <p:txBody>
          <a:bodyPr vert="horz" wrap="square" lIns="0" tIns="0" rIns="0" bIns="0" rtlCol="0">
            <a:spAutoFit/>
          </a:bodyPr>
          <a:lstStyle/>
          <a:p>
            <a:pPr marL="354965" marR="257175" indent="-342265">
              <a:lnSpc>
                <a:spcPct val="100000"/>
              </a:lnSpc>
              <a:buClr>
                <a:srgbClr val="413000"/>
              </a:buClr>
              <a:buFont typeface="Calibri"/>
              <a:buChar char="•"/>
              <a:tabLst>
                <a:tab pos="355600" algn="l"/>
              </a:tabLst>
            </a:pPr>
            <a:r>
              <a:rPr lang="en-US" sz="2400" dirty="0" smtClean="0">
                <a:solidFill>
                  <a:srgbClr val="413000"/>
                </a:solidFill>
                <a:latin typeface="Calibri"/>
                <a:cs typeface="Calibri"/>
              </a:rPr>
              <a:t>CLA utilizes an outline to guide the discussion around IT risks, and to provide “parameters” to the IT audit/risk universe:</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Organization and Administration</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Vendor Management (critical area as mentioned above)</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Infrastructure </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IT Security</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Data Administration (Data Classification and Ownership included)</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Application Admin</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User and Account Management</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Physical Controls</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IT Operations (Scheduling, Change Controls, Backups, Logs, etc.)</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Incident Response</a:t>
            </a:r>
          </a:p>
          <a:p>
            <a:pPr marL="812165" marR="257175" lvl="1" indent="-342265">
              <a:buClr>
                <a:srgbClr val="413000"/>
              </a:buClr>
              <a:buFont typeface="Calibri"/>
              <a:buChar char="•"/>
              <a:tabLst>
                <a:tab pos="355600" algn="l"/>
              </a:tabLst>
            </a:pPr>
            <a:r>
              <a:rPr lang="en-US" sz="2000" dirty="0" smtClean="0">
                <a:solidFill>
                  <a:srgbClr val="413000"/>
                </a:solidFill>
                <a:latin typeface="Calibri"/>
                <a:cs typeface="Calibri"/>
              </a:rPr>
              <a:t>Disaster Recovery and Business Continuity</a:t>
            </a:r>
          </a:p>
          <a:p>
            <a:pPr marL="812165" marR="257175" lvl="1" indent="-342265">
              <a:buClr>
                <a:srgbClr val="413000"/>
              </a:buClr>
              <a:buFont typeface="Calibri"/>
              <a:buChar char="•"/>
              <a:tabLst>
                <a:tab pos="355600" algn="l"/>
              </a:tabLst>
            </a:pPr>
            <a:endParaRPr lang="en-US" sz="2000" dirty="0">
              <a:solidFill>
                <a:srgbClr val="413000"/>
              </a:solidFill>
              <a:latin typeface="Calibri"/>
              <a:cs typeface="Calibri"/>
            </a:endParaRPr>
          </a:p>
          <a:p>
            <a:pPr marL="354965" marR="257175" indent="-342265">
              <a:buClr>
                <a:srgbClr val="413000"/>
              </a:buClr>
              <a:buFont typeface="Calibri"/>
              <a:buChar char="•"/>
              <a:tabLst>
                <a:tab pos="355600" algn="l"/>
              </a:tabLst>
            </a:pPr>
            <a:r>
              <a:rPr lang="en-US" sz="2000" dirty="0" smtClean="0">
                <a:solidFill>
                  <a:srgbClr val="413000"/>
                </a:solidFill>
                <a:latin typeface="Calibri"/>
                <a:cs typeface="Calibri"/>
              </a:rPr>
              <a:t>There can certainly be more – but this generally provides us a good outline to start discussions to highlight key risks in each “domain</a:t>
            </a:r>
            <a:r>
              <a:rPr lang="en-US" sz="2000" dirty="0" smtClean="0">
                <a:solidFill>
                  <a:srgbClr val="413000"/>
                </a:solidFill>
                <a:latin typeface="Calibri"/>
                <a:cs typeface="Calibri"/>
              </a:rPr>
              <a:t>”</a:t>
            </a:r>
            <a:endParaRPr lang="en-US" sz="2000" dirty="0" smtClean="0">
              <a:solidFill>
                <a:srgbClr val="413000"/>
              </a:solidFill>
              <a:latin typeface="Calibri"/>
              <a:cs typeface="Calibri"/>
            </a:endParaRPr>
          </a:p>
        </p:txBody>
      </p:sp>
      <p:sp>
        <p:nvSpPr>
          <p:cNvPr id="10" name="object 15"/>
          <p:cNvSpPr txBox="1"/>
          <p:nvPr/>
        </p:nvSpPr>
        <p:spPr>
          <a:xfrm>
            <a:off x="8791266" y="6422023"/>
            <a:ext cx="168910" cy="169277"/>
          </a:xfrm>
          <a:prstGeom prst="rect">
            <a:avLst/>
          </a:prstGeom>
        </p:spPr>
        <p:txBody>
          <a:bodyPr vert="horz" wrap="square" lIns="0" tIns="0" rIns="0" bIns="0" rtlCol="0">
            <a:spAutoFit/>
          </a:bodyPr>
          <a:lstStyle/>
          <a:p>
            <a:pPr marL="96520" algn="ctr">
              <a:lnSpc>
                <a:spcPct val="100000"/>
              </a:lnSpc>
            </a:pPr>
            <a:fld id="{81D60167-4931-47E6-BA6A-407CBD079E47}" type="slidenum">
              <a:rPr lang="en-US" sz="1100" b="1">
                <a:solidFill>
                  <a:srgbClr val="A04D1D"/>
                </a:solidFill>
                <a:cs typeface="Calibri"/>
              </a:rPr>
              <a:pPr marL="96520" algn="ctr">
                <a:lnSpc>
                  <a:spcPct val="100000"/>
                </a:lnSpc>
              </a:pPr>
              <a:t>7</a:t>
            </a:fld>
            <a:endParaRPr lang="en-US" sz="1100" dirty="0">
              <a:cs typeface="Calibri"/>
            </a:endParaRPr>
          </a:p>
        </p:txBody>
      </p:sp>
    </p:spTree>
    <p:extLst>
      <p:ext uri="{BB962C8B-B14F-4D97-AF65-F5344CB8AC3E}">
        <p14:creationId xmlns:p14="http://schemas.microsoft.com/office/powerpoint/2010/main" val="2614807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txBox="1">
            <a:spLocks noGrp="1"/>
          </p:cNvSpPr>
          <p:nvPr>
            <p:ph type="title"/>
          </p:nvPr>
        </p:nvSpPr>
        <p:spPr>
          <a:xfrm>
            <a:off x="78740" y="0"/>
            <a:ext cx="8986520" cy="981075"/>
          </a:xfrm>
          <a:prstGeom prst="rect">
            <a:avLst/>
          </a:prstGeom>
        </p:spPr>
        <p:txBody>
          <a:bodyPr vert="horz" wrap="square" lIns="0" tIns="459898" rIns="0" bIns="0" rtlCol="0">
            <a:spAutoFit/>
          </a:bodyPr>
          <a:lstStyle/>
          <a:p>
            <a:pPr marL="469900">
              <a:lnSpc>
                <a:spcPct val="100000"/>
              </a:lnSpc>
            </a:pPr>
            <a:r>
              <a:rPr lang="en-US" spc="-5" dirty="0"/>
              <a:t>G</a:t>
            </a:r>
            <a:r>
              <a:rPr lang="en-US" spc="-5" dirty="0" smtClean="0"/>
              <a:t>oals </a:t>
            </a:r>
            <a:r>
              <a:rPr lang="en-US" spc="-5" dirty="0" smtClean="0"/>
              <a:t>of Risk Management &amp; Risk Assessment</a:t>
            </a:r>
            <a:endParaRPr dirty="0"/>
          </a:p>
        </p:txBody>
      </p:sp>
      <p:sp>
        <p:nvSpPr>
          <p:cNvPr id="10" name="object 10"/>
          <p:cNvSpPr txBox="1">
            <a:spLocks noGrp="1"/>
          </p:cNvSpPr>
          <p:nvPr>
            <p:ph type="sldNum" sz="quarter" idx="7"/>
          </p:nvPr>
        </p:nvSpPr>
        <p:spPr>
          <a:xfrm>
            <a:off x="8873491" y="6414706"/>
            <a:ext cx="194309" cy="187959"/>
          </a:xfrm>
          <a:prstGeom prst="rect">
            <a:avLst/>
          </a:prstGeom>
        </p:spPr>
        <p:txBody>
          <a:bodyPr vert="horz" wrap="square" lIns="0" tIns="0" rIns="0" bIns="0" rtlCol="0">
            <a:spAutoFit/>
          </a:bodyPr>
          <a:lstStyle/>
          <a:p>
            <a:pPr marL="25400">
              <a:lnSpc>
                <a:spcPct val="100000"/>
              </a:lnSpc>
            </a:pPr>
            <a:fld id="{81D60167-4931-47E6-BA6A-407CBD079E47}" type="slidenum">
              <a:rPr sz="1100" b="1" dirty="0">
                <a:solidFill>
                  <a:srgbClr val="A04D1D"/>
                </a:solidFill>
                <a:latin typeface="Calibri"/>
                <a:cs typeface="Calibri"/>
              </a:rPr>
              <a:pPr marL="25400">
                <a:lnSpc>
                  <a:spcPct val="100000"/>
                </a:lnSpc>
              </a:pPr>
              <a:t>8</a:t>
            </a:fld>
            <a:endParaRPr sz="1100" dirty="0">
              <a:latin typeface="Calibri"/>
              <a:cs typeface="Calibri"/>
            </a:endParaRPr>
          </a:p>
        </p:txBody>
      </p:sp>
      <p:sp>
        <p:nvSpPr>
          <p:cNvPr id="12" name="Rectangle 2"/>
          <p:cNvSpPr>
            <a:spLocks noChangeArrowheads="1"/>
          </p:cNvSpPr>
          <p:nvPr/>
        </p:nvSpPr>
        <p:spPr bwMode="auto">
          <a:xfrm>
            <a:off x="228600" y="1143000"/>
            <a:ext cx="8686800" cy="4648200"/>
          </a:xfrm>
          <a:prstGeom prst="rect">
            <a:avLst/>
          </a:prstGeom>
          <a:solidFill>
            <a:srgbClr val="C0C0C0"/>
          </a:solidFill>
          <a:ln w="9525" algn="ctr">
            <a:solidFill>
              <a:schemeClr val="tx1"/>
            </a:solidFill>
            <a:miter lim="800000"/>
            <a:headEnd/>
            <a:tailEnd/>
          </a:ln>
        </p:spPr>
        <p:txBody>
          <a:bodyPr vert="eaVert" wrap="none" anchor="ctr"/>
          <a:lstStyle/>
          <a:p>
            <a:pPr algn="ctr"/>
            <a:endParaRPr lang="en-US" sz="2400" dirty="0">
              <a:solidFill>
                <a:srgbClr val="DDDDDD"/>
              </a:solidFill>
            </a:endParaRPr>
          </a:p>
        </p:txBody>
      </p:sp>
      <p:sp>
        <p:nvSpPr>
          <p:cNvPr id="13" name="Line 4"/>
          <p:cNvSpPr>
            <a:spLocks noChangeShapeType="1"/>
          </p:cNvSpPr>
          <p:nvPr/>
        </p:nvSpPr>
        <p:spPr bwMode="auto">
          <a:xfrm>
            <a:off x="385763" y="1946275"/>
            <a:ext cx="7181850" cy="1804988"/>
          </a:xfrm>
          <a:prstGeom prst="line">
            <a:avLst/>
          </a:prstGeom>
          <a:noFill/>
          <a:ln w="9525">
            <a:noFill/>
            <a:round/>
            <a:headEnd type="none" w="sm" len="sm"/>
            <a:tailEnd type="stealth" w="med" len="med"/>
          </a:ln>
        </p:spPr>
        <p:txBody>
          <a:bodyPr/>
          <a:lstStyle/>
          <a:p>
            <a:endParaRPr lang="en-US" dirty="0"/>
          </a:p>
        </p:txBody>
      </p:sp>
      <p:sp>
        <p:nvSpPr>
          <p:cNvPr id="14" name="Oval 5"/>
          <p:cNvSpPr>
            <a:spLocks noChangeArrowheads="1"/>
          </p:cNvSpPr>
          <p:nvPr/>
        </p:nvSpPr>
        <p:spPr bwMode="auto">
          <a:xfrm>
            <a:off x="2362200" y="3505200"/>
            <a:ext cx="3703637" cy="1219200"/>
          </a:xfrm>
          <a:prstGeom prst="ellipse">
            <a:avLst/>
          </a:prstGeom>
          <a:solidFill>
            <a:schemeClr val="bg1"/>
          </a:solidFill>
          <a:ln w="12700">
            <a:solidFill>
              <a:schemeClr val="tx1"/>
            </a:solidFill>
            <a:round/>
            <a:headEnd/>
            <a:tailEnd/>
          </a:ln>
        </p:spPr>
        <p:txBody>
          <a:bodyPr wrap="none" lIns="76200" tIns="38100" rIns="76200" bIns="38100" anchor="ctr"/>
          <a:lstStyle/>
          <a:p>
            <a:pPr algn="ctr" eaLnBrk="0" hangingPunct="0">
              <a:spcAft>
                <a:spcPct val="50000"/>
              </a:spcAft>
            </a:pPr>
            <a:r>
              <a:rPr lang="en-US" u="sng" dirty="0"/>
              <a:t>Business Development</a:t>
            </a:r>
          </a:p>
          <a:p>
            <a:pPr algn="ctr" eaLnBrk="0" hangingPunct="0"/>
            <a:r>
              <a:rPr lang="en-US" sz="1200" dirty="0"/>
              <a:t> </a:t>
            </a:r>
            <a:r>
              <a:rPr lang="en-US" sz="1200" b="0" dirty="0"/>
              <a:t>Market and Strategy Risks</a:t>
            </a:r>
          </a:p>
        </p:txBody>
      </p:sp>
      <p:sp>
        <p:nvSpPr>
          <p:cNvPr id="15" name="Oval 6"/>
          <p:cNvSpPr>
            <a:spLocks noChangeArrowheads="1"/>
          </p:cNvSpPr>
          <p:nvPr/>
        </p:nvSpPr>
        <p:spPr bwMode="auto">
          <a:xfrm>
            <a:off x="381000" y="2895600"/>
            <a:ext cx="3581399" cy="1037609"/>
          </a:xfrm>
          <a:prstGeom prst="ellipse">
            <a:avLst/>
          </a:prstGeom>
          <a:solidFill>
            <a:srgbClr val="92D050"/>
          </a:solidFill>
          <a:ln w="57150" algn="ctr">
            <a:solidFill>
              <a:schemeClr val="accent5">
                <a:lumMod val="50000"/>
              </a:schemeClr>
            </a:solidFill>
            <a:round/>
            <a:headEnd/>
            <a:tailEnd/>
          </a:ln>
        </p:spPr>
        <p:txBody>
          <a:bodyPr lIns="92075" tIns="46038" rIns="92075" bIns="46038" anchor="ctr"/>
          <a:lstStyle/>
          <a:p>
            <a:pPr algn="ctr" eaLnBrk="0" hangingPunct="0">
              <a:spcAft>
                <a:spcPct val="50000"/>
              </a:spcAft>
            </a:pPr>
            <a:r>
              <a:rPr lang="en-US" sz="1600" u="sng" dirty="0"/>
              <a:t>Information Management</a:t>
            </a:r>
          </a:p>
          <a:p>
            <a:pPr algn="ctr" eaLnBrk="0" hangingPunct="0"/>
            <a:r>
              <a:rPr lang="en-US" sz="1200" b="0" dirty="0"/>
              <a:t>IT Security, Data Integrity, Information  Adequacy, Business Process/Continuity Risks</a:t>
            </a:r>
          </a:p>
        </p:txBody>
      </p:sp>
      <p:sp>
        <p:nvSpPr>
          <p:cNvPr id="16" name="Oval 7"/>
          <p:cNvSpPr>
            <a:spLocks noChangeArrowheads="1"/>
          </p:cNvSpPr>
          <p:nvPr/>
        </p:nvSpPr>
        <p:spPr bwMode="auto">
          <a:xfrm>
            <a:off x="4191000" y="4800600"/>
            <a:ext cx="4191000" cy="914151"/>
          </a:xfrm>
          <a:prstGeom prst="ellipse">
            <a:avLst/>
          </a:prstGeom>
          <a:solidFill>
            <a:schemeClr val="bg1"/>
          </a:solidFill>
          <a:ln w="12700" algn="ctr">
            <a:solidFill>
              <a:schemeClr val="tx1"/>
            </a:solidFill>
            <a:round/>
            <a:headEnd/>
            <a:tailEnd/>
          </a:ln>
        </p:spPr>
        <p:txBody>
          <a:bodyPr lIns="92075" tIns="46038" rIns="92075" bIns="46038" anchor="ctr"/>
          <a:lstStyle/>
          <a:p>
            <a:pPr algn="ctr" eaLnBrk="0" hangingPunct="0">
              <a:spcAft>
                <a:spcPct val="50000"/>
              </a:spcAft>
            </a:pPr>
            <a:r>
              <a:rPr lang="en-US" u="sng" dirty="0"/>
              <a:t>Insurance </a:t>
            </a:r>
          </a:p>
          <a:p>
            <a:pPr algn="ctr" eaLnBrk="0" hangingPunct="0"/>
            <a:r>
              <a:rPr lang="en-US" sz="1200" b="0" dirty="0"/>
              <a:t>Property, Casualty, Liability, and Hazards</a:t>
            </a:r>
          </a:p>
        </p:txBody>
      </p:sp>
      <p:sp>
        <p:nvSpPr>
          <p:cNvPr id="17" name="Oval 8"/>
          <p:cNvSpPr>
            <a:spLocks noChangeArrowheads="1"/>
          </p:cNvSpPr>
          <p:nvPr/>
        </p:nvSpPr>
        <p:spPr bwMode="auto">
          <a:xfrm>
            <a:off x="4800600" y="2743200"/>
            <a:ext cx="3922479" cy="1143000"/>
          </a:xfrm>
          <a:prstGeom prst="ellipse">
            <a:avLst/>
          </a:prstGeom>
          <a:solidFill>
            <a:schemeClr val="bg1"/>
          </a:solidFill>
          <a:ln w="12700" algn="ctr">
            <a:solidFill>
              <a:schemeClr val="tx1"/>
            </a:solidFill>
            <a:round/>
            <a:headEnd/>
            <a:tailEnd/>
          </a:ln>
        </p:spPr>
        <p:txBody>
          <a:bodyPr lIns="92075" tIns="46038" rIns="92075" bIns="46038" anchor="ctr"/>
          <a:lstStyle/>
          <a:p>
            <a:pPr algn="ctr" eaLnBrk="0" hangingPunct="0">
              <a:spcAft>
                <a:spcPct val="50000"/>
              </a:spcAft>
            </a:pPr>
            <a:r>
              <a:rPr lang="en-US" u="sng" dirty="0"/>
              <a:t>Internal Audit </a:t>
            </a:r>
          </a:p>
          <a:p>
            <a:pPr algn="ctr" eaLnBrk="0" hangingPunct="0">
              <a:spcAft>
                <a:spcPct val="50000"/>
              </a:spcAft>
            </a:pPr>
            <a:r>
              <a:rPr lang="en-US" sz="1200" b="0" dirty="0"/>
              <a:t>Risk informed audits, risks to internal control, key exposures and vulnerabilities, and assurance</a:t>
            </a:r>
          </a:p>
        </p:txBody>
      </p:sp>
      <p:sp>
        <p:nvSpPr>
          <p:cNvPr id="18" name="Oval 9"/>
          <p:cNvSpPr>
            <a:spLocks noChangeArrowheads="1"/>
          </p:cNvSpPr>
          <p:nvPr/>
        </p:nvSpPr>
        <p:spPr bwMode="auto">
          <a:xfrm>
            <a:off x="5257800" y="3810000"/>
            <a:ext cx="3657600" cy="1055687"/>
          </a:xfrm>
          <a:prstGeom prst="ellipse">
            <a:avLst/>
          </a:prstGeom>
          <a:solidFill>
            <a:schemeClr val="bg1"/>
          </a:solidFill>
          <a:ln w="12700" algn="ctr">
            <a:solidFill>
              <a:schemeClr val="tx1"/>
            </a:solidFill>
            <a:round/>
            <a:headEnd/>
            <a:tailEnd/>
          </a:ln>
        </p:spPr>
        <p:txBody>
          <a:bodyPr lIns="92075" tIns="46038" rIns="92075" bIns="46038" anchor="ctr"/>
          <a:lstStyle/>
          <a:p>
            <a:pPr algn="ctr" eaLnBrk="0" hangingPunct="0">
              <a:spcAft>
                <a:spcPct val="50000"/>
              </a:spcAft>
            </a:pPr>
            <a:r>
              <a:rPr lang="en-US" u="sng" dirty="0"/>
              <a:t>Security </a:t>
            </a:r>
          </a:p>
          <a:p>
            <a:pPr algn="ctr" eaLnBrk="0" hangingPunct="0">
              <a:spcAft>
                <a:spcPct val="50000"/>
              </a:spcAft>
            </a:pPr>
            <a:r>
              <a:rPr lang="en-US" sz="1200" b="0" dirty="0"/>
              <a:t>Risks to property and people</a:t>
            </a:r>
          </a:p>
        </p:txBody>
      </p:sp>
      <p:sp>
        <p:nvSpPr>
          <p:cNvPr id="19" name="Oval 10"/>
          <p:cNvSpPr>
            <a:spLocks noChangeArrowheads="1"/>
          </p:cNvSpPr>
          <p:nvPr/>
        </p:nvSpPr>
        <p:spPr bwMode="auto">
          <a:xfrm>
            <a:off x="5029200" y="1295400"/>
            <a:ext cx="3886200" cy="1143000"/>
          </a:xfrm>
          <a:prstGeom prst="ellipse">
            <a:avLst/>
          </a:prstGeom>
          <a:solidFill>
            <a:schemeClr val="bg1"/>
          </a:solidFill>
          <a:ln w="12700" algn="ctr">
            <a:solidFill>
              <a:schemeClr val="tx1"/>
            </a:solidFill>
            <a:round/>
            <a:headEnd/>
            <a:tailEnd/>
          </a:ln>
        </p:spPr>
        <p:txBody>
          <a:bodyPr lIns="92075" tIns="46038" rIns="92075" bIns="46038" anchor="ctr"/>
          <a:lstStyle/>
          <a:p>
            <a:pPr algn="ctr" eaLnBrk="0" hangingPunct="0">
              <a:spcAft>
                <a:spcPct val="50000"/>
              </a:spcAft>
            </a:pPr>
            <a:r>
              <a:rPr lang="en-US" u="sng" dirty="0"/>
              <a:t>General Counsel </a:t>
            </a:r>
          </a:p>
          <a:p>
            <a:pPr algn="ctr" eaLnBrk="0" hangingPunct="0">
              <a:spcAft>
                <a:spcPct val="50000"/>
              </a:spcAft>
            </a:pPr>
            <a:r>
              <a:rPr lang="en-US" sz="1200" b="0" dirty="0"/>
              <a:t>Legal and Intellectual Property</a:t>
            </a:r>
          </a:p>
        </p:txBody>
      </p:sp>
      <p:sp>
        <p:nvSpPr>
          <p:cNvPr id="20" name="Oval 11"/>
          <p:cNvSpPr>
            <a:spLocks noChangeArrowheads="1"/>
          </p:cNvSpPr>
          <p:nvPr/>
        </p:nvSpPr>
        <p:spPr bwMode="auto">
          <a:xfrm>
            <a:off x="533400" y="4495800"/>
            <a:ext cx="3505200" cy="1193469"/>
          </a:xfrm>
          <a:prstGeom prst="ellipse">
            <a:avLst/>
          </a:prstGeom>
          <a:solidFill>
            <a:schemeClr val="bg1"/>
          </a:solidFill>
          <a:ln w="12700" algn="ctr">
            <a:solidFill>
              <a:schemeClr val="tx1"/>
            </a:solidFill>
            <a:round/>
            <a:headEnd/>
            <a:tailEnd/>
          </a:ln>
        </p:spPr>
        <p:txBody>
          <a:bodyPr lIns="92075" tIns="46038" rIns="92075" bIns="46038" anchor="ctr"/>
          <a:lstStyle/>
          <a:p>
            <a:pPr algn="ctr" eaLnBrk="0" hangingPunct="0">
              <a:spcAft>
                <a:spcPct val="50000"/>
              </a:spcAft>
            </a:pPr>
            <a:r>
              <a:rPr lang="en-US" u="sng" dirty="0"/>
              <a:t>Operations </a:t>
            </a:r>
          </a:p>
          <a:p>
            <a:pPr algn="ctr" eaLnBrk="0" hangingPunct="0">
              <a:spcAft>
                <a:spcPct val="50000"/>
              </a:spcAft>
            </a:pPr>
            <a:r>
              <a:rPr lang="en-US" sz="1100" b="0" dirty="0"/>
              <a:t>Quality of care, Customer Relations, Market and Pricing, Competitive, People/Process/Asset Performance, Environmental and Safety Risks</a:t>
            </a:r>
          </a:p>
        </p:txBody>
      </p:sp>
      <p:sp>
        <p:nvSpPr>
          <p:cNvPr id="21" name="Oval 12"/>
          <p:cNvSpPr>
            <a:spLocks noChangeArrowheads="1"/>
          </p:cNvSpPr>
          <p:nvPr/>
        </p:nvSpPr>
        <p:spPr bwMode="auto">
          <a:xfrm>
            <a:off x="609600" y="1295400"/>
            <a:ext cx="3581400" cy="1143000"/>
          </a:xfrm>
          <a:prstGeom prst="ellipse">
            <a:avLst/>
          </a:prstGeom>
          <a:solidFill>
            <a:schemeClr val="bg1"/>
          </a:solidFill>
          <a:ln w="12700">
            <a:solidFill>
              <a:schemeClr val="tx1"/>
            </a:solidFill>
            <a:round/>
            <a:headEnd/>
            <a:tailEnd/>
          </a:ln>
        </p:spPr>
        <p:txBody>
          <a:bodyPr lIns="92075" tIns="46038" rIns="92075" bIns="46038" anchor="ctr"/>
          <a:lstStyle/>
          <a:p>
            <a:pPr algn="ctr" eaLnBrk="0" hangingPunct="0">
              <a:spcAft>
                <a:spcPct val="50000"/>
              </a:spcAft>
            </a:pPr>
            <a:r>
              <a:rPr lang="en-US" u="sng" dirty="0"/>
              <a:t>Finance  </a:t>
            </a:r>
          </a:p>
          <a:p>
            <a:pPr algn="ctr" eaLnBrk="0" hangingPunct="0">
              <a:spcAft>
                <a:spcPct val="50000"/>
              </a:spcAft>
            </a:pPr>
            <a:r>
              <a:rPr lang="en-US" sz="1200" b="0" dirty="0"/>
              <a:t>Internal Control, Disclosure, Credit, Liquidity, Commodity,  Risk Analytics &amp; Modeling</a:t>
            </a:r>
          </a:p>
        </p:txBody>
      </p:sp>
      <p:sp>
        <p:nvSpPr>
          <p:cNvPr id="22" name="Oval 14"/>
          <p:cNvSpPr>
            <a:spLocks noChangeArrowheads="1"/>
          </p:cNvSpPr>
          <p:nvPr/>
        </p:nvSpPr>
        <p:spPr bwMode="auto">
          <a:xfrm>
            <a:off x="2667000" y="2057400"/>
            <a:ext cx="3521925" cy="1094679"/>
          </a:xfrm>
          <a:prstGeom prst="ellipse">
            <a:avLst/>
          </a:prstGeom>
          <a:solidFill>
            <a:schemeClr val="bg1"/>
          </a:solidFill>
          <a:ln w="12700" algn="ctr">
            <a:solidFill>
              <a:schemeClr val="tx1"/>
            </a:solidFill>
            <a:round/>
            <a:headEnd/>
            <a:tailEnd/>
          </a:ln>
        </p:spPr>
        <p:txBody>
          <a:bodyPr lIns="92075" tIns="46038" rIns="92075" bIns="46038" anchor="ctr"/>
          <a:lstStyle/>
          <a:p>
            <a:pPr algn="ctr" eaLnBrk="0" hangingPunct="0">
              <a:spcAft>
                <a:spcPct val="50000"/>
              </a:spcAft>
            </a:pPr>
            <a:r>
              <a:rPr lang="en-US" u="sng" dirty="0"/>
              <a:t>Compliance and Ethics </a:t>
            </a:r>
          </a:p>
          <a:p>
            <a:pPr algn="ctr" eaLnBrk="0" hangingPunct="0">
              <a:spcAft>
                <a:spcPct val="50000"/>
              </a:spcAft>
            </a:pPr>
            <a:r>
              <a:rPr lang="en-US" sz="1200" b="0" dirty="0"/>
              <a:t> Ethics and Business Conduct, and Regulatory Compliance Risks</a:t>
            </a:r>
          </a:p>
        </p:txBody>
      </p:sp>
      <p:sp>
        <p:nvSpPr>
          <p:cNvPr id="2" name="TextBox 1"/>
          <p:cNvSpPr txBox="1"/>
          <p:nvPr/>
        </p:nvSpPr>
        <p:spPr>
          <a:xfrm>
            <a:off x="402771" y="5911334"/>
            <a:ext cx="8461162" cy="646331"/>
          </a:xfrm>
          <a:prstGeom prst="rect">
            <a:avLst/>
          </a:prstGeom>
          <a:noFill/>
        </p:spPr>
        <p:txBody>
          <a:bodyPr wrap="none" rtlCol="0">
            <a:spAutoFit/>
          </a:bodyPr>
          <a:lstStyle/>
          <a:p>
            <a:r>
              <a:rPr lang="en-US" dirty="0" smtClean="0"/>
              <a:t>Challenge is how to align and integrate all these various groups; and how to address the </a:t>
            </a:r>
          </a:p>
          <a:p>
            <a:r>
              <a:rPr lang="en-US" dirty="0" smtClean="0"/>
              <a:t>alignment and “overlap” with each area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anim to="" calcmode="lin" valueType="num">
                                      <p:cBhvr>
                                        <p:cTn id="7" dur="1" fill="hold"/>
                                        <p:tgtEl>
                                          <p:spTgt spid="13"/>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to="" calcmode="lin" valueType="num">
                                      <p:cBhvr>
                                        <p:cTn id="10" dur="1" fill="hold"/>
                                        <p:tgtEl>
                                          <p:spTgt spid="14"/>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 to="" calcmode="lin" valueType="num">
                                      <p:cBhvr>
                                        <p:cTn id="13" dur="1" fill="hold"/>
                                        <p:tgtEl>
                                          <p:spTgt spid="21"/>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 to="" calcmode="lin" valueType="num">
                                      <p:cBhvr>
                                        <p:cTn id="16" dur="1" fill="hold"/>
                                        <p:tgtEl>
                                          <p:spTgt spid="16"/>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to="" calcmode="lin" valueType="num">
                                      <p:cBhvr>
                                        <p:cTn id="19" dur="1" fill="hold"/>
                                        <p:tgtEl>
                                          <p:spTgt spid="15"/>
                                        </p:tgtEl>
                                        <p:attrNameLst>
                                          <p:attrName/>
                                        </p:attrNameLst>
                                      </p:cBhvr>
                                    </p:anim>
                                  </p:childTnLst>
                                </p:cTn>
                              </p:par>
                              <p:par>
                                <p:cTn id="20" presetID="24"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to="" calcmode="lin" valueType="num">
                                      <p:cBhvr>
                                        <p:cTn id="22" dur="1" fill="hold"/>
                                        <p:tgtEl>
                                          <p:spTgt spid="17"/>
                                        </p:tgtEl>
                                        <p:attrNameLst>
                                          <p:attrName/>
                                        </p:attrNameLst>
                                      </p:cBhvr>
                                    </p:anim>
                                  </p:childTnLst>
                                </p:cTn>
                              </p:par>
                              <p:par>
                                <p:cTn id="23" presetID="24"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 to="" calcmode="lin" valueType="num">
                                      <p:cBhvr>
                                        <p:cTn id="25" dur="1" fill="hold"/>
                                        <p:tgtEl>
                                          <p:spTgt spid="18"/>
                                        </p:tgtEl>
                                        <p:attrNameLst>
                                          <p:attrName/>
                                        </p:attrNameLst>
                                      </p:cBhvr>
                                    </p:anim>
                                  </p:childTnLst>
                                </p:cTn>
                              </p:par>
                              <p:par>
                                <p:cTn id="26" presetID="24"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to="" calcmode="lin" valueType="num">
                                      <p:cBhvr>
                                        <p:cTn id="28" dur="1" fill="hold"/>
                                        <p:tgtEl>
                                          <p:spTgt spid="19"/>
                                        </p:tgtEl>
                                        <p:attrNameLst>
                                          <p:attrName/>
                                        </p:attrNameLst>
                                      </p:cBhvr>
                                    </p:anim>
                                  </p:childTnLst>
                                </p:cTn>
                              </p:par>
                              <p:par>
                                <p:cTn id="29" presetID="24"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 to="" calcmode="lin" valueType="num">
                                      <p:cBhvr>
                                        <p:cTn id="31" dur="1" fill="hold"/>
                                        <p:tgtEl>
                                          <p:spTgt spid="20"/>
                                        </p:tgtEl>
                                        <p:attrNameLst>
                                          <p:attrName/>
                                        </p:attrNameLst>
                                      </p:cBhvr>
                                    </p:anim>
                                  </p:childTnLst>
                                </p:cTn>
                              </p:par>
                              <p:par>
                                <p:cTn id="32" presetID="24"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to="" calcmode="lin" valueType="num">
                                      <p:cBhvr>
                                        <p:cTn id="34" dur="1" fill="hold"/>
                                        <p:tgtEl>
                                          <p:spTgt spid="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93407"/>
            <a:ext cx="9143999" cy="164591"/>
          </a:xfrm>
          <a:prstGeom prst="rect">
            <a:avLst/>
          </a:prstGeom>
          <a:blipFill>
            <a:blip r:embed="rId2" cstate="print"/>
            <a:stretch>
              <a:fillRect/>
            </a:stretch>
          </a:blipFill>
        </p:spPr>
        <p:txBody>
          <a:bodyPr wrap="square" lIns="0" tIns="0" rIns="0" bIns="0" rtlCol="0">
            <a:spAutoFit/>
          </a:bodyPr>
          <a:lstStyle/>
          <a:p>
            <a:endParaRPr dirty="0"/>
          </a:p>
        </p:txBody>
      </p:sp>
      <p:sp>
        <p:nvSpPr>
          <p:cNvPr id="4" name="object 4"/>
          <p:cNvSpPr/>
          <p:nvPr/>
        </p:nvSpPr>
        <p:spPr>
          <a:xfrm>
            <a:off x="4529327" y="6765035"/>
            <a:ext cx="85344" cy="85344"/>
          </a:xfrm>
          <a:prstGeom prst="rect">
            <a:avLst/>
          </a:prstGeom>
          <a:blipFill>
            <a:blip r:embed="rId3" cstate="print"/>
            <a:stretch>
              <a:fillRect/>
            </a:stretch>
          </a:blipFill>
        </p:spPr>
        <p:txBody>
          <a:bodyPr wrap="square" lIns="0" tIns="0" rIns="0" bIns="0" rtlCol="0">
            <a:spAutoFit/>
          </a:bodyPr>
          <a:lstStyle/>
          <a:p>
            <a:endParaRPr dirty="0"/>
          </a:p>
        </p:txBody>
      </p:sp>
      <p:sp>
        <p:nvSpPr>
          <p:cNvPr id="5" name="object 5"/>
          <p:cNvSpPr/>
          <p:nvPr/>
        </p:nvSpPr>
        <p:spPr>
          <a:xfrm>
            <a:off x="0" y="6712775"/>
            <a:ext cx="9144000" cy="145415"/>
          </a:xfrm>
          <a:custGeom>
            <a:avLst/>
            <a:gdLst/>
            <a:ahLst/>
            <a:cxnLst/>
            <a:rect l="l" t="t" r="r" b="b"/>
            <a:pathLst>
              <a:path w="9144000" h="145415">
                <a:moveTo>
                  <a:pt x="0" y="145224"/>
                </a:moveTo>
                <a:lnTo>
                  <a:pt x="9144000" y="145224"/>
                </a:lnTo>
                <a:lnTo>
                  <a:pt x="9144000" y="0"/>
                </a:lnTo>
                <a:lnTo>
                  <a:pt x="0" y="0"/>
                </a:lnTo>
                <a:lnTo>
                  <a:pt x="0" y="145224"/>
                </a:lnTo>
                <a:close/>
              </a:path>
            </a:pathLst>
          </a:custGeom>
          <a:solidFill>
            <a:srgbClr val="A04D1D"/>
          </a:solidFill>
        </p:spPr>
        <p:txBody>
          <a:bodyPr wrap="square" lIns="0" tIns="0" rIns="0" bIns="0" rtlCol="0">
            <a:spAutoFit/>
          </a:bodyPr>
          <a:lstStyle/>
          <a:p>
            <a:endParaRPr dirty="0"/>
          </a:p>
        </p:txBody>
      </p:sp>
      <p:sp>
        <p:nvSpPr>
          <p:cNvPr id="6" name="object 6"/>
          <p:cNvSpPr/>
          <p:nvPr/>
        </p:nvSpPr>
        <p:spPr>
          <a:xfrm>
            <a:off x="8695943" y="6324600"/>
            <a:ext cx="0" cy="533400"/>
          </a:xfrm>
          <a:custGeom>
            <a:avLst/>
            <a:gdLst/>
            <a:ahLst/>
            <a:cxnLst/>
            <a:rect l="l" t="t" r="r" b="b"/>
            <a:pathLst>
              <a:path h="533400">
                <a:moveTo>
                  <a:pt x="0" y="0"/>
                </a:moveTo>
                <a:lnTo>
                  <a:pt x="0" y="533400"/>
                </a:lnTo>
              </a:path>
            </a:pathLst>
          </a:custGeom>
          <a:ln w="19558">
            <a:solidFill>
              <a:srgbClr val="A04D1D"/>
            </a:solidFill>
          </a:ln>
        </p:spPr>
        <p:txBody>
          <a:bodyPr wrap="square" lIns="0" tIns="0" rIns="0" bIns="0" rtlCol="0">
            <a:spAutoFit/>
          </a:bodyPr>
          <a:lstStyle/>
          <a:p>
            <a:endParaRPr dirty="0"/>
          </a:p>
        </p:txBody>
      </p:sp>
      <p:sp>
        <p:nvSpPr>
          <p:cNvPr id="7" name="object 7"/>
          <p:cNvSpPr/>
          <p:nvPr/>
        </p:nvSpPr>
        <p:spPr>
          <a:xfrm>
            <a:off x="7086600" y="6217921"/>
            <a:ext cx="1607199" cy="534697"/>
          </a:xfrm>
          <a:prstGeom prst="rect">
            <a:avLst/>
          </a:prstGeom>
          <a:blipFill>
            <a:blip r:embed="rId4" cstate="print"/>
            <a:stretch>
              <a:fillRect/>
            </a:stretch>
          </a:blipFill>
        </p:spPr>
        <p:txBody>
          <a:bodyPr wrap="square" lIns="0" tIns="0" rIns="0" bIns="0" rtlCol="0">
            <a:spAutoFit/>
          </a:bodyPr>
          <a:lstStyle/>
          <a:p>
            <a:endParaRPr dirty="0"/>
          </a:p>
        </p:txBody>
      </p:sp>
      <p:sp>
        <p:nvSpPr>
          <p:cNvPr id="8" name="object 8"/>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9" name="object 9"/>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0" name="object 10"/>
          <p:cNvSpPr/>
          <p:nvPr/>
        </p:nvSpPr>
        <p:spPr>
          <a:xfrm>
            <a:off x="0" y="0"/>
            <a:ext cx="9144000" cy="6858000"/>
          </a:xfrm>
          <a:custGeom>
            <a:avLst/>
            <a:gdLst/>
            <a:ahLst/>
            <a:cxnLst/>
            <a:rect l="l" t="t" r="r" b="b"/>
            <a:pathLst>
              <a:path w="9144000" h="6858000">
                <a:moveTo>
                  <a:pt x="0" y="0"/>
                </a:moveTo>
                <a:lnTo>
                  <a:pt x="9144000" y="0"/>
                </a:lnTo>
                <a:lnTo>
                  <a:pt x="9144000" y="6858000"/>
                </a:lnTo>
                <a:lnTo>
                  <a:pt x="0" y="6858000"/>
                </a:lnTo>
                <a:lnTo>
                  <a:pt x="0" y="0"/>
                </a:lnTo>
                <a:close/>
              </a:path>
            </a:pathLst>
          </a:custGeom>
          <a:ln w="9525">
            <a:solidFill>
              <a:srgbClr val="413000"/>
            </a:solidFill>
          </a:ln>
        </p:spPr>
        <p:txBody>
          <a:bodyPr wrap="square" lIns="0" tIns="0" rIns="0" bIns="0" rtlCol="0">
            <a:spAutoFit/>
          </a:bodyPr>
          <a:lstStyle/>
          <a:p>
            <a:endParaRPr dirty="0"/>
          </a:p>
        </p:txBody>
      </p:sp>
      <p:sp>
        <p:nvSpPr>
          <p:cNvPr id="11" name="object 11"/>
          <p:cNvSpPr/>
          <p:nvPr/>
        </p:nvSpPr>
        <p:spPr>
          <a:xfrm>
            <a:off x="1828801" y="3384341"/>
            <a:ext cx="6858000" cy="0"/>
          </a:xfrm>
          <a:custGeom>
            <a:avLst/>
            <a:gdLst/>
            <a:ahLst/>
            <a:cxnLst/>
            <a:rect l="l" t="t" r="r" b="b"/>
            <a:pathLst>
              <a:path w="6858000">
                <a:moveTo>
                  <a:pt x="0" y="0"/>
                </a:moveTo>
                <a:lnTo>
                  <a:pt x="6858000" y="0"/>
                </a:lnTo>
              </a:path>
            </a:pathLst>
          </a:custGeom>
          <a:ln w="25400">
            <a:solidFill>
              <a:srgbClr val="003767"/>
            </a:solidFill>
          </a:ln>
        </p:spPr>
        <p:txBody>
          <a:bodyPr wrap="square" lIns="0" tIns="0" rIns="0" bIns="0" rtlCol="0">
            <a:spAutoFit/>
          </a:bodyPr>
          <a:lstStyle/>
          <a:p>
            <a:endParaRPr dirty="0"/>
          </a:p>
        </p:txBody>
      </p:sp>
      <p:sp>
        <p:nvSpPr>
          <p:cNvPr id="12" name="object 12"/>
          <p:cNvSpPr/>
          <p:nvPr/>
        </p:nvSpPr>
        <p:spPr>
          <a:xfrm>
            <a:off x="533400" y="2743200"/>
            <a:ext cx="1143000" cy="1143000"/>
          </a:xfrm>
          <a:prstGeom prst="rect">
            <a:avLst/>
          </a:prstGeom>
          <a:blipFill>
            <a:blip r:embed="rId5" cstate="print"/>
            <a:stretch>
              <a:fillRect/>
            </a:stretch>
          </a:blipFill>
        </p:spPr>
        <p:txBody>
          <a:bodyPr wrap="square" lIns="0" tIns="0" rIns="0" bIns="0" rtlCol="0">
            <a:spAutoFit/>
          </a:bodyPr>
          <a:lstStyle/>
          <a:p>
            <a:endParaRPr dirty="0"/>
          </a:p>
        </p:txBody>
      </p:sp>
      <p:sp>
        <p:nvSpPr>
          <p:cNvPr id="13" name="object 13"/>
          <p:cNvSpPr txBox="1">
            <a:spLocks noGrp="1"/>
          </p:cNvSpPr>
          <p:nvPr>
            <p:ph type="ctrTitle"/>
          </p:nvPr>
        </p:nvSpPr>
        <p:spPr>
          <a:xfrm>
            <a:off x="1104900" y="1625479"/>
            <a:ext cx="6779260" cy="1107996"/>
          </a:xfrm>
          <a:prstGeom prst="rect">
            <a:avLst/>
          </a:prstGeom>
        </p:spPr>
        <p:txBody>
          <a:bodyPr vert="horz" wrap="square" lIns="0" tIns="0" rIns="0" bIns="0" rtlCol="0">
            <a:spAutoFit/>
          </a:bodyPr>
          <a:lstStyle/>
          <a:p>
            <a:pPr marL="660400" marR="6350">
              <a:lnSpc>
                <a:spcPct val="100000"/>
              </a:lnSpc>
            </a:pPr>
            <a:r>
              <a:rPr sz="3600" spc="-20" dirty="0" smtClean="0"/>
              <a:t>Id</a:t>
            </a:r>
            <a:r>
              <a:rPr sz="3600" spc="-25" dirty="0" smtClean="0"/>
              <a:t>e</a:t>
            </a:r>
            <a:r>
              <a:rPr sz="3600" spc="-20" dirty="0" smtClean="0"/>
              <a:t>nt</a:t>
            </a:r>
            <a:r>
              <a:rPr sz="3600" spc="-10" dirty="0" smtClean="0"/>
              <a:t>i</a:t>
            </a:r>
            <a:r>
              <a:rPr sz="3600" spc="5" dirty="0" smtClean="0"/>
              <a:t>f</a:t>
            </a:r>
            <a:r>
              <a:rPr sz="3600" spc="-25" dirty="0" smtClean="0"/>
              <a:t>y</a:t>
            </a:r>
            <a:r>
              <a:rPr sz="3600" spc="-15" dirty="0" smtClean="0"/>
              <a:t>in</a:t>
            </a:r>
            <a:r>
              <a:rPr sz="3600" spc="-25" dirty="0" smtClean="0"/>
              <a:t>g</a:t>
            </a:r>
            <a:r>
              <a:rPr lang="en-US" sz="3600" spc="-10" dirty="0" smtClean="0"/>
              <a:t> and Integrating IT Audit Activities</a:t>
            </a:r>
            <a:endParaRPr sz="3600" spc="-10" dirty="0"/>
          </a:p>
        </p:txBody>
      </p:sp>
      <p:sp>
        <p:nvSpPr>
          <p:cNvPr id="15" name="object 15"/>
          <p:cNvSpPr txBox="1"/>
          <p:nvPr/>
        </p:nvSpPr>
        <p:spPr>
          <a:xfrm>
            <a:off x="8898890" y="6414706"/>
            <a:ext cx="168910" cy="169277"/>
          </a:xfrm>
          <a:prstGeom prst="rect">
            <a:avLst/>
          </a:prstGeom>
        </p:spPr>
        <p:txBody>
          <a:bodyPr vert="horz" wrap="square" lIns="0" tIns="0" rIns="0" bIns="0" rtlCol="0">
            <a:spAutoFit/>
          </a:bodyPr>
          <a:lstStyle/>
          <a:p>
            <a:pPr marL="12700">
              <a:lnSpc>
                <a:spcPct val="100000"/>
              </a:lnSpc>
            </a:pPr>
            <a:r>
              <a:rPr lang="en-US" sz="1100" b="1" dirty="0">
                <a:solidFill>
                  <a:srgbClr val="A04D1D"/>
                </a:solidFill>
                <a:latin typeface="Calibri"/>
                <a:cs typeface="Calibri"/>
              </a:rPr>
              <a:t>9</a:t>
            </a:r>
            <a:endParaRPr sz="1100" dirty="0">
              <a:latin typeface="Calibri"/>
              <a:cs typeface="Calibri"/>
            </a:endParaRPr>
          </a:p>
        </p:txBody>
      </p:sp>
      <p:sp>
        <p:nvSpPr>
          <p:cNvPr id="14" name="object 14"/>
          <p:cNvSpPr txBox="1"/>
          <p:nvPr/>
        </p:nvSpPr>
        <p:spPr>
          <a:xfrm>
            <a:off x="1907541" y="3561721"/>
            <a:ext cx="2746375" cy="457200"/>
          </a:xfrm>
          <a:prstGeom prst="rect">
            <a:avLst/>
          </a:prstGeom>
        </p:spPr>
        <p:txBody>
          <a:bodyPr vert="horz" wrap="square" lIns="0" tIns="0" rIns="0" bIns="0" rtlCol="0">
            <a:spAutoFit/>
          </a:bodyPr>
          <a:lstStyle/>
          <a:p>
            <a:pPr marL="12700">
              <a:lnSpc>
                <a:spcPct val="100000"/>
              </a:lnSpc>
            </a:pPr>
            <a:r>
              <a:rPr sz="2800" spc="-25" dirty="0">
                <a:latin typeface="Calibri"/>
                <a:cs typeface="Calibri"/>
              </a:rPr>
              <a:t>H</a:t>
            </a:r>
            <a:r>
              <a:rPr sz="2800" spc="-20" dirty="0">
                <a:latin typeface="Calibri"/>
                <a:cs typeface="Calibri"/>
              </a:rPr>
              <a:t>ow</a:t>
            </a:r>
            <a:r>
              <a:rPr sz="2800" spc="5" dirty="0">
                <a:latin typeface="Calibri"/>
                <a:cs typeface="Calibri"/>
              </a:rPr>
              <a:t> </a:t>
            </a:r>
            <a:r>
              <a:rPr sz="2800" spc="-25" dirty="0">
                <a:latin typeface="Calibri"/>
                <a:cs typeface="Calibri"/>
              </a:rPr>
              <a:t>D</a:t>
            </a:r>
            <a:r>
              <a:rPr sz="2800" spc="-15" dirty="0">
                <a:latin typeface="Calibri"/>
                <a:cs typeface="Calibri"/>
              </a:rPr>
              <a:t>o</a:t>
            </a:r>
            <a:r>
              <a:rPr sz="2800" dirty="0">
                <a:latin typeface="Calibri"/>
                <a:cs typeface="Calibri"/>
              </a:rPr>
              <a:t> </a:t>
            </a:r>
            <a:r>
              <a:rPr sz="2800" spc="-15" dirty="0">
                <a:latin typeface="Calibri"/>
                <a:cs typeface="Calibri"/>
              </a:rPr>
              <a:t>You</a:t>
            </a:r>
            <a:r>
              <a:rPr sz="2800" spc="10" dirty="0">
                <a:latin typeface="Calibri"/>
                <a:cs typeface="Calibri"/>
              </a:rPr>
              <a:t> </a:t>
            </a:r>
            <a:r>
              <a:rPr sz="2800" spc="-25" dirty="0">
                <a:latin typeface="Calibri"/>
                <a:cs typeface="Calibri"/>
              </a:rPr>
              <a:t>D</a:t>
            </a:r>
            <a:r>
              <a:rPr sz="2800" spc="-15" dirty="0">
                <a:latin typeface="Calibri"/>
                <a:cs typeface="Calibri"/>
              </a:rPr>
              <a:t>o</a:t>
            </a:r>
            <a:r>
              <a:rPr sz="2800" spc="15" dirty="0">
                <a:latin typeface="Calibri"/>
                <a:cs typeface="Calibri"/>
              </a:rPr>
              <a:t> </a:t>
            </a:r>
            <a:r>
              <a:rPr sz="2800" spc="-10" dirty="0">
                <a:latin typeface="Calibri"/>
                <a:cs typeface="Calibri"/>
              </a:rPr>
              <a:t>It?</a:t>
            </a:r>
            <a:endParaRPr sz="2800" dirty="0">
              <a:latin typeface="Calibri"/>
              <a:cs typeface="Calibri"/>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1-CLA-PowerPoint</Template>
  <TotalTime>770</TotalTime>
  <Words>2275</Words>
  <Application>Microsoft Office PowerPoint</Application>
  <PresentationFormat>On-screen Show (4:3)</PresentationFormat>
  <Paragraphs>435</Paragraphs>
  <Slides>37</Slides>
  <Notes>19</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Objectives/Agenda</vt:lpstr>
      <vt:lpstr>    Why Evaluate IT?</vt:lpstr>
      <vt:lpstr>    Why Evaluate IT?</vt:lpstr>
      <vt:lpstr>IT Risk Universe</vt:lpstr>
      <vt:lpstr>PowerPoint Presentation</vt:lpstr>
      <vt:lpstr>PowerPoint Presentation</vt:lpstr>
      <vt:lpstr>Goals of Risk Management &amp; Risk Assessment</vt:lpstr>
      <vt:lpstr>Identifying and Integrating IT Audit Activities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Change Control Procedures and Risks</vt:lpstr>
      <vt:lpstr>Operational Leading Controls</vt:lpstr>
      <vt:lpstr>Operational Controls</vt:lpstr>
      <vt:lpstr>Other Considerations</vt:lpstr>
      <vt:lpstr>Other Implications</vt:lpstr>
      <vt:lpstr>Other Considerations</vt:lpstr>
      <vt:lpstr>Conclusions &amp; Reporting</vt:lpstr>
      <vt:lpstr>Documentation of Procedures</vt:lpstr>
      <vt:lpstr>Conclusions/Reporting</vt:lpstr>
      <vt:lpstr>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Risk Management</dc:title>
  <dc:creator>sarg35366</dc:creator>
  <cp:lastModifiedBy>Buti37512</cp:lastModifiedBy>
  <cp:revision>73</cp:revision>
  <cp:lastPrinted>2016-10-24T18:06:45Z</cp:lastPrinted>
  <dcterms:created xsi:type="dcterms:W3CDTF">2014-08-12T14:18:22Z</dcterms:created>
  <dcterms:modified xsi:type="dcterms:W3CDTF">2016-10-24T21:20:04Z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2014-06-23T00:00:00Z</vt:filetime>
  </property>
  <property fmtid="{D5CDD505-2E9C-101B-9397-08002B2CF9AE}" pid="3" name="LastSaved">
    <vt:filetime>2014-08-12T00:00:00Z</vt:filetime>
  </property>
</Properties>
</file>