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63" r:id="rId3"/>
    <p:sldId id="261" r:id="rId4"/>
    <p:sldId id="265" r:id="rId5"/>
    <p:sldId id="257" r:id="rId6"/>
    <p:sldId id="258" r:id="rId7"/>
    <p:sldId id="266" r:id="rId8"/>
    <p:sldId id="267" r:id="rId9"/>
    <p:sldId id="268" r:id="rId10"/>
    <p:sldId id="269" r:id="rId11"/>
    <p:sldId id="270" r:id="rId12"/>
    <p:sldId id="271" r:id="rId13"/>
    <p:sldId id="273" r:id="rId14"/>
    <p:sldId id="274" r:id="rId15"/>
    <p:sldId id="272" r:id="rId16"/>
    <p:sldId id="283" r:id="rId17"/>
    <p:sldId id="276" r:id="rId18"/>
    <p:sldId id="277" r:id="rId19"/>
    <p:sldId id="278" r:id="rId20"/>
    <p:sldId id="279" r:id="rId21"/>
    <p:sldId id="287" r:id="rId22"/>
    <p:sldId id="284" r:id="rId23"/>
    <p:sldId id="288" r:id="rId24"/>
    <p:sldId id="285" r:id="rId25"/>
    <p:sldId id="280" r:id="rId26"/>
    <p:sldId id="281" r:id="rId27"/>
    <p:sldId id="282" r:id="rId28"/>
    <p:sldId id="286" r:id="rId29"/>
  </p:sldIdLst>
  <p:sldSz cx="12192000" cy="6858000"/>
  <p:notesSz cx="70770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9" d="100"/>
          <a:sy n="89" d="100"/>
        </p:scale>
        <p:origin x="-341" y="-67"/>
      </p:cViewPr>
      <p:guideLst>
        <p:guide orient="horz" pos="2160"/>
        <p:guide pos="3840"/>
      </p:guideLst>
    </p:cSldViewPr>
  </p:slideViewPr>
  <p:notesTextViewPr>
    <p:cViewPr>
      <p:scale>
        <a:sx n="1" d="1"/>
        <a:sy n="1" d="1"/>
      </p:scale>
      <p:origin x="0" y="0"/>
    </p:cViewPr>
  </p:notesTextViewPr>
  <p:sorterViewPr>
    <p:cViewPr>
      <p:scale>
        <a:sx n="66" d="100"/>
        <a:sy n="66" d="100"/>
      </p:scale>
      <p:origin x="0" y="17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BF63F42-E6AD-488E-9634-5174021AF513}" type="datetimeFigureOut">
              <a:rPr lang="en-US" smtClean="0"/>
              <a:pPr/>
              <a:t>10/26/2016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BB171B-4FDD-49D7-9B0F-A3DC70DAC4F1}"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7804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F63F42-E6AD-488E-9634-5174021AF513}" type="datetimeFigureOut">
              <a:rPr lang="en-US" smtClean="0"/>
              <a:pPr/>
              <a:t>10/26/2016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BB171B-4FDD-49D7-9B0F-A3DC70DAC4F1}" type="slidenum">
              <a:rPr lang="en-US" smtClean="0"/>
              <a:pPr/>
              <a:t>‹#›</a:t>
            </a:fld>
            <a:endParaRPr lang="en-US" dirty="0"/>
          </a:p>
        </p:txBody>
      </p:sp>
    </p:spTree>
    <p:extLst>
      <p:ext uri="{BB962C8B-B14F-4D97-AF65-F5344CB8AC3E}">
        <p14:creationId xmlns:p14="http://schemas.microsoft.com/office/powerpoint/2010/main" val="2706785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F63F42-E6AD-488E-9634-5174021AF513}" type="datetimeFigureOut">
              <a:rPr lang="en-US" smtClean="0"/>
              <a:pPr/>
              <a:t>10/26/2016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BB171B-4FDD-49D7-9B0F-A3DC70DAC4F1}" type="slidenum">
              <a:rPr lang="en-US" smtClean="0"/>
              <a:pPr/>
              <a:t>‹#›</a:t>
            </a:fld>
            <a:endParaRPr lang="en-US" dirty="0"/>
          </a:p>
        </p:txBody>
      </p:sp>
    </p:spTree>
    <p:extLst>
      <p:ext uri="{BB962C8B-B14F-4D97-AF65-F5344CB8AC3E}">
        <p14:creationId xmlns:p14="http://schemas.microsoft.com/office/powerpoint/2010/main" val="1312670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F63F42-E6AD-488E-9634-5174021AF513}" type="datetimeFigureOut">
              <a:rPr lang="en-US" smtClean="0"/>
              <a:pPr/>
              <a:t>10/26/2016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BB171B-4FDD-49D7-9B0F-A3DC70DAC4F1}" type="slidenum">
              <a:rPr lang="en-US" smtClean="0"/>
              <a:pPr/>
              <a:t>‹#›</a:t>
            </a:fld>
            <a:endParaRPr lang="en-US" dirty="0"/>
          </a:p>
        </p:txBody>
      </p:sp>
    </p:spTree>
    <p:extLst>
      <p:ext uri="{BB962C8B-B14F-4D97-AF65-F5344CB8AC3E}">
        <p14:creationId xmlns:p14="http://schemas.microsoft.com/office/powerpoint/2010/main" val="1232300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F63F42-E6AD-488E-9634-5174021AF513}" type="datetimeFigureOut">
              <a:rPr lang="en-US" smtClean="0"/>
              <a:pPr/>
              <a:t>10/26/2016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BB171B-4FDD-49D7-9B0F-A3DC70DAC4F1}"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7849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BF63F42-E6AD-488E-9634-5174021AF513}" type="datetimeFigureOut">
              <a:rPr lang="en-US" smtClean="0"/>
              <a:pPr/>
              <a:t>10/26/2016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BB171B-4FDD-49D7-9B0F-A3DC70DAC4F1}" type="slidenum">
              <a:rPr lang="en-US" smtClean="0"/>
              <a:pPr/>
              <a:t>‹#›</a:t>
            </a:fld>
            <a:endParaRPr lang="en-US" dirty="0"/>
          </a:p>
        </p:txBody>
      </p:sp>
    </p:spTree>
    <p:extLst>
      <p:ext uri="{BB962C8B-B14F-4D97-AF65-F5344CB8AC3E}">
        <p14:creationId xmlns:p14="http://schemas.microsoft.com/office/powerpoint/2010/main" val="2553587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F63F42-E6AD-488E-9634-5174021AF513}" type="datetimeFigureOut">
              <a:rPr lang="en-US" smtClean="0"/>
              <a:pPr/>
              <a:t>10/26/2016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7BB171B-4FDD-49D7-9B0F-A3DC70DAC4F1}" type="slidenum">
              <a:rPr lang="en-US" smtClean="0"/>
              <a:pPr/>
              <a:t>‹#›</a:t>
            </a:fld>
            <a:endParaRPr lang="en-US" dirty="0"/>
          </a:p>
        </p:txBody>
      </p:sp>
    </p:spTree>
    <p:extLst>
      <p:ext uri="{BB962C8B-B14F-4D97-AF65-F5344CB8AC3E}">
        <p14:creationId xmlns:p14="http://schemas.microsoft.com/office/powerpoint/2010/main" val="178841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F63F42-E6AD-488E-9634-5174021AF513}" type="datetimeFigureOut">
              <a:rPr lang="en-US" smtClean="0"/>
              <a:pPr/>
              <a:t>10/26/2016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7BB171B-4FDD-49D7-9B0F-A3DC70DAC4F1}" type="slidenum">
              <a:rPr lang="en-US" smtClean="0"/>
              <a:pPr/>
              <a:t>‹#›</a:t>
            </a:fld>
            <a:endParaRPr lang="en-US" dirty="0"/>
          </a:p>
        </p:txBody>
      </p:sp>
    </p:spTree>
    <p:extLst>
      <p:ext uri="{BB962C8B-B14F-4D97-AF65-F5344CB8AC3E}">
        <p14:creationId xmlns:p14="http://schemas.microsoft.com/office/powerpoint/2010/main" val="785589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BF63F42-E6AD-488E-9634-5174021AF513}" type="datetimeFigureOut">
              <a:rPr lang="en-US" smtClean="0"/>
              <a:pPr/>
              <a:t>10/26/2016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57BB171B-4FDD-49D7-9B0F-A3DC70DAC4F1}" type="slidenum">
              <a:rPr lang="en-US" smtClean="0"/>
              <a:pPr/>
              <a:t>‹#›</a:t>
            </a:fld>
            <a:endParaRPr lang="en-US" dirty="0"/>
          </a:p>
        </p:txBody>
      </p:sp>
    </p:spTree>
    <p:extLst>
      <p:ext uri="{BB962C8B-B14F-4D97-AF65-F5344CB8AC3E}">
        <p14:creationId xmlns:p14="http://schemas.microsoft.com/office/powerpoint/2010/main" val="651353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BF63F42-E6AD-488E-9634-5174021AF513}" type="datetimeFigureOut">
              <a:rPr lang="en-US" smtClean="0"/>
              <a:pPr/>
              <a:t>10/26/2016</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7BB171B-4FDD-49D7-9B0F-A3DC70DAC4F1}" type="slidenum">
              <a:rPr lang="en-US" smtClean="0"/>
              <a:pPr/>
              <a:t>‹#›</a:t>
            </a:fld>
            <a:endParaRPr lang="en-US" dirty="0"/>
          </a:p>
        </p:txBody>
      </p:sp>
    </p:spTree>
    <p:extLst>
      <p:ext uri="{BB962C8B-B14F-4D97-AF65-F5344CB8AC3E}">
        <p14:creationId xmlns:p14="http://schemas.microsoft.com/office/powerpoint/2010/main" val="3178459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F63F42-E6AD-488E-9634-5174021AF513}" type="datetimeFigureOut">
              <a:rPr lang="en-US" smtClean="0"/>
              <a:pPr/>
              <a:t>10/26/2016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BB171B-4FDD-49D7-9B0F-A3DC70DAC4F1}" type="slidenum">
              <a:rPr lang="en-US" smtClean="0"/>
              <a:pPr/>
              <a:t>‹#›</a:t>
            </a:fld>
            <a:endParaRPr lang="en-US" dirty="0"/>
          </a:p>
        </p:txBody>
      </p:sp>
    </p:spTree>
    <p:extLst>
      <p:ext uri="{BB962C8B-B14F-4D97-AF65-F5344CB8AC3E}">
        <p14:creationId xmlns:p14="http://schemas.microsoft.com/office/powerpoint/2010/main" val="1663165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BF63F42-E6AD-488E-9634-5174021AF513}" type="datetimeFigureOut">
              <a:rPr lang="en-US" smtClean="0"/>
              <a:pPr/>
              <a:t>10/26/2016</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7BB171B-4FDD-49D7-9B0F-A3DC70DAC4F1}"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1575732"/>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4300" y="719195"/>
            <a:ext cx="10058400" cy="3566160"/>
          </a:xfrm>
        </p:spPr>
        <p:txBody>
          <a:bodyPr>
            <a:normAutofit/>
          </a:bodyPr>
          <a:lstStyle/>
          <a:p>
            <a:r>
              <a:rPr lang="en-US" sz="6600" dirty="0"/>
              <a:t>U</a:t>
            </a:r>
            <a:r>
              <a:rPr lang="en-US" sz="6600" dirty="0" smtClean="0"/>
              <a:t>nderstanding and Disclosing Tax Abatement: Enhancing Tax Abatement Transparency </a:t>
            </a:r>
            <a:endParaRPr lang="en-US" sz="6600" dirty="0"/>
          </a:p>
        </p:txBody>
      </p:sp>
      <p:sp>
        <p:nvSpPr>
          <p:cNvPr id="3" name="Subtitle 2"/>
          <p:cNvSpPr>
            <a:spLocks noGrp="1"/>
          </p:cNvSpPr>
          <p:nvPr>
            <p:ph type="subTitle" idx="1"/>
          </p:nvPr>
        </p:nvSpPr>
        <p:spPr>
          <a:xfrm>
            <a:off x="1020538" y="4360206"/>
            <a:ext cx="10058400" cy="1143000"/>
          </a:xfrm>
        </p:spPr>
        <p:txBody>
          <a:bodyPr>
            <a:normAutofit fontScale="47500" lnSpcReduction="20000"/>
          </a:bodyPr>
          <a:lstStyle/>
          <a:p>
            <a:r>
              <a:rPr lang="en-US" dirty="0" smtClean="0"/>
              <a:t>Presented to Central Pennsylvania Chapter, AGA</a:t>
            </a:r>
          </a:p>
          <a:p>
            <a:r>
              <a:rPr lang="en-US" dirty="0" smtClean="0"/>
              <a:t>Tuesday, October 25</a:t>
            </a:r>
            <a:r>
              <a:rPr lang="en-US" baseline="30000" dirty="0" smtClean="0"/>
              <a:t>th</a:t>
            </a:r>
            <a:r>
              <a:rPr lang="en-US" smtClean="0"/>
              <a:t>: Harrisburg, </a:t>
            </a:r>
            <a:r>
              <a:rPr lang="en-US" dirty="0" smtClean="0"/>
              <a:t>Pennsylvania</a:t>
            </a:r>
          </a:p>
          <a:p>
            <a:r>
              <a:rPr lang="en-US" dirty="0" smtClean="0"/>
              <a:t>Dr. JANE BECKETT-CAMARATA</a:t>
            </a:r>
          </a:p>
          <a:p>
            <a:r>
              <a:rPr lang="en-US" dirty="0" smtClean="0"/>
              <a:t>Penn state- harrisburg </a:t>
            </a:r>
            <a:endParaRPr lang="en-US" dirty="0"/>
          </a:p>
        </p:txBody>
      </p:sp>
      <p:pic>
        <p:nvPicPr>
          <p:cNvPr id="4" name="Picture 3" descr="PSU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63476" y="4389119"/>
            <a:ext cx="1247221" cy="19536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83851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67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GASB Statement 77:</a:t>
            </a:r>
            <a:br>
              <a:rPr lang="en-US" sz="3600" dirty="0" smtClean="0"/>
            </a:br>
            <a:r>
              <a:rPr lang="en-US" sz="3600" dirty="0" smtClean="0"/>
              <a:t>Tax Abatement Disclosures</a:t>
            </a:r>
            <a:r>
              <a:rPr lang="en-US" sz="3600" dirty="0"/>
              <a:t/>
            </a:r>
            <a:br>
              <a:rPr lang="en-US" sz="3600" dirty="0"/>
            </a:br>
            <a:endParaRPr lang="en-US" sz="3600" dirty="0"/>
          </a:p>
        </p:txBody>
      </p:sp>
      <p:sp>
        <p:nvSpPr>
          <p:cNvPr id="3" name="Content Placeholder 2"/>
          <p:cNvSpPr>
            <a:spLocks noGrp="1"/>
          </p:cNvSpPr>
          <p:nvPr>
            <p:ph idx="1"/>
          </p:nvPr>
        </p:nvSpPr>
        <p:spPr/>
        <p:txBody>
          <a:bodyPr>
            <a:normAutofit lnSpcReduction="10000"/>
          </a:bodyPr>
          <a:lstStyle/>
          <a:p>
            <a:endParaRPr lang="en-US" dirty="0" smtClean="0"/>
          </a:p>
          <a:p>
            <a:r>
              <a:rPr lang="en-US" sz="2400" b="1" dirty="0" smtClean="0">
                <a:latin typeface="Arial Black" panose="020B0A04020102020204" pitchFamily="34" charset="0"/>
              </a:rPr>
              <a:t>Disclosure requirements</a:t>
            </a:r>
            <a:r>
              <a:rPr lang="en-US" sz="2400" b="1" dirty="0" smtClean="0"/>
              <a:t>:</a:t>
            </a:r>
          </a:p>
          <a:p>
            <a:r>
              <a:rPr lang="en-US" sz="2400" dirty="0" smtClean="0">
                <a:latin typeface="Book Antiqua" panose="02040602050305030304" pitchFamily="18" charset="0"/>
              </a:rPr>
              <a:t>(1) Name of tax abatement recipient</a:t>
            </a:r>
          </a:p>
          <a:p>
            <a:r>
              <a:rPr lang="en-US" sz="2400" dirty="0" smtClean="0">
                <a:latin typeface="Book Antiqua" panose="02040602050305030304" pitchFamily="18" charset="0"/>
              </a:rPr>
              <a:t>(2) Gross amount that tax revenues were reduced by the abatement (on an accrual basis)</a:t>
            </a:r>
          </a:p>
          <a:p>
            <a:r>
              <a:rPr lang="en-US" sz="2400" dirty="0" smtClean="0">
                <a:latin typeface="Book Antiqua" panose="02040602050305030304" pitchFamily="18" charset="0"/>
              </a:rPr>
              <a:t>(3) Any amounts received/receivable from another government (name, authority, amount)</a:t>
            </a:r>
          </a:p>
          <a:p>
            <a:r>
              <a:rPr lang="en-US" sz="2400" dirty="0" smtClean="0">
                <a:latin typeface="Book Antiqua" panose="02040602050305030304" pitchFamily="18" charset="0"/>
              </a:rPr>
              <a:t>(4) Commitments made by the government</a:t>
            </a:r>
          </a:p>
          <a:p>
            <a:r>
              <a:rPr lang="en-US" sz="2400" dirty="0" smtClean="0">
                <a:latin typeface="Book Antiqua" panose="02040602050305030304" pitchFamily="18" charset="0"/>
              </a:rPr>
              <a:t>The quantitative threshold used for individual disclosures</a:t>
            </a:r>
            <a:endParaRPr lang="en-US" sz="2400" dirty="0">
              <a:latin typeface="Book Antiqua" panose="02040602050305030304" pitchFamily="18" charset="0"/>
            </a:endParaRPr>
          </a:p>
          <a:p>
            <a:endParaRPr lang="en-US" sz="2400" b="1" dirty="0" smtClean="0"/>
          </a:p>
          <a:p>
            <a:endParaRPr lang="en-US" dirty="0"/>
          </a:p>
        </p:txBody>
      </p:sp>
    </p:spTree>
    <p:extLst>
      <p:ext uri="{BB962C8B-B14F-4D97-AF65-F5344CB8AC3E}">
        <p14:creationId xmlns:p14="http://schemas.microsoft.com/office/powerpoint/2010/main" val="13095405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67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GASB Statement 77:</a:t>
            </a:r>
            <a:br>
              <a:rPr lang="en-US" dirty="0" smtClean="0"/>
            </a:br>
            <a:r>
              <a:rPr lang="en-US" dirty="0" smtClean="0"/>
              <a:t>Tax Abatement Disclosures</a:t>
            </a:r>
            <a:endParaRPr lang="en-US" dirty="0"/>
          </a:p>
        </p:txBody>
      </p:sp>
      <p:sp>
        <p:nvSpPr>
          <p:cNvPr id="3" name="Content Placeholder 2"/>
          <p:cNvSpPr>
            <a:spLocks noGrp="1"/>
          </p:cNvSpPr>
          <p:nvPr>
            <p:ph idx="1"/>
          </p:nvPr>
        </p:nvSpPr>
        <p:spPr/>
        <p:txBody>
          <a:bodyPr/>
          <a:lstStyle/>
          <a:p>
            <a:endParaRPr lang="en-US" dirty="0" smtClean="0"/>
          </a:p>
          <a:p>
            <a:r>
              <a:rPr lang="en-US" sz="2400" dirty="0" smtClean="0">
                <a:latin typeface="Arial Black" panose="020B0A04020102020204" pitchFamily="34" charset="0"/>
              </a:rPr>
              <a:t>Disclosure requirements:</a:t>
            </a:r>
          </a:p>
          <a:p>
            <a:r>
              <a:rPr lang="en-US" sz="2400" dirty="0" smtClean="0">
                <a:latin typeface="Book Antiqua" panose="02040602050305030304" pitchFamily="18" charset="0"/>
              </a:rPr>
              <a:t>If legally prohibited from disclosing details of certain agreements, a general description of what is omitted and why.</a:t>
            </a:r>
            <a:endParaRPr lang="en-US" sz="2400" dirty="0">
              <a:latin typeface="Book Antiqua" panose="02040602050305030304" pitchFamily="18" charset="0"/>
            </a:endParaRPr>
          </a:p>
          <a:p>
            <a:endParaRPr lang="en-US" sz="2400" dirty="0">
              <a:latin typeface="Book Antiqua" panose="02040602050305030304" pitchFamily="18" charset="0"/>
            </a:endParaRPr>
          </a:p>
        </p:txBody>
      </p:sp>
    </p:spTree>
    <p:extLst>
      <p:ext uri="{BB962C8B-B14F-4D97-AF65-F5344CB8AC3E}">
        <p14:creationId xmlns:p14="http://schemas.microsoft.com/office/powerpoint/2010/main" val="32199832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67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GASB Statement 77:</a:t>
            </a:r>
            <a:br>
              <a:rPr lang="en-US" dirty="0" smtClean="0"/>
            </a:br>
            <a:r>
              <a:rPr lang="en-US" dirty="0" smtClean="0"/>
              <a:t>Tax Abatement Disclosures</a:t>
            </a:r>
            <a:endParaRPr lang="en-US" dirty="0"/>
          </a:p>
        </p:txBody>
      </p:sp>
      <p:sp>
        <p:nvSpPr>
          <p:cNvPr id="3" name="Content Placeholder 2"/>
          <p:cNvSpPr>
            <a:spLocks noGrp="1"/>
          </p:cNvSpPr>
          <p:nvPr>
            <p:ph idx="1"/>
          </p:nvPr>
        </p:nvSpPr>
        <p:spPr/>
        <p:txBody>
          <a:bodyPr/>
          <a:lstStyle/>
          <a:p>
            <a:endParaRPr lang="en-US" dirty="0" smtClean="0"/>
          </a:p>
          <a:p>
            <a:r>
              <a:rPr lang="en-US" sz="2400" b="1" dirty="0" smtClean="0">
                <a:latin typeface="Arial Black" panose="020B0A04020102020204" pitchFamily="34" charset="0"/>
              </a:rPr>
              <a:t>Disclosure requirements for discretely presented Component Units</a:t>
            </a:r>
          </a:p>
          <a:p>
            <a:endParaRPr lang="en-US" sz="2400" b="1" dirty="0" smtClean="0">
              <a:latin typeface="Arial Black" panose="020B0A04020102020204" pitchFamily="34" charset="0"/>
            </a:endParaRPr>
          </a:p>
          <a:p>
            <a:r>
              <a:rPr lang="en-US" dirty="0" smtClean="0">
                <a:latin typeface="Book Antiqua" panose="02040602050305030304" pitchFamily="18" charset="0"/>
              </a:rPr>
              <a:t>If agreement is “essential to fair presentation” then treat as government’s own program</a:t>
            </a:r>
          </a:p>
          <a:p>
            <a:endParaRPr lang="en-US" dirty="0" smtClean="0">
              <a:latin typeface="Book Antiqua" panose="02040602050305030304" pitchFamily="18" charset="0"/>
            </a:endParaRPr>
          </a:p>
          <a:p>
            <a:r>
              <a:rPr lang="en-US" dirty="0" smtClean="0">
                <a:latin typeface="Book Antiqua" panose="02040602050305030304" pitchFamily="18" charset="0"/>
              </a:rPr>
              <a:t>Otherwise, treat as a program of another government</a:t>
            </a:r>
            <a:endParaRPr lang="en-US" dirty="0">
              <a:latin typeface="Book Antiqua" panose="02040602050305030304" pitchFamily="18" charset="0"/>
            </a:endParaRPr>
          </a:p>
          <a:p>
            <a:endParaRPr lang="en-US" dirty="0"/>
          </a:p>
        </p:txBody>
      </p:sp>
    </p:spTree>
    <p:extLst>
      <p:ext uri="{BB962C8B-B14F-4D97-AF65-F5344CB8AC3E}">
        <p14:creationId xmlns:p14="http://schemas.microsoft.com/office/powerpoint/2010/main" val="27994530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1"/>
            <a:ext cx="10058400" cy="1737360"/>
          </a:xfrm>
        </p:spPr>
        <p:txBody>
          <a:bodyPr/>
          <a:lstStyle/>
          <a:p>
            <a:r>
              <a:rPr lang="en-US" dirty="0" smtClean="0"/>
              <a:t>GASB Statement 77:</a:t>
            </a:r>
            <a:br>
              <a:rPr lang="en-US" dirty="0" smtClean="0"/>
            </a:br>
            <a:r>
              <a:rPr lang="en-US" dirty="0" smtClean="0"/>
              <a:t>Sample Illustrative Note Disclosures</a:t>
            </a:r>
            <a:endParaRPr lang="en-US" dirty="0"/>
          </a:p>
        </p:txBody>
      </p:sp>
      <p:sp>
        <p:nvSpPr>
          <p:cNvPr id="3" name="Content Placeholder 2"/>
          <p:cNvSpPr>
            <a:spLocks noGrp="1"/>
          </p:cNvSpPr>
          <p:nvPr>
            <p:ph idx="1"/>
          </p:nvPr>
        </p:nvSpPr>
        <p:spPr/>
        <p:txBody>
          <a:bodyPr/>
          <a:lstStyle/>
          <a:p>
            <a:r>
              <a:rPr lang="en-US" dirty="0" smtClean="0">
                <a:latin typeface="Arial Black" panose="020B0A04020102020204" pitchFamily="34" charset="0"/>
              </a:rPr>
              <a:t>NOTE (X):  Tax Abatements</a:t>
            </a:r>
          </a:p>
          <a:p>
            <a:endParaRPr lang="en-US" dirty="0"/>
          </a:p>
          <a:p>
            <a:r>
              <a:rPr lang="en-US" dirty="0" smtClean="0">
                <a:latin typeface="Book Antiqua" panose="02040602050305030304" pitchFamily="18" charset="0"/>
              </a:rPr>
              <a:t>The Village enters into property tax abatement agreements with local businesses under the State Economic Development Opportunity Act of 20X1.  Under the Act, localities may grant property tax abatements of up to 50 percent of a business’ property tax bill for the purpose of attracting or retaining businesses within their jurisdictions.  The abatements may be granted to any business located within or promising to relocate to the Village.</a:t>
            </a:r>
            <a:endParaRPr lang="en-US" dirty="0">
              <a:latin typeface="Book Antiqua" panose="02040602050305030304" pitchFamily="18" charset="0"/>
            </a:endParaRPr>
          </a:p>
        </p:txBody>
      </p:sp>
    </p:spTree>
    <p:extLst>
      <p:ext uri="{BB962C8B-B14F-4D97-AF65-F5344CB8AC3E}">
        <p14:creationId xmlns:p14="http://schemas.microsoft.com/office/powerpoint/2010/main" val="9984800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GASB Statement 77:</a:t>
            </a:r>
            <a:br>
              <a:rPr lang="en-US" dirty="0" smtClean="0"/>
            </a:br>
            <a:r>
              <a:rPr lang="en-US" dirty="0" smtClean="0"/>
              <a:t>Illustrative Disclosure</a:t>
            </a:r>
            <a:endParaRPr lang="en-US" dirty="0"/>
          </a:p>
        </p:txBody>
      </p:sp>
      <p:sp>
        <p:nvSpPr>
          <p:cNvPr id="3" name="Content Placeholder 2"/>
          <p:cNvSpPr>
            <a:spLocks noGrp="1"/>
          </p:cNvSpPr>
          <p:nvPr>
            <p:ph idx="1"/>
          </p:nvPr>
        </p:nvSpPr>
        <p:spPr/>
        <p:txBody>
          <a:bodyPr>
            <a:normAutofit/>
          </a:bodyPr>
          <a:lstStyle/>
          <a:p>
            <a:r>
              <a:rPr lang="en-US" b="1" dirty="0" smtClean="0">
                <a:latin typeface="Arial Black" panose="020B0A04020102020204" pitchFamily="34" charset="0"/>
              </a:rPr>
              <a:t>Note (X): Tax Abatement</a:t>
            </a:r>
            <a:endParaRPr lang="en-US" b="1" dirty="0">
              <a:latin typeface="Arial Black" panose="020B0A04020102020204" pitchFamily="34" charset="0"/>
            </a:endParaRPr>
          </a:p>
          <a:p>
            <a:r>
              <a:rPr lang="en-US" b="1" dirty="0" smtClean="0">
                <a:latin typeface="Arial Black" panose="020B0A04020102020204" pitchFamily="34" charset="0"/>
              </a:rPr>
              <a:t>For the fiscal year ended June 30, 20X7, the Village abated property taxes totaling $146,480 under this program, including the following tax abatement agreements that each exceeded 10 percent of the total amount abated:</a:t>
            </a:r>
          </a:p>
          <a:p>
            <a:r>
              <a:rPr lang="en-US" dirty="0" smtClean="0">
                <a:latin typeface="Book Antiqua" panose="02040602050305030304" pitchFamily="18" charset="0"/>
              </a:rPr>
              <a:t>A 40 percent property tax abatement to a grocery store chain for purchasing and opening a store in an empty storefront in the business district.  The abatement amounted to $97,500.</a:t>
            </a:r>
          </a:p>
          <a:p>
            <a:r>
              <a:rPr lang="en-US" dirty="0" smtClean="0">
                <a:latin typeface="Book Antiqua" panose="02040602050305030304" pitchFamily="18" charset="0"/>
              </a:rPr>
              <a:t>A 50 percent property tax reduction for a local restaurant increasing the size of its restaurant and catering facility and increasing employment.  The abatement amounted to $21,750.</a:t>
            </a:r>
            <a:endParaRPr lang="en-US" dirty="0">
              <a:latin typeface="Book Antiqua" panose="02040602050305030304" pitchFamily="18" charset="0"/>
            </a:endParaRPr>
          </a:p>
        </p:txBody>
      </p:sp>
    </p:spTree>
    <p:extLst>
      <p:ext uri="{BB962C8B-B14F-4D97-AF65-F5344CB8AC3E}">
        <p14:creationId xmlns:p14="http://schemas.microsoft.com/office/powerpoint/2010/main" val="841635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36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71195" y="119270"/>
            <a:ext cx="9423619" cy="1615239"/>
          </a:xfrm>
        </p:spPr>
        <p:txBody>
          <a:bodyPr>
            <a:normAutofit fontScale="90000"/>
          </a:bodyPr>
          <a:lstStyle/>
          <a:p>
            <a:r>
              <a:rPr lang="en-US" dirty="0" smtClean="0"/>
              <a:t/>
            </a:r>
            <a:br>
              <a:rPr lang="en-US" dirty="0" smtClean="0"/>
            </a:br>
            <a:r>
              <a:rPr lang="en-US" dirty="0"/>
              <a:t/>
            </a:r>
            <a:br>
              <a:rPr lang="en-US" dirty="0"/>
            </a:br>
            <a:r>
              <a:rPr lang="en-US" sz="3600" dirty="0" smtClean="0"/>
              <a:t>GASB Statement 77: </a:t>
            </a:r>
            <a:br>
              <a:rPr lang="en-US" sz="3600" dirty="0" smtClean="0"/>
            </a:br>
            <a:r>
              <a:rPr lang="en-US" sz="3600" dirty="0" smtClean="0"/>
              <a:t>Illustrative Disclosure</a:t>
            </a:r>
            <a:br>
              <a:rPr lang="en-US" sz="3600" dirty="0" smtClean="0"/>
            </a:br>
            <a:r>
              <a:rPr lang="en-US" sz="3600" dirty="0"/>
              <a:t>(</a:t>
            </a:r>
            <a:r>
              <a:rPr lang="en-US" sz="3600" dirty="0" smtClean="0"/>
              <a:t>Information relative to disclosure of these agreements)</a:t>
            </a:r>
            <a:endParaRPr lang="en-US" sz="3600" dirty="0"/>
          </a:p>
        </p:txBody>
      </p:sp>
      <p:sp>
        <p:nvSpPr>
          <p:cNvPr id="3" name="Content Placeholder 2"/>
          <p:cNvSpPr>
            <a:spLocks noGrp="1"/>
          </p:cNvSpPr>
          <p:nvPr>
            <p:ph idx="1"/>
          </p:nvPr>
        </p:nvSpPr>
        <p:spPr>
          <a:xfrm>
            <a:off x="771195" y="1884459"/>
            <a:ext cx="9948487" cy="4006092"/>
          </a:xfrm>
        </p:spPr>
        <p:txBody>
          <a:bodyPr>
            <a:normAutofit fontScale="85000" lnSpcReduction="20000"/>
          </a:bodyPr>
          <a:lstStyle/>
          <a:p>
            <a:r>
              <a:rPr lang="en-US" dirty="0" smtClean="0"/>
              <a:t>Sample Small Village negotiates property tax abatement agreements on an individual basis.</a:t>
            </a:r>
          </a:p>
          <a:p>
            <a:r>
              <a:rPr lang="en-US" dirty="0" smtClean="0"/>
              <a:t>The Village has tax abatement agreements with five entities as of June 30, 20X7.</a:t>
            </a:r>
          </a:p>
          <a:p>
            <a:pPr lvl="1"/>
            <a:r>
              <a:rPr lang="en-US" sz="1500" dirty="0" smtClean="0"/>
              <a:t>                                                                                                                       Amount of</a:t>
            </a:r>
            <a:endParaRPr lang="en-US" sz="1500" dirty="0"/>
          </a:p>
          <a:p>
            <a:pPr lvl="8"/>
            <a:r>
              <a:rPr lang="en-US" sz="1500" dirty="0" smtClean="0"/>
              <a:t>                                                           Percent of Taxes                               Taxes Abated</a:t>
            </a:r>
          </a:p>
          <a:p>
            <a:pPr lvl="8"/>
            <a:r>
              <a:rPr lang="en-US" sz="1500" dirty="0" smtClean="0"/>
              <a:t>                                                           Abated during the                           during the</a:t>
            </a:r>
          </a:p>
          <a:p>
            <a:pPr marL="1471400" lvl="8" indent="0">
              <a:buNone/>
            </a:pPr>
            <a:r>
              <a:rPr lang="en-US" sz="1500" u="sng" dirty="0" smtClean="0"/>
              <a:t>Purpose</a:t>
            </a:r>
            <a:r>
              <a:rPr lang="en-US" sz="1500" dirty="0" smtClean="0"/>
              <a:t>                                                  </a:t>
            </a:r>
            <a:r>
              <a:rPr lang="en-US" sz="1500" u="sng" dirty="0" smtClean="0"/>
              <a:t>Fiscal Year </a:t>
            </a:r>
            <a:r>
              <a:rPr lang="en-US" sz="1500" dirty="0" smtClean="0"/>
              <a:t>                                         </a:t>
            </a:r>
            <a:r>
              <a:rPr lang="en-US" sz="1500" u="sng" dirty="0" smtClean="0"/>
              <a:t>Fiscal Year </a:t>
            </a:r>
            <a:r>
              <a:rPr lang="en-US" sz="1500" dirty="0" smtClean="0"/>
              <a:t>  </a:t>
            </a:r>
          </a:p>
          <a:p>
            <a:pPr lvl="1"/>
            <a:r>
              <a:rPr lang="en-US" sz="1500" dirty="0" smtClean="0"/>
              <a:t>Grocery store chain purchases empty</a:t>
            </a:r>
          </a:p>
          <a:p>
            <a:pPr lvl="1"/>
            <a:r>
              <a:rPr lang="en-US" sz="1500" dirty="0" smtClean="0"/>
              <a:t>building and opens store                                                                40%                                             $97,500</a:t>
            </a:r>
          </a:p>
          <a:p>
            <a:pPr lvl="1"/>
            <a:endParaRPr lang="en-US" sz="1500" dirty="0"/>
          </a:p>
          <a:p>
            <a:pPr lvl="1"/>
            <a:r>
              <a:rPr lang="en-US" sz="1500" dirty="0" smtClean="0"/>
              <a:t>Relocate hardware store		                      50                                                  13,225</a:t>
            </a:r>
          </a:p>
          <a:p>
            <a:pPr lvl="1"/>
            <a:endParaRPr lang="en-US" sz="1500" dirty="0"/>
          </a:p>
          <a:p>
            <a:pPr lvl="1"/>
            <a:r>
              <a:rPr lang="en-US" sz="1500" dirty="0" smtClean="0"/>
              <a:t>Retain health and fitness facility		                      30                                                    5,100</a:t>
            </a:r>
          </a:p>
          <a:p>
            <a:pPr lvl="1"/>
            <a:endParaRPr lang="en-US" sz="1500" dirty="0"/>
          </a:p>
          <a:p>
            <a:pPr lvl="1"/>
            <a:r>
              <a:rPr lang="en-US" sz="1500" dirty="0" smtClean="0"/>
              <a:t>Increase size and employment of</a:t>
            </a:r>
          </a:p>
          <a:p>
            <a:pPr lvl="1"/>
            <a:r>
              <a:rPr lang="en-US" sz="1500" dirty="0" smtClean="0"/>
              <a:t>Restaurant/catering business		                      50                                                  21,750</a:t>
            </a:r>
          </a:p>
          <a:p>
            <a:pPr lvl="1"/>
            <a:endParaRPr lang="en-US" sz="1500" dirty="0" smtClean="0"/>
          </a:p>
          <a:p>
            <a:pPr lvl="1"/>
            <a:r>
              <a:rPr lang="en-US" sz="1500" dirty="0" smtClean="0"/>
              <a:t>Open gas station and convenience store	                      40		       8,905</a:t>
            </a:r>
          </a:p>
          <a:p>
            <a:pPr lvl="1"/>
            <a:endParaRPr lang="en-US" sz="1400" dirty="0"/>
          </a:p>
          <a:p>
            <a:pPr lvl="1"/>
            <a:endParaRPr lang="en-US" sz="1400" dirty="0" smtClean="0"/>
          </a:p>
          <a:p>
            <a:endParaRPr lang="en-US" sz="1600" dirty="0"/>
          </a:p>
          <a:p>
            <a:endParaRPr lang="en-US" dirty="0"/>
          </a:p>
        </p:txBody>
      </p:sp>
    </p:spTree>
    <p:extLst>
      <p:ext uri="{BB962C8B-B14F-4D97-AF65-F5344CB8AC3E}">
        <p14:creationId xmlns:p14="http://schemas.microsoft.com/office/powerpoint/2010/main" val="37632481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GFOA Best Practice:</a:t>
            </a:r>
            <a:br>
              <a:rPr lang="en-US" dirty="0" smtClean="0"/>
            </a:br>
            <a:r>
              <a:rPr lang="en-US" dirty="0" smtClean="0"/>
              <a:t>Implementation of GASB Statement 77</a:t>
            </a:r>
            <a:endParaRPr lang="en-US" dirty="0"/>
          </a:p>
        </p:txBody>
      </p:sp>
      <p:sp>
        <p:nvSpPr>
          <p:cNvPr id="3" name="Content Placeholder 2"/>
          <p:cNvSpPr>
            <a:spLocks noGrp="1"/>
          </p:cNvSpPr>
          <p:nvPr>
            <p:ph idx="1"/>
          </p:nvPr>
        </p:nvSpPr>
        <p:spPr>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r>
              <a:rPr lang="en-US" dirty="0" smtClean="0">
                <a:latin typeface="Arial Black" panose="020B0A04020102020204" pitchFamily="34" charset="0"/>
              </a:rPr>
              <a:t>GFOA Best Practice</a:t>
            </a:r>
          </a:p>
          <a:p>
            <a:r>
              <a:rPr lang="en-US" dirty="0" smtClean="0">
                <a:latin typeface="Book Antiqua" panose="02040602050305030304" pitchFamily="18" charset="0"/>
              </a:rPr>
              <a:t>Letter of Transmittal- </a:t>
            </a:r>
            <a:r>
              <a:rPr lang="en-US" b="1" dirty="0" smtClean="0">
                <a:latin typeface="Book Antiqua" panose="02040602050305030304" pitchFamily="18" charset="0"/>
              </a:rPr>
              <a:t>Benefits Derived from business incentives</a:t>
            </a:r>
          </a:p>
          <a:p>
            <a:r>
              <a:rPr lang="en-US" dirty="0" smtClean="0">
                <a:latin typeface="Book Antiqua" panose="02040602050305030304" pitchFamily="18" charset="0"/>
              </a:rPr>
              <a:t>Letter of Transmittal focus on: </a:t>
            </a:r>
          </a:p>
          <a:p>
            <a:pPr lvl="1"/>
            <a:r>
              <a:rPr lang="en-US" dirty="0" smtClean="0">
                <a:latin typeface="Book Antiqua" panose="02040602050305030304" pitchFamily="18" charset="0"/>
              </a:rPr>
              <a:t>1. types of incentives offered, </a:t>
            </a:r>
          </a:p>
          <a:p>
            <a:pPr lvl="1"/>
            <a:r>
              <a:rPr lang="en-US" dirty="0" smtClean="0">
                <a:latin typeface="Book Antiqua" panose="02040602050305030304" pitchFamily="18" charset="0"/>
              </a:rPr>
              <a:t>2. process the business must adhere to in obtaining the business incentives, applicable laws pertaining to the abatement(s), </a:t>
            </a:r>
          </a:p>
          <a:p>
            <a:pPr lvl="1"/>
            <a:r>
              <a:rPr lang="en-US" dirty="0" smtClean="0">
                <a:latin typeface="Book Antiqua" panose="02040602050305030304" pitchFamily="18" charset="0"/>
              </a:rPr>
              <a:t>3. entity valuation responsibility, </a:t>
            </a:r>
          </a:p>
          <a:p>
            <a:pPr lvl="1"/>
            <a:r>
              <a:rPr lang="en-US" dirty="0" smtClean="0">
                <a:latin typeface="Book Antiqua" panose="02040602050305030304" pitchFamily="18" charset="0"/>
              </a:rPr>
              <a:t>4. monitoring requirements and any annual review process.</a:t>
            </a:r>
          </a:p>
          <a:p>
            <a:r>
              <a:rPr lang="en-US" dirty="0" smtClean="0">
                <a:latin typeface="Book Antiqua" panose="02040602050305030304" pitchFamily="18" charset="0"/>
              </a:rPr>
              <a:t>This gives the reader a better understanding that the process is transparent in line with state and municipal disclosure laws.</a:t>
            </a:r>
            <a:endParaRPr lang="en-US" dirty="0">
              <a:latin typeface="Book Antiqua" panose="02040602050305030304" pitchFamily="18" charset="0"/>
            </a:endParaRPr>
          </a:p>
        </p:txBody>
      </p:sp>
    </p:spTree>
    <p:extLst>
      <p:ext uri="{BB962C8B-B14F-4D97-AF65-F5344CB8AC3E}">
        <p14:creationId xmlns:p14="http://schemas.microsoft.com/office/powerpoint/2010/main" val="6748887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00646" y="174929"/>
            <a:ext cx="10034547" cy="2047461"/>
          </a:xfrm>
        </p:spPr>
        <p:txBody>
          <a:bodyPr>
            <a:normAutofit/>
          </a:bodyPr>
          <a:lstStyle/>
          <a:p>
            <a:r>
              <a:rPr lang="en-US" dirty="0" smtClean="0"/>
              <a:t>GFOA Best Practice:</a:t>
            </a:r>
            <a:br>
              <a:rPr lang="en-US" dirty="0" smtClean="0"/>
            </a:br>
            <a:r>
              <a:rPr lang="en-US" dirty="0" smtClean="0"/>
              <a:t>Implementation of GASB Statement 77</a:t>
            </a:r>
            <a:br>
              <a:rPr lang="en-US" dirty="0" smtClean="0"/>
            </a:br>
            <a:endParaRPr lang="en-US" dirty="0"/>
          </a:p>
        </p:txBody>
      </p:sp>
      <p:sp>
        <p:nvSpPr>
          <p:cNvPr id="3" name="Content Placeholder 2"/>
          <p:cNvSpPr>
            <a:spLocks noGrp="1"/>
          </p:cNvSpPr>
          <p:nvPr>
            <p:ph idx="1"/>
          </p:nvPr>
        </p:nvSpPr>
        <p:spPr/>
        <p:txBody>
          <a:bodyPr/>
          <a:lstStyle/>
          <a:p>
            <a:endParaRPr lang="en-US" dirty="0" smtClean="0"/>
          </a:p>
          <a:p>
            <a:pPr marL="0" indent="0">
              <a:buNone/>
            </a:pPr>
            <a:r>
              <a:rPr lang="en-US" dirty="0" smtClean="0">
                <a:latin typeface="Book Antiqua" panose="02040602050305030304" pitchFamily="18" charset="0"/>
              </a:rPr>
              <a:t>Define what types of business tax incentives utilized effecting tax dollars abated or afforded.  Identify </a:t>
            </a:r>
            <a:r>
              <a:rPr lang="en-US" b="1" u="sng" dirty="0" smtClean="0">
                <a:latin typeface="Book Antiqua" panose="02040602050305030304" pitchFamily="18" charset="0"/>
              </a:rPr>
              <a:t>costs</a:t>
            </a:r>
            <a:r>
              <a:rPr lang="en-US" dirty="0" smtClean="0">
                <a:latin typeface="Book Antiqua" panose="02040602050305030304" pitchFamily="18" charset="0"/>
              </a:rPr>
              <a:t> to your entity associated with business incentives.</a:t>
            </a:r>
          </a:p>
          <a:p>
            <a:pPr marL="0" indent="0">
              <a:buNone/>
            </a:pPr>
            <a:r>
              <a:rPr lang="en-US" dirty="0" smtClean="0">
                <a:latin typeface="Book Antiqua" panose="02040602050305030304" pitchFamily="18" charset="0"/>
              </a:rPr>
              <a:t>What is the entity’s application process to offer an abatement?</a:t>
            </a:r>
          </a:p>
          <a:p>
            <a:pPr marL="0" indent="0">
              <a:buNone/>
            </a:pPr>
            <a:r>
              <a:rPr lang="en-US" dirty="0" smtClean="0">
                <a:latin typeface="Book Antiqua" panose="02040602050305030304" pitchFamily="18" charset="0"/>
              </a:rPr>
              <a:t>What are the entity’s requirements (application, cost/benefit analysis, minimum return       on investment) to offer these business incentives-benefits to be obtained?  Property dollars invested or value added investments, number of jobs created, rehabilitation of neighborhoods, for example.</a:t>
            </a:r>
          </a:p>
          <a:p>
            <a:pPr marL="0" indent="0">
              <a:buNone/>
            </a:pPr>
            <a:r>
              <a:rPr lang="en-US" dirty="0" smtClean="0">
                <a:latin typeface="Book Antiqua" panose="02040602050305030304" pitchFamily="18" charset="0"/>
              </a:rPr>
              <a:t>Define and identify any tax sharing agreements with other entities.  For example, payments to school districts for loss of tax dollars.</a:t>
            </a:r>
          </a:p>
          <a:p>
            <a:pPr marL="0" indent="0">
              <a:buNone/>
            </a:pPr>
            <a:r>
              <a:rPr lang="en-US" dirty="0" smtClean="0">
                <a:latin typeface="Book Antiqua" panose="02040602050305030304" pitchFamily="18" charset="0"/>
              </a:rPr>
              <a:t>   </a:t>
            </a:r>
            <a:endParaRPr lang="en-US" dirty="0">
              <a:latin typeface="Book Antiqua" panose="02040602050305030304" pitchFamily="18" charset="0"/>
            </a:endParaRPr>
          </a:p>
          <a:p>
            <a:endParaRPr lang="en-US" dirty="0">
              <a:latin typeface="Book Antiqua" panose="02040602050305030304" pitchFamily="18" charset="0"/>
            </a:endParaRPr>
          </a:p>
        </p:txBody>
      </p:sp>
    </p:spTree>
    <p:extLst>
      <p:ext uri="{BB962C8B-B14F-4D97-AF65-F5344CB8AC3E}">
        <p14:creationId xmlns:p14="http://schemas.microsoft.com/office/powerpoint/2010/main" val="36060861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GFOA Best Practice:</a:t>
            </a:r>
            <a:br>
              <a:rPr lang="en-US" dirty="0" smtClean="0"/>
            </a:br>
            <a:r>
              <a:rPr lang="en-US" dirty="0" smtClean="0"/>
              <a:t>Implementation of GASB Statement 77</a:t>
            </a:r>
            <a:endParaRPr lang="en-US" dirty="0"/>
          </a:p>
        </p:txBody>
      </p:sp>
      <p:sp>
        <p:nvSpPr>
          <p:cNvPr id="3" name="Content Placeholder 2"/>
          <p:cNvSpPr>
            <a:spLocks noGrp="1"/>
          </p:cNvSpPr>
          <p:nvPr>
            <p:ph idx="1"/>
          </p:nvPr>
        </p:nvSpPr>
        <p:spPr/>
        <p:txBody>
          <a:bodyPr/>
          <a:lstStyle/>
          <a:p>
            <a:endParaRPr lang="en-US" dirty="0" smtClean="0"/>
          </a:p>
          <a:p>
            <a:r>
              <a:rPr lang="en-US" sz="2400" dirty="0" smtClean="0">
                <a:latin typeface="Arial Black" panose="020B0A04020102020204" pitchFamily="34" charset="0"/>
              </a:rPr>
              <a:t>How to obtain information?</a:t>
            </a:r>
          </a:p>
          <a:p>
            <a:r>
              <a:rPr lang="en-US" dirty="0" smtClean="0">
                <a:latin typeface="Arial Black" panose="020B0A04020102020204" pitchFamily="34" charset="0"/>
              </a:rPr>
              <a:t>Community Reinvestment Area Tax Incentives</a:t>
            </a:r>
          </a:p>
          <a:p>
            <a:pPr lvl="1"/>
            <a:r>
              <a:rPr lang="en-US" sz="2000" dirty="0" smtClean="0">
                <a:latin typeface="Book Antiqua" panose="02040602050305030304" pitchFamily="18" charset="0"/>
              </a:rPr>
              <a:t>Identify Businesses – Start with applications, Legislation, or Contracts with the entities and the Businesses involved (Exhibit A).</a:t>
            </a:r>
          </a:p>
          <a:p>
            <a:pPr lvl="1"/>
            <a:endParaRPr lang="en-US" dirty="0"/>
          </a:p>
          <a:p>
            <a:pPr lvl="1"/>
            <a:r>
              <a:rPr lang="en-US" sz="2000" dirty="0" smtClean="0">
                <a:latin typeface="Arial Black" panose="020B0A04020102020204" pitchFamily="34" charset="0"/>
              </a:rPr>
              <a:t>Create Schedule of Abatements-</a:t>
            </a:r>
          </a:p>
          <a:p>
            <a:pPr lvl="2"/>
            <a:r>
              <a:rPr lang="en-US" sz="2000" dirty="0" smtClean="0">
                <a:latin typeface="Book Antiqua" panose="02040602050305030304" pitchFamily="18" charset="0"/>
              </a:rPr>
              <a:t>Obtain related real estate property tax information from county auditor, or fiscal officer, state agencies or relevant entity to obtain real estate tax records. (Exhibit B)</a:t>
            </a:r>
            <a:endParaRPr lang="en-US" sz="2000" dirty="0">
              <a:latin typeface="Book Antiqua" panose="02040602050305030304" pitchFamily="18" charset="0"/>
            </a:endParaRPr>
          </a:p>
          <a:p>
            <a:endParaRPr lang="en-US" dirty="0"/>
          </a:p>
        </p:txBody>
      </p:sp>
    </p:spTree>
    <p:extLst>
      <p:ext uri="{BB962C8B-B14F-4D97-AF65-F5344CB8AC3E}">
        <p14:creationId xmlns:p14="http://schemas.microsoft.com/office/powerpoint/2010/main" val="3419307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110837"/>
            <a:ext cx="10058400" cy="1626524"/>
          </a:xfrm>
        </p:spPr>
        <p:txBody>
          <a:bodyPr/>
          <a:lstStyle/>
          <a:p>
            <a:r>
              <a:rPr lang="en-US" dirty="0" smtClean="0"/>
              <a:t>GFOA Best Practice:</a:t>
            </a:r>
            <a:br>
              <a:rPr lang="en-US" dirty="0" smtClean="0"/>
            </a:br>
            <a:r>
              <a:rPr lang="en-US" dirty="0" smtClean="0"/>
              <a:t>Implementation of GASB Statement 77</a:t>
            </a:r>
            <a:endParaRPr lang="en-US" dirty="0"/>
          </a:p>
        </p:txBody>
      </p:sp>
      <p:sp>
        <p:nvSpPr>
          <p:cNvPr id="3" name="Content Placeholder 2"/>
          <p:cNvSpPr>
            <a:spLocks noGrp="1"/>
          </p:cNvSpPr>
          <p:nvPr>
            <p:ph idx="1"/>
          </p:nvPr>
        </p:nvSpPr>
        <p:spPr>
          <a:xfrm>
            <a:off x="1097280" y="1845733"/>
            <a:ext cx="10058400" cy="4370339"/>
          </a:xfrm>
        </p:spPr>
        <p:txBody>
          <a:bodyPr>
            <a:normAutofit lnSpcReduction="10000"/>
          </a:bodyPr>
          <a:lstStyle/>
          <a:p>
            <a:r>
              <a:rPr lang="en-US" u="sng" dirty="0" smtClean="0">
                <a:latin typeface="Arial Black" panose="020B0A04020102020204" pitchFamily="34" charset="0"/>
              </a:rPr>
              <a:t>Exhibit A</a:t>
            </a:r>
          </a:p>
          <a:p>
            <a:pPr lvl="3"/>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Proposed Agreement for Community Reinvestment Area Tax Incentives between the</a:t>
            </a:r>
          </a:p>
          <a:p>
            <a:pPr lvl="3"/>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(local legislative authority) located in the County of _______________and </a:t>
            </a:r>
            <a:r>
              <a:rPr lang="en-US" sz="1600" u="sng" dirty="0" smtClean="0">
                <a:latin typeface="Arial Unicode MS" panose="020B0604020202020204" pitchFamily="34" charset="-128"/>
                <a:ea typeface="Arial Unicode MS" panose="020B0604020202020204" pitchFamily="34" charset="-128"/>
                <a:cs typeface="Arial Unicode MS" panose="020B0604020202020204" pitchFamily="34" charset="-128"/>
              </a:rPr>
              <a:t>property owner</a:t>
            </a:r>
          </a:p>
          <a:p>
            <a:pPr lvl="3"/>
            <a:endPar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lvl="3"/>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1. </a:t>
            </a:r>
            <a:r>
              <a:rPr lang="en-US" sz="1600" b="1" dirty="0" smtClean="0">
                <a:latin typeface="Arial Unicode MS" panose="020B0604020202020204" pitchFamily="34" charset="-128"/>
                <a:ea typeface="Arial Unicode MS" panose="020B0604020202020204" pitchFamily="34" charset="-128"/>
                <a:cs typeface="Arial Unicode MS" panose="020B0604020202020204" pitchFamily="34" charset="-128"/>
              </a:rPr>
              <a:t>A. Name of property owner, home of main office address, contact person, and telephone</a:t>
            </a:r>
          </a:p>
          <a:p>
            <a:pPr marL="566928" lvl="3" indent="0">
              <a:buNone/>
            </a:pPr>
            <a:r>
              <a:rPr lang="en-US" sz="1600" b="1" dirty="0" smtClean="0">
                <a:latin typeface="Arial Unicode MS" panose="020B0604020202020204" pitchFamily="34" charset="-128"/>
                <a:ea typeface="Arial Unicode MS" panose="020B0604020202020204" pitchFamily="34" charset="-128"/>
                <a:cs typeface="Arial Unicode MS" panose="020B0604020202020204" pitchFamily="34" charset="-128"/>
              </a:rPr>
              <a:t>    Number (attach additional paper if multiple enterprise participants)</a:t>
            </a:r>
          </a:p>
          <a:p>
            <a:pPr lvl="3"/>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Enterprise Name                     Contact Person</a:t>
            </a:r>
          </a:p>
          <a:p>
            <a:pPr lvl="3"/>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Address                                   Contact Information</a:t>
            </a:r>
          </a:p>
          <a:p>
            <a:pPr lvl="3"/>
            <a:endParaRPr lang="en-US" sz="1600"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lvl="3"/>
            <a:r>
              <a:rPr lang="en-US" sz="1600" b="1" dirty="0" smtClean="0">
                <a:latin typeface="Arial Unicode MS" panose="020B0604020202020204" pitchFamily="34" charset="-128"/>
                <a:ea typeface="Arial Unicode MS" panose="020B0604020202020204" pitchFamily="34" charset="-128"/>
                <a:cs typeface="Arial Unicode MS" panose="020B0604020202020204" pitchFamily="34" charset="-128"/>
              </a:rPr>
              <a:t>1. B. Project site</a:t>
            </a:r>
          </a:p>
          <a:p>
            <a:pPr lvl="3"/>
            <a:r>
              <a:rPr lang="en-US" sz="1600" b="1" dirty="0" smtClean="0">
                <a:latin typeface="Arial Unicode MS" panose="020B0604020202020204" pitchFamily="34" charset="-128"/>
                <a:ea typeface="Arial Unicode MS" panose="020B0604020202020204" pitchFamily="34" charset="-128"/>
                <a:cs typeface="Arial Unicode MS" panose="020B0604020202020204" pitchFamily="34" charset="-128"/>
              </a:rPr>
              <a:t>Contact Person</a:t>
            </a:r>
          </a:p>
          <a:p>
            <a:pPr lvl="3"/>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Address		              Contact Information</a:t>
            </a:r>
          </a:p>
          <a:p>
            <a:pPr lvl="3"/>
            <a:endPar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lvl="3"/>
            <a:r>
              <a:rPr lang="en-US" sz="1600" dirty="0" smtClean="0">
                <a:latin typeface="Arial Unicode MS" panose="020B0604020202020204" pitchFamily="34" charset="-128"/>
                <a:ea typeface="Arial Unicode MS" panose="020B0604020202020204" pitchFamily="34" charset="-128"/>
                <a:cs typeface="Arial Unicode MS" panose="020B0604020202020204" pitchFamily="34" charset="-128"/>
              </a:rPr>
              <a:t>2. A. Name of commercial/industrial activity (manufacturing, warehousing, wholesale or retail  stores or other) to be conducted at the site                                  </a:t>
            </a:r>
          </a:p>
          <a:p>
            <a:pPr marL="566928" lvl="3" indent="0">
              <a:buNone/>
            </a:pP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3"/>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270651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28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Statement 77, Tax Abatement Disclosures</a:t>
            </a:r>
            <a:endParaRPr lang="en-US" dirty="0"/>
          </a:p>
        </p:txBody>
      </p:sp>
      <p:sp>
        <p:nvSpPr>
          <p:cNvPr id="3" name="Content Placeholder 2"/>
          <p:cNvSpPr>
            <a:spLocks noGrp="1"/>
          </p:cNvSpPr>
          <p:nvPr>
            <p:ph idx="1"/>
          </p:nvPr>
        </p:nvSpPr>
        <p:spPr/>
        <p:txBody>
          <a:bodyPr>
            <a:normAutofit fontScale="92500" lnSpcReduction="10000"/>
          </a:bodyPr>
          <a:lstStyle/>
          <a:p>
            <a:r>
              <a:rPr lang="en-US" sz="2400" dirty="0" smtClean="0"/>
              <a:t>Governmental </a:t>
            </a:r>
            <a:r>
              <a:rPr lang="en-US" sz="2400" dirty="0"/>
              <a:t>Accounting Standards </a:t>
            </a:r>
            <a:r>
              <a:rPr lang="en-US" sz="2400" dirty="0" smtClean="0"/>
              <a:t>Board </a:t>
            </a:r>
            <a:r>
              <a:rPr lang="en-US" sz="2400" dirty="0"/>
              <a:t>(GASB) Statement No. 77, </a:t>
            </a:r>
            <a:r>
              <a:rPr lang="en-US" sz="2400" i="1" dirty="0"/>
              <a:t>Tax Abatement Disclosures</a:t>
            </a:r>
            <a:r>
              <a:rPr lang="en-US" sz="2400" dirty="0"/>
              <a:t>, </a:t>
            </a:r>
            <a:r>
              <a:rPr lang="en-US" sz="2400" dirty="0" smtClean="0"/>
              <a:t>will require </a:t>
            </a:r>
            <a:r>
              <a:rPr lang="en-US" sz="2400" dirty="0"/>
              <a:t>governments that forgo revenue in connection with tax abatements to provide certain information regarding that fact in the notes to the financial statements. </a:t>
            </a:r>
          </a:p>
          <a:p>
            <a:r>
              <a:rPr lang="en-US" sz="2400" dirty="0"/>
              <a:t>We </a:t>
            </a:r>
            <a:r>
              <a:rPr lang="en-US" sz="2400" dirty="0" smtClean="0"/>
              <a:t>will:</a:t>
            </a:r>
          </a:p>
          <a:p>
            <a:r>
              <a:rPr lang="en-US" sz="2400" dirty="0" smtClean="0"/>
              <a:t>(1) review </a:t>
            </a:r>
            <a:r>
              <a:rPr lang="en-US" sz="2400" dirty="0"/>
              <a:t>the </a:t>
            </a:r>
            <a:r>
              <a:rPr lang="en-US" sz="2400" dirty="0" smtClean="0"/>
              <a:t>definition, key principles (the what) and requirements of </a:t>
            </a:r>
            <a:r>
              <a:rPr lang="en-US" sz="2400" dirty="0"/>
              <a:t>GASB Statement No. 77, </a:t>
            </a:r>
            <a:endParaRPr lang="en-US" sz="2400" dirty="0" smtClean="0"/>
          </a:p>
          <a:p>
            <a:r>
              <a:rPr lang="en-US" sz="2400" dirty="0" smtClean="0"/>
              <a:t>(2) offer illustrative examples of </a:t>
            </a:r>
            <a:r>
              <a:rPr lang="en-US" sz="2400" dirty="0"/>
              <a:t>how to meet the practical challenges of gathering the required </a:t>
            </a:r>
            <a:r>
              <a:rPr lang="en-US" sz="2400" dirty="0" smtClean="0"/>
              <a:t>information (the how) , </a:t>
            </a:r>
            <a:r>
              <a:rPr lang="en-US" sz="2400" dirty="0"/>
              <a:t>and </a:t>
            </a:r>
            <a:endParaRPr lang="en-US" sz="2400" dirty="0" smtClean="0"/>
          </a:p>
          <a:p>
            <a:r>
              <a:rPr lang="en-US" sz="2400" dirty="0" smtClean="0"/>
              <a:t>(3) review GFOA </a:t>
            </a:r>
            <a:r>
              <a:rPr lang="en-US" sz="2400" dirty="0"/>
              <a:t>suggestions on how to adjust the letter of transmittal to complement the new tax </a:t>
            </a:r>
            <a:r>
              <a:rPr lang="en-US" sz="2400" dirty="0" smtClean="0"/>
              <a:t>disclosures (the how).</a:t>
            </a:r>
            <a:endParaRPr lang="en-US" sz="2400" dirty="0"/>
          </a:p>
          <a:p>
            <a:endParaRPr lang="en-US" dirty="0"/>
          </a:p>
        </p:txBody>
      </p:sp>
    </p:spTree>
    <p:extLst>
      <p:ext uri="{BB962C8B-B14F-4D97-AF65-F5344CB8AC3E}">
        <p14:creationId xmlns:p14="http://schemas.microsoft.com/office/powerpoint/2010/main" val="30028652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GFOA Best Practice:</a:t>
            </a:r>
            <a:br>
              <a:rPr lang="en-US" dirty="0" smtClean="0"/>
            </a:br>
            <a:r>
              <a:rPr lang="en-US" dirty="0" smtClean="0"/>
              <a:t>Implementation of GASB Statement 77</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sz="2400" b="1" dirty="0" smtClean="0">
                <a:latin typeface="Arial Black" panose="020B0A04020102020204" pitchFamily="34" charset="0"/>
              </a:rPr>
              <a:t>What’s next after obtaining information:</a:t>
            </a:r>
          </a:p>
          <a:p>
            <a:pPr lvl="1"/>
            <a:r>
              <a:rPr lang="en-US" sz="2200" dirty="0" smtClean="0">
                <a:latin typeface="Book Antiqua" panose="02040602050305030304" pitchFamily="18" charset="0"/>
              </a:rPr>
              <a:t>Create a schedule of abated properties (</a:t>
            </a:r>
            <a:r>
              <a:rPr lang="en-US" sz="2200" b="1" dirty="0" smtClean="0">
                <a:latin typeface="Book Antiqua" panose="02040602050305030304" pitchFamily="18" charset="0"/>
              </a:rPr>
              <a:t>Exhibit B)</a:t>
            </a:r>
            <a:r>
              <a:rPr lang="en-US" sz="2200" dirty="0" smtClean="0">
                <a:latin typeface="Book Antiqua" panose="02040602050305030304" pitchFamily="18" charset="0"/>
              </a:rPr>
              <a:t> and include the following:</a:t>
            </a:r>
          </a:p>
          <a:p>
            <a:pPr lvl="1"/>
            <a:endParaRPr lang="en-US" sz="2200" dirty="0">
              <a:latin typeface="Book Antiqua" panose="02040602050305030304" pitchFamily="18" charset="0"/>
            </a:endParaRPr>
          </a:p>
          <a:p>
            <a:pPr lvl="1"/>
            <a:r>
              <a:rPr lang="en-US" sz="2200" dirty="0" smtClean="0">
                <a:latin typeface="Book Antiqua" panose="02040602050305030304" pitchFamily="18" charset="0"/>
              </a:rPr>
              <a:t>Include </a:t>
            </a:r>
            <a:r>
              <a:rPr lang="en-US" sz="2200" b="1" dirty="0" smtClean="0">
                <a:latin typeface="Book Antiqua" panose="02040602050305030304" pitchFamily="18" charset="0"/>
              </a:rPr>
              <a:t>total taxable valuation </a:t>
            </a:r>
            <a:r>
              <a:rPr lang="en-US" sz="2200" dirty="0" smtClean="0">
                <a:latin typeface="Book Antiqua" panose="02040602050305030304" pitchFamily="18" charset="0"/>
              </a:rPr>
              <a:t>of each property, </a:t>
            </a:r>
            <a:r>
              <a:rPr lang="en-US" sz="2200" b="1" dirty="0" smtClean="0">
                <a:latin typeface="Book Antiqua" panose="02040602050305030304" pitchFamily="18" charset="0"/>
              </a:rPr>
              <a:t>reduced assessed valuation </a:t>
            </a:r>
            <a:r>
              <a:rPr lang="en-US" sz="2200" dirty="0" smtClean="0">
                <a:latin typeface="Book Antiqua" panose="02040602050305030304" pitchFamily="18" charset="0"/>
              </a:rPr>
              <a:t>(business incentive valuation) </a:t>
            </a:r>
            <a:r>
              <a:rPr lang="en-US" sz="2200" b="1" dirty="0" smtClean="0">
                <a:latin typeface="Book Antiqua" panose="02040602050305030304" pitchFamily="18" charset="0"/>
              </a:rPr>
              <a:t>real estate taxes paid </a:t>
            </a:r>
            <a:r>
              <a:rPr lang="en-US" sz="2200" dirty="0" smtClean="0">
                <a:latin typeface="Book Antiqua" panose="02040602050305030304" pitchFamily="18" charset="0"/>
              </a:rPr>
              <a:t>on each property, and </a:t>
            </a:r>
            <a:r>
              <a:rPr lang="en-US" sz="2200" b="1" dirty="0" smtClean="0">
                <a:latin typeface="Book Antiqua" panose="02040602050305030304" pitchFamily="18" charset="0"/>
              </a:rPr>
              <a:t>equivalent real estate taxes abated</a:t>
            </a:r>
            <a:r>
              <a:rPr lang="en-US" sz="2200" dirty="0" smtClean="0">
                <a:latin typeface="Book Antiqua" panose="02040602050305030304" pitchFamily="18" charset="0"/>
              </a:rPr>
              <a:t>.  (</a:t>
            </a:r>
            <a:r>
              <a:rPr lang="en-US" sz="2200" b="1" dirty="0" smtClean="0">
                <a:latin typeface="Book Antiqua" panose="02040602050305030304" pitchFamily="18" charset="0"/>
              </a:rPr>
              <a:t>personal property taxes may also be required)</a:t>
            </a:r>
          </a:p>
          <a:p>
            <a:pPr lvl="1"/>
            <a:endParaRPr lang="en-US" sz="2200" dirty="0">
              <a:latin typeface="Book Antiqua" panose="02040602050305030304" pitchFamily="18" charset="0"/>
            </a:endParaRPr>
          </a:p>
          <a:p>
            <a:pPr lvl="1"/>
            <a:r>
              <a:rPr lang="en-US" sz="2200" dirty="0" smtClean="0">
                <a:latin typeface="Book Antiqua" panose="02040602050305030304" pitchFamily="18" charset="0"/>
              </a:rPr>
              <a:t>Identify your entities costs of providing business incentives (</a:t>
            </a:r>
            <a:r>
              <a:rPr lang="en-US" sz="2200" b="1" dirty="0" smtClean="0">
                <a:latin typeface="Book Antiqua" panose="02040602050305030304" pitchFamily="18" charset="0"/>
              </a:rPr>
              <a:t>Real estate taxes abated</a:t>
            </a:r>
            <a:r>
              <a:rPr lang="en-US" sz="2200" dirty="0" smtClean="0">
                <a:latin typeface="Book Antiqua" panose="02040602050305030304" pitchFamily="18" charset="0"/>
              </a:rPr>
              <a:t>) and also identify your entities </a:t>
            </a:r>
            <a:r>
              <a:rPr lang="en-US" sz="2200" b="1" dirty="0" smtClean="0">
                <a:latin typeface="Book Antiqua" panose="02040602050305030304" pitchFamily="18" charset="0"/>
              </a:rPr>
              <a:t>Real estate taxes paid (benefits of incentives)</a:t>
            </a:r>
          </a:p>
          <a:p>
            <a:endParaRPr lang="en-US" sz="2400" b="1" dirty="0">
              <a:latin typeface="Arial Black" panose="020B0A04020102020204" pitchFamily="34" charset="0"/>
            </a:endParaRPr>
          </a:p>
        </p:txBody>
      </p:sp>
    </p:spTree>
    <p:extLst>
      <p:ext uri="{BB962C8B-B14F-4D97-AF65-F5344CB8AC3E}">
        <p14:creationId xmlns:p14="http://schemas.microsoft.com/office/powerpoint/2010/main" val="13127111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85762" y="300445"/>
            <a:ext cx="12001734" cy="5931722"/>
          </a:xfrm>
          <a:prstGeom prst="rect">
            <a:avLst/>
          </a:prstGeom>
          <a:noFill/>
          <a:ln w="9525">
            <a:noFill/>
            <a:miter lim="800000"/>
            <a:headEnd/>
            <a:tailEnd/>
          </a:ln>
          <a:effectLst>
            <a:outerShdw blurRad="149987" dist="250190" dir="8460000" algn="ctr">
              <a:srgbClr val="000000">
                <a:alpha val="28000"/>
              </a:srgbClr>
            </a:outerShdw>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GFOA Best Practice:</a:t>
            </a:r>
            <a:br>
              <a:rPr lang="en-US" dirty="0" smtClean="0"/>
            </a:br>
            <a:r>
              <a:rPr lang="en-US" dirty="0" smtClean="0"/>
              <a:t>Implementation of GASB Statement 77</a:t>
            </a:r>
            <a:endParaRPr lang="en-US" dirty="0"/>
          </a:p>
        </p:txBody>
      </p:sp>
      <p:sp>
        <p:nvSpPr>
          <p:cNvPr id="3" name="Content Placeholder 2"/>
          <p:cNvSpPr>
            <a:spLocks noGrp="1"/>
          </p:cNvSpPr>
          <p:nvPr>
            <p:ph idx="1"/>
          </p:nvPr>
        </p:nvSpPr>
        <p:spPr/>
        <p:txBody>
          <a:bodyPr>
            <a:normAutofit/>
          </a:bodyPr>
          <a:lstStyle/>
          <a:p>
            <a:r>
              <a:rPr lang="en-US" dirty="0" smtClean="0">
                <a:latin typeface="Arial Black" panose="020B0A04020102020204" pitchFamily="34" charset="0"/>
              </a:rPr>
              <a:t>GFOA Best Practice</a:t>
            </a:r>
          </a:p>
          <a:p>
            <a:r>
              <a:rPr lang="en-US" dirty="0" smtClean="0">
                <a:latin typeface="Book Antiqua" panose="02040602050305030304" pitchFamily="18" charset="0"/>
              </a:rPr>
              <a:t>Present tax abatement information in a format that depicts the benefits derived in the best suited manner for the entity. Can be achieved by including 5 year charts; however, graphs can be beneficial also.</a:t>
            </a:r>
          </a:p>
          <a:p>
            <a:r>
              <a:rPr lang="en-US" dirty="0" smtClean="0">
                <a:latin typeface="Book Antiqua" panose="02040602050305030304" pitchFamily="18" charset="0"/>
              </a:rPr>
              <a:t>Entity can create spreadsheets over many years which can be used for rating agencies to show current economic strengths or weaknesses of the entity by showing actual and projected benefits derived from businesses with incentives in the form of increased real estate taxes (Exhibit C), increases in the number of jobs, increase in payroll associated with new jobs,  and increases in municipal income tax collections.  All amounts reported by aggregate type.</a:t>
            </a:r>
          </a:p>
          <a:p>
            <a:r>
              <a:rPr lang="en-US" dirty="0" smtClean="0">
                <a:latin typeface="Book Antiqua" panose="02040602050305030304" pitchFamily="18" charset="0"/>
              </a:rPr>
              <a:t>Entity maintains records and updates annually the actual data and forecasts payroll wages and employment in line with commitments agreed upon by the businesses.</a:t>
            </a:r>
          </a:p>
          <a:p>
            <a:endParaRPr lang="en-US" sz="2400" dirty="0">
              <a:latin typeface="Book Antiqua" panose="02040602050305030304" pitchFamily="18" charset="0"/>
            </a:endParaRPr>
          </a:p>
          <a:p>
            <a:endParaRPr lang="en-US" sz="2400" dirty="0">
              <a:latin typeface="Book Antiqua" panose="02040602050305030304" pitchFamily="18" charset="0"/>
            </a:endParaRPr>
          </a:p>
        </p:txBody>
      </p:sp>
    </p:spTree>
    <p:extLst>
      <p:ext uri="{BB962C8B-B14F-4D97-AF65-F5344CB8AC3E}">
        <p14:creationId xmlns:p14="http://schemas.microsoft.com/office/powerpoint/2010/main" val="38285171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cstate="print"/>
          <a:srcRect/>
          <a:stretch>
            <a:fillRect/>
          </a:stretch>
        </p:blipFill>
        <p:spPr bwMode="auto">
          <a:xfrm>
            <a:off x="3671609" y="22688"/>
            <a:ext cx="4989066" cy="6626305"/>
          </a:xfrm>
          <a:prstGeom prst="rect">
            <a:avLst/>
          </a:prstGeom>
          <a:noFill/>
          <a:ln w="9525">
            <a:solidFill>
              <a:schemeClr val="accent1"/>
            </a:solidFill>
            <a:miter lim="800000"/>
            <a:headEnd/>
            <a:tailEnd/>
          </a:ln>
          <a:effectLst>
            <a:outerShdw blurRad="149987" dist="250190" dir="8460000" algn="ctr">
              <a:srgbClr val="000000">
                <a:alpha val="28000"/>
              </a:srgbClr>
            </a:outerShdw>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GFOA Best Practice:</a:t>
            </a:r>
            <a:br>
              <a:rPr lang="en-US" dirty="0" smtClean="0"/>
            </a:br>
            <a:r>
              <a:rPr lang="en-US" dirty="0" smtClean="0"/>
              <a:t>Implementation of GASB Statement 77</a:t>
            </a:r>
            <a:endParaRPr lang="en-US" dirty="0"/>
          </a:p>
        </p:txBody>
      </p:sp>
      <p:sp>
        <p:nvSpPr>
          <p:cNvPr id="3" name="Content Placeholder 2"/>
          <p:cNvSpPr>
            <a:spLocks noGrp="1"/>
          </p:cNvSpPr>
          <p:nvPr>
            <p:ph idx="1"/>
          </p:nvPr>
        </p:nvSpPr>
        <p:spPr/>
        <p:txBody>
          <a:bodyPr>
            <a:normAutofit/>
          </a:bodyPr>
          <a:lstStyle/>
          <a:p>
            <a:r>
              <a:rPr lang="en-US" sz="2400" dirty="0" smtClean="0">
                <a:latin typeface="Arial Black" panose="020B0A04020102020204" pitchFamily="34" charset="0"/>
              </a:rPr>
              <a:t>GFOA Best Practice</a:t>
            </a:r>
          </a:p>
          <a:p>
            <a:r>
              <a:rPr lang="en-US" dirty="0" smtClean="0">
                <a:latin typeface="Book Antiqua" panose="02040602050305030304" pitchFamily="18" charset="0"/>
              </a:rPr>
              <a:t>Therefore the benefits derived far outweigh the costs of the business incentives and correlate to the cost/benefit analysis performed on all business incentive agreements.</a:t>
            </a:r>
          </a:p>
          <a:p>
            <a:r>
              <a:rPr lang="en-US" dirty="0" smtClean="0">
                <a:latin typeface="Book Antiqua" panose="02040602050305030304" pitchFamily="18" charset="0"/>
              </a:rPr>
              <a:t>The entity may pull any agreements that are not compliant with the business contractual obligations.</a:t>
            </a:r>
          </a:p>
          <a:p>
            <a:endParaRPr lang="en-US" dirty="0">
              <a:latin typeface="Book Antiqua" panose="02040602050305030304" pitchFamily="18" charset="0"/>
            </a:endParaRPr>
          </a:p>
        </p:txBody>
      </p:sp>
    </p:spTree>
    <p:extLst>
      <p:ext uri="{BB962C8B-B14F-4D97-AF65-F5344CB8AC3E}">
        <p14:creationId xmlns:p14="http://schemas.microsoft.com/office/powerpoint/2010/main" val="17686365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GFOA Best Practice: </a:t>
            </a:r>
            <a:br>
              <a:rPr lang="en-US" dirty="0" smtClean="0"/>
            </a:br>
            <a:r>
              <a:rPr lang="en-US" dirty="0" smtClean="0"/>
              <a:t>Implementation of GASB Statement 77</a:t>
            </a:r>
            <a:endParaRPr lang="en-US" dirty="0"/>
          </a:p>
        </p:txBody>
      </p:sp>
      <p:sp>
        <p:nvSpPr>
          <p:cNvPr id="3" name="Content Placeholder 2"/>
          <p:cNvSpPr>
            <a:spLocks noGrp="1"/>
          </p:cNvSpPr>
          <p:nvPr>
            <p:ph idx="1"/>
          </p:nvPr>
        </p:nvSpPr>
        <p:spPr/>
        <p:txBody>
          <a:bodyPr>
            <a:normAutofit/>
          </a:bodyPr>
          <a:lstStyle/>
          <a:p>
            <a:endParaRPr lang="en-US" sz="2400" u="sng" dirty="0" smtClean="0">
              <a:latin typeface="Arial Black" panose="020B0A04020102020204" pitchFamily="34" charset="0"/>
            </a:endParaRPr>
          </a:p>
          <a:p>
            <a:r>
              <a:rPr lang="en-US" sz="2400" u="sng" dirty="0" smtClean="0">
                <a:latin typeface="Arial Black" panose="020B0A04020102020204" pitchFamily="34" charset="0"/>
              </a:rPr>
              <a:t>Note Disclosure:</a:t>
            </a:r>
          </a:p>
          <a:p>
            <a:r>
              <a:rPr lang="en-US" sz="2400" dirty="0" smtClean="0">
                <a:latin typeface="Book Antiqua" panose="02040602050305030304" pitchFamily="18" charset="0"/>
              </a:rPr>
              <a:t>Organize by major tax abatement program:</a:t>
            </a:r>
          </a:p>
          <a:p>
            <a:endParaRPr lang="en-US" sz="2400" dirty="0" smtClean="0">
              <a:latin typeface="Book Antiqua" panose="02040602050305030304" pitchFamily="18" charset="0"/>
            </a:endParaRPr>
          </a:p>
          <a:p>
            <a:pPr lvl="1"/>
            <a:r>
              <a:rPr lang="en-US" sz="2200" dirty="0" smtClean="0">
                <a:latin typeface="Book Antiqua" panose="02040602050305030304" pitchFamily="18" charset="0"/>
              </a:rPr>
              <a:t>Such as Community Reinvestment Area Incentives (</a:t>
            </a:r>
            <a:r>
              <a:rPr lang="en-US" sz="2200" u="sng" dirty="0" smtClean="0">
                <a:latin typeface="Book Antiqua" panose="02040602050305030304" pitchFamily="18" charset="0"/>
              </a:rPr>
              <a:t>CRA’s</a:t>
            </a:r>
            <a:r>
              <a:rPr lang="en-US" sz="2200" dirty="0" smtClean="0">
                <a:latin typeface="Book Antiqua" panose="02040602050305030304" pitchFamily="18" charset="0"/>
              </a:rPr>
              <a:t>) Enterprise Zone Agreements (</a:t>
            </a:r>
            <a:r>
              <a:rPr lang="en-US" sz="2200" u="sng" dirty="0" smtClean="0">
                <a:latin typeface="Book Antiqua" panose="02040602050305030304" pitchFamily="18" charset="0"/>
              </a:rPr>
              <a:t>EZA’s</a:t>
            </a:r>
            <a:r>
              <a:rPr lang="en-US" sz="2200" dirty="0" smtClean="0">
                <a:latin typeface="Book Antiqua" panose="02040602050305030304" pitchFamily="18" charset="0"/>
              </a:rPr>
              <a:t>), </a:t>
            </a:r>
            <a:r>
              <a:rPr lang="en-US" sz="2200" u="sng" dirty="0" smtClean="0">
                <a:latin typeface="Book Antiqua" panose="02040602050305030304" pitchFamily="18" charset="0"/>
              </a:rPr>
              <a:t>Economic Development Job Creation Income Tax Abatement </a:t>
            </a:r>
            <a:r>
              <a:rPr lang="en-US" sz="2200" dirty="0" smtClean="0">
                <a:latin typeface="Book Antiqua" panose="02040602050305030304" pitchFamily="18" charset="0"/>
              </a:rPr>
              <a:t>programs related to jobs retention or jobs growth</a:t>
            </a:r>
            <a:endParaRPr lang="en-US" sz="2200" dirty="0">
              <a:latin typeface="Book Antiqua" panose="02040602050305030304" pitchFamily="18" charset="0"/>
            </a:endParaRPr>
          </a:p>
        </p:txBody>
      </p:sp>
    </p:spTree>
    <p:extLst>
      <p:ext uri="{BB962C8B-B14F-4D97-AF65-F5344CB8AC3E}">
        <p14:creationId xmlns:p14="http://schemas.microsoft.com/office/powerpoint/2010/main" val="31886682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GFOA Best Practice:</a:t>
            </a:r>
            <a:br>
              <a:rPr lang="en-US" dirty="0" smtClean="0"/>
            </a:br>
            <a:r>
              <a:rPr lang="en-US" dirty="0" smtClean="0"/>
              <a:t>Implementation of GASB Statement 77</a:t>
            </a:r>
            <a:endParaRPr lang="en-US" dirty="0"/>
          </a:p>
        </p:txBody>
      </p:sp>
      <p:sp>
        <p:nvSpPr>
          <p:cNvPr id="3" name="Content Placeholder 2"/>
          <p:cNvSpPr>
            <a:spLocks noGrp="1"/>
          </p:cNvSpPr>
          <p:nvPr>
            <p:ph idx="1"/>
          </p:nvPr>
        </p:nvSpPr>
        <p:spPr/>
        <p:txBody>
          <a:bodyPr>
            <a:normAutofit lnSpcReduction="10000"/>
          </a:bodyPr>
          <a:lstStyle/>
          <a:p>
            <a:endParaRPr lang="en-US" dirty="0" smtClean="0">
              <a:latin typeface="Arial Black" panose="020B0A04020102020204" pitchFamily="34" charset="0"/>
            </a:endParaRPr>
          </a:p>
          <a:p>
            <a:r>
              <a:rPr lang="en-US" dirty="0" smtClean="0">
                <a:latin typeface="Arial Black" panose="020B0A04020102020204" pitchFamily="34" charset="0"/>
              </a:rPr>
              <a:t>Note Disclosure:</a:t>
            </a:r>
          </a:p>
          <a:p>
            <a:r>
              <a:rPr lang="en-US" dirty="0" smtClean="0">
                <a:latin typeface="Book Antiqua" panose="02040602050305030304" pitchFamily="18" charset="0"/>
              </a:rPr>
              <a:t>Aggregate by type under programs:</a:t>
            </a:r>
          </a:p>
          <a:p>
            <a:pPr lvl="1"/>
            <a:endParaRPr lang="en-US" dirty="0">
              <a:latin typeface="Book Antiqua" panose="02040602050305030304" pitchFamily="18" charset="0"/>
            </a:endParaRPr>
          </a:p>
          <a:p>
            <a:pPr lvl="1"/>
            <a:r>
              <a:rPr lang="en-US" dirty="0" smtClean="0">
                <a:latin typeface="Book Antiqua" panose="02040602050305030304" pitchFamily="18" charset="0"/>
              </a:rPr>
              <a:t>Utilize aggregate categories of (for example):</a:t>
            </a:r>
          </a:p>
          <a:p>
            <a:pPr lvl="2"/>
            <a:endParaRPr lang="en-US" dirty="0">
              <a:latin typeface="Book Antiqua" panose="02040602050305030304" pitchFamily="18" charset="0"/>
            </a:endParaRPr>
          </a:p>
          <a:p>
            <a:pPr lvl="2"/>
            <a:r>
              <a:rPr lang="en-US" sz="1600" dirty="0" smtClean="0">
                <a:latin typeface="Book Antiqua" panose="02040602050305030304" pitchFamily="18" charset="0"/>
              </a:rPr>
              <a:t>Manufacturing</a:t>
            </a:r>
          </a:p>
          <a:p>
            <a:pPr lvl="2"/>
            <a:r>
              <a:rPr lang="en-US" sz="1600" dirty="0" smtClean="0">
                <a:latin typeface="Book Antiqua" panose="02040602050305030304" pitchFamily="18" charset="0"/>
              </a:rPr>
              <a:t>Retail</a:t>
            </a:r>
          </a:p>
          <a:p>
            <a:pPr lvl="2"/>
            <a:r>
              <a:rPr lang="en-US" sz="1600" dirty="0" smtClean="0">
                <a:latin typeface="Book Antiqua" panose="02040602050305030304" pitchFamily="18" charset="0"/>
              </a:rPr>
              <a:t>Professional Buildings</a:t>
            </a:r>
          </a:p>
          <a:p>
            <a:pPr lvl="2"/>
            <a:r>
              <a:rPr lang="en-US" sz="1600" dirty="0" smtClean="0">
                <a:latin typeface="Book Antiqua" panose="02040602050305030304" pitchFamily="18" charset="0"/>
              </a:rPr>
              <a:t>Retail-Auto</a:t>
            </a:r>
          </a:p>
          <a:p>
            <a:pPr lvl="2"/>
            <a:endParaRPr lang="en-US" sz="1600" dirty="0">
              <a:latin typeface="Book Antiqua" panose="02040602050305030304" pitchFamily="18" charset="0"/>
            </a:endParaRPr>
          </a:p>
          <a:p>
            <a:pPr lvl="2"/>
            <a:r>
              <a:rPr lang="en-US" sz="1600" dirty="0" smtClean="0">
                <a:latin typeface="Book Antiqua" panose="02040602050305030304" pitchFamily="18" charset="0"/>
              </a:rPr>
              <a:t>These can best fit types of business incentives without divulging specific business data not allowed by State and City laws.</a:t>
            </a:r>
            <a:endParaRPr lang="en-US" sz="1600" dirty="0">
              <a:latin typeface="Book Antiqua" panose="02040602050305030304" pitchFamily="18" charset="0"/>
            </a:endParaRPr>
          </a:p>
        </p:txBody>
      </p:sp>
    </p:spTree>
    <p:extLst>
      <p:ext uri="{BB962C8B-B14F-4D97-AF65-F5344CB8AC3E}">
        <p14:creationId xmlns:p14="http://schemas.microsoft.com/office/powerpoint/2010/main" val="32242197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GFOA Best Practice:</a:t>
            </a:r>
            <a:br>
              <a:rPr lang="en-US" dirty="0" smtClean="0"/>
            </a:br>
            <a:r>
              <a:rPr lang="en-US" dirty="0" smtClean="0"/>
              <a:t>Implementation of GASB Statement 77</a:t>
            </a:r>
            <a:endParaRPr lang="en-US" dirty="0"/>
          </a:p>
        </p:txBody>
      </p:sp>
      <p:sp>
        <p:nvSpPr>
          <p:cNvPr id="3" name="Content Placeholder 2"/>
          <p:cNvSpPr>
            <a:spLocks noGrp="1"/>
          </p:cNvSpPr>
          <p:nvPr>
            <p:ph idx="1"/>
          </p:nvPr>
        </p:nvSpPr>
        <p:spPr/>
        <p:txBody>
          <a:bodyPr/>
          <a:lstStyle/>
          <a:p>
            <a:r>
              <a:rPr lang="en-US" b="1" dirty="0" smtClean="0">
                <a:latin typeface="Arial Black" panose="020B0A04020102020204" pitchFamily="34" charset="0"/>
              </a:rPr>
              <a:t>Note Disclosure:</a:t>
            </a:r>
          </a:p>
          <a:p>
            <a:r>
              <a:rPr lang="en-US" dirty="0" smtClean="0">
                <a:latin typeface="Book Antiqua" panose="02040602050305030304" pitchFamily="18" charset="0"/>
              </a:rPr>
              <a:t>Post figures to footnotes associated only with the entity</a:t>
            </a:r>
          </a:p>
          <a:p>
            <a:r>
              <a:rPr lang="en-US" dirty="0" smtClean="0">
                <a:latin typeface="Book Antiqua" panose="02040602050305030304" pitchFamily="18" charset="0"/>
              </a:rPr>
              <a:t>Can use the county breakdown of real estate effective millage by entity to obtain the City’s % share of abatement.</a:t>
            </a:r>
          </a:p>
          <a:p>
            <a:r>
              <a:rPr lang="en-US" dirty="0" smtClean="0">
                <a:latin typeface="Book Antiqua" panose="02040602050305030304" pitchFamily="18" charset="0"/>
              </a:rPr>
              <a:t>Use accrual accounting for values, receivables may apply and should be noted.</a:t>
            </a:r>
          </a:p>
          <a:p>
            <a:r>
              <a:rPr lang="en-US" dirty="0" smtClean="0">
                <a:latin typeface="Book Antiqua" panose="02040602050305030304" pitchFamily="18" charset="0"/>
              </a:rPr>
              <a:t>Disclosures commence in the period in which the tax abatement agreement is entered into and continue until the tax abatement agreement expires or is terminated.</a:t>
            </a:r>
            <a:endParaRPr lang="en-US" dirty="0">
              <a:latin typeface="Book Antiqua" panose="02040602050305030304" pitchFamily="18" charset="0"/>
            </a:endParaRPr>
          </a:p>
          <a:p>
            <a:endParaRPr lang="en-US" dirty="0"/>
          </a:p>
        </p:txBody>
      </p:sp>
    </p:spTree>
    <p:extLst>
      <p:ext uri="{BB962C8B-B14F-4D97-AF65-F5344CB8AC3E}">
        <p14:creationId xmlns:p14="http://schemas.microsoft.com/office/powerpoint/2010/main" val="544993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We have:</a:t>
            </a:r>
          </a:p>
          <a:p>
            <a:r>
              <a:rPr lang="en-US" dirty="0" smtClean="0"/>
              <a:t>(</a:t>
            </a:r>
            <a:r>
              <a:rPr lang="en-US" dirty="0"/>
              <a:t>1) review the definition, key principles (the what) and requirements of GASB Statement No. 77, </a:t>
            </a:r>
          </a:p>
          <a:p>
            <a:r>
              <a:rPr lang="en-US" dirty="0"/>
              <a:t>(2) </a:t>
            </a:r>
            <a:r>
              <a:rPr lang="en-US" dirty="0" smtClean="0"/>
              <a:t>offered </a:t>
            </a:r>
            <a:r>
              <a:rPr lang="en-US" dirty="0"/>
              <a:t>illustrative examples of how to meet the practical challenges of gathering the required information (the how) , and </a:t>
            </a:r>
          </a:p>
          <a:p>
            <a:r>
              <a:rPr lang="en-US" dirty="0"/>
              <a:t>(3) </a:t>
            </a:r>
            <a:r>
              <a:rPr lang="en-US" dirty="0" smtClean="0"/>
              <a:t>reviewed </a:t>
            </a:r>
            <a:r>
              <a:rPr lang="en-US" dirty="0"/>
              <a:t>GFOA suggestions on how to adjust the letter of transmittal to complement the new tax disclosures (the how).</a:t>
            </a:r>
          </a:p>
          <a:p>
            <a:r>
              <a:rPr lang="en-US" dirty="0" smtClean="0"/>
              <a:t> We will now hear from Representatives from York County on their use of Tax Abatements.</a:t>
            </a:r>
            <a:endParaRPr lang="en-US" dirty="0"/>
          </a:p>
        </p:txBody>
      </p:sp>
    </p:spTree>
    <p:extLst>
      <p:ext uri="{BB962C8B-B14F-4D97-AF65-F5344CB8AC3E}">
        <p14:creationId xmlns:p14="http://schemas.microsoft.com/office/powerpoint/2010/main" val="2842366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50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GASB Statement 77:</a:t>
            </a:r>
            <a:br>
              <a:rPr lang="en-US" dirty="0" smtClean="0"/>
            </a:br>
            <a:r>
              <a:rPr lang="en-US" dirty="0" smtClean="0"/>
              <a:t>Tax Abatement Disclosures</a:t>
            </a:r>
            <a:endParaRPr lang="en-US" dirty="0"/>
          </a:p>
        </p:txBody>
      </p:sp>
      <p:sp>
        <p:nvSpPr>
          <p:cNvPr id="3" name="Content Placeholder 2"/>
          <p:cNvSpPr>
            <a:spLocks noGrp="1"/>
          </p:cNvSpPr>
          <p:nvPr>
            <p:ph idx="1"/>
          </p:nvPr>
        </p:nvSpPr>
        <p:spPr/>
        <p:txBody>
          <a:bodyPr>
            <a:normAutofit/>
          </a:bodyPr>
          <a:lstStyle/>
          <a:p>
            <a:endParaRPr lang="en-US" dirty="0" smtClean="0"/>
          </a:p>
          <a:p>
            <a:r>
              <a:rPr lang="en-US" sz="2400" b="1" smtClean="0">
                <a:latin typeface="Arial Black" panose="020B0A04020102020204" pitchFamily="34" charset="0"/>
              </a:rPr>
              <a:t>Effective 12/15/2015:</a:t>
            </a:r>
            <a:endParaRPr lang="en-US" sz="2400" b="1" dirty="0" smtClean="0">
              <a:latin typeface="Arial Black" panose="020B0A04020102020204" pitchFamily="34" charset="0"/>
            </a:endParaRPr>
          </a:p>
          <a:p>
            <a:r>
              <a:rPr lang="en-US" sz="2400" b="1" dirty="0" smtClean="0">
                <a:latin typeface="Book Antiqua" panose="02040602050305030304" pitchFamily="18" charset="0"/>
              </a:rPr>
              <a:t>State and local governments use many different programs and policies that reduce taxes that an individual or entity would owe.</a:t>
            </a:r>
          </a:p>
          <a:p>
            <a:r>
              <a:rPr lang="en-US" sz="2400" b="1" dirty="0" smtClean="0">
                <a:latin typeface="Book Antiqua" panose="02040602050305030304" pitchFamily="18" charset="0"/>
              </a:rPr>
              <a:t>Intent is to encourage individuals or businesses to engage in certain behaviors</a:t>
            </a:r>
          </a:p>
          <a:p>
            <a:r>
              <a:rPr lang="en-US" sz="2400" b="1" dirty="0" smtClean="0">
                <a:latin typeface="Book Antiqua" panose="02040602050305030304" pitchFamily="18" charset="0"/>
              </a:rPr>
              <a:t>GASB 77 provides “essential information about the nature and magnitude of the reduction in tax revenues through tax abatement programs.” </a:t>
            </a:r>
          </a:p>
          <a:p>
            <a:endParaRPr lang="en-US" sz="2400" b="1" dirty="0" smtClean="0">
              <a:latin typeface="Arial Black" panose="020B0A04020102020204" pitchFamily="34" charset="0"/>
            </a:endParaRPr>
          </a:p>
          <a:p>
            <a:endParaRPr lang="en-US" sz="2400" b="1" dirty="0">
              <a:latin typeface="Arial Black" panose="020B0A04020102020204" pitchFamily="34" charset="0"/>
            </a:endParaRPr>
          </a:p>
        </p:txBody>
      </p:sp>
    </p:spTree>
    <p:extLst>
      <p:ext uri="{BB962C8B-B14F-4D97-AF65-F5344CB8AC3E}">
        <p14:creationId xmlns:p14="http://schemas.microsoft.com/office/powerpoint/2010/main" val="13778702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67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GASB Statement 77</a:t>
            </a:r>
            <a:br>
              <a:rPr lang="en-US" dirty="0" smtClean="0"/>
            </a:br>
            <a:r>
              <a:rPr lang="en-US" dirty="0" smtClean="0"/>
              <a:t>Tax Abatement Disclosures</a:t>
            </a:r>
            <a:endParaRPr lang="en-US" dirty="0"/>
          </a:p>
        </p:txBody>
      </p:sp>
      <p:sp>
        <p:nvSpPr>
          <p:cNvPr id="3" name="Content Placeholder 2"/>
          <p:cNvSpPr>
            <a:spLocks noGrp="1"/>
          </p:cNvSpPr>
          <p:nvPr>
            <p:ph idx="1"/>
          </p:nvPr>
        </p:nvSpPr>
        <p:spPr/>
        <p:txBody>
          <a:bodyPr>
            <a:normAutofit/>
          </a:bodyPr>
          <a:lstStyle/>
          <a:p>
            <a:r>
              <a:rPr lang="en-US" sz="2800" dirty="0" smtClean="0">
                <a:latin typeface="Arial Black" panose="020B0A04020102020204" pitchFamily="34" charset="0"/>
              </a:rPr>
              <a:t>Tax Abatement defined for financial reporting:</a:t>
            </a:r>
          </a:p>
          <a:p>
            <a:pPr lvl="1"/>
            <a:r>
              <a:rPr lang="en-US" sz="2600" dirty="0" smtClean="0">
                <a:latin typeface="Book Antiqua" panose="02040602050305030304" pitchFamily="18" charset="0"/>
              </a:rPr>
              <a:t>A reduction in tax revenues that results from an agreement between one or more governments and an individual or entity in which </a:t>
            </a:r>
          </a:p>
          <a:p>
            <a:pPr lvl="2"/>
            <a:r>
              <a:rPr lang="en-US" sz="2200" dirty="0" smtClean="0">
                <a:latin typeface="Book Antiqua" panose="02040602050305030304" pitchFamily="18" charset="0"/>
              </a:rPr>
              <a:t>(a) one or more governments promise to forgo tax revenues to which they are otherwise entitled and </a:t>
            </a:r>
          </a:p>
          <a:p>
            <a:pPr lvl="2"/>
            <a:r>
              <a:rPr lang="en-US" sz="2200" dirty="0" smtClean="0">
                <a:latin typeface="Book Antiqua" panose="02040602050305030304" pitchFamily="18" charset="0"/>
              </a:rPr>
              <a:t>(b) the individual or entity promises to take a specific action after the agreement has been entered into that contributes to economic development or otherwise benefits the governments or the citizens of those governments</a:t>
            </a:r>
          </a:p>
          <a:p>
            <a:pPr lvl="1"/>
            <a:endParaRPr lang="en-US" sz="2600" dirty="0">
              <a:latin typeface="Arial Black" panose="020B0A04020102020204" pitchFamily="34" charset="0"/>
            </a:endParaRPr>
          </a:p>
          <a:p>
            <a:pPr lvl="1"/>
            <a:endParaRPr lang="en-US" sz="2600" dirty="0">
              <a:latin typeface="Arial Black" panose="020B0A04020102020204" pitchFamily="34" charset="0"/>
            </a:endParaRPr>
          </a:p>
        </p:txBody>
      </p:sp>
    </p:spTree>
    <p:extLst>
      <p:ext uri="{BB962C8B-B14F-4D97-AF65-F5344CB8AC3E}">
        <p14:creationId xmlns:p14="http://schemas.microsoft.com/office/powerpoint/2010/main" val="3374887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3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Statement 77 – Definition </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chemeClr val="tx1"/>
                </a:solidFill>
                <a:latin typeface="Arial Black" panose="020B0A04020102020204" pitchFamily="34" charset="0"/>
              </a:rPr>
              <a:t>Key parts of the GASB definition of a tax abatement:</a:t>
            </a:r>
          </a:p>
          <a:p>
            <a:r>
              <a:rPr lang="en-US" dirty="0" smtClean="0">
                <a:solidFill>
                  <a:schemeClr val="tx1"/>
                </a:solidFill>
                <a:latin typeface="Book Antiqua" panose="02040602050305030304" pitchFamily="18" charset="0"/>
              </a:rPr>
              <a:t>Existence of an identifiable agreement between a government and a specific individual or entity.</a:t>
            </a:r>
          </a:p>
          <a:p>
            <a:pPr lvl="1"/>
            <a:r>
              <a:rPr lang="en-US" dirty="0" smtClean="0">
                <a:solidFill>
                  <a:schemeClr val="tx1"/>
                </a:solidFill>
                <a:latin typeface="Book Antiqua" panose="02040602050305030304" pitchFamily="18" charset="0"/>
              </a:rPr>
              <a:t>Elements:</a:t>
            </a:r>
            <a:endParaRPr lang="en-US" dirty="0">
              <a:solidFill>
                <a:schemeClr val="tx1"/>
              </a:solidFill>
              <a:latin typeface="Book Antiqua" panose="02040602050305030304" pitchFamily="18" charset="0"/>
            </a:endParaRPr>
          </a:p>
          <a:p>
            <a:pPr lvl="2"/>
            <a:r>
              <a:rPr lang="en-US" dirty="0" smtClean="0">
                <a:solidFill>
                  <a:schemeClr val="tx1"/>
                </a:solidFill>
                <a:latin typeface="Book Antiqua" panose="02040602050305030304" pitchFamily="18" charset="0"/>
              </a:rPr>
              <a:t>Promise by a government to reduce individual’s/entity’s taxes</a:t>
            </a:r>
          </a:p>
          <a:p>
            <a:pPr lvl="2"/>
            <a:r>
              <a:rPr lang="en-US" dirty="0" smtClean="0">
                <a:solidFill>
                  <a:schemeClr val="tx1"/>
                </a:solidFill>
                <a:latin typeface="Book Antiqua" panose="02040602050305030304" pitchFamily="18" charset="0"/>
              </a:rPr>
              <a:t>Promise by individual/entity to subsequently perform certain beneficial</a:t>
            </a:r>
          </a:p>
          <a:p>
            <a:pPr marL="201168" lvl="1" indent="0">
              <a:buNone/>
            </a:pPr>
            <a:r>
              <a:rPr lang="en-US" dirty="0" smtClean="0">
                <a:solidFill>
                  <a:schemeClr val="tx1"/>
                </a:solidFill>
                <a:latin typeface="Book Antiqua" panose="02040602050305030304" pitchFamily="18" charset="0"/>
              </a:rPr>
              <a:t>       </a:t>
            </a:r>
            <a:r>
              <a:rPr lang="en-US" sz="1400" dirty="0" smtClean="0">
                <a:solidFill>
                  <a:schemeClr val="tx1"/>
                </a:solidFill>
                <a:latin typeface="Book Antiqua" panose="02040602050305030304" pitchFamily="18" charset="0"/>
              </a:rPr>
              <a:t>action.</a:t>
            </a:r>
          </a:p>
          <a:p>
            <a:pPr lvl="2"/>
            <a:r>
              <a:rPr lang="en-US" dirty="0" smtClean="0">
                <a:solidFill>
                  <a:schemeClr val="tx1"/>
                </a:solidFill>
                <a:latin typeface="Book Antiqua" panose="02040602050305030304" pitchFamily="18" charset="0"/>
              </a:rPr>
              <a:t>Agreement may be in writing or may be implicitly understood</a:t>
            </a:r>
          </a:p>
          <a:p>
            <a:pPr lvl="2"/>
            <a:r>
              <a:rPr lang="en-US" dirty="0" smtClean="0">
                <a:solidFill>
                  <a:schemeClr val="tx1"/>
                </a:solidFill>
                <a:latin typeface="Book Antiqua" panose="02040602050305030304" pitchFamily="18" charset="0"/>
              </a:rPr>
              <a:t>Program label not important—the key is if it meets the GASB definition of tax abatement</a:t>
            </a:r>
          </a:p>
          <a:p>
            <a:pPr lvl="1"/>
            <a:endParaRPr lang="en-US" dirty="0" smtClean="0">
              <a:solidFill>
                <a:schemeClr val="tx1"/>
              </a:solidFill>
              <a:latin typeface="Book Antiqua" panose="02040602050305030304" pitchFamily="18" charset="0"/>
            </a:endParaRPr>
          </a:p>
          <a:p>
            <a:pPr lvl="1"/>
            <a:endParaRPr lang="en-US" dirty="0">
              <a:latin typeface="Book Antiqua" panose="02040602050305030304" pitchFamily="18" charset="0"/>
            </a:endParaRPr>
          </a:p>
        </p:txBody>
      </p:sp>
    </p:spTree>
    <p:extLst>
      <p:ext uri="{BB962C8B-B14F-4D97-AF65-F5344CB8AC3E}">
        <p14:creationId xmlns:p14="http://schemas.microsoft.com/office/powerpoint/2010/main" val="2276146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119625"/>
            <a:ext cx="10058400" cy="1450757"/>
          </a:xfrm>
        </p:spPr>
        <p:txBody>
          <a:bodyPr/>
          <a:lstStyle/>
          <a:p>
            <a:r>
              <a:rPr lang="en-US" dirty="0" smtClean="0"/>
              <a:t>Tax Expenditure Programs </a:t>
            </a:r>
            <a:endParaRPr lang="en-US" dirty="0"/>
          </a:p>
        </p:txBody>
      </p:sp>
      <p:sp>
        <p:nvSpPr>
          <p:cNvPr id="3" name="Content Placeholder 2"/>
          <p:cNvSpPr>
            <a:spLocks noGrp="1"/>
          </p:cNvSpPr>
          <p:nvPr>
            <p:ph idx="1"/>
          </p:nvPr>
        </p:nvSpPr>
        <p:spPr/>
        <p:txBody>
          <a:bodyPr/>
          <a:lstStyle/>
          <a:p>
            <a:endParaRPr lang="en-US" dirty="0" smtClean="0"/>
          </a:p>
          <a:p>
            <a:r>
              <a:rPr lang="en-US" sz="2400" dirty="0" smtClean="0">
                <a:latin typeface="Arial Black" panose="020B0A04020102020204" pitchFamily="34" charset="0"/>
              </a:rPr>
              <a:t>Governments use various programs to lower taxes – referred to as “tax expenditures”</a:t>
            </a:r>
          </a:p>
          <a:p>
            <a:r>
              <a:rPr lang="en-US" sz="2400" dirty="0" smtClean="0">
                <a:latin typeface="Book Antiqua" panose="02040602050305030304" pitchFamily="18" charset="0"/>
              </a:rPr>
              <a:t>Tax Expenditure programs include three forms:</a:t>
            </a:r>
          </a:p>
          <a:p>
            <a:pPr lvl="1"/>
            <a:r>
              <a:rPr lang="en-US" sz="2200" dirty="0" smtClean="0">
                <a:latin typeface="Book Antiqua" panose="02040602050305030304" pitchFamily="18" charset="0"/>
              </a:rPr>
              <a:t>Tax exemptions</a:t>
            </a:r>
          </a:p>
          <a:p>
            <a:pPr lvl="1"/>
            <a:r>
              <a:rPr lang="en-US" sz="2200" dirty="0" smtClean="0">
                <a:latin typeface="Book Antiqua" panose="02040602050305030304" pitchFamily="18" charset="0"/>
              </a:rPr>
              <a:t>Tax deductions</a:t>
            </a:r>
          </a:p>
          <a:p>
            <a:pPr lvl="1"/>
            <a:r>
              <a:rPr lang="en-US" sz="2200" b="1" dirty="0" smtClean="0">
                <a:latin typeface="Book Antiqua" panose="02040602050305030304" pitchFamily="18" charset="0"/>
              </a:rPr>
              <a:t>Tax Abatements</a:t>
            </a:r>
            <a:r>
              <a:rPr lang="en-US" sz="2200" dirty="0" smtClean="0">
                <a:latin typeface="Book Antiqua" panose="02040602050305030304" pitchFamily="18" charset="0"/>
              </a:rPr>
              <a:t>*</a:t>
            </a:r>
          </a:p>
          <a:p>
            <a:pPr lvl="1"/>
            <a:endParaRPr lang="en-US" sz="2200" dirty="0">
              <a:latin typeface="Book Antiqua" panose="02040602050305030304" pitchFamily="18" charset="0"/>
            </a:endParaRPr>
          </a:p>
          <a:p>
            <a:pPr lvl="1"/>
            <a:r>
              <a:rPr lang="en-US" sz="2200" dirty="0" smtClean="0">
                <a:latin typeface="Book Antiqua" panose="02040602050305030304" pitchFamily="18" charset="0"/>
              </a:rPr>
              <a:t>* Statement 77 focuses on </a:t>
            </a:r>
            <a:r>
              <a:rPr lang="en-US" sz="2200" b="1" dirty="0" smtClean="0">
                <a:latin typeface="Book Antiqua" panose="02040602050305030304" pitchFamily="18" charset="0"/>
              </a:rPr>
              <a:t>Tax Abatements</a:t>
            </a:r>
          </a:p>
          <a:p>
            <a:endParaRPr lang="en-US" sz="2400" dirty="0">
              <a:latin typeface="Arial Black" panose="020B0A04020102020204" pitchFamily="34" charset="0"/>
            </a:endParaRPr>
          </a:p>
        </p:txBody>
      </p:sp>
    </p:spTree>
    <p:extLst>
      <p:ext uri="{BB962C8B-B14F-4D97-AF65-F5344CB8AC3E}">
        <p14:creationId xmlns:p14="http://schemas.microsoft.com/office/powerpoint/2010/main" val="541062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67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GASB Statement 77</a:t>
            </a:r>
            <a:br>
              <a:rPr lang="en-US" dirty="0" smtClean="0"/>
            </a:br>
            <a:r>
              <a:rPr lang="en-US" dirty="0" smtClean="0"/>
              <a:t>Tax Abatement Disclosures</a:t>
            </a:r>
            <a:endParaRPr lang="en-US" dirty="0"/>
          </a:p>
        </p:txBody>
      </p:sp>
      <p:sp>
        <p:nvSpPr>
          <p:cNvPr id="3" name="Content Placeholder 2"/>
          <p:cNvSpPr>
            <a:spLocks noGrp="1"/>
          </p:cNvSpPr>
          <p:nvPr>
            <p:ph idx="1"/>
          </p:nvPr>
        </p:nvSpPr>
        <p:spPr/>
        <p:txBody>
          <a:bodyPr/>
          <a:lstStyle/>
          <a:p>
            <a:endParaRPr lang="en-US" dirty="0" smtClean="0"/>
          </a:p>
          <a:p>
            <a:r>
              <a:rPr lang="en-US" sz="2400" dirty="0" smtClean="0">
                <a:latin typeface="Arial Black" panose="020B0A04020102020204" pitchFamily="34" charset="0"/>
              </a:rPr>
              <a:t>Disclosures Principles</a:t>
            </a:r>
            <a:r>
              <a:rPr lang="en-US" sz="2400" dirty="0">
                <a:latin typeface="Arial Black" panose="020B0A04020102020204" pitchFamily="34" charset="0"/>
              </a:rPr>
              <a:t> </a:t>
            </a:r>
            <a:r>
              <a:rPr lang="en-US" sz="2200" dirty="0" smtClean="0">
                <a:latin typeface="Arial Black" panose="020B0A04020102020204" pitchFamily="34" charset="0"/>
              </a:rPr>
              <a:t>Distinguish between:</a:t>
            </a:r>
          </a:p>
          <a:p>
            <a:pPr lvl="1"/>
            <a:endParaRPr lang="en-US" sz="2200" dirty="0" smtClean="0">
              <a:latin typeface="Arial Black" panose="020B0A04020102020204" pitchFamily="34" charset="0"/>
            </a:endParaRPr>
          </a:p>
          <a:p>
            <a:pPr lvl="2"/>
            <a:r>
              <a:rPr lang="en-US" sz="2400" dirty="0" smtClean="0">
                <a:latin typeface="Book Antiqua" panose="02040602050305030304" pitchFamily="18" charset="0"/>
              </a:rPr>
              <a:t>Agreements that are entered into by the reporting government</a:t>
            </a:r>
          </a:p>
          <a:p>
            <a:pPr lvl="2"/>
            <a:endParaRPr lang="en-US" sz="2400" dirty="0">
              <a:latin typeface="Book Antiqua" panose="02040602050305030304" pitchFamily="18" charset="0"/>
            </a:endParaRPr>
          </a:p>
          <a:p>
            <a:pPr lvl="2"/>
            <a:r>
              <a:rPr lang="en-US" sz="2400" dirty="0" smtClean="0">
                <a:latin typeface="Book Antiqua" panose="02040602050305030304" pitchFamily="18" charset="0"/>
              </a:rPr>
              <a:t>Agreements that are entered into by other governments and that reduce the reporting government’s tax revenues</a:t>
            </a:r>
            <a:endParaRPr lang="en-US" sz="2400" dirty="0">
              <a:latin typeface="Book Antiqua" panose="02040602050305030304" pitchFamily="18" charset="0"/>
            </a:endParaRPr>
          </a:p>
        </p:txBody>
      </p:sp>
    </p:spTree>
    <p:extLst>
      <p:ext uri="{BB962C8B-B14F-4D97-AF65-F5344CB8AC3E}">
        <p14:creationId xmlns:p14="http://schemas.microsoft.com/office/powerpoint/2010/main" val="1692448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67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GASB Statement 77</a:t>
            </a:r>
            <a:br>
              <a:rPr lang="en-US" dirty="0" smtClean="0"/>
            </a:br>
            <a:r>
              <a:rPr lang="en-US" dirty="0" smtClean="0"/>
              <a:t>Tax Abatement Disclosures</a:t>
            </a:r>
            <a:endParaRPr lang="en-US" dirty="0"/>
          </a:p>
        </p:txBody>
      </p:sp>
      <p:sp>
        <p:nvSpPr>
          <p:cNvPr id="3" name="Content Placeholder 2"/>
          <p:cNvSpPr>
            <a:spLocks noGrp="1"/>
          </p:cNvSpPr>
          <p:nvPr>
            <p:ph idx="1"/>
          </p:nvPr>
        </p:nvSpPr>
        <p:spPr/>
        <p:txBody>
          <a:bodyPr>
            <a:normAutofit fontScale="92500"/>
          </a:bodyPr>
          <a:lstStyle/>
          <a:p>
            <a:endParaRPr lang="en-US" dirty="0" smtClean="0"/>
          </a:p>
          <a:p>
            <a:r>
              <a:rPr lang="en-US" sz="2400" dirty="0" smtClean="0">
                <a:latin typeface="Arial Black" panose="020B0A04020102020204" pitchFamily="34" charset="0"/>
              </a:rPr>
              <a:t>Disclosure Principles:</a:t>
            </a:r>
          </a:p>
          <a:p>
            <a:endParaRPr lang="en-US" sz="2400" dirty="0">
              <a:latin typeface="Arial Black" panose="020B0A04020102020204" pitchFamily="34" charset="0"/>
            </a:endParaRPr>
          </a:p>
          <a:p>
            <a:pPr lvl="1"/>
            <a:r>
              <a:rPr lang="en-US" sz="2200" dirty="0" smtClean="0">
                <a:latin typeface="Arial Black" panose="020B0A04020102020204" pitchFamily="34" charset="0"/>
              </a:rPr>
              <a:t>Tax abatements may be disclosed individually and/or aggregated:</a:t>
            </a:r>
          </a:p>
          <a:p>
            <a:pPr lvl="1"/>
            <a:endParaRPr lang="en-US" sz="2200" dirty="0">
              <a:latin typeface="Arial Black" panose="020B0A04020102020204" pitchFamily="34" charset="0"/>
            </a:endParaRPr>
          </a:p>
          <a:p>
            <a:pPr lvl="2"/>
            <a:r>
              <a:rPr lang="en-US" sz="2400" dirty="0" smtClean="0">
                <a:latin typeface="Book Antiqua" panose="02040602050305030304" pitchFamily="18" charset="0"/>
              </a:rPr>
              <a:t>By major tax abatement program (own agreements)</a:t>
            </a:r>
          </a:p>
          <a:p>
            <a:pPr lvl="2"/>
            <a:endParaRPr lang="en-US" sz="2400" dirty="0">
              <a:latin typeface="Book Antiqua" panose="02040602050305030304" pitchFamily="18" charset="0"/>
            </a:endParaRPr>
          </a:p>
          <a:p>
            <a:pPr lvl="2"/>
            <a:r>
              <a:rPr lang="en-US" sz="2400" dirty="0" smtClean="0">
                <a:latin typeface="Book Antiqua" panose="02040602050305030304" pitchFamily="18" charset="0"/>
              </a:rPr>
              <a:t>By government (agreements of others)</a:t>
            </a:r>
          </a:p>
          <a:p>
            <a:pPr lvl="2"/>
            <a:endParaRPr lang="en-US" sz="2400" dirty="0">
              <a:latin typeface="Book Antiqua" panose="02040602050305030304" pitchFamily="18" charset="0"/>
            </a:endParaRPr>
          </a:p>
          <a:p>
            <a:pPr lvl="2"/>
            <a:r>
              <a:rPr lang="en-US" sz="2400" dirty="0" smtClean="0">
                <a:latin typeface="Book Antiqua" panose="02040602050305030304" pitchFamily="18" charset="0"/>
              </a:rPr>
              <a:t>Disclosures should be made from the date of agreement until its expiration</a:t>
            </a:r>
          </a:p>
          <a:p>
            <a:pPr lvl="1"/>
            <a:endParaRPr lang="en-US" dirty="0"/>
          </a:p>
          <a:p>
            <a:pPr lvl="1"/>
            <a:endParaRPr lang="en-US" dirty="0"/>
          </a:p>
        </p:txBody>
      </p:sp>
    </p:spTree>
    <p:extLst>
      <p:ext uri="{BB962C8B-B14F-4D97-AF65-F5344CB8AC3E}">
        <p14:creationId xmlns:p14="http://schemas.microsoft.com/office/powerpoint/2010/main" val="42136117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67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GASB Statement 77</a:t>
            </a:r>
            <a:br>
              <a:rPr lang="en-US" dirty="0" smtClean="0"/>
            </a:br>
            <a:r>
              <a:rPr lang="en-US" dirty="0" smtClean="0"/>
              <a:t>Tax Abatement Disclosures</a:t>
            </a:r>
            <a:endParaRPr lang="en-US" dirty="0"/>
          </a:p>
        </p:txBody>
      </p:sp>
      <p:sp>
        <p:nvSpPr>
          <p:cNvPr id="3" name="Content Placeholder 2"/>
          <p:cNvSpPr>
            <a:spLocks noGrp="1"/>
          </p:cNvSpPr>
          <p:nvPr>
            <p:ph idx="1"/>
          </p:nvPr>
        </p:nvSpPr>
        <p:spPr/>
        <p:txBody>
          <a:bodyPr/>
          <a:lstStyle/>
          <a:p>
            <a:endParaRPr lang="en-US" dirty="0" smtClean="0"/>
          </a:p>
          <a:p>
            <a:r>
              <a:rPr lang="en-US" sz="2400" dirty="0" smtClean="0">
                <a:latin typeface="Arial Black" panose="020B0A04020102020204" pitchFamily="34" charset="0"/>
              </a:rPr>
              <a:t>Disclosure Requirements:</a:t>
            </a:r>
          </a:p>
          <a:p>
            <a:pPr lvl="1"/>
            <a:endParaRPr lang="en-US" sz="2200" dirty="0">
              <a:latin typeface="Arial Black" panose="020B0A04020102020204" pitchFamily="34" charset="0"/>
            </a:endParaRPr>
          </a:p>
          <a:p>
            <a:pPr lvl="2"/>
            <a:r>
              <a:rPr lang="en-US" sz="2400" dirty="0" smtClean="0">
                <a:latin typeface="Book Antiqua" panose="02040602050305030304" pitchFamily="18" charset="0"/>
              </a:rPr>
              <a:t>Only disclose individual details for agreements that exceed a quantitative threshold set by the government</a:t>
            </a:r>
          </a:p>
          <a:p>
            <a:pPr lvl="2"/>
            <a:endParaRPr lang="en-US" sz="2400" dirty="0">
              <a:latin typeface="Book Antiqua" panose="02040602050305030304" pitchFamily="18" charset="0"/>
            </a:endParaRPr>
          </a:p>
          <a:p>
            <a:pPr lvl="2"/>
            <a:r>
              <a:rPr lang="en-US" sz="2400" dirty="0" smtClean="0">
                <a:latin typeface="Book Antiqua" panose="02040602050305030304" pitchFamily="18" charset="0"/>
              </a:rPr>
              <a:t>Brief description of the abatement (name of program, purpose, type of taxes abated, authority for program, criteria for eligibility, methods of abatement, terms for recapture if conditions unmet, commitments made by recipient)</a:t>
            </a:r>
            <a:endParaRPr lang="en-US" sz="2400" dirty="0">
              <a:latin typeface="Book Antiqua" panose="02040602050305030304" pitchFamily="18" charset="0"/>
            </a:endParaRPr>
          </a:p>
        </p:txBody>
      </p:sp>
    </p:spTree>
    <p:extLst>
      <p:ext uri="{BB962C8B-B14F-4D97-AF65-F5344CB8AC3E}">
        <p14:creationId xmlns:p14="http://schemas.microsoft.com/office/powerpoint/2010/main" val="4284705637"/>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525</TotalTime>
  <Words>1726</Words>
  <Application>Microsoft Office PowerPoint</Application>
  <PresentationFormat>Custom</PresentationFormat>
  <Paragraphs>201</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Retrospect</vt:lpstr>
      <vt:lpstr>Understanding and Disclosing Tax Abatement: Enhancing Tax Abatement Transparency </vt:lpstr>
      <vt:lpstr>Statement 77, Tax Abatement Disclosures</vt:lpstr>
      <vt:lpstr>GASB Statement 77: Tax Abatement Disclosures</vt:lpstr>
      <vt:lpstr>GASB Statement 77 Tax Abatement Disclosures</vt:lpstr>
      <vt:lpstr>Statement 77 – Definition </vt:lpstr>
      <vt:lpstr>Tax Expenditure Programs </vt:lpstr>
      <vt:lpstr>GASB Statement 77 Tax Abatement Disclosures</vt:lpstr>
      <vt:lpstr>GASB Statement 77 Tax Abatement Disclosures</vt:lpstr>
      <vt:lpstr>GASB Statement 77 Tax Abatement Disclosures</vt:lpstr>
      <vt:lpstr>GASB Statement 77: Tax Abatement Disclosures </vt:lpstr>
      <vt:lpstr>GASB Statement 77: Tax Abatement Disclosures</vt:lpstr>
      <vt:lpstr>GASB Statement 77: Tax Abatement Disclosures</vt:lpstr>
      <vt:lpstr>GASB Statement 77: Sample Illustrative Note Disclosures</vt:lpstr>
      <vt:lpstr>GASB Statement 77: Illustrative Disclosure</vt:lpstr>
      <vt:lpstr>  GASB Statement 77:  Illustrative Disclosure (Information relative to disclosure of these agreements)</vt:lpstr>
      <vt:lpstr>GFOA Best Practice: Implementation of GASB Statement 77</vt:lpstr>
      <vt:lpstr>GFOA Best Practice: Implementation of GASB Statement 77 </vt:lpstr>
      <vt:lpstr>GFOA Best Practice: Implementation of GASB Statement 77</vt:lpstr>
      <vt:lpstr>GFOA Best Practice: Implementation of GASB Statement 77</vt:lpstr>
      <vt:lpstr> GFOA Best Practice: Implementation of GASB Statement 77</vt:lpstr>
      <vt:lpstr>PowerPoint Presentation</vt:lpstr>
      <vt:lpstr>GFOA Best Practice: Implementation of GASB Statement 77</vt:lpstr>
      <vt:lpstr>PowerPoint Presentation</vt:lpstr>
      <vt:lpstr>GFOA Best Practice: Implementation of GASB Statement 77</vt:lpstr>
      <vt:lpstr>GFOA Best Practice:  Implementation of GASB Statement 77</vt:lpstr>
      <vt:lpstr>GFOA Best Practice: Implementation of GASB Statement 77</vt:lpstr>
      <vt:lpstr>GFOA Best Practice: Implementation of GASB Statement 77</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Jane Beckett-Camarata</dc:creator>
  <cp:lastModifiedBy>Buti37512</cp:lastModifiedBy>
  <cp:revision>140</cp:revision>
  <cp:lastPrinted>2016-10-19T13:43:34Z</cp:lastPrinted>
  <dcterms:created xsi:type="dcterms:W3CDTF">2016-10-07T10:07:02Z</dcterms:created>
  <dcterms:modified xsi:type="dcterms:W3CDTF">2016-10-26T14:43:30Z</dcterms:modified>
</cp:coreProperties>
</file>