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6"/>
  </p:notesMasterIdLst>
  <p:sldIdLst>
    <p:sldId id="266" r:id="rId2"/>
    <p:sldId id="327" r:id="rId3"/>
    <p:sldId id="426" r:id="rId4"/>
    <p:sldId id="497" r:id="rId5"/>
    <p:sldId id="498" r:id="rId6"/>
    <p:sldId id="350" r:id="rId7"/>
    <p:sldId id="499" r:id="rId8"/>
    <p:sldId id="500" r:id="rId9"/>
    <p:sldId id="501" r:id="rId10"/>
    <p:sldId id="502" r:id="rId11"/>
    <p:sldId id="507" r:id="rId12"/>
    <p:sldId id="504" r:id="rId13"/>
    <p:sldId id="505" r:id="rId14"/>
    <p:sldId id="503" r:id="rId15"/>
    <p:sldId id="506" r:id="rId16"/>
    <p:sldId id="352" r:id="rId17"/>
    <p:sldId id="494" r:id="rId18"/>
    <p:sldId id="496" r:id="rId19"/>
    <p:sldId id="355" r:id="rId20"/>
    <p:sldId id="495" r:id="rId21"/>
    <p:sldId id="406" r:id="rId22"/>
    <p:sldId id="508" r:id="rId23"/>
    <p:sldId id="509" r:id="rId24"/>
    <p:sldId id="491" r:id="rId25"/>
    <p:sldId id="510" r:id="rId26"/>
    <p:sldId id="511" r:id="rId27"/>
    <p:sldId id="512" r:id="rId28"/>
    <p:sldId id="513" r:id="rId29"/>
    <p:sldId id="480" r:id="rId30"/>
    <p:sldId id="435" r:id="rId31"/>
    <p:sldId id="472" r:id="rId32"/>
    <p:sldId id="430" r:id="rId33"/>
    <p:sldId id="432" r:id="rId34"/>
    <p:sldId id="451" r:id="rId35"/>
    <p:sldId id="441" r:id="rId36"/>
    <p:sldId id="452" r:id="rId37"/>
    <p:sldId id="442" r:id="rId38"/>
    <p:sldId id="443" r:id="rId39"/>
    <p:sldId id="449" r:id="rId40"/>
    <p:sldId id="448" r:id="rId41"/>
    <p:sldId id="454" r:id="rId42"/>
    <p:sldId id="437" r:id="rId43"/>
    <p:sldId id="446" r:id="rId44"/>
    <p:sldId id="447" r:id="rId45"/>
    <p:sldId id="444" r:id="rId46"/>
    <p:sldId id="445" r:id="rId47"/>
    <p:sldId id="438" r:id="rId48"/>
    <p:sldId id="486" r:id="rId49"/>
    <p:sldId id="487" r:id="rId50"/>
    <p:sldId id="489" r:id="rId51"/>
    <p:sldId id="434" r:id="rId52"/>
    <p:sldId id="450" r:id="rId53"/>
    <p:sldId id="326" r:id="rId54"/>
    <p:sldId id="488" r:id="rId55"/>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4945" autoAdjust="0"/>
    <p:restoredTop sz="96390" autoAdjust="0"/>
  </p:normalViewPr>
  <p:slideViewPr>
    <p:cSldViewPr>
      <p:cViewPr varScale="1">
        <p:scale>
          <a:sx n="85" d="100"/>
          <a:sy n="85" d="100"/>
        </p:scale>
        <p:origin x="-1234" y="-86"/>
      </p:cViewPr>
      <p:guideLst>
        <p:guide orient="horz" pos="2160"/>
        <p:guide pos="2880"/>
      </p:guideLst>
    </p:cSldViewPr>
  </p:slideViewPr>
  <p:outlineViewPr>
    <p:cViewPr>
      <p:scale>
        <a:sx n="33" d="100"/>
        <a:sy n="33" d="100"/>
      </p:scale>
      <p:origin x="53" y="57782"/>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7C650017-8CF8-4C91-998C-66E8EFF53D63}" type="datetimeFigureOut">
              <a:rPr lang="en-US" smtClean="0"/>
              <a:pPr/>
              <a:t>10/26/2016</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B954E8C0-F428-4493-A445-CB8590E18C0C}" type="slidenum">
              <a:rPr lang="en-US" smtClean="0"/>
              <a:pPr/>
              <a:t>‹#›</a:t>
            </a:fld>
            <a:endParaRPr lang="en-US"/>
          </a:p>
        </p:txBody>
      </p:sp>
    </p:spTree>
    <p:extLst>
      <p:ext uri="{BB962C8B-B14F-4D97-AF65-F5344CB8AC3E}">
        <p14:creationId xmlns:p14="http://schemas.microsoft.com/office/powerpoint/2010/main" val="13407963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C714F6E-36B0-4F67-B1BE-D0F4897E3B9F}" type="slidenum">
              <a:rPr lang="en-US" smtClean="0"/>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C714F6E-36B0-4F67-B1BE-D0F4897E3B9F}" type="slidenum">
              <a:rPr lang="en-US" smtClean="0"/>
              <a:pPr/>
              <a:t>42</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954E8C0-F428-4493-A445-CB8590E18C0C}"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954E8C0-F428-4493-A445-CB8590E18C0C}"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u="sng">
                <a:solidFill>
                  <a:schemeClr val="tx1"/>
                </a:solidFill>
                <a:latin typeface="Arial" pitchFamily="34" charset="0"/>
                <a:ea typeface="ヒラギノ角ゴ Pro W3" charset="-128"/>
              </a:defRPr>
            </a:lvl1pPr>
            <a:lvl2pPr marL="756432" indent="-291058">
              <a:defRPr sz="2400" u="sng">
                <a:solidFill>
                  <a:schemeClr val="tx1"/>
                </a:solidFill>
                <a:latin typeface="Arial" pitchFamily="34" charset="0"/>
                <a:ea typeface="ヒラギノ角ゴ Pro W3" charset="-128"/>
              </a:defRPr>
            </a:lvl2pPr>
            <a:lvl3pPr marL="1164233" indent="-231888">
              <a:defRPr sz="2400" u="sng">
                <a:solidFill>
                  <a:schemeClr val="tx1"/>
                </a:solidFill>
                <a:latin typeface="Arial" pitchFamily="34" charset="0"/>
                <a:ea typeface="ヒラギノ角ゴ Pro W3" charset="-128"/>
              </a:defRPr>
            </a:lvl3pPr>
            <a:lvl4pPr marL="1629607" indent="-231888">
              <a:defRPr sz="2400" u="sng">
                <a:solidFill>
                  <a:schemeClr val="tx1"/>
                </a:solidFill>
                <a:latin typeface="Arial" pitchFamily="34" charset="0"/>
                <a:ea typeface="ヒラギノ角ゴ Pro W3" charset="-128"/>
              </a:defRPr>
            </a:lvl4pPr>
            <a:lvl5pPr marL="2094979" indent="-231888">
              <a:defRPr sz="2400" u="sng">
                <a:solidFill>
                  <a:schemeClr val="tx1"/>
                </a:solidFill>
                <a:latin typeface="Arial" pitchFamily="34" charset="0"/>
                <a:ea typeface="ヒラギノ角ゴ Pro W3" charset="-128"/>
              </a:defRPr>
            </a:lvl5pPr>
            <a:lvl6pPr marL="2555555" indent="-231888" eaLnBrk="0" fontAlgn="base" hangingPunct="0">
              <a:spcBef>
                <a:spcPct val="0"/>
              </a:spcBef>
              <a:spcAft>
                <a:spcPct val="0"/>
              </a:spcAft>
              <a:defRPr sz="2400" u="sng">
                <a:solidFill>
                  <a:schemeClr val="tx1"/>
                </a:solidFill>
                <a:latin typeface="Arial" pitchFamily="34" charset="0"/>
                <a:ea typeface="ヒラギノ角ゴ Pro W3" charset="-128"/>
              </a:defRPr>
            </a:lvl6pPr>
            <a:lvl7pPr marL="3016131" indent="-231888" eaLnBrk="0" fontAlgn="base" hangingPunct="0">
              <a:spcBef>
                <a:spcPct val="0"/>
              </a:spcBef>
              <a:spcAft>
                <a:spcPct val="0"/>
              </a:spcAft>
              <a:defRPr sz="2400" u="sng">
                <a:solidFill>
                  <a:schemeClr val="tx1"/>
                </a:solidFill>
                <a:latin typeface="Arial" pitchFamily="34" charset="0"/>
                <a:ea typeface="ヒラギノ角ゴ Pro W3" charset="-128"/>
              </a:defRPr>
            </a:lvl7pPr>
            <a:lvl8pPr marL="3476707" indent="-231888" eaLnBrk="0" fontAlgn="base" hangingPunct="0">
              <a:spcBef>
                <a:spcPct val="0"/>
              </a:spcBef>
              <a:spcAft>
                <a:spcPct val="0"/>
              </a:spcAft>
              <a:defRPr sz="2400" u="sng">
                <a:solidFill>
                  <a:schemeClr val="tx1"/>
                </a:solidFill>
                <a:latin typeface="Arial" pitchFamily="34" charset="0"/>
                <a:ea typeface="ヒラギノ角ゴ Pro W3" charset="-128"/>
              </a:defRPr>
            </a:lvl8pPr>
            <a:lvl9pPr marL="3937283" indent="-231888" eaLnBrk="0" fontAlgn="base" hangingPunct="0">
              <a:spcBef>
                <a:spcPct val="0"/>
              </a:spcBef>
              <a:spcAft>
                <a:spcPct val="0"/>
              </a:spcAft>
              <a:defRPr sz="2400" u="sng">
                <a:solidFill>
                  <a:schemeClr val="tx1"/>
                </a:solidFill>
                <a:latin typeface="Arial" pitchFamily="34" charset="0"/>
                <a:ea typeface="ヒラギノ角ゴ Pro W3" charset="-128"/>
              </a:defRPr>
            </a:lvl9pPr>
          </a:lstStyle>
          <a:p>
            <a:fld id="{5876E2DF-7D18-4DE3-815D-46AA51E73231}" type="slidenum">
              <a:rPr lang="en-US" altLang="en-US" sz="1200" u="none"/>
              <a:pPr/>
              <a:t>35</a:t>
            </a:fld>
            <a:endParaRPr lang="en-US" altLang="en-US" sz="1200" u="none"/>
          </a:p>
        </p:txBody>
      </p:sp>
      <p:sp>
        <p:nvSpPr>
          <p:cNvPr id="61443" name="Rectangle 2"/>
          <p:cNvSpPr>
            <a:spLocks noGrp="1" noRot="1" noChangeAspect="1" noChangeArrowheads="1" noTextEdit="1"/>
          </p:cNvSpPr>
          <p:nvPr>
            <p:ph type="sldImg"/>
          </p:nvPr>
        </p:nvSpPr>
        <p:spPr>
          <a:ln/>
        </p:spPr>
      </p:sp>
      <p:sp>
        <p:nvSpPr>
          <p:cNvPr id="614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lvl="1"/>
            <a:r>
              <a:rPr lang="en-US" altLang="en-US" smtClean="0"/>
              <a:t>Note for instructor – </a:t>
            </a:r>
            <a:r>
              <a:rPr lang="en-US" altLang="en-US" sz="1800"/>
              <a:t>(note: As part of the planning phrase, review the engagement letter to determine if the engagement is in accordance with GAS.)</a:t>
            </a:r>
          </a:p>
          <a:p>
            <a:pPr eaLnBrk="1" hangingPunct="1"/>
            <a:endParaRPr lang="en-US" altLang="en-US" smtClean="0"/>
          </a:p>
          <a:p>
            <a:pPr eaLnBrk="1" hangingPunct="1"/>
            <a:r>
              <a:rPr lang="en-US" altLang="en-US" smtClean="0"/>
              <a:t>generally we are testing “significant” financial reporting areas such as payroll and disbursements, which will more than likely have an impact on transactions involving major federal programs. </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u="sng">
                <a:solidFill>
                  <a:schemeClr val="tx1"/>
                </a:solidFill>
                <a:latin typeface="Arial" pitchFamily="34" charset="0"/>
                <a:ea typeface="ヒラギノ角ゴ Pro W3" charset="-128"/>
              </a:defRPr>
            </a:lvl1pPr>
            <a:lvl2pPr marL="756432" indent="-291058">
              <a:defRPr sz="2400" u="sng">
                <a:solidFill>
                  <a:schemeClr val="tx1"/>
                </a:solidFill>
                <a:latin typeface="Arial" pitchFamily="34" charset="0"/>
                <a:ea typeface="ヒラギノ角ゴ Pro W3" charset="-128"/>
              </a:defRPr>
            </a:lvl2pPr>
            <a:lvl3pPr marL="1164233" indent="-231888">
              <a:defRPr sz="2400" u="sng">
                <a:solidFill>
                  <a:schemeClr val="tx1"/>
                </a:solidFill>
                <a:latin typeface="Arial" pitchFamily="34" charset="0"/>
                <a:ea typeface="ヒラギノ角ゴ Pro W3" charset="-128"/>
              </a:defRPr>
            </a:lvl3pPr>
            <a:lvl4pPr marL="1629607" indent="-231888">
              <a:defRPr sz="2400" u="sng">
                <a:solidFill>
                  <a:schemeClr val="tx1"/>
                </a:solidFill>
                <a:latin typeface="Arial" pitchFamily="34" charset="0"/>
                <a:ea typeface="ヒラギノ角ゴ Pro W3" charset="-128"/>
              </a:defRPr>
            </a:lvl4pPr>
            <a:lvl5pPr marL="2094979" indent="-231888">
              <a:defRPr sz="2400" u="sng">
                <a:solidFill>
                  <a:schemeClr val="tx1"/>
                </a:solidFill>
                <a:latin typeface="Arial" pitchFamily="34" charset="0"/>
                <a:ea typeface="ヒラギノ角ゴ Pro W3" charset="-128"/>
              </a:defRPr>
            </a:lvl5pPr>
            <a:lvl6pPr marL="2555555" indent="-231888" eaLnBrk="0" fontAlgn="base" hangingPunct="0">
              <a:spcBef>
                <a:spcPct val="0"/>
              </a:spcBef>
              <a:spcAft>
                <a:spcPct val="0"/>
              </a:spcAft>
              <a:defRPr sz="2400" u="sng">
                <a:solidFill>
                  <a:schemeClr val="tx1"/>
                </a:solidFill>
                <a:latin typeface="Arial" pitchFamily="34" charset="0"/>
                <a:ea typeface="ヒラギノ角ゴ Pro W3" charset="-128"/>
              </a:defRPr>
            </a:lvl6pPr>
            <a:lvl7pPr marL="3016131" indent="-231888" eaLnBrk="0" fontAlgn="base" hangingPunct="0">
              <a:spcBef>
                <a:spcPct val="0"/>
              </a:spcBef>
              <a:spcAft>
                <a:spcPct val="0"/>
              </a:spcAft>
              <a:defRPr sz="2400" u="sng">
                <a:solidFill>
                  <a:schemeClr val="tx1"/>
                </a:solidFill>
                <a:latin typeface="Arial" pitchFamily="34" charset="0"/>
                <a:ea typeface="ヒラギノ角ゴ Pro W3" charset="-128"/>
              </a:defRPr>
            </a:lvl7pPr>
            <a:lvl8pPr marL="3476707" indent="-231888" eaLnBrk="0" fontAlgn="base" hangingPunct="0">
              <a:spcBef>
                <a:spcPct val="0"/>
              </a:spcBef>
              <a:spcAft>
                <a:spcPct val="0"/>
              </a:spcAft>
              <a:defRPr sz="2400" u="sng">
                <a:solidFill>
                  <a:schemeClr val="tx1"/>
                </a:solidFill>
                <a:latin typeface="Arial" pitchFamily="34" charset="0"/>
                <a:ea typeface="ヒラギノ角ゴ Pro W3" charset="-128"/>
              </a:defRPr>
            </a:lvl8pPr>
            <a:lvl9pPr marL="3937283" indent="-231888" eaLnBrk="0" fontAlgn="base" hangingPunct="0">
              <a:spcBef>
                <a:spcPct val="0"/>
              </a:spcBef>
              <a:spcAft>
                <a:spcPct val="0"/>
              </a:spcAft>
              <a:defRPr sz="2400" u="sng">
                <a:solidFill>
                  <a:schemeClr val="tx1"/>
                </a:solidFill>
                <a:latin typeface="Arial" pitchFamily="34" charset="0"/>
                <a:ea typeface="ヒラギノ角ゴ Pro W3" charset="-128"/>
              </a:defRPr>
            </a:lvl9pPr>
          </a:lstStyle>
          <a:p>
            <a:fld id="{5876E2DF-7D18-4DE3-815D-46AA51E73231}" type="slidenum">
              <a:rPr lang="en-US" altLang="en-US" sz="1200" u="none"/>
              <a:pPr/>
              <a:t>36</a:t>
            </a:fld>
            <a:endParaRPr lang="en-US" altLang="en-US" sz="1200" u="none"/>
          </a:p>
        </p:txBody>
      </p:sp>
      <p:sp>
        <p:nvSpPr>
          <p:cNvPr id="61443" name="Rectangle 2"/>
          <p:cNvSpPr>
            <a:spLocks noGrp="1" noRot="1" noChangeAspect="1" noChangeArrowheads="1" noTextEdit="1"/>
          </p:cNvSpPr>
          <p:nvPr>
            <p:ph type="sldImg"/>
          </p:nvPr>
        </p:nvSpPr>
        <p:spPr>
          <a:ln/>
        </p:spPr>
      </p:sp>
      <p:sp>
        <p:nvSpPr>
          <p:cNvPr id="614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lvl="1"/>
            <a:r>
              <a:rPr lang="en-US" altLang="en-US" smtClean="0"/>
              <a:t>Note for instructor – </a:t>
            </a:r>
            <a:r>
              <a:rPr lang="en-US" altLang="en-US" sz="1800"/>
              <a:t>(note: As part of the planning phrase, review the engagement letter to determine if the engagement is in accordance with GAS.)</a:t>
            </a:r>
          </a:p>
          <a:p>
            <a:pPr eaLnBrk="1" hangingPunct="1"/>
            <a:endParaRPr lang="en-US" altLang="en-US" smtClean="0"/>
          </a:p>
          <a:p>
            <a:pPr eaLnBrk="1" hangingPunct="1"/>
            <a:r>
              <a:rPr lang="en-US" altLang="en-US" smtClean="0"/>
              <a:t>generally we are testing “significant” financial reporting areas such as payroll and disbursements, which will more than likely have an impact on transactions involving major federal programs. </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u="sng">
                <a:solidFill>
                  <a:schemeClr val="tx1"/>
                </a:solidFill>
                <a:latin typeface="Arial" pitchFamily="34" charset="0"/>
                <a:ea typeface="ヒラギノ角ゴ Pro W3" charset="-128"/>
              </a:defRPr>
            </a:lvl1pPr>
            <a:lvl2pPr marL="756432" indent="-291058">
              <a:defRPr sz="2400" u="sng">
                <a:solidFill>
                  <a:schemeClr val="tx1"/>
                </a:solidFill>
                <a:latin typeface="Arial" pitchFamily="34" charset="0"/>
                <a:ea typeface="ヒラギノ角ゴ Pro W3" charset="-128"/>
              </a:defRPr>
            </a:lvl2pPr>
            <a:lvl3pPr marL="1164233" indent="-231888">
              <a:defRPr sz="2400" u="sng">
                <a:solidFill>
                  <a:schemeClr val="tx1"/>
                </a:solidFill>
                <a:latin typeface="Arial" pitchFamily="34" charset="0"/>
                <a:ea typeface="ヒラギノ角ゴ Pro W3" charset="-128"/>
              </a:defRPr>
            </a:lvl3pPr>
            <a:lvl4pPr marL="1629607" indent="-231888">
              <a:defRPr sz="2400" u="sng">
                <a:solidFill>
                  <a:schemeClr val="tx1"/>
                </a:solidFill>
                <a:latin typeface="Arial" pitchFamily="34" charset="0"/>
                <a:ea typeface="ヒラギノ角ゴ Pro W3" charset="-128"/>
              </a:defRPr>
            </a:lvl4pPr>
            <a:lvl5pPr marL="2094979" indent="-231888">
              <a:defRPr sz="2400" u="sng">
                <a:solidFill>
                  <a:schemeClr val="tx1"/>
                </a:solidFill>
                <a:latin typeface="Arial" pitchFamily="34" charset="0"/>
                <a:ea typeface="ヒラギノ角ゴ Pro W3" charset="-128"/>
              </a:defRPr>
            </a:lvl5pPr>
            <a:lvl6pPr marL="2555555" indent="-231888" eaLnBrk="0" fontAlgn="base" hangingPunct="0">
              <a:spcBef>
                <a:spcPct val="0"/>
              </a:spcBef>
              <a:spcAft>
                <a:spcPct val="0"/>
              </a:spcAft>
              <a:defRPr sz="2400" u="sng">
                <a:solidFill>
                  <a:schemeClr val="tx1"/>
                </a:solidFill>
                <a:latin typeface="Arial" pitchFamily="34" charset="0"/>
                <a:ea typeface="ヒラギノ角ゴ Pro W3" charset="-128"/>
              </a:defRPr>
            </a:lvl6pPr>
            <a:lvl7pPr marL="3016131" indent="-231888" eaLnBrk="0" fontAlgn="base" hangingPunct="0">
              <a:spcBef>
                <a:spcPct val="0"/>
              </a:spcBef>
              <a:spcAft>
                <a:spcPct val="0"/>
              </a:spcAft>
              <a:defRPr sz="2400" u="sng">
                <a:solidFill>
                  <a:schemeClr val="tx1"/>
                </a:solidFill>
                <a:latin typeface="Arial" pitchFamily="34" charset="0"/>
                <a:ea typeface="ヒラギノ角ゴ Pro W3" charset="-128"/>
              </a:defRPr>
            </a:lvl7pPr>
            <a:lvl8pPr marL="3476707" indent="-231888" eaLnBrk="0" fontAlgn="base" hangingPunct="0">
              <a:spcBef>
                <a:spcPct val="0"/>
              </a:spcBef>
              <a:spcAft>
                <a:spcPct val="0"/>
              </a:spcAft>
              <a:defRPr sz="2400" u="sng">
                <a:solidFill>
                  <a:schemeClr val="tx1"/>
                </a:solidFill>
                <a:latin typeface="Arial" pitchFamily="34" charset="0"/>
                <a:ea typeface="ヒラギノ角ゴ Pro W3" charset="-128"/>
              </a:defRPr>
            </a:lvl8pPr>
            <a:lvl9pPr marL="3937283" indent="-231888" eaLnBrk="0" fontAlgn="base" hangingPunct="0">
              <a:spcBef>
                <a:spcPct val="0"/>
              </a:spcBef>
              <a:spcAft>
                <a:spcPct val="0"/>
              </a:spcAft>
              <a:defRPr sz="2400" u="sng">
                <a:solidFill>
                  <a:schemeClr val="tx1"/>
                </a:solidFill>
                <a:latin typeface="Arial" pitchFamily="34" charset="0"/>
                <a:ea typeface="ヒラギノ角ゴ Pro W3" charset="-128"/>
              </a:defRPr>
            </a:lvl9pPr>
          </a:lstStyle>
          <a:p>
            <a:fld id="{5876E2DF-7D18-4DE3-815D-46AA51E73231}" type="slidenum">
              <a:rPr lang="en-US" altLang="en-US" sz="1200" u="none"/>
              <a:pPr/>
              <a:t>37</a:t>
            </a:fld>
            <a:endParaRPr lang="en-US" altLang="en-US" sz="1200" u="none"/>
          </a:p>
        </p:txBody>
      </p:sp>
      <p:sp>
        <p:nvSpPr>
          <p:cNvPr id="61443" name="Rectangle 2"/>
          <p:cNvSpPr>
            <a:spLocks noGrp="1" noRot="1" noChangeAspect="1" noChangeArrowheads="1" noTextEdit="1"/>
          </p:cNvSpPr>
          <p:nvPr>
            <p:ph type="sldImg"/>
          </p:nvPr>
        </p:nvSpPr>
        <p:spPr>
          <a:ln/>
        </p:spPr>
      </p:sp>
      <p:sp>
        <p:nvSpPr>
          <p:cNvPr id="614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lvl="1"/>
            <a:r>
              <a:rPr lang="en-US" altLang="en-US" smtClean="0"/>
              <a:t>Note for instructor – </a:t>
            </a:r>
            <a:r>
              <a:rPr lang="en-US" altLang="en-US" sz="1800"/>
              <a:t>(note: As part of the planning phrase, review the engagement letter to determine if the engagement is in accordance with GAS.)</a:t>
            </a:r>
          </a:p>
          <a:p>
            <a:pPr eaLnBrk="1" hangingPunct="1"/>
            <a:endParaRPr lang="en-US" altLang="en-US" smtClean="0"/>
          </a:p>
          <a:p>
            <a:pPr eaLnBrk="1" hangingPunct="1"/>
            <a:r>
              <a:rPr lang="en-US" altLang="en-US" smtClean="0"/>
              <a:t>generally we are testing “significant” financial reporting areas such as payroll and disbursements, which will more than likely have an impact on transactions involving major federal programs. </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u="sng">
                <a:solidFill>
                  <a:schemeClr val="tx1"/>
                </a:solidFill>
                <a:latin typeface="Arial" pitchFamily="34" charset="0"/>
                <a:ea typeface="ヒラギノ角ゴ Pro W3" charset="-128"/>
              </a:defRPr>
            </a:lvl1pPr>
            <a:lvl2pPr marL="756432" indent="-291058">
              <a:defRPr sz="2400" u="sng">
                <a:solidFill>
                  <a:schemeClr val="tx1"/>
                </a:solidFill>
                <a:latin typeface="Arial" pitchFamily="34" charset="0"/>
                <a:ea typeface="ヒラギノ角ゴ Pro W3" charset="-128"/>
              </a:defRPr>
            </a:lvl2pPr>
            <a:lvl3pPr marL="1164233" indent="-231888">
              <a:defRPr sz="2400" u="sng">
                <a:solidFill>
                  <a:schemeClr val="tx1"/>
                </a:solidFill>
                <a:latin typeface="Arial" pitchFamily="34" charset="0"/>
                <a:ea typeface="ヒラギノ角ゴ Pro W3" charset="-128"/>
              </a:defRPr>
            </a:lvl3pPr>
            <a:lvl4pPr marL="1629607" indent="-231888">
              <a:defRPr sz="2400" u="sng">
                <a:solidFill>
                  <a:schemeClr val="tx1"/>
                </a:solidFill>
                <a:latin typeface="Arial" pitchFamily="34" charset="0"/>
                <a:ea typeface="ヒラギノ角ゴ Pro W3" charset="-128"/>
              </a:defRPr>
            </a:lvl4pPr>
            <a:lvl5pPr marL="2094979" indent="-231888">
              <a:defRPr sz="2400" u="sng">
                <a:solidFill>
                  <a:schemeClr val="tx1"/>
                </a:solidFill>
                <a:latin typeface="Arial" pitchFamily="34" charset="0"/>
                <a:ea typeface="ヒラギノ角ゴ Pro W3" charset="-128"/>
              </a:defRPr>
            </a:lvl5pPr>
            <a:lvl6pPr marL="2555555" indent="-231888" eaLnBrk="0" fontAlgn="base" hangingPunct="0">
              <a:spcBef>
                <a:spcPct val="0"/>
              </a:spcBef>
              <a:spcAft>
                <a:spcPct val="0"/>
              </a:spcAft>
              <a:defRPr sz="2400" u="sng">
                <a:solidFill>
                  <a:schemeClr val="tx1"/>
                </a:solidFill>
                <a:latin typeface="Arial" pitchFamily="34" charset="0"/>
                <a:ea typeface="ヒラギノ角ゴ Pro W3" charset="-128"/>
              </a:defRPr>
            </a:lvl6pPr>
            <a:lvl7pPr marL="3016131" indent="-231888" eaLnBrk="0" fontAlgn="base" hangingPunct="0">
              <a:spcBef>
                <a:spcPct val="0"/>
              </a:spcBef>
              <a:spcAft>
                <a:spcPct val="0"/>
              </a:spcAft>
              <a:defRPr sz="2400" u="sng">
                <a:solidFill>
                  <a:schemeClr val="tx1"/>
                </a:solidFill>
                <a:latin typeface="Arial" pitchFamily="34" charset="0"/>
                <a:ea typeface="ヒラギノ角ゴ Pro W3" charset="-128"/>
              </a:defRPr>
            </a:lvl7pPr>
            <a:lvl8pPr marL="3476707" indent="-231888" eaLnBrk="0" fontAlgn="base" hangingPunct="0">
              <a:spcBef>
                <a:spcPct val="0"/>
              </a:spcBef>
              <a:spcAft>
                <a:spcPct val="0"/>
              </a:spcAft>
              <a:defRPr sz="2400" u="sng">
                <a:solidFill>
                  <a:schemeClr val="tx1"/>
                </a:solidFill>
                <a:latin typeface="Arial" pitchFamily="34" charset="0"/>
                <a:ea typeface="ヒラギノ角ゴ Pro W3" charset="-128"/>
              </a:defRPr>
            </a:lvl8pPr>
            <a:lvl9pPr marL="3937283" indent="-231888" eaLnBrk="0" fontAlgn="base" hangingPunct="0">
              <a:spcBef>
                <a:spcPct val="0"/>
              </a:spcBef>
              <a:spcAft>
                <a:spcPct val="0"/>
              </a:spcAft>
              <a:defRPr sz="2400" u="sng">
                <a:solidFill>
                  <a:schemeClr val="tx1"/>
                </a:solidFill>
                <a:latin typeface="Arial" pitchFamily="34" charset="0"/>
                <a:ea typeface="ヒラギノ角ゴ Pro W3" charset="-128"/>
              </a:defRPr>
            </a:lvl9pPr>
          </a:lstStyle>
          <a:p>
            <a:fld id="{5876E2DF-7D18-4DE3-815D-46AA51E73231}" type="slidenum">
              <a:rPr lang="en-US" altLang="en-US" sz="1200" u="none"/>
              <a:pPr/>
              <a:t>38</a:t>
            </a:fld>
            <a:endParaRPr lang="en-US" altLang="en-US" sz="1200" u="none"/>
          </a:p>
        </p:txBody>
      </p:sp>
      <p:sp>
        <p:nvSpPr>
          <p:cNvPr id="61443" name="Rectangle 2"/>
          <p:cNvSpPr>
            <a:spLocks noGrp="1" noRot="1" noChangeAspect="1" noChangeArrowheads="1" noTextEdit="1"/>
          </p:cNvSpPr>
          <p:nvPr>
            <p:ph type="sldImg"/>
          </p:nvPr>
        </p:nvSpPr>
        <p:spPr>
          <a:ln/>
        </p:spPr>
      </p:sp>
      <p:sp>
        <p:nvSpPr>
          <p:cNvPr id="614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lvl="1"/>
            <a:r>
              <a:rPr lang="en-US" altLang="en-US" smtClean="0"/>
              <a:t>Note for instructor – </a:t>
            </a:r>
            <a:r>
              <a:rPr lang="en-US" altLang="en-US" sz="1800"/>
              <a:t>(note: As part of the planning phrase, review the engagement letter to determine if the engagement is in accordance with GAS.)</a:t>
            </a:r>
          </a:p>
          <a:p>
            <a:pPr eaLnBrk="1" hangingPunct="1"/>
            <a:endParaRPr lang="en-US" altLang="en-US" smtClean="0"/>
          </a:p>
          <a:p>
            <a:pPr eaLnBrk="1" hangingPunct="1"/>
            <a:r>
              <a:rPr lang="en-US" altLang="en-US" smtClean="0"/>
              <a:t>generally we are testing “significant” financial reporting areas such as payroll and disbursements, which will more than likely have an impact on transactions involving major federal programs. </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u="sng">
                <a:solidFill>
                  <a:schemeClr val="tx1"/>
                </a:solidFill>
                <a:latin typeface="Arial" pitchFamily="34" charset="0"/>
                <a:ea typeface="ヒラギノ角ゴ Pro W3" charset="-128"/>
              </a:defRPr>
            </a:lvl1pPr>
            <a:lvl2pPr marL="756432" indent="-291058">
              <a:defRPr sz="2400" u="sng">
                <a:solidFill>
                  <a:schemeClr val="tx1"/>
                </a:solidFill>
                <a:latin typeface="Arial" pitchFamily="34" charset="0"/>
                <a:ea typeface="ヒラギノ角ゴ Pro W3" charset="-128"/>
              </a:defRPr>
            </a:lvl2pPr>
            <a:lvl3pPr marL="1164233" indent="-231888">
              <a:defRPr sz="2400" u="sng">
                <a:solidFill>
                  <a:schemeClr val="tx1"/>
                </a:solidFill>
                <a:latin typeface="Arial" pitchFamily="34" charset="0"/>
                <a:ea typeface="ヒラギノ角ゴ Pro W3" charset="-128"/>
              </a:defRPr>
            </a:lvl3pPr>
            <a:lvl4pPr marL="1629607" indent="-231888">
              <a:defRPr sz="2400" u="sng">
                <a:solidFill>
                  <a:schemeClr val="tx1"/>
                </a:solidFill>
                <a:latin typeface="Arial" pitchFamily="34" charset="0"/>
                <a:ea typeface="ヒラギノ角ゴ Pro W3" charset="-128"/>
              </a:defRPr>
            </a:lvl4pPr>
            <a:lvl5pPr marL="2094979" indent="-231888">
              <a:defRPr sz="2400" u="sng">
                <a:solidFill>
                  <a:schemeClr val="tx1"/>
                </a:solidFill>
                <a:latin typeface="Arial" pitchFamily="34" charset="0"/>
                <a:ea typeface="ヒラギノ角ゴ Pro W3" charset="-128"/>
              </a:defRPr>
            </a:lvl5pPr>
            <a:lvl6pPr marL="2555555" indent="-231888" eaLnBrk="0" fontAlgn="base" hangingPunct="0">
              <a:spcBef>
                <a:spcPct val="0"/>
              </a:spcBef>
              <a:spcAft>
                <a:spcPct val="0"/>
              </a:spcAft>
              <a:defRPr sz="2400" u="sng">
                <a:solidFill>
                  <a:schemeClr val="tx1"/>
                </a:solidFill>
                <a:latin typeface="Arial" pitchFamily="34" charset="0"/>
                <a:ea typeface="ヒラギノ角ゴ Pro W3" charset="-128"/>
              </a:defRPr>
            </a:lvl6pPr>
            <a:lvl7pPr marL="3016131" indent="-231888" eaLnBrk="0" fontAlgn="base" hangingPunct="0">
              <a:spcBef>
                <a:spcPct val="0"/>
              </a:spcBef>
              <a:spcAft>
                <a:spcPct val="0"/>
              </a:spcAft>
              <a:defRPr sz="2400" u="sng">
                <a:solidFill>
                  <a:schemeClr val="tx1"/>
                </a:solidFill>
                <a:latin typeface="Arial" pitchFamily="34" charset="0"/>
                <a:ea typeface="ヒラギノ角ゴ Pro W3" charset="-128"/>
              </a:defRPr>
            </a:lvl7pPr>
            <a:lvl8pPr marL="3476707" indent="-231888" eaLnBrk="0" fontAlgn="base" hangingPunct="0">
              <a:spcBef>
                <a:spcPct val="0"/>
              </a:spcBef>
              <a:spcAft>
                <a:spcPct val="0"/>
              </a:spcAft>
              <a:defRPr sz="2400" u="sng">
                <a:solidFill>
                  <a:schemeClr val="tx1"/>
                </a:solidFill>
                <a:latin typeface="Arial" pitchFamily="34" charset="0"/>
                <a:ea typeface="ヒラギノ角ゴ Pro W3" charset="-128"/>
              </a:defRPr>
            </a:lvl8pPr>
            <a:lvl9pPr marL="3937283" indent="-231888" eaLnBrk="0" fontAlgn="base" hangingPunct="0">
              <a:spcBef>
                <a:spcPct val="0"/>
              </a:spcBef>
              <a:spcAft>
                <a:spcPct val="0"/>
              </a:spcAft>
              <a:defRPr sz="2400" u="sng">
                <a:solidFill>
                  <a:schemeClr val="tx1"/>
                </a:solidFill>
                <a:latin typeface="Arial" pitchFamily="34" charset="0"/>
                <a:ea typeface="ヒラギノ角ゴ Pro W3" charset="-128"/>
              </a:defRPr>
            </a:lvl9pPr>
          </a:lstStyle>
          <a:p>
            <a:fld id="{5876E2DF-7D18-4DE3-815D-46AA51E73231}" type="slidenum">
              <a:rPr lang="en-US" altLang="en-US" sz="1200" u="none"/>
              <a:pPr/>
              <a:t>40</a:t>
            </a:fld>
            <a:endParaRPr lang="en-US" altLang="en-US" sz="1200" u="none"/>
          </a:p>
        </p:txBody>
      </p:sp>
      <p:sp>
        <p:nvSpPr>
          <p:cNvPr id="61443" name="Rectangle 2"/>
          <p:cNvSpPr>
            <a:spLocks noGrp="1" noRot="1" noChangeAspect="1" noChangeArrowheads="1" noTextEdit="1"/>
          </p:cNvSpPr>
          <p:nvPr>
            <p:ph type="sldImg"/>
          </p:nvPr>
        </p:nvSpPr>
        <p:spPr>
          <a:ln/>
        </p:spPr>
      </p:sp>
      <p:sp>
        <p:nvSpPr>
          <p:cNvPr id="614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lvl="1"/>
            <a:r>
              <a:rPr lang="en-US" altLang="en-US" smtClean="0"/>
              <a:t>Note for instructor – </a:t>
            </a:r>
            <a:r>
              <a:rPr lang="en-US" altLang="en-US" sz="1800"/>
              <a:t>(note: As part of the planning phrase, review the engagement letter to determine if the engagement is in accordance with GAS.)</a:t>
            </a:r>
          </a:p>
          <a:p>
            <a:pPr eaLnBrk="1" hangingPunct="1"/>
            <a:endParaRPr lang="en-US" altLang="en-US" smtClean="0"/>
          </a:p>
          <a:p>
            <a:pPr eaLnBrk="1" hangingPunct="1"/>
            <a:r>
              <a:rPr lang="en-US" altLang="en-US" smtClean="0"/>
              <a:t>generally we are testing “significant” financial reporting areas such as payroll and disbursements, which will more than likely have an impact on transactions involving major federal programs. </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u="sng">
                <a:solidFill>
                  <a:schemeClr val="tx1"/>
                </a:solidFill>
                <a:latin typeface="Arial" pitchFamily="34" charset="0"/>
                <a:ea typeface="ヒラギノ角ゴ Pro W3" charset="-128"/>
              </a:defRPr>
            </a:lvl1pPr>
            <a:lvl2pPr marL="756432" indent="-291058">
              <a:defRPr sz="2400" u="sng">
                <a:solidFill>
                  <a:schemeClr val="tx1"/>
                </a:solidFill>
                <a:latin typeface="Arial" pitchFamily="34" charset="0"/>
                <a:ea typeface="ヒラギノ角ゴ Pro W3" charset="-128"/>
              </a:defRPr>
            </a:lvl2pPr>
            <a:lvl3pPr marL="1164233" indent="-231888">
              <a:defRPr sz="2400" u="sng">
                <a:solidFill>
                  <a:schemeClr val="tx1"/>
                </a:solidFill>
                <a:latin typeface="Arial" pitchFamily="34" charset="0"/>
                <a:ea typeface="ヒラギノ角ゴ Pro W3" charset="-128"/>
              </a:defRPr>
            </a:lvl3pPr>
            <a:lvl4pPr marL="1629607" indent="-231888">
              <a:defRPr sz="2400" u="sng">
                <a:solidFill>
                  <a:schemeClr val="tx1"/>
                </a:solidFill>
                <a:latin typeface="Arial" pitchFamily="34" charset="0"/>
                <a:ea typeface="ヒラギノ角ゴ Pro W3" charset="-128"/>
              </a:defRPr>
            </a:lvl4pPr>
            <a:lvl5pPr marL="2094979" indent="-231888">
              <a:defRPr sz="2400" u="sng">
                <a:solidFill>
                  <a:schemeClr val="tx1"/>
                </a:solidFill>
                <a:latin typeface="Arial" pitchFamily="34" charset="0"/>
                <a:ea typeface="ヒラギノ角ゴ Pro W3" charset="-128"/>
              </a:defRPr>
            </a:lvl5pPr>
            <a:lvl6pPr marL="2555555" indent="-231888" eaLnBrk="0" fontAlgn="base" hangingPunct="0">
              <a:spcBef>
                <a:spcPct val="0"/>
              </a:spcBef>
              <a:spcAft>
                <a:spcPct val="0"/>
              </a:spcAft>
              <a:defRPr sz="2400" u="sng">
                <a:solidFill>
                  <a:schemeClr val="tx1"/>
                </a:solidFill>
                <a:latin typeface="Arial" pitchFamily="34" charset="0"/>
                <a:ea typeface="ヒラギノ角ゴ Pro W3" charset="-128"/>
              </a:defRPr>
            </a:lvl6pPr>
            <a:lvl7pPr marL="3016131" indent="-231888" eaLnBrk="0" fontAlgn="base" hangingPunct="0">
              <a:spcBef>
                <a:spcPct val="0"/>
              </a:spcBef>
              <a:spcAft>
                <a:spcPct val="0"/>
              </a:spcAft>
              <a:defRPr sz="2400" u="sng">
                <a:solidFill>
                  <a:schemeClr val="tx1"/>
                </a:solidFill>
                <a:latin typeface="Arial" pitchFamily="34" charset="0"/>
                <a:ea typeface="ヒラギノ角ゴ Pro W3" charset="-128"/>
              </a:defRPr>
            </a:lvl7pPr>
            <a:lvl8pPr marL="3476707" indent="-231888" eaLnBrk="0" fontAlgn="base" hangingPunct="0">
              <a:spcBef>
                <a:spcPct val="0"/>
              </a:spcBef>
              <a:spcAft>
                <a:spcPct val="0"/>
              </a:spcAft>
              <a:defRPr sz="2400" u="sng">
                <a:solidFill>
                  <a:schemeClr val="tx1"/>
                </a:solidFill>
                <a:latin typeface="Arial" pitchFamily="34" charset="0"/>
                <a:ea typeface="ヒラギノ角ゴ Pro W3" charset="-128"/>
              </a:defRPr>
            </a:lvl8pPr>
            <a:lvl9pPr marL="3937283" indent="-231888" eaLnBrk="0" fontAlgn="base" hangingPunct="0">
              <a:spcBef>
                <a:spcPct val="0"/>
              </a:spcBef>
              <a:spcAft>
                <a:spcPct val="0"/>
              </a:spcAft>
              <a:defRPr sz="2400" u="sng">
                <a:solidFill>
                  <a:schemeClr val="tx1"/>
                </a:solidFill>
                <a:latin typeface="Arial" pitchFamily="34" charset="0"/>
                <a:ea typeface="ヒラギノ角ゴ Pro W3" charset="-128"/>
              </a:defRPr>
            </a:lvl9pPr>
          </a:lstStyle>
          <a:p>
            <a:fld id="{5876E2DF-7D18-4DE3-815D-46AA51E73231}" type="slidenum">
              <a:rPr lang="en-US" altLang="en-US" sz="1200" u="none"/>
              <a:pPr/>
              <a:t>41</a:t>
            </a:fld>
            <a:endParaRPr lang="en-US" altLang="en-US" sz="1200" u="none"/>
          </a:p>
        </p:txBody>
      </p:sp>
      <p:sp>
        <p:nvSpPr>
          <p:cNvPr id="61443" name="Rectangle 2"/>
          <p:cNvSpPr>
            <a:spLocks noGrp="1" noRot="1" noChangeAspect="1" noChangeArrowheads="1" noTextEdit="1"/>
          </p:cNvSpPr>
          <p:nvPr>
            <p:ph type="sldImg"/>
          </p:nvPr>
        </p:nvSpPr>
        <p:spPr>
          <a:ln/>
        </p:spPr>
      </p:sp>
      <p:sp>
        <p:nvSpPr>
          <p:cNvPr id="614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lvl="1"/>
            <a:r>
              <a:rPr lang="en-US" altLang="en-US" smtClean="0"/>
              <a:t>Note for instructor – </a:t>
            </a:r>
            <a:r>
              <a:rPr lang="en-US" altLang="en-US" sz="1800"/>
              <a:t>(note: As part of the planning phrase, review the engagement letter to determine if the engagement is in accordance with GAS.)</a:t>
            </a:r>
          </a:p>
          <a:p>
            <a:pPr eaLnBrk="1" hangingPunct="1"/>
            <a:endParaRPr lang="en-US" altLang="en-US" smtClean="0"/>
          </a:p>
          <a:p>
            <a:pPr eaLnBrk="1" hangingPunct="1"/>
            <a:r>
              <a:rPr lang="en-US" altLang="en-US" smtClean="0"/>
              <a:t>generally we are testing “significant” financial reporting areas such as payroll and disbursements, which will more than likely have an impact on transactions involving major federal programs. </a:t>
            </a: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 Id="rId6" Type="http://schemas.openxmlformats.org/officeDocument/2006/relationships/image" Target="../media/image2.emf"/><Relationship Id="rId5" Type="http://schemas.openxmlformats.org/officeDocument/2006/relationships/image" Target="../media/image6.png"/><Relationship Id="rId4" Type="http://schemas.openxmlformats.org/officeDocument/2006/relationships/image" Target="../media/image5.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8" Type="http://schemas.openxmlformats.org/officeDocument/2006/relationships/hyperlink" Target="http://www.facebook.com/CliftonLarsonAllen" TargetMode="External"/><Relationship Id="rId3" Type="http://schemas.openxmlformats.org/officeDocument/2006/relationships/image" Target="../media/image9.png"/><Relationship Id="rId7" Type="http://schemas.openxmlformats.org/officeDocument/2006/relationships/hyperlink" Target="http://www.twitter.com/CLA_CPAs" TargetMode="External"/><Relationship Id="rId2" Type="http://schemas.openxmlformats.org/officeDocument/2006/relationships/image" Target="../media/image3.png"/><Relationship Id="rId1" Type="http://schemas.openxmlformats.org/officeDocument/2006/relationships/slideMaster" Target="../slideMasters/slideMaster1.xml"/><Relationship Id="rId6" Type="http://schemas.openxmlformats.org/officeDocument/2006/relationships/image" Target="../media/image12.png"/><Relationship Id="rId5" Type="http://schemas.openxmlformats.org/officeDocument/2006/relationships/image" Target="../media/image11.png"/><Relationship Id="rId10" Type="http://schemas.openxmlformats.org/officeDocument/2006/relationships/image" Target="../media/image2.emf"/><Relationship Id="rId4" Type="http://schemas.openxmlformats.org/officeDocument/2006/relationships/image" Target="../media/image10.png"/><Relationship Id="rId9" Type="http://schemas.openxmlformats.org/officeDocument/2006/relationships/hyperlink" Target="http://www.linkedin.com/company/cliftonlarsonallen" TargetMode="Externa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2.emf"/></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
        <p:nvSpPr>
          <p:cNvPr id="13" name="Rectangle 12"/>
          <p:cNvSpPr/>
          <p:nvPr/>
        </p:nvSpPr>
        <p:spPr>
          <a:xfrm>
            <a:off x="0" y="0"/>
            <a:ext cx="9144000" cy="3100553"/>
          </a:xfrm>
          <a:prstGeom prst="rect">
            <a:avLst/>
          </a:prstGeom>
          <a:gradFill flip="none" rotWithShape="1">
            <a:gsLst>
              <a:gs pos="0">
                <a:schemeClr val="tx2"/>
              </a:gs>
              <a:gs pos="100000">
                <a:schemeClr val="tx2"/>
              </a:gs>
            </a:gsLst>
            <a:lin ang="8100000" scaled="1"/>
            <a:tileRec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6" name="Freeform 25"/>
          <p:cNvSpPr/>
          <p:nvPr/>
        </p:nvSpPr>
        <p:spPr bwMode="auto">
          <a:xfrm>
            <a:off x="0" y="0"/>
            <a:ext cx="3352800" cy="3124200"/>
          </a:xfrm>
          <a:custGeom>
            <a:avLst/>
            <a:gdLst>
              <a:gd name="connsiteX0" fmla="*/ 0 w 3276600"/>
              <a:gd name="connsiteY0" fmla="*/ 0 h 3124200"/>
              <a:gd name="connsiteX1" fmla="*/ 3276600 w 3276600"/>
              <a:gd name="connsiteY1" fmla="*/ 0 h 3124200"/>
              <a:gd name="connsiteX2" fmla="*/ 3276600 w 3276600"/>
              <a:gd name="connsiteY2" fmla="*/ 3124200 h 3124200"/>
              <a:gd name="connsiteX3" fmla="*/ 0 w 3276600"/>
              <a:gd name="connsiteY3" fmla="*/ 3124200 h 3124200"/>
              <a:gd name="connsiteX4" fmla="*/ 0 w 3276600"/>
              <a:gd name="connsiteY4" fmla="*/ 0 h 3124200"/>
              <a:gd name="connsiteX0" fmla="*/ 0 w 3276600"/>
              <a:gd name="connsiteY0" fmla="*/ 0 h 3124200"/>
              <a:gd name="connsiteX1" fmla="*/ 685800 w 3276600"/>
              <a:gd name="connsiteY1" fmla="*/ 0 h 3124200"/>
              <a:gd name="connsiteX2" fmla="*/ 3276600 w 3276600"/>
              <a:gd name="connsiteY2" fmla="*/ 3124200 h 3124200"/>
              <a:gd name="connsiteX3" fmla="*/ 0 w 3276600"/>
              <a:gd name="connsiteY3" fmla="*/ 3124200 h 3124200"/>
              <a:gd name="connsiteX4" fmla="*/ 0 w 3276600"/>
              <a:gd name="connsiteY4" fmla="*/ 0 h 3124200"/>
              <a:gd name="connsiteX0" fmla="*/ 0 w 3352800"/>
              <a:gd name="connsiteY0" fmla="*/ 0 h 3124200"/>
              <a:gd name="connsiteX1" fmla="*/ 685800 w 3352800"/>
              <a:gd name="connsiteY1" fmla="*/ 0 h 3124200"/>
              <a:gd name="connsiteX2" fmla="*/ 3352800 w 3352800"/>
              <a:gd name="connsiteY2" fmla="*/ 3124200 h 3124200"/>
              <a:gd name="connsiteX3" fmla="*/ 0 w 3352800"/>
              <a:gd name="connsiteY3" fmla="*/ 3124200 h 3124200"/>
              <a:gd name="connsiteX4" fmla="*/ 0 w 3352800"/>
              <a:gd name="connsiteY4" fmla="*/ 0 h 3124200"/>
              <a:gd name="connsiteX0" fmla="*/ 0 w 3352800"/>
              <a:gd name="connsiteY0" fmla="*/ 0 h 3124200"/>
              <a:gd name="connsiteX1" fmla="*/ 762000 w 3352800"/>
              <a:gd name="connsiteY1" fmla="*/ 0 h 3124200"/>
              <a:gd name="connsiteX2" fmla="*/ 3352800 w 3352800"/>
              <a:gd name="connsiteY2" fmla="*/ 3124200 h 3124200"/>
              <a:gd name="connsiteX3" fmla="*/ 0 w 3352800"/>
              <a:gd name="connsiteY3" fmla="*/ 3124200 h 3124200"/>
              <a:gd name="connsiteX4" fmla="*/ 0 w 3352800"/>
              <a:gd name="connsiteY4" fmla="*/ 0 h 3124200"/>
              <a:gd name="connsiteX0" fmla="*/ 0 w 3276600"/>
              <a:gd name="connsiteY0" fmla="*/ 0 h 3124200"/>
              <a:gd name="connsiteX1" fmla="*/ 762000 w 3276600"/>
              <a:gd name="connsiteY1" fmla="*/ 0 h 3124200"/>
              <a:gd name="connsiteX2" fmla="*/ 3276600 w 3276600"/>
              <a:gd name="connsiteY2" fmla="*/ 3124200 h 3124200"/>
              <a:gd name="connsiteX3" fmla="*/ 0 w 3276600"/>
              <a:gd name="connsiteY3" fmla="*/ 3124200 h 3124200"/>
              <a:gd name="connsiteX4" fmla="*/ 0 w 3276600"/>
              <a:gd name="connsiteY4" fmla="*/ 0 h 3124200"/>
              <a:gd name="connsiteX0" fmla="*/ 0 w 3352800"/>
              <a:gd name="connsiteY0" fmla="*/ 0 h 3124200"/>
              <a:gd name="connsiteX1" fmla="*/ 762000 w 3352800"/>
              <a:gd name="connsiteY1" fmla="*/ 0 h 3124200"/>
              <a:gd name="connsiteX2" fmla="*/ 3352800 w 3352800"/>
              <a:gd name="connsiteY2" fmla="*/ 3124200 h 3124200"/>
              <a:gd name="connsiteX3" fmla="*/ 0 w 3352800"/>
              <a:gd name="connsiteY3" fmla="*/ 3124200 h 3124200"/>
              <a:gd name="connsiteX4" fmla="*/ 0 w 3352800"/>
              <a:gd name="connsiteY4" fmla="*/ 0 h 31242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3124200">
                <a:moveTo>
                  <a:pt x="0" y="0"/>
                </a:moveTo>
                <a:lnTo>
                  <a:pt x="762000" y="0"/>
                </a:lnTo>
                <a:lnTo>
                  <a:pt x="3352800" y="3124200"/>
                </a:lnTo>
                <a:lnTo>
                  <a:pt x="0" y="3124200"/>
                </a:lnTo>
                <a:lnTo>
                  <a:pt x="0" y="0"/>
                </a:lnTo>
                <a:close/>
              </a:path>
            </a:pathLst>
          </a:custGeom>
          <a:gradFill flip="none" rotWithShape="1">
            <a:gsLst>
              <a:gs pos="0">
                <a:schemeClr val="accent1">
                  <a:shade val="30000"/>
                  <a:satMod val="115000"/>
                  <a:alpha val="44000"/>
                </a:schemeClr>
              </a:gs>
              <a:gs pos="50000">
                <a:schemeClr val="accent1">
                  <a:shade val="67500"/>
                  <a:satMod val="115000"/>
                  <a:alpha val="60000"/>
                </a:schemeClr>
              </a:gs>
              <a:gs pos="100000">
                <a:schemeClr val="accent1">
                  <a:shade val="100000"/>
                  <a:satMod val="115000"/>
                  <a:alpha val="31000"/>
                </a:schemeClr>
              </a:gs>
            </a:gsLst>
            <a:lin ang="5400000" scaled="1"/>
            <a:tileRect/>
          </a:gradFill>
          <a:ln w="9525" cap="flat" cmpd="sng" algn="ctr">
            <a:noFill/>
            <a:prstDash val="solid"/>
            <a:round/>
            <a:headEnd type="none" w="med" len="med"/>
            <a:tailEnd type="none" w="med" len="med"/>
          </a:ln>
          <a:effectLst/>
        </p:spPr>
        <p:txBody>
          <a:bodyPr vert="vert270" wrap="square" lIns="91440" tIns="137160" rIns="91440" bIns="45720" numCol="1" rtlCol="0" anchor="t" anchorCtr="0" compatLnSpc="1">
            <a:prstTxWarp prst="textNoShape">
              <a:avLst/>
            </a:prstTxWarp>
          </a:bodyPr>
          <a:lstStyle/>
          <a:p>
            <a:pPr algn="r"/>
            <a:r>
              <a:rPr lang="en-US" sz="800" dirty="0" smtClean="0">
                <a:solidFill>
                  <a:schemeClr val="bg1">
                    <a:lumMod val="50000"/>
                  </a:schemeClr>
                </a:solidFill>
              </a:rPr>
              <a:t>©2014 CliftonLarsonAllen LLP </a:t>
            </a:r>
            <a:endParaRPr lang="en-US" sz="800" dirty="0">
              <a:solidFill>
                <a:schemeClr val="bg1">
                  <a:lumMod val="50000"/>
                </a:schemeClr>
              </a:solidFill>
            </a:endParaRPr>
          </a:p>
        </p:txBody>
      </p:sp>
      <p:pic>
        <p:nvPicPr>
          <p:cNvPr id="19" name="Picture 18" descr="PPT-INSIDE-FNL_Green bars.png"/>
          <p:cNvPicPr>
            <a:picLocks noChangeAspect="1"/>
          </p:cNvPicPr>
          <p:nvPr/>
        </p:nvPicPr>
        <p:blipFill>
          <a:blip r:embed="rId2" cstate="print"/>
          <a:srcRect b="9069"/>
          <a:stretch>
            <a:fillRect/>
          </a:stretch>
        </p:blipFill>
        <p:spPr>
          <a:xfrm>
            <a:off x="-10133" y="3100554"/>
            <a:ext cx="9167708" cy="1456065"/>
          </a:xfrm>
          <a:prstGeom prst="rect">
            <a:avLst/>
          </a:prstGeom>
        </p:spPr>
      </p:pic>
      <p:sp>
        <p:nvSpPr>
          <p:cNvPr id="24" name="TextBox 23"/>
          <p:cNvSpPr txBox="1"/>
          <p:nvPr/>
        </p:nvSpPr>
        <p:spPr>
          <a:xfrm>
            <a:off x="956462" y="4120056"/>
            <a:ext cx="2091559" cy="261610"/>
          </a:xfrm>
          <a:prstGeom prst="rect">
            <a:avLst/>
          </a:prstGeom>
          <a:noFill/>
        </p:spPr>
        <p:txBody>
          <a:bodyPr wrap="square" rtlCol="0">
            <a:spAutoFit/>
          </a:bodyPr>
          <a:lstStyle/>
          <a:p>
            <a:pPr algn="r"/>
            <a:r>
              <a:rPr lang="en-US" sz="1100" b="1" dirty="0" smtClean="0">
                <a:solidFill>
                  <a:schemeClr val="tx2"/>
                </a:solidFill>
              </a:rPr>
              <a:t>CLAconnect.com</a:t>
            </a:r>
            <a:endParaRPr lang="en-US" sz="1100" b="1" dirty="0">
              <a:solidFill>
                <a:schemeClr val="tx2"/>
              </a:solidFill>
            </a:endParaRPr>
          </a:p>
        </p:txBody>
      </p:sp>
      <p:sp>
        <p:nvSpPr>
          <p:cNvPr id="25" name="Rectangle 24"/>
          <p:cNvSpPr/>
          <p:nvPr/>
        </p:nvSpPr>
        <p:spPr>
          <a:xfrm flipV="1">
            <a:off x="0" y="4556619"/>
            <a:ext cx="9144000" cy="145228"/>
          </a:xfrm>
          <a:prstGeom prst="rect">
            <a:avLst/>
          </a:prstGeom>
          <a:solidFill>
            <a:srgbClr val="A04D1D"/>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0" y="2827283"/>
            <a:ext cx="9144000" cy="273270"/>
          </a:xfrm>
          <a:prstGeom prst="rect">
            <a:avLst/>
          </a:prstGeom>
          <a:gradFill flip="none" rotWithShape="1">
            <a:gsLst>
              <a:gs pos="0">
                <a:schemeClr val="tx2">
                  <a:alpha val="65000"/>
                </a:schemeClr>
              </a:gs>
              <a:gs pos="100000">
                <a:schemeClr val="tx2">
                  <a:lumMod val="50000"/>
                  <a:alpha val="62000"/>
                </a:schemeClr>
              </a:gs>
            </a:gsLst>
            <a:lin ang="5400000" scaled="0"/>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 name="Rectangle 3"/>
          <p:cNvSpPr>
            <a:spLocks noGrp="1" noChangeArrowheads="1"/>
          </p:cNvSpPr>
          <p:nvPr>
            <p:ph type="ctrTitle" hasCustomPrompt="1"/>
          </p:nvPr>
        </p:nvSpPr>
        <p:spPr>
          <a:xfrm>
            <a:off x="3276600" y="304800"/>
            <a:ext cx="5791200" cy="1676400"/>
          </a:xfrm>
          <a:solidFill>
            <a:schemeClr val="tx2"/>
          </a:solidFill>
        </p:spPr>
        <p:txBody>
          <a:bodyPr anchor="b" anchorCtr="0"/>
          <a:lstStyle>
            <a:lvl1pPr algn="l">
              <a:defRPr>
                <a:solidFill>
                  <a:schemeClr val="bg1"/>
                </a:solidFill>
              </a:defRPr>
            </a:lvl1pPr>
          </a:lstStyle>
          <a:p>
            <a:r>
              <a:rPr lang="en-US" dirty="0" smtClean="0"/>
              <a:t>Click To Edit Master Title Style</a:t>
            </a:r>
            <a:endParaRPr lang="en-US" dirty="0"/>
          </a:p>
        </p:txBody>
      </p:sp>
      <p:sp>
        <p:nvSpPr>
          <p:cNvPr id="17" name="Rectangle 4"/>
          <p:cNvSpPr>
            <a:spLocks noGrp="1" noChangeArrowheads="1"/>
          </p:cNvSpPr>
          <p:nvPr>
            <p:ph type="subTitle" idx="1" hasCustomPrompt="1"/>
          </p:nvPr>
        </p:nvSpPr>
        <p:spPr>
          <a:xfrm>
            <a:off x="3276600" y="2057400"/>
            <a:ext cx="5791200" cy="609600"/>
          </a:xfrm>
          <a:solidFill>
            <a:schemeClr val="tx2"/>
          </a:solidFill>
        </p:spPr>
        <p:txBody>
          <a:bodyPr/>
          <a:lstStyle>
            <a:lvl1pPr marL="0" indent="0" algn="l">
              <a:buFontTx/>
              <a:buNone/>
              <a:defRPr sz="2000">
                <a:solidFill>
                  <a:schemeClr val="accent4"/>
                </a:solidFill>
              </a:defRPr>
            </a:lvl1pPr>
          </a:lstStyle>
          <a:p>
            <a:r>
              <a:rPr lang="en-US" dirty="0" smtClean="0"/>
              <a:t>Click To Edit Master Subtitle Style</a:t>
            </a:r>
            <a:endParaRPr lang="en-US" dirty="0"/>
          </a:p>
        </p:txBody>
      </p:sp>
      <p:sp>
        <p:nvSpPr>
          <p:cNvPr id="12" name="Rectangle 11"/>
          <p:cNvSpPr/>
          <p:nvPr/>
        </p:nvSpPr>
        <p:spPr>
          <a:xfrm flipV="1">
            <a:off x="0" y="4556618"/>
            <a:ext cx="9144000" cy="2301381"/>
          </a:xfrm>
          <a:prstGeom prst="rect">
            <a:avLst/>
          </a:prstGeom>
          <a:solidFill>
            <a:srgbClr val="A04D1D"/>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 name="Freeform 17"/>
          <p:cNvSpPr/>
          <p:nvPr/>
        </p:nvSpPr>
        <p:spPr bwMode="auto">
          <a:xfrm>
            <a:off x="0" y="4535424"/>
            <a:ext cx="5791200" cy="2331720"/>
          </a:xfrm>
          <a:custGeom>
            <a:avLst/>
            <a:gdLst>
              <a:gd name="connsiteX0" fmla="*/ 0 w 3276600"/>
              <a:gd name="connsiteY0" fmla="*/ 0 h 3124200"/>
              <a:gd name="connsiteX1" fmla="*/ 3276600 w 3276600"/>
              <a:gd name="connsiteY1" fmla="*/ 0 h 3124200"/>
              <a:gd name="connsiteX2" fmla="*/ 3276600 w 3276600"/>
              <a:gd name="connsiteY2" fmla="*/ 3124200 h 3124200"/>
              <a:gd name="connsiteX3" fmla="*/ 0 w 3276600"/>
              <a:gd name="connsiteY3" fmla="*/ 3124200 h 3124200"/>
              <a:gd name="connsiteX4" fmla="*/ 0 w 3276600"/>
              <a:gd name="connsiteY4" fmla="*/ 0 h 3124200"/>
              <a:gd name="connsiteX0" fmla="*/ 0 w 3276600"/>
              <a:gd name="connsiteY0" fmla="*/ 0 h 3124200"/>
              <a:gd name="connsiteX1" fmla="*/ 685800 w 3276600"/>
              <a:gd name="connsiteY1" fmla="*/ 0 h 3124200"/>
              <a:gd name="connsiteX2" fmla="*/ 3276600 w 3276600"/>
              <a:gd name="connsiteY2" fmla="*/ 3124200 h 3124200"/>
              <a:gd name="connsiteX3" fmla="*/ 0 w 3276600"/>
              <a:gd name="connsiteY3" fmla="*/ 3124200 h 3124200"/>
              <a:gd name="connsiteX4" fmla="*/ 0 w 3276600"/>
              <a:gd name="connsiteY4" fmla="*/ 0 h 3124200"/>
              <a:gd name="connsiteX0" fmla="*/ 0 w 3352800"/>
              <a:gd name="connsiteY0" fmla="*/ 0 h 3124200"/>
              <a:gd name="connsiteX1" fmla="*/ 685800 w 3352800"/>
              <a:gd name="connsiteY1" fmla="*/ 0 h 3124200"/>
              <a:gd name="connsiteX2" fmla="*/ 3352800 w 3352800"/>
              <a:gd name="connsiteY2" fmla="*/ 3124200 h 3124200"/>
              <a:gd name="connsiteX3" fmla="*/ 0 w 3352800"/>
              <a:gd name="connsiteY3" fmla="*/ 3124200 h 3124200"/>
              <a:gd name="connsiteX4" fmla="*/ 0 w 3352800"/>
              <a:gd name="connsiteY4" fmla="*/ 0 h 3124200"/>
              <a:gd name="connsiteX0" fmla="*/ 0 w 3352800"/>
              <a:gd name="connsiteY0" fmla="*/ 0 h 3124200"/>
              <a:gd name="connsiteX1" fmla="*/ 762000 w 3352800"/>
              <a:gd name="connsiteY1" fmla="*/ 0 h 3124200"/>
              <a:gd name="connsiteX2" fmla="*/ 3352800 w 3352800"/>
              <a:gd name="connsiteY2" fmla="*/ 3124200 h 3124200"/>
              <a:gd name="connsiteX3" fmla="*/ 0 w 3352800"/>
              <a:gd name="connsiteY3" fmla="*/ 3124200 h 3124200"/>
              <a:gd name="connsiteX4" fmla="*/ 0 w 3352800"/>
              <a:gd name="connsiteY4" fmla="*/ 0 h 3124200"/>
              <a:gd name="connsiteX0" fmla="*/ 0 w 3276600"/>
              <a:gd name="connsiteY0" fmla="*/ 0 h 3124200"/>
              <a:gd name="connsiteX1" fmla="*/ 762000 w 3276600"/>
              <a:gd name="connsiteY1" fmla="*/ 0 h 3124200"/>
              <a:gd name="connsiteX2" fmla="*/ 3276600 w 3276600"/>
              <a:gd name="connsiteY2" fmla="*/ 3124200 h 3124200"/>
              <a:gd name="connsiteX3" fmla="*/ 0 w 3276600"/>
              <a:gd name="connsiteY3" fmla="*/ 3124200 h 3124200"/>
              <a:gd name="connsiteX4" fmla="*/ 0 w 3276600"/>
              <a:gd name="connsiteY4" fmla="*/ 0 h 3124200"/>
              <a:gd name="connsiteX0" fmla="*/ 0 w 3352800"/>
              <a:gd name="connsiteY0" fmla="*/ 0 h 3124200"/>
              <a:gd name="connsiteX1" fmla="*/ 762000 w 3352800"/>
              <a:gd name="connsiteY1" fmla="*/ 0 h 3124200"/>
              <a:gd name="connsiteX2" fmla="*/ 3352800 w 3352800"/>
              <a:gd name="connsiteY2" fmla="*/ 3124200 h 3124200"/>
              <a:gd name="connsiteX3" fmla="*/ 0 w 3352800"/>
              <a:gd name="connsiteY3" fmla="*/ 3124200 h 3124200"/>
              <a:gd name="connsiteX4" fmla="*/ 0 w 3352800"/>
              <a:gd name="connsiteY4" fmla="*/ 0 h 3124200"/>
              <a:gd name="connsiteX0" fmla="*/ 0 w 3352800"/>
              <a:gd name="connsiteY0" fmla="*/ 0 h 3124200"/>
              <a:gd name="connsiteX1" fmla="*/ 2415988 w 3352800"/>
              <a:gd name="connsiteY1" fmla="*/ 0 h 3124200"/>
              <a:gd name="connsiteX2" fmla="*/ 3352800 w 3352800"/>
              <a:gd name="connsiteY2" fmla="*/ 3124200 h 3124200"/>
              <a:gd name="connsiteX3" fmla="*/ 0 w 3352800"/>
              <a:gd name="connsiteY3" fmla="*/ 3124200 h 3124200"/>
              <a:gd name="connsiteX4" fmla="*/ 0 w 3352800"/>
              <a:gd name="connsiteY4" fmla="*/ 0 h 3124200"/>
              <a:gd name="connsiteX0" fmla="*/ 0 w 3697941"/>
              <a:gd name="connsiteY0" fmla="*/ 0 h 3124200"/>
              <a:gd name="connsiteX1" fmla="*/ 2415988 w 3697941"/>
              <a:gd name="connsiteY1" fmla="*/ 0 h 3124200"/>
              <a:gd name="connsiteX2" fmla="*/ 3697941 w 3697941"/>
              <a:gd name="connsiteY2" fmla="*/ 3124200 h 3124200"/>
              <a:gd name="connsiteX3" fmla="*/ 0 w 3697941"/>
              <a:gd name="connsiteY3" fmla="*/ 3124200 h 3124200"/>
              <a:gd name="connsiteX4" fmla="*/ 0 w 3697941"/>
              <a:gd name="connsiteY4" fmla="*/ 0 h 31242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97941" h="3124200">
                <a:moveTo>
                  <a:pt x="0" y="0"/>
                </a:moveTo>
                <a:lnTo>
                  <a:pt x="2415988" y="0"/>
                </a:lnTo>
                <a:lnTo>
                  <a:pt x="3697941" y="3124200"/>
                </a:lnTo>
                <a:lnTo>
                  <a:pt x="0" y="3124200"/>
                </a:lnTo>
                <a:lnTo>
                  <a:pt x="0" y="0"/>
                </a:lnTo>
                <a:close/>
              </a:path>
            </a:pathLst>
          </a:custGeom>
          <a:gradFill flip="none" rotWithShape="1">
            <a:gsLst>
              <a:gs pos="0">
                <a:srgbClr val="642F12"/>
              </a:gs>
              <a:gs pos="50000">
                <a:srgbClr val="7F3C17"/>
              </a:gs>
              <a:gs pos="100000">
                <a:srgbClr val="A04D1D"/>
              </a:gs>
            </a:gsLst>
            <a:lin ang="5400000" scaled="1"/>
            <a:tileRect/>
          </a:gradFill>
          <a:ln w="9525" cap="flat" cmpd="sng" algn="ctr">
            <a:noFill/>
            <a:prstDash val="solid"/>
            <a:round/>
            <a:headEnd type="none" w="med" len="med"/>
            <a:tailEnd type="none" w="med" len="med"/>
          </a:ln>
          <a:effectLst/>
        </p:spPr>
        <p:txBody>
          <a:bodyPr vert="vert270" wrap="square" lIns="91440" tIns="137160" rIns="91440" bIns="45720" numCol="1" rtlCol="0" anchor="t" anchorCtr="0" compatLnSpc="1">
            <a:prstTxWarp prst="textNoShape">
              <a:avLst/>
            </a:prstTxWarp>
          </a:bodyPr>
          <a:lstStyle/>
          <a:p>
            <a:pPr algn="r"/>
            <a:endParaRPr lang="en-US" sz="800" dirty="0">
              <a:solidFill>
                <a:schemeClr val="bg1">
                  <a:lumMod val="50000"/>
                </a:schemeClr>
              </a:solidFill>
            </a:endParaRPr>
          </a:p>
        </p:txBody>
      </p:sp>
      <p:grpSp>
        <p:nvGrpSpPr>
          <p:cNvPr id="2" name="Group 14"/>
          <p:cNvGrpSpPr/>
          <p:nvPr/>
        </p:nvGrpSpPr>
        <p:grpSpPr>
          <a:xfrm>
            <a:off x="5334000" y="3581400"/>
            <a:ext cx="3810000" cy="3429000"/>
            <a:chOff x="5334000" y="3581400"/>
            <a:chExt cx="3810000" cy="3429000"/>
          </a:xfrm>
        </p:grpSpPr>
        <p:pic>
          <p:nvPicPr>
            <p:cNvPr id="20" name="Picture 19" descr="hand-PPT.png"/>
            <p:cNvPicPr>
              <a:picLocks noChangeAspect="1"/>
            </p:cNvPicPr>
            <p:nvPr/>
          </p:nvPicPr>
          <p:blipFill>
            <a:blip r:embed="rId3" cstate="print"/>
            <a:stretch>
              <a:fillRect/>
            </a:stretch>
          </p:blipFill>
          <p:spPr>
            <a:xfrm>
              <a:off x="5334000" y="3581400"/>
              <a:ext cx="3810000" cy="3429000"/>
            </a:xfrm>
            <a:prstGeom prst="rect">
              <a:avLst/>
            </a:prstGeom>
          </p:spPr>
        </p:pic>
        <p:pic>
          <p:nvPicPr>
            <p:cNvPr id="21" name="Picture 5"/>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rot="971715">
              <a:off x="6361658" y="4172488"/>
              <a:ext cx="540147" cy="888993"/>
            </a:xfrm>
            <a:prstGeom prst="rect">
              <a:avLst/>
            </a:prstGeom>
            <a:noFill/>
            <a:ln w="9525">
              <a:noFill/>
              <a:miter lim="800000"/>
              <a:headEnd/>
              <a:tailEnd/>
            </a:ln>
          </p:spPr>
        </p:pic>
        <p:pic>
          <p:nvPicPr>
            <p:cNvPr id="22" name="Picture 2"/>
            <p:cNvPicPr>
              <a:picLocks noChangeAspect="1" noChangeArrowheads="1"/>
            </p:cNvPicPr>
            <p:nvPr/>
          </p:nvPicPr>
          <p:blipFill>
            <a:blip r:embed="rId5" cstate="print">
              <a:clrChange>
                <a:clrFrom>
                  <a:srgbClr val="FFFFFF"/>
                </a:clrFrom>
                <a:clrTo>
                  <a:srgbClr val="FFFFFF">
                    <a:alpha val="0"/>
                  </a:srgbClr>
                </a:clrTo>
              </a:clrChange>
            </a:blip>
            <a:srcRect/>
            <a:stretch>
              <a:fillRect/>
            </a:stretch>
          </p:blipFill>
          <p:spPr bwMode="auto">
            <a:xfrm rot="723570">
              <a:off x="5745998" y="3841000"/>
              <a:ext cx="331800" cy="331800"/>
            </a:xfrm>
            <a:prstGeom prst="rect">
              <a:avLst/>
            </a:prstGeom>
            <a:noFill/>
            <a:ln w="9525">
              <a:noFill/>
              <a:miter lim="800000"/>
              <a:headEnd/>
              <a:tailEnd/>
            </a:ln>
          </p:spPr>
        </p:pic>
      </p:grpSp>
      <p:sp>
        <p:nvSpPr>
          <p:cNvPr id="27" name="TextBox 26"/>
          <p:cNvSpPr txBox="1"/>
          <p:nvPr/>
        </p:nvSpPr>
        <p:spPr>
          <a:xfrm>
            <a:off x="9525000" y="2057400"/>
            <a:ext cx="1676400" cy="4524315"/>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en-US" dirty="0" smtClean="0"/>
              <a:t>See</a:t>
            </a:r>
            <a:r>
              <a:rPr lang="en-US" baseline="0" dirty="0" smtClean="0"/>
              <a:t> </a:t>
            </a:r>
            <a:r>
              <a:rPr lang="en-US" b="1" baseline="0" dirty="0" smtClean="0"/>
              <a:t>CLA PowerPoint User Guide </a:t>
            </a:r>
            <a:r>
              <a:rPr lang="en-US" baseline="0" dirty="0" smtClean="0"/>
              <a:t>for instructions to insert an image or change the icon on the business card.</a:t>
            </a:r>
          </a:p>
          <a:p>
            <a:endParaRPr lang="en-US" baseline="0" dirty="0" smtClean="0"/>
          </a:p>
          <a:p>
            <a:r>
              <a:rPr lang="en-US" baseline="0" dirty="0" smtClean="0"/>
              <a:t>Find it at the bottom of the </a:t>
            </a:r>
            <a:r>
              <a:rPr lang="en-US" b="1" baseline="0" dirty="0" err="1" smtClean="0"/>
              <a:t>myCLA</a:t>
            </a:r>
            <a:r>
              <a:rPr lang="en-US" b="1" baseline="0" dirty="0" smtClean="0"/>
              <a:t>  / Firm Resources / Materials / Templates </a:t>
            </a:r>
            <a:r>
              <a:rPr lang="en-US" baseline="0" dirty="0" smtClean="0"/>
              <a:t>page.</a:t>
            </a:r>
            <a:endParaRPr lang="en-US" dirty="0"/>
          </a:p>
        </p:txBody>
      </p:sp>
      <p:pic>
        <p:nvPicPr>
          <p:cNvPr id="28" name="Picture 27" descr="CLA-Logo-Horz-RGB.emf"/>
          <p:cNvPicPr>
            <a:picLocks noChangeAspect="1"/>
          </p:cNvPicPr>
          <p:nvPr/>
        </p:nvPicPr>
        <p:blipFill>
          <a:blip r:embed="rId6" cstate="print"/>
          <a:stretch>
            <a:fillRect/>
          </a:stretch>
        </p:blipFill>
        <p:spPr>
          <a:xfrm>
            <a:off x="228600" y="3645937"/>
            <a:ext cx="2713838" cy="545063"/>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9" name="Rectangle 8"/>
          <p:cNvSpPr/>
          <p:nvPr/>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charset="0"/>
              <a:ea typeface="ヒラギノ角ゴ Pro W3" pitchFamily="1" charset="-128"/>
            </a:endParaRPr>
          </a:p>
        </p:txBody>
      </p:sp>
      <p:sp>
        <p:nvSpPr>
          <p:cNvPr id="2" name="Title 1"/>
          <p:cNvSpPr>
            <a:spLocks noGrp="1"/>
          </p:cNvSpPr>
          <p:nvPr>
            <p:ph type="title" hasCustomPrompt="1"/>
          </p:nvPr>
        </p:nvSpPr>
        <p:spPr>
          <a:xfrm>
            <a:off x="1792288" y="4800601"/>
            <a:ext cx="5486400" cy="566738"/>
          </a:xfrm>
        </p:spPr>
        <p:txBody>
          <a:bodyPr anchor="b"/>
          <a:lstStyle>
            <a:lvl1pPr algn="l">
              <a:defRPr sz="2400" b="1">
                <a:solidFill>
                  <a:schemeClr val="tx2"/>
                </a:solidFill>
              </a:defRPr>
            </a:lvl1pPr>
          </a:lstStyle>
          <a:p>
            <a:r>
              <a:rPr lang="en-US" dirty="0" smtClean="0"/>
              <a:t>Click To Edit Master Title Style</a:t>
            </a:r>
            <a:endParaRPr lang="en-US" dirty="0"/>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4"/>
          <p:cNvSpPr>
            <a:spLocks noGrp="1"/>
          </p:cNvSpPr>
          <p:nvPr>
            <p:ph type="ftr" sz="quarter" idx="10"/>
          </p:nvPr>
        </p:nvSpPr>
        <p:spPr/>
        <p:txBody>
          <a:bodyPr/>
          <a:lstStyle>
            <a:lvl1pPr>
              <a:defRPr/>
            </a:lvl1pPr>
          </a:lstStyle>
          <a:p>
            <a:endParaRPr lang="en-US"/>
          </a:p>
        </p:txBody>
      </p:sp>
      <p:sp>
        <p:nvSpPr>
          <p:cNvPr id="11" name="Rectangle 10"/>
          <p:cNvSpPr/>
          <p:nvPr/>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charset="0"/>
              <a:ea typeface="ヒラギノ角ゴ Pro W3" pitchFamily="1" charset="-128"/>
            </a:endParaRPr>
          </a:p>
        </p:txBody>
      </p:sp>
      <p:sp>
        <p:nvSpPr>
          <p:cNvPr id="13" name="Rectangle 12"/>
          <p:cNvSpPr/>
          <p:nvPr/>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charset="0"/>
              <a:ea typeface="ヒラギノ角ゴ Pro W3" pitchFamily="1" charset="-128"/>
            </a:endParaRPr>
          </a:p>
        </p:txBody>
      </p:sp>
      <p:sp>
        <p:nvSpPr>
          <p:cNvPr id="10" name="Slide Number Placeholder 5"/>
          <p:cNvSpPr>
            <a:spLocks noGrp="1"/>
          </p:cNvSpPr>
          <p:nvPr>
            <p:ph type="sldNum" sz="quarter" idx="4"/>
          </p:nvPr>
        </p:nvSpPr>
        <p:spPr>
          <a:xfrm>
            <a:off x="8597462" y="6324600"/>
            <a:ext cx="500503" cy="365125"/>
          </a:xfrm>
          <a:prstGeom prst="rect">
            <a:avLst/>
          </a:prstGeom>
        </p:spPr>
        <p:txBody>
          <a:bodyPr anchor="ctr" anchorCtr="0"/>
          <a:lstStyle>
            <a:lvl1pPr algn="r">
              <a:defRPr sz="1100" b="1">
                <a:solidFill>
                  <a:srgbClr val="A04D1D"/>
                </a:solidFill>
              </a:defRPr>
            </a:lvl1pPr>
          </a:lstStyle>
          <a:p>
            <a:fld id="{475C801D-1425-4719-B554-561313D6465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1_Closing Slide">
    <p:spTree>
      <p:nvGrpSpPr>
        <p:cNvPr id="1" name=""/>
        <p:cNvGrpSpPr/>
        <p:nvPr/>
      </p:nvGrpSpPr>
      <p:grpSpPr>
        <a:xfrm>
          <a:off x="0" y="0"/>
          <a:ext cx="0" cy="0"/>
          <a:chOff x="0" y="0"/>
          <a:chExt cx="0" cy="0"/>
        </a:xfrm>
      </p:grpSpPr>
      <p:sp>
        <p:nvSpPr>
          <p:cNvPr id="13" name="Slide Number Placeholder 2"/>
          <p:cNvSpPr txBox="1">
            <a:spLocks/>
          </p:cNvSpPr>
          <p:nvPr/>
        </p:nvSpPr>
        <p:spPr>
          <a:xfrm>
            <a:off x="8597462" y="6356350"/>
            <a:ext cx="500503" cy="365125"/>
          </a:xfrm>
          <a:prstGeom prst="rect">
            <a:avLst/>
          </a:prstGeom>
        </p:spPr>
        <p:txBody>
          <a:bodyPr anchor="ctr" anchorCtr="0"/>
          <a:lstStyle/>
          <a:p>
            <a:pPr marL="0" marR="0" lvl="0" indent="0" algn="r" defTabSz="914400" rtl="0" eaLnBrk="1" fontAlgn="auto" latinLnBrk="0" hangingPunct="1">
              <a:lnSpc>
                <a:spcPct val="100000"/>
              </a:lnSpc>
              <a:spcBef>
                <a:spcPts val="0"/>
              </a:spcBef>
              <a:spcAft>
                <a:spcPts val="0"/>
              </a:spcAft>
              <a:buClrTx/>
              <a:buSzTx/>
              <a:buFontTx/>
              <a:buNone/>
              <a:tabLst/>
              <a:defRPr/>
            </a:pPr>
            <a:fld id="{F8E24598-D429-A34B-B4A6-5808099B37D3}" type="slidenum">
              <a:rPr kumimoji="0" lang="en-US" sz="1100" b="1" i="0" u="none" strike="noStrike" kern="1200" cap="none" spc="0" normalizeH="0" baseline="0" noProof="0" smtClean="0">
                <a:ln>
                  <a:noFill/>
                </a:ln>
                <a:solidFill>
                  <a:schemeClr val="tx2"/>
                </a:solidFill>
                <a:effectLst/>
                <a:uLnTx/>
                <a:uFillTx/>
                <a:latin typeface="+mn-l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100" b="1" i="0" u="none" strike="noStrike" kern="1200" cap="none" spc="0" normalizeH="0" baseline="0" noProof="0" dirty="0">
              <a:ln>
                <a:noFill/>
              </a:ln>
              <a:solidFill>
                <a:schemeClr val="tx2"/>
              </a:solidFill>
              <a:effectLst/>
              <a:uLnTx/>
              <a:uFillTx/>
              <a:latin typeface="+mn-lt"/>
              <a:ea typeface="+mn-ea"/>
              <a:cs typeface="+mn-cs"/>
            </a:endParaRPr>
          </a:p>
        </p:txBody>
      </p:sp>
      <p:sp>
        <p:nvSpPr>
          <p:cNvPr id="14" name="Rectangle 13"/>
          <p:cNvSpPr/>
          <p:nvPr/>
        </p:nvSpPr>
        <p:spPr>
          <a:xfrm>
            <a:off x="-10132" y="5717628"/>
            <a:ext cx="9167707" cy="995144"/>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 name="Rectangle 15"/>
          <p:cNvSpPr/>
          <p:nvPr/>
        </p:nvSpPr>
        <p:spPr>
          <a:xfrm>
            <a:off x="0" y="0"/>
            <a:ext cx="9144000" cy="4952065"/>
          </a:xfrm>
          <a:prstGeom prst="rect">
            <a:avLst/>
          </a:prstGeom>
          <a:gradFill flip="none" rotWithShape="1">
            <a:gsLst>
              <a:gs pos="0">
                <a:schemeClr val="tx2"/>
              </a:gs>
              <a:gs pos="100000">
                <a:schemeClr val="tx2"/>
              </a:gs>
            </a:gsLst>
            <a:lin ang="8100000" scaled="1"/>
            <a:tileRec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7" name="Rectangle 16"/>
          <p:cNvSpPr/>
          <p:nvPr/>
        </p:nvSpPr>
        <p:spPr>
          <a:xfrm>
            <a:off x="0" y="4191000"/>
            <a:ext cx="9144000" cy="761064"/>
          </a:xfrm>
          <a:prstGeom prst="rect">
            <a:avLst/>
          </a:prstGeom>
          <a:gradFill flip="none" rotWithShape="1">
            <a:gsLst>
              <a:gs pos="0">
                <a:schemeClr val="tx2"/>
              </a:gs>
              <a:gs pos="100000">
                <a:schemeClr val="tx2">
                  <a:lumMod val="50000"/>
                  <a:alpha val="62000"/>
                </a:schemeClr>
              </a:gs>
            </a:gsLst>
            <a:lin ang="5400000" scaled="0"/>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 name="Date Placeholder 3"/>
          <p:cNvSpPr txBox="1">
            <a:spLocks/>
          </p:cNvSpPr>
          <p:nvPr/>
        </p:nvSpPr>
        <p:spPr>
          <a:xfrm rot="16200000">
            <a:off x="-897174" y="982279"/>
            <a:ext cx="2125073" cy="329968"/>
          </a:xfrm>
          <a:prstGeom prst="rect">
            <a:avLst/>
          </a:prstGeom>
          <a:solidFill>
            <a:schemeClr val="tx2"/>
          </a:solidFill>
        </p:spPr>
        <p:txBody>
          <a:bodyPr vert="horz" lIns="91440" tIns="45720" rIns="91440" bIns="45720" rtlCol="0" anchor="ctr"/>
          <a:lstStyle>
            <a:defPPr>
              <a:defRPr lang="en-US"/>
            </a:defPPr>
            <a:lvl1pPr marL="0" algn="l" defTabSz="457200" rtl="0" eaLnBrk="1" latinLnBrk="0" hangingPunct="1">
              <a:defRPr sz="8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r>
              <a:rPr lang="en-US" dirty="0" smtClean="0"/>
              <a:t>©2014 CliftonLarsonAllen LLP</a:t>
            </a:r>
            <a:endParaRPr lang="en-US" dirty="0"/>
          </a:p>
        </p:txBody>
      </p:sp>
      <p:pic>
        <p:nvPicPr>
          <p:cNvPr id="19" name="Picture 18" descr="PPT-INSIDE-FNL_Green bars.png"/>
          <p:cNvPicPr>
            <a:picLocks noChangeAspect="1"/>
          </p:cNvPicPr>
          <p:nvPr/>
        </p:nvPicPr>
        <p:blipFill>
          <a:blip r:embed="rId2" cstate="print"/>
          <a:srcRect b="17953"/>
          <a:stretch>
            <a:fillRect/>
          </a:stretch>
        </p:blipFill>
        <p:spPr>
          <a:xfrm>
            <a:off x="377" y="4952066"/>
            <a:ext cx="9167708" cy="1313810"/>
          </a:xfrm>
          <a:prstGeom prst="rect">
            <a:avLst/>
          </a:prstGeom>
        </p:spPr>
      </p:pic>
      <p:sp>
        <p:nvSpPr>
          <p:cNvPr id="28" name="TextBox 27"/>
          <p:cNvSpPr txBox="1"/>
          <p:nvPr/>
        </p:nvSpPr>
        <p:spPr>
          <a:xfrm>
            <a:off x="967079" y="6197486"/>
            <a:ext cx="2091559" cy="261610"/>
          </a:xfrm>
          <a:prstGeom prst="rect">
            <a:avLst/>
          </a:prstGeom>
          <a:noFill/>
        </p:spPr>
        <p:txBody>
          <a:bodyPr wrap="square" rtlCol="0">
            <a:spAutoFit/>
          </a:bodyPr>
          <a:lstStyle/>
          <a:p>
            <a:pPr algn="r"/>
            <a:r>
              <a:rPr lang="en-US" sz="1100" b="1" dirty="0" smtClean="0">
                <a:solidFill>
                  <a:schemeClr val="tx2"/>
                </a:solidFill>
              </a:rPr>
              <a:t>CLAconnect.com</a:t>
            </a:r>
            <a:endParaRPr lang="en-US" sz="1100" b="1" dirty="0">
              <a:solidFill>
                <a:schemeClr val="tx2"/>
              </a:solidFill>
            </a:endParaRPr>
          </a:p>
        </p:txBody>
      </p:sp>
      <p:sp>
        <p:nvSpPr>
          <p:cNvPr id="29" name="Rectangle 28"/>
          <p:cNvSpPr/>
          <p:nvPr/>
        </p:nvSpPr>
        <p:spPr>
          <a:xfrm flipV="1">
            <a:off x="0" y="6712772"/>
            <a:ext cx="9144000" cy="145228"/>
          </a:xfrm>
          <a:prstGeom prst="rect">
            <a:avLst/>
          </a:prstGeom>
          <a:solidFill>
            <a:srgbClr val="A04D1D"/>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Footer Placeholder 2"/>
          <p:cNvSpPr>
            <a:spLocks noGrp="1"/>
          </p:cNvSpPr>
          <p:nvPr>
            <p:ph type="ftr" sz="quarter" idx="10"/>
          </p:nvPr>
        </p:nvSpPr>
        <p:spPr>
          <a:xfrm>
            <a:off x="3733800" y="5029200"/>
            <a:ext cx="2895600" cy="228600"/>
          </a:xfrm>
        </p:spPr>
        <p:txBody>
          <a:bodyPr/>
          <a:lstStyle/>
          <a:p>
            <a:endParaRPr lang="en-US"/>
          </a:p>
        </p:txBody>
      </p:sp>
      <p:pic>
        <p:nvPicPr>
          <p:cNvPr id="20" name="Picture 10" descr="twitter_32"/>
          <p:cNvPicPr>
            <a:picLocks noChangeAspect="1" noChangeArrowheads="1"/>
          </p:cNvPicPr>
          <p:nvPr/>
        </p:nvPicPr>
        <p:blipFill>
          <a:blip r:embed="rId3" cstate="print"/>
          <a:srcRect/>
          <a:stretch>
            <a:fillRect/>
          </a:stretch>
        </p:blipFill>
        <p:spPr bwMode="auto">
          <a:xfrm>
            <a:off x="3352800" y="5943600"/>
            <a:ext cx="228600" cy="228600"/>
          </a:xfrm>
          <a:prstGeom prst="rect">
            <a:avLst/>
          </a:prstGeom>
          <a:noFill/>
        </p:spPr>
      </p:pic>
      <p:pic>
        <p:nvPicPr>
          <p:cNvPr id="21" name="Picture 11" descr="facebook_32"/>
          <p:cNvPicPr>
            <a:picLocks noChangeAspect="1" noChangeArrowheads="1"/>
          </p:cNvPicPr>
          <p:nvPr/>
        </p:nvPicPr>
        <p:blipFill>
          <a:blip r:embed="rId4" cstate="print"/>
          <a:srcRect/>
          <a:stretch>
            <a:fillRect/>
          </a:stretch>
        </p:blipFill>
        <p:spPr bwMode="auto">
          <a:xfrm>
            <a:off x="4724400" y="5943600"/>
            <a:ext cx="228600" cy="228600"/>
          </a:xfrm>
          <a:prstGeom prst="rect">
            <a:avLst/>
          </a:prstGeom>
          <a:noFill/>
        </p:spPr>
      </p:pic>
      <p:pic>
        <p:nvPicPr>
          <p:cNvPr id="22" name="Picture 13" descr="linkedin_32"/>
          <p:cNvPicPr>
            <a:picLocks noChangeAspect="1" noChangeArrowheads="1"/>
          </p:cNvPicPr>
          <p:nvPr/>
        </p:nvPicPr>
        <p:blipFill>
          <a:blip r:embed="rId5" cstate="print"/>
          <a:srcRect/>
          <a:stretch>
            <a:fillRect/>
          </a:stretch>
        </p:blipFill>
        <p:spPr bwMode="auto">
          <a:xfrm>
            <a:off x="6477000" y="5943600"/>
            <a:ext cx="228600" cy="228600"/>
          </a:xfrm>
          <a:prstGeom prst="rect">
            <a:avLst/>
          </a:prstGeom>
          <a:noFill/>
        </p:spPr>
      </p:pic>
      <p:pic>
        <p:nvPicPr>
          <p:cNvPr id="3074" name="Picture 2"/>
          <p:cNvPicPr>
            <a:picLocks noChangeAspect="1" noChangeArrowheads="1"/>
          </p:cNvPicPr>
          <p:nvPr/>
        </p:nvPicPr>
        <p:blipFill>
          <a:blip r:embed="rId6" cstate="print">
            <a:clrChange>
              <a:clrFrom>
                <a:srgbClr val="163966"/>
              </a:clrFrom>
              <a:clrTo>
                <a:srgbClr val="163966">
                  <a:alpha val="0"/>
                </a:srgbClr>
              </a:clrTo>
            </a:clrChange>
          </a:blip>
          <a:srcRect r="9317"/>
          <a:stretch>
            <a:fillRect/>
          </a:stretch>
        </p:blipFill>
        <p:spPr bwMode="auto">
          <a:xfrm>
            <a:off x="1676400" y="2286000"/>
            <a:ext cx="1524000" cy="1381125"/>
          </a:xfrm>
          <a:prstGeom prst="rect">
            <a:avLst/>
          </a:prstGeom>
          <a:noFill/>
          <a:ln w="9525">
            <a:noFill/>
            <a:miter lim="800000"/>
            <a:headEnd/>
            <a:tailEnd/>
          </a:ln>
        </p:spPr>
      </p:pic>
      <p:sp>
        <p:nvSpPr>
          <p:cNvPr id="34" name="Content Placeholder 3"/>
          <p:cNvSpPr>
            <a:spLocks noGrp="1"/>
          </p:cNvSpPr>
          <p:nvPr>
            <p:ph sz="half" idx="2" hasCustomPrompt="1"/>
          </p:nvPr>
        </p:nvSpPr>
        <p:spPr>
          <a:xfrm>
            <a:off x="3505200" y="304800"/>
            <a:ext cx="5257800" cy="3886200"/>
          </a:xfrm>
          <a:solidFill>
            <a:schemeClr val="tx2"/>
          </a:solidFill>
        </p:spPr>
        <p:txBody>
          <a:bodyPr anchor="ctr" anchorCtr="0"/>
          <a:lstStyle>
            <a:lvl1pPr marL="0" indent="3175">
              <a:spcBef>
                <a:spcPts val="0"/>
              </a:spcBef>
              <a:buNone/>
              <a:defRPr sz="2000">
                <a:solidFill>
                  <a:schemeClr val="bg1"/>
                </a:solidFill>
              </a:defRPr>
            </a:lvl1pPr>
            <a:lvl2pPr marL="0" indent="3175">
              <a:spcBef>
                <a:spcPts val="0"/>
              </a:spcBef>
              <a:buNone/>
              <a:defRPr sz="1800">
                <a:solidFill>
                  <a:schemeClr val="bg1"/>
                </a:solidFill>
              </a:defRPr>
            </a:lvl2pPr>
            <a:lvl3pPr marL="0" indent="3175">
              <a:spcBef>
                <a:spcPts val="0"/>
              </a:spcBef>
              <a:buNone/>
              <a:defRPr sz="1600">
                <a:solidFill>
                  <a:schemeClr val="bg1"/>
                </a:solidFill>
              </a:defRPr>
            </a:lvl3pPr>
            <a:lvl4pPr marL="3175" indent="-3175">
              <a:spcBef>
                <a:spcPts val="0"/>
              </a:spcBef>
              <a:buNone/>
              <a:defRPr sz="1400">
                <a:solidFill>
                  <a:schemeClr val="bg1"/>
                </a:solidFill>
              </a:defRPr>
            </a:lvl4pPr>
            <a:lvl5pPr marL="0" indent="3175">
              <a:spcBef>
                <a:spcPts val="0"/>
              </a:spcBef>
              <a:buNone/>
              <a:defRPr sz="1400">
                <a:solidFill>
                  <a:schemeClr val="bg1"/>
                </a:solidFill>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6" name="Rectangle 25">
            <a:hlinkClick r:id="rId7"/>
          </p:cNvPr>
          <p:cNvSpPr/>
          <p:nvPr/>
        </p:nvSpPr>
        <p:spPr bwMode="auto">
          <a:xfrm>
            <a:off x="3276600" y="5867400"/>
            <a:ext cx="1295400" cy="533400"/>
          </a:xfrm>
          <a:prstGeom prst="rect">
            <a:avLst/>
          </a:prstGeom>
          <a:no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284163" marR="0" indent="0" algn="l" defTabSz="914400" rtl="0" eaLnBrk="0" fontAlgn="base" latinLnBrk="0" hangingPunct="0">
              <a:lnSpc>
                <a:spcPct val="100000"/>
              </a:lnSpc>
              <a:spcBef>
                <a:spcPct val="0"/>
              </a:spcBef>
              <a:spcAft>
                <a:spcPct val="0"/>
              </a:spcAft>
              <a:buClrTx/>
              <a:buSzTx/>
              <a:buFontTx/>
              <a:buNone/>
              <a:tabLst/>
            </a:pPr>
            <a:r>
              <a:rPr kumimoji="0" lang="en-US" sz="1050" b="0" i="0" u="none" strike="noStrike" cap="none" normalizeH="0" baseline="0" dirty="0" smtClean="0">
                <a:ln>
                  <a:noFill/>
                </a:ln>
                <a:solidFill>
                  <a:schemeClr val="tx2"/>
                </a:solidFill>
                <a:effectLst/>
                <a:latin typeface="+mj-lt"/>
                <a:ea typeface="ヒラギノ角ゴ Pro W3" pitchFamily="1" charset="-128"/>
              </a:rPr>
              <a:t>twitter.com/</a:t>
            </a:r>
            <a:br>
              <a:rPr kumimoji="0" lang="en-US" sz="1050" b="0" i="0" u="none" strike="noStrike" cap="none" normalizeH="0" baseline="0" dirty="0" smtClean="0">
                <a:ln>
                  <a:noFill/>
                </a:ln>
                <a:solidFill>
                  <a:schemeClr val="tx2"/>
                </a:solidFill>
                <a:effectLst/>
                <a:latin typeface="+mj-lt"/>
                <a:ea typeface="ヒラギノ角ゴ Pro W3" pitchFamily="1" charset="-128"/>
              </a:rPr>
            </a:br>
            <a:r>
              <a:rPr kumimoji="0" lang="en-US" sz="1050" b="0" i="0" u="none" strike="noStrike" cap="none" normalizeH="0" baseline="0" dirty="0" err="1" smtClean="0">
                <a:ln>
                  <a:noFill/>
                </a:ln>
                <a:solidFill>
                  <a:schemeClr val="tx2"/>
                </a:solidFill>
                <a:effectLst/>
                <a:latin typeface="+mj-lt"/>
                <a:ea typeface="ヒラギノ角ゴ Pro W3" pitchFamily="1" charset="-128"/>
              </a:rPr>
              <a:t>CLAconnect</a:t>
            </a:r>
            <a:endParaRPr kumimoji="0" lang="en-US" sz="1050" b="0" i="0" u="none" strike="noStrike" cap="none" normalizeH="0" baseline="0" dirty="0" smtClean="0">
              <a:ln>
                <a:noFill/>
              </a:ln>
              <a:solidFill>
                <a:schemeClr val="tx2"/>
              </a:solidFill>
              <a:effectLst/>
              <a:latin typeface="+mj-lt"/>
              <a:ea typeface="ヒラギノ角ゴ Pro W3" pitchFamily="1" charset="-128"/>
            </a:endParaRPr>
          </a:p>
        </p:txBody>
      </p:sp>
      <p:sp>
        <p:nvSpPr>
          <p:cNvPr id="30" name="Rectangle 29">
            <a:hlinkClick r:id="rId8"/>
          </p:cNvPr>
          <p:cNvSpPr/>
          <p:nvPr/>
        </p:nvSpPr>
        <p:spPr bwMode="auto">
          <a:xfrm>
            <a:off x="4648200" y="5867400"/>
            <a:ext cx="1524000" cy="533400"/>
          </a:xfrm>
          <a:prstGeom prst="rect">
            <a:avLst/>
          </a:prstGeom>
          <a:no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284163" marR="0" indent="0" algn="l" defTabSz="914400" rtl="0" eaLnBrk="0" fontAlgn="base" latinLnBrk="0" hangingPunct="0">
              <a:lnSpc>
                <a:spcPct val="100000"/>
              </a:lnSpc>
              <a:spcBef>
                <a:spcPct val="0"/>
              </a:spcBef>
              <a:spcAft>
                <a:spcPct val="0"/>
              </a:spcAft>
              <a:buClrTx/>
              <a:buSzTx/>
              <a:buFontTx/>
              <a:buNone/>
              <a:tabLst/>
            </a:pPr>
            <a:r>
              <a:rPr kumimoji="0" lang="en-US" sz="1050" b="0" i="0" u="none" strike="noStrike" cap="none" normalizeH="0" baseline="0" dirty="0" smtClean="0">
                <a:ln>
                  <a:noFill/>
                </a:ln>
                <a:solidFill>
                  <a:schemeClr val="tx2"/>
                </a:solidFill>
                <a:effectLst/>
                <a:latin typeface="+mj-lt"/>
                <a:ea typeface="ヒラギノ角ゴ Pro W3" pitchFamily="1" charset="-128"/>
              </a:rPr>
              <a:t>facebook.com/</a:t>
            </a:r>
            <a:br>
              <a:rPr kumimoji="0" lang="en-US" sz="1050" b="0" i="0" u="none" strike="noStrike" cap="none" normalizeH="0" baseline="0" dirty="0" smtClean="0">
                <a:ln>
                  <a:noFill/>
                </a:ln>
                <a:solidFill>
                  <a:schemeClr val="tx2"/>
                </a:solidFill>
                <a:effectLst/>
                <a:latin typeface="+mj-lt"/>
                <a:ea typeface="ヒラギノ角ゴ Pro W3" pitchFamily="1" charset="-128"/>
              </a:rPr>
            </a:br>
            <a:r>
              <a:rPr kumimoji="0" lang="en-US" sz="1050" b="0" i="0" u="none" strike="noStrike" cap="none" normalizeH="0" baseline="0" dirty="0" err="1" smtClean="0">
                <a:ln>
                  <a:noFill/>
                </a:ln>
                <a:solidFill>
                  <a:schemeClr val="tx2"/>
                </a:solidFill>
                <a:effectLst/>
                <a:latin typeface="+mj-lt"/>
                <a:ea typeface="ヒラギノ角ゴ Pro W3" pitchFamily="1" charset="-128"/>
              </a:rPr>
              <a:t>cliftonlarsonallen</a:t>
            </a:r>
            <a:endParaRPr kumimoji="0" lang="en-US" sz="1050" b="0" i="0" u="none" strike="noStrike" cap="none" normalizeH="0" baseline="0" dirty="0" smtClean="0">
              <a:ln>
                <a:noFill/>
              </a:ln>
              <a:solidFill>
                <a:schemeClr val="tx2"/>
              </a:solidFill>
              <a:effectLst/>
              <a:latin typeface="+mj-lt"/>
              <a:ea typeface="ヒラギノ角ゴ Pro W3" pitchFamily="1" charset="-128"/>
            </a:endParaRPr>
          </a:p>
        </p:txBody>
      </p:sp>
      <p:sp>
        <p:nvSpPr>
          <p:cNvPr id="31" name="Rectangle 30">
            <a:hlinkClick r:id="rId9"/>
          </p:cNvPr>
          <p:cNvSpPr/>
          <p:nvPr/>
        </p:nvSpPr>
        <p:spPr bwMode="auto">
          <a:xfrm>
            <a:off x="6400800" y="5867400"/>
            <a:ext cx="1828800" cy="533400"/>
          </a:xfrm>
          <a:prstGeom prst="rect">
            <a:avLst/>
          </a:prstGeom>
          <a:no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284163" marR="0" indent="0" algn="l" defTabSz="914400" rtl="0" eaLnBrk="0" fontAlgn="base" latinLnBrk="0" hangingPunct="0">
              <a:lnSpc>
                <a:spcPct val="100000"/>
              </a:lnSpc>
              <a:spcBef>
                <a:spcPct val="0"/>
              </a:spcBef>
              <a:spcAft>
                <a:spcPct val="0"/>
              </a:spcAft>
              <a:buClrTx/>
              <a:buSzTx/>
              <a:buFontTx/>
              <a:buNone/>
              <a:tabLst/>
            </a:pPr>
            <a:r>
              <a:rPr kumimoji="0" lang="en-US" sz="1050" b="0" i="0" u="none" strike="noStrike" cap="none" normalizeH="0" baseline="0" dirty="0" smtClean="0">
                <a:ln>
                  <a:noFill/>
                </a:ln>
                <a:solidFill>
                  <a:schemeClr val="tx2"/>
                </a:solidFill>
                <a:effectLst/>
                <a:latin typeface="+mj-lt"/>
                <a:ea typeface="ヒラギノ角ゴ Pro W3" pitchFamily="1" charset="-128"/>
              </a:rPr>
              <a:t>linkedin.com/company/</a:t>
            </a:r>
            <a:br>
              <a:rPr kumimoji="0" lang="en-US" sz="1050" b="0" i="0" u="none" strike="noStrike" cap="none" normalizeH="0" baseline="0" dirty="0" smtClean="0">
                <a:ln>
                  <a:noFill/>
                </a:ln>
                <a:solidFill>
                  <a:schemeClr val="tx2"/>
                </a:solidFill>
                <a:effectLst/>
                <a:latin typeface="+mj-lt"/>
                <a:ea typeface="ヒラギノ角ゴ Pro W3" pitchFamily="1" charset="-128"/>
              </a:rPr>
            </a:br>
            <a:r>
              <a:rPr kumimoji="0" lang="en-US" sz="1050" b="0" i="0" u="none" strike="noStrike" cap="none" normalizeH="0" baseline="0" dirty="0" err="1" smtClean="0">
                <a:ln>
                  <a:noFill/>
                </a:ln>
                <a:solidFill>
                  <a:schemeClr val="tx2"/>
                </a:solidFill>
                <a:effectLst/>
                <a:latin typeface="+mj-lt"/>
                <a:ea typeface="ヒラギノ角ゴ Pro W3" pitchFamily="1" charset="-128"/>
              </a:rPr>
              <a:t>cliftonlarsonallen</a:t>
            </a:r>
            <a:endParaRPr kumimoji="0" lang="en-US" sz="1050" b="0" i="0" u="none" strike="noStrike" cap="none" normalizeH="0" baseline="0" dirty="0" smtClean="0">
              <a:ln>
                <a:noFill/>
              </a:ln>
              <a:solidFill>
                <a:schemeClr val="tx2"/>
              </a:solidFill>
              <a:effectLst/>
              <a:latin typeface="+mj-lt"/>
              <a:ea typeface="ヒラギノ角ゴ Pro W3" pitchFamily="1" charset="-128"/>
            </a:endParaRPr>
          </a:p>
        </p:txBody>
      </p:sp>
      <p:sp>
        <p:nvSpPr>
          <p:cNvPr id="23" name="Rectangle 22"/>
          <p:cNvSpPr/>
          <p:nvPr/>
        </p:nvSpPr>
        <p:spPr>
          <a:xfrm flipH="1">
            <a:off x="3253643" y="304800"/>
            <a:ext cx="18288" cy="3886200"/>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24" name="Picture 23" descr="CLA-Logo-Horz-RGB.emf"/>
          <p:cNvPicPr>
            <a:picLocks noChangeAspect="1"/>
          </p:cNvPicPr>
          <p:nvPr/>
        </p:nvPicPr>
        <p:blipFill>
          <a:blip r:embed="rId10" cstate="print"/>
          <a:stretch>
            <a:fillRect/>
          </a:stretch>
        </p:blipFill>
        <p:spPr>
          <a:xfrm>
            <a:off x="304800" y="5715000"/>
            <a:ext cx="2713838" cy="545063"/>
          </a:xfrm>
          <a:prstGeom prst="rect">
            <a:avLst/>
          </a:prstGeom>
        </p:spPr>
      </p:pic>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Alternate Title Slide">
    <p:spTree>
      <p:nvGrpSpPr>
        <p:cNvPr id="1" name=""/>
        <p:cNvGrpSpPr/>
        <p:nvPr/>
      </p:nvGrpSpPr>
      <p:grpSpPr>
        <a:xfrm>
          <a:off x="0" y="0"/>
          <a:ext cx="0" cy="0"/>
          <a:chOff x="0" y="0"/>
          <a:chExt cx="0" cy="0"/>
        </a:xfrm>
      </p:grpSpPr>
      <p:sp>
        <p:nvSpPr>
          <p:cNvPr id="13" name="Rectangle 12"/>
          <p:cNvSpPr/>
          <p:nvPr/>
        </p:nvSpPr>
        <p:spPr>
          <a:xfrm>
            <a:off x="0" y="0"/>
            <a:ext cx="9144000" cy="3100553"/>
          </a:xfrm>
          <a:prstGeom prst="rect">
            <a:avLst/>
          </a:prstGeom>
          <a:gradFill flip="none" rotWithShape="1">
            <a:gsLst>
              <a:gs pos="0">
                <a:schemeClr val="tx2"/>
              </a:gs>
              <a:gs pos="100000">
                <a:schemeClr val="tx2"/>
              </a:gs>
            </a:gsLst>
            <a:lin ang="8100000" scaled="1"/>
            <a:tileRec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6" name="Freeform 25"/>
          <p:cNvSpPr/>
          <p:nvPr/>
        </p:nvSpPr>
        <p:spPr bwMode="auto">
          <a:xfrm>
            <a:off x="0" y="0"/>
            <a:ext cx="3352800" cy="3124200"/>
          </a:xfrm>
          <a:custGeom>
            <a:avLst/>
            <a:gdLst>
              <a:gd name="connsiteX0" fmla="*/ 0 w 3276600"/>
              <a:gd name="connsiteY0" fmla="*/ 0 h 3124200"/>
              <a:gd name="connsiteX1" fmla="*/ 3276600 w 3276600"/>
              <a:gd name="connsiteY1" fmla="*/ 0 h 3124200"/>
              <a:gd name="connsiteX2" fmla="*/ 3276600 w 3276600"/>
              <a:gd name="connsiteY2" fmla="*/ 3124200 h 3124200"/>
              <a:gd name="connsiteX3" fmla="*/ 0 w 3276600"/>
              <a:gd name="connsiteY3" fmla="*/ 3124200 h 3124200"/>
              <a:gd name="connsiteX4" fmla="*/ 0 w 3276600"/>
              <a:gd name="connsiteY4" fmla="*/ 0 h 3124200"/>
              <a:gd name="connsiteX0" fmla="*/ 0 w 3276600"/>
              <a:gd name="connsiteY0" fmla="*/ 0 h 3124200"/>
              <a:gd name="connsiteX1" fmla="*/ 685800 w 3276600"/>
              <a:gd name="connsiteY1" fmla="*/ 0 h 3124200"/>
              <a:gd name="connsiteX2" fmla="*/ 3276600 w 3276600"/>
              <a:gd name="connsiteY2" fmla="*/ 3124200 h 3124200"/>
              <a:gd name="connsiteX3" fmla="*/ 0 w 3276600"/>
              <a:gd name="connsiteY3" fmla="*/ 3124200 h 3124200"/>
              <a:gd name="connsiteX4" fmla="*/ 0 w 3276600"/>
              <a:gd name="connsiteY4" fmla="*/ 0 h 3124200"/>
              <a:gd name="connsiteX0" fmla="*/ 0 w 3352800"/>
              <a:gd name="connsiteY0" fmla="*/ 0 h 3124200"/>
              <a:gd name="connsiteX1" fmla="*/ 685800 w 3352800"/>
              <a:gd name="connsiteY1" fmla="*/ 0 h 3124200"/>
              <a:gd name="connsiteX2" fmla="*/ 3352800 w 3352800"/>
              <a:gd name="connsiteY2" fmla="*/ 3124200 h 3124200"/>
              <a:gd name="connsiteX3" fmla="*/ 0 w 3352800"/>
              <a:gd name="connsiteY3" fmla="*/ 3124200 h 3124200"/>
              <a:gd name="connsiteX4" fmla="*/ 0 w 3352800"/>
              <a:gd name="connsiteY4" fmla="*/ 0 h 3124200"/>
              <a:gd name="connsiteX0" fmla="*/ 0 w 3352800"/>
              <a:gd name="connsiteY0" fmla="*/ 0 h 3124200"/>
              <a:gd name="connsiteX1" fmla="*/ 762000 w 3352800"/>
              <a:gd name="connsiteY1" fmla="*/ 0 h 3124200"/>
              <a:gd name="connsiteX2" fmla="*/ 3352800 w 3352800"/>
              <a:gd name="connsiteY2" fmla="*/ 3124200 h 3124200"/>
              <a:gd name="connsiteX3" fmla="*/ 0 w 3352800"/>
              <a:gd name="connsiteY3" fmla="*/ 3124200 h 3124200"/>
              <a:gd name="connsiteX4" fmla="*/ 0 w 3352800"/>
              <a:gd name="connsiteY4" fmla="*/ 0 h 3124200"/>
              <a:gd name="connsiteX0" fmla="*/ 0 w 3276600"/>
              <a:gd name="connsiteY0" fmla="*/ 0 h 3124200"/>
              <a:gd name="connsiteX1" fmla="*/ 762000 w 3276600"/>
              <a:gd name="connsiteY1" fmla="*/ 0 h 3124200"/>
              <a:gd name="connsiteX2" fmla="*/ 3276600 w 3276600"/>
              <a:gd name="connsiteY2" fmla="*/ 3124200 h 3124200"/>
              <a:gd name="connsiteX3" fmla="*/ 0 w 3276600"/>
              <a:gd name="connsiteY3" fmla="*/ 3124200 h 3124200"/>
              <a:gd name="connsiteX4" fmla="*/ 0 w 3276600"/>
              <a:gd name="connsiteY4" fmla="*/ 0 h 3124200"/>
              <a:gd name="connsiteX0" fmla="*/ 0 w 3352800"/>
              <a:gd name="connsiteY0" fmla="*/ 0 h 3124200"/>
              <a:gd name="connsiteX1" fmla="*/ 762000 w 3352800"/>
              <a:gd name="connsiteY1" fmla="*/ 0 h 3124200"/>
              <a:gd name="connsiteX2" fmla="*/ 3352800 w 3352800"/>
              <a:gd name="connsiteY2" fmla="*/ 3124200 h 3124200"/>
              <a:gd name="connsiteX3" fmla="*/ 0 w 3352800"/>
              <a:gd name="connsiteY3" fmla="*/ 3124200 h 3124200"/>
              <a:gd name="connsiteX4" fmla="*/ 0 w 3352800"/>
              <a:gd name="connsiteY4" fmla="*/ 0 h 31242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3124200">
                <a:moveTo>
                  <a:pt x="0" y="0"/>
                </a:moveTo>
                <a:lnTo>
                  <a:pt x="762000" y="0"/>
                </a:lnTo>
                <a:lnTo>
                  <a:pt x="3352800" y="3124200"/>
                </a:lnTo>
                <a:lnTo>
                  <a:pt x="0" y="3124200"/>
                </a:lnTo>
                <a:lnTo>
                  <a:pt x="0" y="0"/>
                </a:lnTo>
                <a:close/>
              </a:path>
            </a:pathLst>
          </a:custGeom>
          <a:gradFill flip="none" rotWithShape="1">
            <a:gsLst>
              <a:gs pos="0">
                <a:schemeClr val="accent1">
                  <a:shade val="30000"/>
                  <a:satMod val="115000"/>
                  <a:alpha val="44000"/>
                </a:schemeClr>
              </a:gs>
              <a:gs pos="50000">
                <a:schemeClr val="accent1">
                  <a:shade val="67500"/>
                  <a:satMod val="115000"/>
                  <a:alpha val="60000"/>
                </a:schemeClr>
              </a:gs>
              <a:gs pos="100000">
                <a:schemeClr val="accent1">
                  <a:shade val="100000"/>
                  <a:satMod val="115000"/>
                  <a:alpha val="31000"/>
                </a:schemeClr>
              </a:gs>
            </a:gsLst>
            <a:lin ang="5400000" scaled="1"/>
            <a:tileRect/>
          </a:gradFill>
          <a:ln w="9525" cap="flat" cmpd="sng" algn="ctr">
            <a:noFill/>
            <a:prstDash val="solid"/>
            <a:round/>
            <a:headEnd type="none" w="med" len="med"/>
            <a:tailEnd type="none" w="med" len="med"/>
          </a:ln>
          <a:effectLst/>
        </p:spPr>
        <p:txBody>
          <a:bodyPr vert="vert270" wrap="square" lIns="91440" tIns="137160" rIns="91440" bIns="45720" numCol="1" rtlCol="0" anchor="t" anchorCtr="0" compatLnSpc="1">
            <a:prstTxWarp prst="textNoShape">
              <a:avLst/>
            </a:prstTxWarp>
          </a:bodyPr>
          <a:lstStyle/>
          <a:p>
            <a:pPr algn="r"/>
            <a:r>
              <a:rPr lang="en-US" sz="800" dirty="0" smtClean="0">
                <a:solidFill>
                  <a:schemeClr val="bg1">
                    <a:lumMod val="50000"/>
                  </a:schemeClr>
                </a:solidFill>
              </a:rPr>
              <a:t>©2014 CliftonLarsonAllen LLP </a:t>
            </a:r>
            <a:endParaRPr lang="en-US" sz="800" dirty="0">
              <a:solidFill>
                <a:schemeClr val="bg1">
                  <a:lumMod val="50000"/>
                </a:schemeClr>
              </a:solidFill>
            </a:endParaRPr>
          </a:p>
        </p:txBody>
      </p:sp>
      <p:pic>
        <p:nvPicPr>
          <p:cNvPr id="19" name="Picture 18" descr="PPT-INSIDE-FNL_Green bars.png"/>
          <p:cNvPicPr>
            <a:picLocks noChangeAspect="1"/>
          </p:cNvPicPr>
          <p:nvPr/>
        </p:nvPicPr>
        <p:blipFill>
          <a:blip r:embed="rId2" cstate="print"/>
          <a:srcRect b="9069"/>
          <a:stretch>
            <a:fillRect/>
          </a:stretch>
        </p:blipFill>
        <p:spPr>
          <a:xfrm>
            <a:off x="-10133" y="3100554"/>
            <a:ext cx="9167708" cy="1456065"/>
          </a:xfrm>
          <a:prstGeom prst="rect">
            <a:avLst/>
          </a:prstGeom>
        </p:spPr>
      </p:pic>
      <p:sp>
        <p:nvSpPr>
          <p:cNvPr id="24" name="TextBox 23"/>
          <p:cNvSpPr txBox="1"/>
          <p:nvPr/>
        </p:nvSpPr>
        <p:spPr>
          <a:xfrm>
            <a:off x="956462" y="4120056"/>
            <a:ext cx="2091559" cy="261610"/>
          </a:xfrm>
          <a:prstGeom prst="rect">
            <a:avLst/>
          </a:prstGeom>
          <a:noFill/>
        </p:spPr>
        <p:txBody>
          <a:bodyPr wrap="square" rtlCol="0">
            <a:spAutoFit/>
          </a:bodyPr>
          <a:lstStyle/>
          <a:p>
            <a:pPr algn="r"/>
            <a:r>
              <a:rPr lang="en-US" sz="1100" b="1" dirty="0" smtClean="0">
                <a:solidFill>
                  <a:schemeClr val="tx2"/>
                </a:solidFill>
              </a:rPr>
              <a:t>CLAconnect.com</a:t>
            </a:r>
            <a:endParaRPr lang="en-US" sz="1100" b="1" dirty="0">
              <a:solidFill>
                <a:schemeClr val="tx2"/>
              </a:solidFill>
            </a:endParaRPr>
          </a:p>
        </p:txBody>
      </p:sp>
      <p:sp>
        <p:nvSpPr>
          <p:cNvPr id="25" name="Rectangle 24"/>
          <p:cNvSpPr/>
          <p:nvPr/>
        </p:nvSpPr>
        <p:spPr>
          <a:xfrm flipV="1">
            <a:off x="0" y="4556619"/>
            <a:ext cx="9144000" cy="145228"/>
          </a:xfrm>
          <a:prstGeom prst="rect">
            <a:avLst/>
          </a:prstGeom>
          <a:solidFill>
            <a:srgbClr val="A04D1D"/>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0" y="2827283"/>
            <a:ext cx="9144000" cy="273270"/>
          </a:xfrm>
          <a:prstGeom prst="rect">
            <a:avLst/>
          </a:prstGeom>
          <a:gradFill flip="none" rotWithShape="1">
            <a:gsLst>
              <a:gs pos="0">
                <a:schemeClr val="tx2">
                  <a:alpha val="65000"/>
                </a:schemeClr>
              </a:gs>
              <a:gs pos="100000">
                <a:schemeClr val="tx2">
                  <a:lumMod val="50000"/>
                  <a:alpha val="62000"/>
                </a:schemeClr>
              </a:gs>
            </a:gsLst>
            <a:lin ang="5400000" scaled="0"/>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 name="Rectangle 3"/>
          <p:cNvSpPr>
            <a:spLocks noGrp="1" noChangeArrowheads="1"/>
          </p:cNvSpPr>
          <p:nvPr>
            <p:ph type="ctrTitle" hasCustomPrompt="1"/>
          </p:nvPr>
        </p:nvSpPr>
        <p:spPr>
          <a:xfrm>
            <a:off x="3276600" y="304800"/>
            <a:ext cx="5791200" cy="1676400"/>
          </a:xfrm>
          <a:solidFill>
            <a:schemeClr val="tx2"/>
          </a:solidFill>
        </p:spPr>
        <p:txBody>
          <a:bodyPr anchor="b" anchorCtr="0"/>
          <a:lstStyle>
            <a:lvl1pPr algn="l">
              <a:defRPr>
                <a:solidFill>
                  <a:schemeClr val="bg1"/>
                </a:solidFill>
              </a:defRPr>
            </a:lvl1pPr>
          </a:lstStyle>
          <a:p>
            <a:r>
              <a:rPr lang="en-US" dirty="0" smtClean="0"/>
              <a:t>Click To Edit Master Title Style</a:t>
            </a:r>
            <a:endParaRPr lang="en-US" dirty="0"/>
          </a:p>
        </p:txBody>
      </p:sp>
      <p:sp>
        <p:nvSpPr>
          <p:cNvPr id="17" name="Rectangle 4"/>
          <p:cNvSpPr>
            <a:spLocks noGrp="1" noChangeArrowheads="1"/>
          </p:cNvSpPr>
          <p:nvPr>
            <p:ph type="subTitle" idx="1" hasCustomPrompt="1"/>
          </p:nvPr>
        </p:nvSpPr>
        <p:spPr>
          <a:xfrm>
            <a:off x="3276600" y="2057400"/>
            <a:ext cx="5791200" cy="609600"/>
          </a:xfrm>
          <a:solidFill>
            <a:schemeClr val="tx2"/>
          </a:solidFill>
        </p:spPr>
        <p:txBody>
          <a:bodyPr/>
          <a:lstStyle>
            <a:lvl1pPr marL="0" indent="0" algn="l">
              <a:buFontTx/>
              <a:buNone/>
              <a:defRPr sz="2000">
                <a:solidFill>
                  <a:schemeClr val="accent4"/>
                </a:solidFill>
              </a:defRPr>
            </a:lvl1pPr>
          </a:lstStyle>
          <a:p>
            <a:r>
              <a:rPr lang="en-US" dirty="0" smtClean="0"/>
              <a:t>Click To Edit Master Subtitle Style</a:t>
            </a:r>
            <a:endParaRPr lang="en-US" dirty="0"/>
          </a:p>
        </p:txBody>
      </p:sp>
      <p:sp>
        <p:nvSpPr>
          <p:cNvPr id="12" name="Rectangle 11"/>
          <p:cNvSpPr/>
          <p:nvPr/>
        </p:nvSpPr>
        <p:spPr>
          <a:xfrm flipV="1">
            <a:off x="0" y="4556618"/>
            <a:ext cx="9144000" cy="2301381"/>
          </a:xfrm>
          <a:prstGeom prst="rect">
            <a:avLst/>
          </a:prstGeom>
          <a:solidFill>
            <a:srgbClr val="A04D1D"/>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 name="Freeform 17"/>
          <p:cNvSpPr/>
          <p:nvPr/>
        </p:nvSpPr>
        <p:spPr bwMode="auto">
          <a:xfrm>
            <a:off x="0" y="4535424"/>
            <a:ext cx="5791200" cy="2331720"/>
          </a:xfrm>
          <a:custGeom>
            <a:avLst/>
            <a:gdLst>
              <a:gd name="connsiteX0" fmla="*/ 0 w 3276600"/>
              <a:gd name="connsiteY0" fmla="*/ 0 h 3124200"/>
              <a:gd name="connsiteX1" fmla="*/ 3276600 w 3276600"/>
              <a:gd name="connsiteY1" fmla="*/ 0 h 3124200"/>
              <a:gd name="connsiteX2" fmla="*/ 3276600 w 3276600"/>
              <a:gd name="connsiteY2" fmla="*/ 3124200 h 3124200"/>
              <a:gd name="connsiteX3" fmla="*/ 0 w 3276600"/>
              <a:gd name="connsiteY3" fmla="*/ 3124200 h 3124200"/>
              <a:gd name="connsiteX4" fmla="*/ 0 w 3276600"/>
              <a:gd name="connsiteY4" fmla="*/ 0 h 3124200"/>
              <a:gd name="connsiteX0" fmla="*/ 0 w 3276600"/>
              <a:gd name="connsiteY0" fmla="*/ 0 h 3124200"/>
              <a:gd name="connsiteX1" fmla="*/ 685800 w 3276600"/>
              <a:gd name="connsiteY1" fmla="*/ 0 h 3124200"/>
              <a:gd name="connsiteX2" fmla="*/ 3276600 w 3276600"/>
              <a:gd name="connsiteY2" fmla="*/ 3124200 h 3124200"/>
              <a:gd name="connsiteX3" fmla="*/ 0 w 3276600"/>
              <a:gd name="connsiteY3" fmla="*/ 3124200 h 3124200"/>
              <a:gd name="connsiteX4" fmla="*/ 0 w 3276600"/>
              <a:gd name="connsiteY4" fmla="*/ 0 h 3124200"/>
              <a:gd name="connsiteX0" fmla="*/ 0 w 3352800"/>
              <a:gd name="connsiteY0" fmla="*/ 0 h 3124200"/>
              <a:gd name="connsiteX1" fmla="*/ 685800 w 3352800"/>
              <a:gd name="connsiteY1" fmla="*/ 0 h 3124200"/>
              <a:gd name="connsiteX2" fmla="*/ 3352800 w 3352800"/>
              <a:gd name="connsiteY2" fmla="*/ 3124200 h 3124200"/>
              <a:gd name="connsiteX3" fmla="*/ 0 w 3352800"/>
              <a:gd name="connsiteY3" fmla="*/ 3124200 h 3124200"/>
              <a:gd name="connsiteX4" fmla="*/ 0 w 3352800"/>
              <a:gd name="connsiteY4" fmla="*/ 0 h 3124200"/>
              <a:gd name="connsiteX0" fmla="*/ 0 w 3352800"/>
              <a:gd name="connsiteY0" fmla="*/ 0 h 3124200"/>
              <a:gd name="connsiteX1" fmla="*/ 762000 w 3352800"/>
              <a:gd name="connsiteY1" fmla="*/ 0 h 3124200"/>
              <a:gd name="connsiteX2" fmla="*/ 3352800 w 3352800"/>
              <a:gd name="connsiteY2" fmla="*/ 3124200 h 3124200"/>
              <a:gd name="connsiteX3" fmla="*/ 0 w 3352800"/>
              <a:gd name="connsiteY3" fmla="*/ 3124200 h 3124200"/>
              <a:gd name="connsiteX4" fmla="*/ 0 w 3352800"/>
              <a:gd name="connsiteY4" fmla="*/ 0 h 3124200"/>
              <a:gd name="connsiteX0" fmla="*/ 0 w 3276600"/>
              <a:gd name="connsiteY0" fmla="*/ 0 h 3124200"/>
              <a:gd name="connsiteX1" fmla="*/ 762000 w 3276600"/>
              <a:gd name="connsiteY1" fmla="*/ 0 h 3124200"/>
              <a:gd name="connsiteX2" fmla="*/ 3276600 w 3276600"/>
              <a:gd name="connsiteY2" fmla="*/ 3124200 h 3124200"/>
              <a:gd name="connsiteX3" fmla="*/ 0 w 3276600"/>
              <a:gd name="connsiteY3" fmla="*/ 3124200 h 3124200"/>
              <a:gd name="connsiteX4" fmla="*/ 0 w 3276600"/>
              <a:gd name="connsiteY4" fmla="*/ 0 h 3124200"/>
              <a:gd name="connsiteX0" fmla="*/ 0 w 3352800"/>
              <a:gd name="connsiteY0" fmla="*/ 0 h 3124200"/>
              <a:gd name="connsiteX1" fmla="*/ 762000 w 3352800"/>
              <a:gd name="connsiteY1" fmla="*/ 0 h 3124200"/>
              <a:gd name="connsiteX2" fmla="*/ 3352800 w 3352800"/>
              <a:gd name="connsiteY2" fmla="*/ 3124200 h 3124200"/>
              <a:gd name="connsiteX3" fmla="*/ 0 w 3352800"/>
              <a:gd name="connsiteY3" fmla="*/ 3124200 h 3124200"/>
              <a:gd name="connsiteX4" fmla="*/ 0 w 3352800"/>
              <a:gd name="connsiteY4" fmla="*/ 0 h 3124200"/>
              <a:gd name="connsiteX0" fmla="*/ 0 w 3352800"/>
              <a:gd name="connsiteY0" fmla="*/ 0 h 3124200"/>
              <a:gd name="connsiteX1" fmla="*/ 2415988 w 3352800"/>
              <a:gd name="connsiteY1" fmla="*/ 0 h 3124200"/>
              <a:gd name="connsiteX2" fmla="*/ 3352800 w 3352800"/>
              <a:gd name="connsiteY2" fmla="*/ 3124200 h 3124200"/>
              <a:gd name="connsiteX3" fmla="*/ 0 w 3352800"/>
              <a:gd name="connsiteY3" fmla="*/ 3124200 h 3124200"/>
              <a:gd name="connsiteX4" fmla="*/ 0 w 3352800"/>
              <a:gd name="connsiteY4" fmla="*/ 0 h 3124200"/>
              <a:gd name="connsiteX0" fmla="*/ 0 w 3697941"/>
              <a:gd name="connsiteY0" fmla="*/ 0 h 3124200"/>
              <a:gd name="connsiteX1" fmla="*/ 2415988 w 3697941"/>
              <a:gd name="connsiteY1" fmla="*/ 0 h 3124200"/>
              <a:gd name="connsiteX2" fmla="*/ 3697941 w 3697941"/>
              <a:gd name="connsiteY2" fmla="*/ 3124200 h 3124200"/>
              <a:gd name="connsiteX3" fmla="*/ 0 w 3697941"/>
              <a:gd name="connsiteY3" fmla="*/ 3124200 h 3124200"/>
              <a:gd name="connsiteX4" fmla="*/ 0 w 3697941"/>
              <a:gd name="connsiteY4" fmla="*/ 0 h 31242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97941" h="3124200">
                <a:moveTo>
                  <a:pt x="0" y="0"/>
                </a:moveTo>
                <a:lnTo>
                  <a:pt x="2415988" y="0"/>
                </a:lnTo>
                <a:lnTo>
                  <a:pt x="3697941" y="3124200"/>
                </a:lnTo>
                <a:lnTo>
                  <a:pt x="0" y="3124200"/>
                </a:lnTo>
                <a:lnTo>
                  <a:pt x="0" y="0"/>
                </a:lnTo>
                <a:close/>
              </a:path>
            </a:pathLst>
          </a:custGeom>
          <a:gradFill flip="none" rotWithShape="1">
            <a:gsLst>
              <a:gs pos="0">
                <a:srgbClr val="642F12"/>
              </a:gs>
              <a:gs pos="50000">
                <a:srgbClr val="7F3C17"/>
              </a:gs>
              <a:gs pos="100000">
                <a:srgbClr val="A04D1D"/>
              </a:gs>
            </a:gsLst>
            <a:lin ang="5400000" scaled="1"/>
            <a:tileRect/>
          </a:gradFill>
          <a:ln w="9525" cap="flat" cmpd="sng" algn="ctr">
            <a:noFill/>
            <a:prstDash val="solid"/>
            <a:round/>
            <a:headEnd type="none" w="med" len="med"/>
            <a:tailEnd type="none" w="med" len="med"/>
          </a:ln>
          <a:effectLst/>
        </p:spPr>
        <p:txBody>
          <a:bodyPr vert="vert270" wrap="square" lIns="91440" tIns="137160" rIns="91440" bIns="45720" numCol="1" rtlCol="0" anchor="t" anchorCtr="0" compatLnSpc="1">
            <a:prstTxWarp prst="textNoShape">
              <a:avLst/>
            </a:prstTxWarp>
          </a:bodyPr>
          <a:lstStyle/>
          <a:p>
            <a:pPr algn="r"/>
            <a:endParaRPr lang="en-US" sz="800" dirty="0">
              <a:solidFill>
                <a:schemeClr val="bg1">
                  <a:lumMod val="50000"/>
                </a:schemeClr>
              </a:solidFill>
            </a:endParaRPr>
          </a:p>
        </p:txBody>
      </p:sp>
      <p:sp>
        <p:nvSpPr>
          <p:cNvPr id="27" name="TextBox 26"/>
          <p:cNvSpPr txBox="1"/>
          <p:nvPr/>
        </p:nvSpPr>
        <p:spPr>
          <a:xfrm>
            <a:off x="9525000" y="3733800"/>
            <a:ext cx="1676400" cy="1200329"/>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en-US" dirty="0" smtClean="0"/>
              <a:t>See</a:t>
            </a:r>
            <a:r>
              <a:rPr lang="en-US" baseline="0" dirty="0" smtClean="0"/>
              <a:t> </a:t>
            </a:r>
            <a:r>
              <a:rPr lang="en-US" baseline="0" dirty="0" err="1" smtClean="0"/>
              <a:t>myCLA</a:t>
            </a:r>
            <a:r>
              <a:rPr lang="en-US" baseline="0" dirty="0" smtClean="0"/>
              <a:t> user guide for instructions to insert an image.</a:t>
            </a:r>
            <a:endParaRPr lang="en-US" dirty="0"/>
          </a:p>
        </p:txBody>
      </p:sp>
      <p:pic>
        <p:nvPicPr>
          <p:cNvPr id="15" name="Picture 14" descr="CLA-Logo-Horz-RGB.emf"/>
          <p:cNvPicPr>
            <a:picLocks noChangeAspect="1"/>
          </p:cNvPicPr>
          <p:nvPr/>
        </p:nvPicPr>
        <p:blipFill>
          <a:blip r:embed="rId3" cstate="print"/>
          <a:stretch>
            <a:fillRect/>
          </a:stretch>
        </p:blipFill>
        <p:spPr>
          <a:xfrm>
            <a:off x="228600" y="3645937"/>
            <a:ext cx="2713838" cy="545063"/>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noFill/>
        </p:spPr>
        <p:txBody>
          <a:bodyPr/>
          <a:lstStyle/>
          <a:p>
            <a:r>
              <a:rPr lang="en-US" dirty="0" smtClean="0"/>
              <a:t>Click To Edit Master Title Style</a:t>
            </a:r>
            <a:endParaRPr lang="en-US" dirty="0"/>
          </a:p>
        </p:txBody>
      </p:sp>
      <p:sp>
        <p:nvSpPr>
          <p:cNvPr id="3" name="Content Placeholder 2"/>
          <p:cNvSpPr>
            <a:spLocks noGrp="1"/>
          </p:cNvSpPr>
          <p:nvPr>
            <p:ph idx="1"/>
          </p:nvPr>
        </p:nvSpPr>
        <p:spPr>
          <a:xfrm>
            <a:off x="457200" y="1447800"/>
            <a:ext cx="8229600" cy="4876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Footer Placeholder 3"/>
          <p:cNvSpPr>
            <a:spLocks noGrp="1"/>
          </p:cNvSpPr>
          <p:nvPr>
            <p:ph type="ftr" sz="quarter" idx="10"/>
          </p:nvPr>
        </p:nvSpPr>
        <p:spPr/>
        <p:txBody>
          <a:bodyPr/>
          <a:lstStyle>
            <a:lvl1pPr>
              <a:defRPr/>
            </a:lvl1pPr>
          </a:lstStyle>
          <a:p>
            <a:endParaRPr lang="en-US"/>
          </a:p>
        </p:txBody>
      </p:sp>
      <p:sp>
        <p:nvSpPr>
          <p:cNvPr id="8" name="Slide Number Placeholder 5"/>
          <p:cNvSpPr>
            <a:spLocks noGrp="1"/>
          </p:cNvSpPr>
          <p:nvPr>
            <p:ph type="sldNum" sz="quarter" idx="4"/>
          </p:nvPr>
        </p:nvSpPr>
        <p:spPr>
          <a:xfrm>
            <a:off x="8597462" y="6324600"/>
            <a:ext cx="500503" cy="365125"/>
          </a:xfrm>
          <a:prstGeom prst="rect">
            <a:avLst/>
          </a:prstGeom>
        </p:spPr>
        <p:txBody>
          <a:bodyPr anchor="ctr" anchorCtr="0"/>
          <a:lstStyle>
            <a:lvl1pPr algn="r">
              <a:defRPr sz="1100" b="1">
                <a:solidFill>
                  <a:srgbClr val="A04D1D"/>
                </a:solidFill>
              </a:defRPr>
            </a:lvl1pPr>
          </a:lstStyle>
          <a:p>
            <a:fld id="{475C801D-1425-4719-B554-561313D6465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Section Header">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lvl1pPr>
              <a:defRPr/>
            </a:lvl1pPr>
          </a:lstStyle>
          <a:p>
            <a:endParaRPr lang="en-US"/>
          </a:p>
        </p:txBody>
      </p:sp>
      <p:sp>
        <p:nvSpPr>
          <p:cNvPr id="7" name="Rectangle 6"/>
          <p:cNvSpPr/>
          <p:nvPr/>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charset="0"/>
              <a:ea typeface="ヒラギノ角ゴ Pro W3" pitchFamily="1" charset="-128"/>
            </a:endParaRPr>
          </a:p>
        </p:txBody>
      </p:sp>
      <p:sp>
        <p:nvSpPr>
          <p:cNvPr id="9" name="Rectangle 8"/>
          <p:cNvSpPr/>
          <p:nvPr/>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charset="0"/>
              <a:ea typeface="ヒラギノ角ゴ Pro W3" pitchFamily="1" charset="-128"/>
            </a:endParaRPr>
          </a:p>
        </p:txBody>
      </p:sp>
      <p:sp>
        <p:nvSpPr>
          <p:cNvPr id="12" name="Rectangle 11"/>
          <p:cNvSpPr/>
          <p:nvPr/>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charset="0"/>
              <a:ea typeface="ヒラギノ角ゴ Pro W3" pitchFamily="1" charset="-128"/>
            </a:endParaRPr>
          </a:p>
        </p:txBody>
      </p:sp>
      <p:sp>
        <p:nvSpPr>
          <p:cNvPr id="11" name="Slide Number Placeholder 5"/>
          <p:cNvSpPr>
            <a:spLocks noGrp="1"/>
          </p:cNvSpPr>
          <p:nvPr>
            <p:ph type="sldNum" sz="quarter" idx="4"/>
          </p:nvPr>
        </p:nvSpPr>
        <p:spPr>
          <a:xfrm>
            <a:off x="8597462" y="6324600"/>
            <a:ext cx="500503" cy="365125"/>
          </a:xfrm>
          <a:prstGeom prst="rect">
            <a:avLst/>
          </a:prstGeom>
        </p:spPr>
        <p:txBody>
          <a:bodyPr anchor="ctr" anchorCtr="0"/>
          <a:lstStyle>
            <a:lvl1pPr algn="r">
              <a:defRPr sz="1100" b="1">
                <a:solidFill>
                  <a:srgbClr val="A04D1D"/>
                </a:solidFill>
              </a:defRPr>
            </a:lvl1pPr>
          </a:lstStyle>
          <a:p>
            <a:fld id="{475C801D-1425-4719-B554-561313D6465F}" type="slidenum">
              <a:rPr lang="en-US" smtClean="0"/>
              <a:pPr/>
              <a:t>‹#›</a:t>
            </a:fld>
            <a:endParaRPr lang="en-US"/>
          </a:p>
        </p:txBody>
      </p:sp>
      <p:sp>
        <p:nvSpPr>
          <p:cNvPr id="14" name="Title 1"/>
          <p:cNvSpPr>
            <a:spLocks noGrp="1"/>
          </p:cNvSpPr>
          <p:nvPr>
            <p:ph type="ctrTitle" hasCustomPrompt="1"/>
          </p:nvPr>
        </p:nvSpPr>
        <p:spPr>
          <a:xfrm>
            <a:off x="1828801" y="1783595"/>
            <a:ext cx="6857999" cy="1470025"/>
          </a:xfrm>
          <a:prstGeom prst="rect">
            <a:avLst/>
          </a:prstGeom>
        </p:spPr>
        <p:txBody>
          <a:bodyPr anchor="b" anchorCtr="0"/>
          <a:lstStyle>
            <a:lvl1pPr algn="l">
              <a:defRPr>
                <a:solidFill>
                  <a:schemeClr val="tx2"/>
                </a:solidFill>
              </a:defRPr>
            </a:lvl1pPr>
          </a:lstStyle>
          <a:p>
            <a:r>
              <a:rPr lang="en-US" dirty="0" smtClean="0"/>
              <a:t>Click To Edit Master Title Style</a:t>
            </a:r>
            <a:endParaRPr lang="en-US" dirty="0"/>
          </a:p>
        </p:txBody>
      </p:sp>
      <p:sp>
        <p:nvSpPr>
          <p:cNvPr id="15" name="Subtitle 2"/>
          <p:cNvSpPr>
            <a:spLocks noGrp="1"/>
          </p:cNvSpPr>
          <p:nvPr>
            <p:ph type="subTitle" idx="1"/>
          </p:nvPr>
        </p:nvSpPr>
        <p:spPr>
          <a:xfrm>
            <a:off x="1828801" y="3539370"/>
            <a:ext cx="6858000" cy="1752600"/>
          </a:xfrm>
          <a:prstGeom prst="rect">
            <a:avLst/>
          </a:prstGeom>
        </p:spPr>
        <p:txBody>
          <a:bodyPr/>
          <a:lstStyle>
            <a:lvl1pPr marL="0" indent="0" algn="l">
              <a:buNone/>
              <a:defRPr>
                <a:solidFill>
                  <a:srgbClr val="413000"/>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cxnSp>
        <p:nvCxnSpPr>
          <p:cNvPr id="16" name="Straight Connector 15"/>
          <p:cNvCxnSpPr/>
          <p:nvPr/>
        </p:nvCxnSpPr>
        <p:spPr>
          <a:xfrm>
            <a:off x="1828801" y="3384342"/>
            <a:ext cx="6857999" cy="0"/>
          </a:xfrm>
          <a:prstGeom prst="line">
            <a:avLst/>
          </a:prstGeom>
          <a:effectLst/>
        </p:spPr>
        <p:style>
          <a:lnRef idx="2">
            <a:schemeClr val="accent1"/>
          </a:lnRef>
          <a:fillRef idx="0">
            <a:schemeClr val="accent1"/>
          </a:fillRef>
          <a:effectRef idx="1">
            <a:schemeClr val="accent1"/>
          </a:effectRef>
          <a:fontRef idx="minor">
            <a:schemeClr val="tx1"/>
          </a:fontRef>
        </p:style>
      </p:cxnSp>
      <p:pic>
        <p:nvPicPr>
          <p:cNvPr id="1026" name="Picture 2"/>
          <p:cNvPicPr>
            <a:picLocks noChangeAspect="1" noChangeArrowheads="1"/>
          </p:cNvPicPr>
          <p:nvPr/>
        </p:nvPicPr>
        <p:blipFill>
          <a:blip r:embed="rId2" cstate="print"/>
          <a:srcRect/>
          <a:stretch>
            <a:fillRect/>
          </a:stretch>
        </p:blipFill>
        <p:spPr bwMode="auto">
          <a:xfrm>
            <a:off x="533400" y="2743200"/>
            <a:ext cx="1143000" cy="1143000"/>
          </a:xfrm>
          <a:prstGeom prst="rect">
            <a:avLst/>
          </a:prstGeom>
          <a:noFill/>
          <a:ln w="9525">
            <a:noFill/>
            <a:miter lim="800000"/>
            <a:headEnd/>
            <a:tailEnd/>
          </a:ln>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Section HeaderAlternate">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endParaRPr lang="en-US"/>
          </a:p>
        </p:txBody>
      </p:sp>
      <p:sp>
        <p:nvSpPr>
          <p:cNvPr id="5" name="Rectangle 4"/>
          <p:cNvSpPr/>
          <p:nvPr/>
        </p:nvSpPr>
        <p:spPr>
          <a:xfrm>
            <a:off x="-10132" y="5717628"/>
            <a:ext cx="9167707" cy="995144"/>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Rectangle 5"/>
          <p:cNvSpPr/>
          <p:nvPr/>
        </p:nvSpPr>
        <p:spPr>
          <a:xfrm>
            <a:off x="0" y="0"/>
            <a:ext cx="9144000" cy="4952065"/>
          </a:xfrm>
          <a:prstGeom prst="rect">
            <a:avLst/>
          </a:prstGeom>
          <a:gradFill flip="none" rotWithShape="1">
            <a:gsLst>
              <a:gs pos="0">
                <a:schemeClr val="tx2"/>
              </a:gs>
              <a:gs pos="100000">
                <a:schemeClr val="tx2"/>
              </a:gs>
            </a:gsLst>
            <a:lin ang="8100000" scaled="1"/>
            <a:tileRec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7" name="Rectangle 6"/>
          <p:cNvSpPr/>
          <p:nvPr/>
        </p:nvSpPr>
        <p:spPr>
          <a:xfrm>
            <a:off x="0" y="4032250"/>
            <a:ext cx="9144000" cy="919814"/>
          </a:xfrm>
          <a:prstGeom prst="rect">
            <a:avLst/>
          </a:prstGeom>
          <a:gradFill flip="none" rotWithShape="1">
            <a:gsLst>
              <a:gs pos="0">
                <a:schemeClr val="tx2"/>
              </a:gs>
              <a:gs pos="100000">
                <a:schemeClr val="tx2">
                  <a:lumMod val="50000"/>
                  <a:alpha val="62000"/>
                </a:schemeClr>
              </a:gs>
            </a:gsLst>
            <a:lin ang="5400000" scaled="0"/>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Date Placeholder 3"/>
          <p:cNvSpPr txBox="1">
            <a:spLocks/>
          </p:cNvSpPr>
          <p:nvPr/>
        </p:nvSpPr>
        <p:spPr>
          <a:xfrm rot="16200000">
            <a:off x="-897174" y="982279"/>
            <a:ext cx="2125073" cy="329968"/>
          </a:xfrm>
          <a:prstGeom prst="rect">
            <a:avLst/>
          </a:prstGeom>
          <a:solidFill>
            <a:schemeClr val="tx2"/>
          </a:solidFill>
        </p:spPr>
        <p:txBody>
          <a:bodyPr vert="horz" lIns="91440" tIns="45720" rIns="91440" bIns="45720" rtlCol="0" anchor="ctr"/>
          <a:lstStyle>
            <a:defPPr>
              <a:defRPr lang="en-US"/>
            </a:defPPr>
            <a:lvl1pPr marL="0" algn="l" defTabSz="457200" rtl="0" eaLnBrk="1" latinLnBrk="0" hangingPunct="1">
              <a:defRPr sz="8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r>
              <a:rPr lang="en-US" dirty="0" smtClean="0"/>
              <a:t>©2014 CliftonLarsonAllen LLP</a:t>
            </a:r>
            <a:endParaRPr lang="en-US" dirty="0"/>
          </a:p>
        </p:txBody>
      </p:sp>
      <p:pic>
        <p:nvPicPr>
          <p:cNvPr id="10" name="Picture 9" descr="PPT-INSIDE-FNL_Green bars.png"/>
          <p:cNvPicPr>
            <a:picLocks noChangeAspect="1"/>
          </p:cNvPicPr>
          <p:nvPr/>
        </p:nvPicPr>
        <p:blipFill>
          <a:blip r:embed="rId2" cstate="print"/>
          <a:srcRect b="17953"/>
          <a:stretch>
            <a:fillRect/>
          </a:stretch>
        </p:blipFill>
        <p:spPr>
          <a:xfrm>
            <a:off x="377" y="4952066"/>
            <a:ext cx="9167708" cy="1313810"/>
          </a:xfrm>
          <a:prstGeom prst="rect">
            <a:avLst/>
          </a:prstGeom>
        </p:spPr>
      </p:pic>
      <p:sp>
        <p:nvSpPr>
          <p:cNvPr id="12" name="TextBox 11"/>
          <p:cNvSpPr txBox="1"/>
          <p:nvPr/>
        </p:nvSpPr>
        <p:spPr>
          <a:xfrm>
            <a:off x="6653069" y="6197486"/>
            <a:ext cx="2091559" cy="261610"/>
          </a:xfrm>
          <a:prstGeom prst="rect">
            <a:avLst/>
          </a:prstGeom>
          <a:noFill/>
        </p:spPr>
        <p:txBody>
          <a:bodyPr wrap="square" rtlCol="0">
            <a:spAutoFit/>
          </a:bodyPr>
          <a:lstStyle/>
          <a:p>
            <a:pPr algn="r"/>
            <a:r>
              <a:rPr lang="en-US" sz="1100" b="1" dirty="0" smtClean="0">
                <a:solidFill>
                  <a:schemeClr val="tx2"/>
                </a:solidFill>
              </a:rPr>
              <a:t>CLAconnect.com</a:t>
            </a:r>
            <a:endParaRPr lang="en-US" sz="1100" b="1" dirty="0">
              <a:solidFill>
                <a:schemeClr val="tx2"/>
              </a:solidFill>
            </a:endParaRPr>
          </a:p>
        </p:txBody>
      </p:sp>
      <p:sp>
        <p:nvSpPr>
          <p:cNvPr id="13" name="Rectangle 12"/>
          <p:cNvSpPr/>
          <p:nvPr/>
        </p:nvSpPr>
        <p:spPr>
          <a:xfrm flipV="1">
            <a:off x="0" y="6712772"/>
            <a:ext cx="9144000" cy="145228"/>
          </a:xfrm>
          <a:prstGeom prst="rect">
            <a:avLst/>
          </a:prstGeom>
          <a:solidFill>
            <a:srgbClr val="A04D1D"/>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 name="Rectangle 15"/>
          <p:cNvSpPr/>
          <p:nvPr/>
        </p:nvSpPr>
        <p:spPr>
          <a:xfrm flipH="1">
            <a:off x="3253645" y="1143000"/>
            <a:ext cx="18288" cy="2834640"/>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2050" name="Picture 2"/>
          <p:cNvPicPr>
            <a:picLocks noChangeAspect="1" noChangeArrowheads="1"/>
          </p:cNvPicPr>
          <p:nvPr/>
        </p:nvPicPr>
        <p:blipFill>
          <a:blip r:embed="rId3" cstate="print">
            <a:clrChange>
              <a:clrFrom>
                <a:srgbClr val="163966"/>
              </a:clrFrom>
              <a:clrTo>
                <a:srgbClr val="163966">
                  <a:alpha val="0"/>
                </a:srgbClr>
              </a:clrTo>
            </a:clrChange>
          </a:blip>
          <a:srcRect r="5312"/>
          <a:stretch>
            <a:fillRect/>
          </a:stretch>
        </p:blipFill>
        <p:spPr bwMode="auto">
          <a:xfrm>
            <a:off x="1676400" y="1981200"/>
            <a:ext cx="1503500" cy="1304925"/>
          </a:xfrm>
          <a:prstGeom prst="rect">
            <a:avLst/>
          </a:prstGeom>
          <a:noFill/>
          <a:ln w="9525">
            <a:noFill/>
            <a:miter lim="800000"/>
            <a:headEnd/>
            <a:tailEnd/>
          </a:ln>
        </p:spPr>
      </p:pic>
      <p:sp>
        <p:nvSpPr>
          <p:cNvPr id="17" name="Rectangle 3"/>
          <p:cNvSpPr>
            <a:spLocks noGrp="1" noChangeArrowheads="1"/>
          </p:cNvSpPr>
          <p:nvPr>
            <p:ph type="ctrTitle" hasCustomPrompt="1"/>
          </p:nvPr>
        </p:nvSpPr>
        <p:spPr>
          <a:xfrm>
            <a:off x="3408500" y="1143000"/>
            <a:ext cx="5354500" cy="1905000"/>
          </a:xfrm>
          <a:solidFill>
            <a:schemeClr val="tx2"/>
          </a:solidFill>
        </p:spPr>
        <p:txBody>
          <a:bodyPr anchor="b" anchorCtr="0"/>
          <a:lstStyle>
            <a:lvl1pPr algn="l">
              <a:defRPr>
                <a:solidFill>
                  <a:schemeClr val="bg1"/>
                </a:solidFill>
              </a:defRPr>
            </a:lvl1pPr>
          </a:lstStyle>
          <a:p>
            <a:r>
              <a:rPr lang="en-US" dirty="0" smtClean="0"/>
              <a:t>Click To Edit Master Title Style</a:t>
            </a:r>
            <a:endParaRPr lang="en-US" dirty="0"/>
          </a:p>
        </p:txBody>
      </p:sp>
      <p:sp>
        <p:nvSpPr>
          <p:cNvPr id="18" name="Rectangle 4"/>
          <p:cNvSpPr>
            <a:spLocks noGrp="1" noChangeArrowheads="1"/>
          </p:cNvSpPr>
          <p:nvPr>
            <p:ph type="subTitle" idx="1"/>
          </p:nvPr>
        </p:nvSpPr>
        <p:spPr>
          <a:xfrm>
            <a:off x="3408500" y="3124200"/>
            <a:ext cx="5354500" cy="838200"/>
          </a:xfrm>
          <a:solidFill>
            <a:schemeClr val="tx2"/>
          </a:solidFill>
        </p:spPr>
        <p:txBody>
          <a:bodyPr anchor="t" anchorCtr="0"/>
          <a:lstStyle>
            <a:lvl1pPr marL="0" indent="0" algn="l">
              <a:buFontTx/>
              <a:buNone/>
              <a:defRPr sz="2000">
                <a:solidFill>
                  <a:schemeClr val="accent4"/>
                </a:solidFill>
              </a:defRPr>
            </a:lvl1pPr>
          </a:lstStyle>
          <a:p>
            <a:r>
              <a:rPr lang="en-US" smtClean="0"/>
              <a:t>Click to edit Master subtitle style</a:t>
            </a:r>
            <a:endParaRPr lang="en-US" dirty="0"/>
          </a:p>
        </p:txBody>
      </p:sp>
      <p:pic>
        <p:nvPicPr>
          <p:cNvPr id="15" name="Picture 14" descr="CLA-Logo-Horz-RGB.emf"/>
          <p:cNvPicPr>
            <a:picLocks noChangeAspect="1"/>
          </p:cNvPicPr>
          <p:nvPr/>
        </p:nvPicPr>
        <p:blipFill>
          <a:blip r:embed="rId4" cstate="print"/>
          <a:stretch>
            <a:fillRect/>
          </a:stretch>
        </p:blipFill>
        <p:spPr>
          <a:xfrm>
            <a:off x="5943600" y="5703337"/>
            <a:ext cx="2713838" cy="545063"/>
          </a:xfrm>
          <a:prstGeom prst="rect">
            <a:avLst/>
          </a:prstGeom>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47800"/>
            <a:ext cx="40386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47800"/>
            <a:ext cx="40386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10"/>
          </p:nvPr>
        </p:nvSpPr>
        <p:spPr/>
        <p:txBody>
          <a:bodyPr/>
          <a:lstStyle>
            <a:lvl1pPr>
              <a:defRPr/>
            </a:lvl1pPr>
          </a:lstStyle>
          <a:p>
            <a:endParaRPr lang="en-US"/>
          </a:p>
        </p:txBody>
      </p:sp>
      <p:sp>
        <p:nvSpPr>
          <p:cNvPr id="9" name="Slide Number Placeholder 5"/>
          <p:cNvSpPr>
            <a:spLocks noGrp="1"/>
          </p:cNvSpPr>
          <p:nvPr>
            <p:ph type="sldNum" sz="quarter" idx="4"/>
          </p:nvPr>
        </p:nvSpPr>
        <p:spPr>
          <a:xfrm>
            <a:off x="8597462" y="6324600"/>
            <a:ext cx="500503" cy="365125"/>
          </a:xfrm>
          <a:prstGeom prst="rect">
            <a:avLst/>
          </a:prstGeom>
        </p:spPr>
        <p:txBody>
          <a:bodyPr anchor="ctr" anchorCtr="0"/>
          <a:lstStyle>
            <a:lvl1pPr algn="r">
              <a:defRPr sz="1100" b="1">
                <a:solidFill>
                  <a:srgbClr val="A04D1D"/>
                </a:solidFill>
              </a:defRPr>
            </a:lvl1pPr>
          </a:lstStyle>
          <a:p>
            <a:fld id="{475C801D-1425-4719-B554-561313D6465F}" type="slidenum">
              <a:rPr lang="en-US" smtClean="0"/>
              <a:pPr/>
              <a:t>‹#›</a:t>
            </a:fld>
            <a:endParaRPr lang="en-US"/>
          </a:p>
        </p:txBody>
      </p:sp>
      <p:sp>
        <p:nvSpPr>
          <p:cNvPr id="10" name="Title 1"/>
          <p:cNvSpPr>
            <a:spLocks noGrp="1"/>
          </p:cNvSpPr>
          <p:nvPr>
            <p:ph type="title" hasCustomPrompt="1"/>
          </p:nvPr>
        </p:nvSpPr>
        <p:spPr>
          <a:xfrm>
            <a:off x="457200" y="457200"/>
            <a:ext cx="8229600" cy="914400"/>
          </a:xfrm>
          <a:noFill/>
        </p:spPr>
        <p:txBody>
          <a:bodyPr/>
          <a:lstStyle/>
          <a:p>
            <a:r>
              <a:rPr lang="en-US" dirty="0" smtClean="0"/>
              <a:t>Click To Edit Master Title Style</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1" y="1428750"/>
            <a:ext cx="4040188" cy="639762"/>
          </a:xfrm>
        </p:spPr>
        <p:txBody>
          <a:bodyPr anchor="b"/>
          <a:lstStyle>
            <a:lvl1pPr marL="0" indent="0">
              <a:buNone/>
              <a:defRPr sz="24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1" y="2068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6" y="1428750"/>
            <a:ext cx="4041775" cy="639762"/>
          </a:xfrm>
        </p:spPr>
        <p:txBody>
          <a:bodyPr anchor="b"/>
          <a:lstStyle>
            <a:lvl1pPr marL="0" indent="0">
              <a:buNone/>
              <a:defRPr sz="24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068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Footer Placeholder 6"/>
          <p:cNvSpPr>
            <a:spLocks noGrp="1"/>
          </p:cNvSpPr>
          <p:nvPr>
            <p:ph type="ftr" sz="quarter" idx="10"/>
          </p:nvPr>
        </p:nvSpPr>
        <p:spPr/>
        <p:txBody>
          <a:bodyPr/>
          <a:lstStyle>
            <a:lvl1pPr>
              <a:defRPr/>
            </a:lvl1pPr>
          </a:lstStyle>
          <a:p>
            <a:endParaRPr lang="en-US"/>
          </a:p>
        </p:txBody>
      </p:sp>
      <p:sp>
        <p:nvSpPr>
          <p:cNvPr id="11" name="Slide Number Placeholder 5"/>
          <p:cNvSpPr>
            <a:spLocks noGrp="1"/>
          </p:cNvSpPr>
          <p:nvPr>
            <p:ph type="sldNum" sz="quarter" idx="11"/>
          </p:nvPr>
        </p:nvSpPr>
        <p:spPr>
          <a:xfrm>
            <a:off x="8597462" y="6324600"/>
            <a:ext cx="500503" cy="365125"/>
          </a:xfrm>
          <a:prstGeom prst="rect">
            <a:avLst/>
          </a:prstGeom>
        </p:spPr>
        <p:txBody>
          <a:bodyPr anchor="ctr" anchorCtr="0"/>
          <a:lstStyle>
            <a:lvl1pPr algn="r">
              <a:defRPr sz="1100" b="1">
                <a:solidFill>
                  <a:srgbClr val="A04D1D"/>
                </a:solidFill>
              </a:defRPr>
            </a:lvl1pPr>
          </a:lstStyle>
          <a:p>
            <a:fld id="{475C801D-1425-4719-B554-561313D6465F}" type="slidenum">
              <a:rPr lang="en-US" smtClean="0"/>
              <a:pPr/>
              <a:t>‹#›</a:t>
            </a:fld>
            <a:endParaRPr lang="en-US"/>
          </a:p>
        </p:txBody>
      </p:sp>
      <p:sp>
        <p:nvSpPr>
          <p:cNvPr id="12" name="Title 1"/>
          <p:cNvSpPr>
            <a:spLocks noGrp="1"/>
          </p:cNvSpPr>
          <p:nvPr>
            <p:ph type="title" hasCustomPrompt="1"/>
          </p:nvPr>
        </p:nvSpPr>
        <p:spPr>
          <a:xfrm>
            <a:off x="457200" y="457200"/>
            <a:ext cx="8229600" cy="914400"/>
          </a:xfrm>
          <a:noFill/>
        </p:spPr>
        <p:txBody>
          <a:bodyPr/>
          <a:lstStyle/>
          <a:p>
            <a:r>
              <a:rPr lang="en-US" dirty="0" smtClean="0"/>
              <a:t>Click To Edit Master Title Style</a:t>
            </a: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lvl1pPr>
              <a:defRPr/>
            </a:lvl1pPr>
          </a:lstStyle>
          <a:p>
            <a:endParaRPr lang="en-US"/>
          </a:p>
        </p:txBody>
      </p:sp>
      <p:sp>
        <p:nvSpPr>
          <p:cNvPr id="7" name="Slide Number Placeholder 5"/>
          <p:cNvSpPr>
            <a:spLocks noGrp="1"/>
          </p:cNvSpPr>
          <p:nvPr>
            <p:ph type="sldNum" sz="quarter" idx="4"/>
          </p:nvPr>
        </p:nvSpPr>
        <p:spPr>
          <a:xfrm>
            <a:off x="8597462" y="6324600"/>
            <a:ext cx="500503" cy="365125"/>
          </a:xfrm>
          <a:prstGeom prst="rect">
            <a:avLst/>
          </a:prstGeom>
        </p:spPr>
        <p:txBody>
          <a:bodyPr anchor="ctr" anchorCtr="0"/>
          <a:lstStyle>
            <a:lvl1pPr algn="r">
              <a:defRPr sz="1100" b="1">
                <a:solidFill>
                  <a:srgbClr val="A04D1D"/>
                </a:solidFill>
              </a:defRPr>
            </a:lvl1pPr>
          </a:lstStyle>
          <a:p>
            <a:fld id="{475C801D-1425-4719-B554-561313D6465F}" type="slidenum">
              <a:rPr lang="en-US" smtClean="0"/>
              <a:pPr/>
              <a:t>‹#›</a:t>
            </a:fld>
            <a:endParaRPr lang="en-US"/>
          </a:p>
        </p:txBody>
      </p:sp>
      <p:sp>
        <p:nvSpPr>
          <p:cNvPr id="8" name="Title 1"/>
          <p:cNvSpPr>
            <a:spLocks noGrp="1"/>
          </p:cNvSpPr>
          <p:nvPr>
            <p:ph type="title" hasCustomPrompt="1"/>
          </p:nvPr>
        </p:nvSpPr>
        <p:spPr>
          <a:xfrm>
            <a:off x="457200" y="457200"/>
            <a:ext cx="8229600" cy="914400"/>
          </a:xfrm>
          <a:noFill/>
        </p:spPr>
        <p:txBody>
          <a:bodyPr/>
          <a:lstStyle/>
          <a:p>
            <a:r>
              <a:rPr lang="en-US" dirty="0" smtClean="0"/>
              <a:t>Click To Edit Master Title Style</a:t>
            </a:r>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lvl1pPr>
              <a:defRPr/>
            </a:lvl1pPr>
          </a:lstStyle>
          <a:p>
            <a:endParaRPr lang="en-US"/>
          </a:p>
        </p:txBody>
      </p:sp>
      <p:sp>
        <p:nvSpPr>
          <p:cNvPr id="7" name="Rectangle 6"/>
          <p:cNvSpPr/>
          <p:nvPr/>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charset="0"/>
              <a:ea typeface="ヒラギノ角ゴ Pro W3" pitchFamily="1" charset="-128"/>
            </a:endParaRPr>
          </a:p>
        </p:txBody>
      </p:sp>
      <p:sp>
        <p:nvSpPr>
          <p:cNvPr id="9" name="Rectangle 8"/>
          <p:cNvSpPr/>
          <p:nvPr/>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charset="0"/>
              <a:ea typeface="ヒラギノ角ゴ Pro W3" pitchFamily="1" charset="-128"/>
            </a:endParaRPr>
          </a:p>
        </p:txBody>
      </p:sp>
      <p:sp>
        <p:nvSpPr>
          <p:cNvPr id="11" name="Rectangle 10"/>
          <p:cNvSpPr/>
          <p:nvPr/>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charset="0"/>
              <a:ea typeface="ヒラギノ角ゴ Pro W3" pitchFamily="1" charset="-128"/>
            </a:endParaRPr>
          </a:p>
        </p:txBody>
      </p:sp>
      <p:sp>
        <p:nvSpPr>
          <p:cNvPr id="6" name="Slide Number Placeholder 5"/>
          <p:cNvSpPr>
            <a:spLocks noGrp="1"/>
          </p:cNvSpPr>
          <p:nvPr>
            <p:ph type="sldNum" sz="quarter" idx="4"/>
          </p:nvPr>
        </p:nvSpPr>
        <p:spPr>
          <a:xfrm>
            <a:off x="8597462" y="6324600"/>
            <a:ext cx="500503" cy="365125"/>
          </a:xfrm>
          <a:prstGeom prst="rect">
            <a:avLst/>
          </a:prstGeom>
        </p:spPr>
        <p:txBody>
          <a:bodyPr anchor="ctr" anchorCtr="0"/>
          <a:lstStyle>
            <a:lvl1pPr algn="r">
              <a:defRPr sz="1100" b="1">
                <a:solidFill>
                  <a:srgbClr val="A04D1D"/>
                </a:solidFill>
              </a:defRPr>
            </a:lvl1pPr>
          </a:lstStyle>
          <a:p>
            <a:fld id="{475C801D-1425-4719-B554-561313D6465F}"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1" y="457200"/>
            <a:ext cx="3200399" cy="977900"/>
          </a:xfrm>
        </p:spPr>
        <p:txBody>
          <a:bodyPr anchor="b"/>
          <a:lstStyle>
            <a:lvl1pPr algn="l">
              <a:defRPr sz="2800" b="1"/>
            </a:lvl1pPr>
          </a:lstStyle>
          <a:p>
            <a:r>
              <a:rPr lang="en-US" dirty="0" smtClean="0"/>
              <a:t>Click To Edit Master Title Style</a:t>
            </a:r>
            <a:endParaRPr lang="en-US" dirty="0"/>
          </a:p>
        </p:txBody>
      </p:sp>
      <p:sp>
        <p:nvSpPr>
          <p:cNvPr id="3" name="Content Placeholder 2"/>
          <p:cNvSpPr>
            <a:spLocks noGrp="1"/>
          </p:cNvSpPr>
          <p:nvPr>
            <p:ph idx="1"/>
          </p:nvPr>
        </p:nvSpPr>
        <p:spPr>
          <a:xfrm>
            <a:off x="4114800" y="685800"/>
            <a:ext cx="4572001" cy="544036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1435101"/>
            <a:ext cx="3200399" cy="4691063"/>
          </a:xfrm>
        </p:spPr>
        <p:txBody>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4"/>
          <p:cNvSpPr>
            <a:spLocks noGrp="1"/>
          </p:cNvSpPr>
          <p:nvPr>
            <p:ph type="ftr" sz="quarter" idx="10"/>
          </p:nvPr>
        </p:nvSpPr>
        <p:spPr/>
        <p:txBody>
          <a:bodyPr/>
          <a:lstStyle>
            <a:lvl1pPr>
              <a:defRPr/>
            </a:lvl1pPr>
          </a:lstStyle>
          <a:p>
            <a:endParaRPr lang="en-US"/>
          </a:p>
        </p:txBody>
      </p:sp>
      <p:sp>
        <p:nvSpPr>
          <p:cNvPr id="9" name="Rectangle 8"/>
          <p:cNvSpPr/>
          <p:nvPr/>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charset="0"/>
              <a:ea typeface="ヒラギノ角ゴ Pro W3" pitchFamily="1" charset="-128"/>
            </a:endParaRPr>
          </a:p>
        </p:txBody>
      </p:sp>
      <p:sp>
        <p:nvSpPr>
          <p:cNvPr id="15" name="Rectangle 14"/>
          <p:cNvSpPr/>
          <p:nvPr/>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charset="0"/>
              <a:ea typeface="ヒラギノ角ゴ Pro W3" pitchFamily="1" charset="-128"/>
            </a:endParaRPr>
          </a:p>
        </p:txBody>
      </p:sp>
      <p:sp>
        <p:nvSpPr>
          <p:cNvPr id="19" name="Rectangle 18"/>
          <p:cNvSpPr/>
          <p:nvPr/>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charset="0"/>
              <a:ea typeface="ヒラギノ角ゴ Pro W3" pitchFamily="1" charset="-128"/>
            </a:endParaRPr>
          </a:p>
        </p:txBody>
      </p:sp>
      <p:sp>
        <p:nvSpPr>
          <p:cNvPr id="12" name="Slide Number Placeholder 5"/>
          <p:cNvSpPr>
            <a:spLocks noGrp="1"/>
          </p:cNvSpPr>
          <p:nvPr>
            <p:ph type="sldNum" sz="quarter" idx="4"/>
          </p:nvPr>
        </p:nvSpPr>
        <p:spPr>
          <a:xfrm>
            <a:off x="8597462" y="6324600"/>
            <a:ext cx="500503" cy="365125"/>
          </a:xfrm>
          <a:prstGeom prst="rect">
            <a:avLst/>
          </a:prstGeom>
        </p:spPr>
        <p:txBody>
          <a:bodyPr anchor="ctr" anchorCtr="0"/>
          <a:lstStyle>
            <a:lvl1pPr algn="r">
              <a:defRPr sz="1100" b="1">
                <a:solidFill>
                  <a:srgbClr val="A04D1D"/>
                </a:solidFill>
              </a:defRPr>
            </a:lvl1pPr>
          </a:lstStyle>
          <a:p>
            <a:fld id="{475C801D-1425-4719-B554-561313D6465F}"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emf"/><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2" name="Picture 11" descr="PPT-INSIDE-FNL_Top green bar.jpg"/>
          <p:cNvPicPr>
            <a:picLocks noChangeAspect="1"/>
          </p:cNvPicPr>
          <p:nvPr/>
        </p:nvPicPr>
        <p:blipFill>
          <a:blip r:embed="rId14" cstate="print"/>
          <a:stretch>
            <a:fillRect/>
          </a:stretch>
        </p:blipFill>
        <p:spPr>
          <a:xfrm>
            <a:off x="0" y="0"/>
            <a:ext cx="9144000" cy="520700"/>
          </a:xfrm>
          <a:prstGeom prst="rect">
            <a:avLst/>
          </a:prstGeom>
        </p:spPr>
      </p:pic>
      <p:sp>
        <p:nvSpPr>
          <p:cNvPr id="14" name="Slide Number Placeholder 5"/>
          <p:cNvSpPr>
            <a:spLocks noGrp="1"/>
          </p:cNvSpPr>
          <p:nvPr>
            <p:ph type="sldNum" sz="quarter" idx="4"/>
          </p:nvPr>
        </p:nvSpPr>
        <p:spPr>
          <a:xfrm>
            <a:off x="8597462" y="6324600"/>
            <a:ext cx="500503" cy="365125"/>
          </a:xfrm>
          <a:prstGeom prst="rect">
            <a:avLst/>
          </a:prstGeom>
        </p:spPr>
        <p:txBody>
          <a:bodyPr anchor="ctr" anchorCtr="0"/>
          <a:lstStyle>
            <a:lvl1pPr algn="r">
              <a:defRPr sz="1100" b="1">
                <a:solidFill>
                  <a:srgbClr val="A04D1D"/>
                </a:solidFill>
              </a:defRPr>
            </a:lvl1pPr>
          </a:lstStyle>
          <a:p>
            <a:fld id="{475C801D-1425-4719-B554-561313D6465F}" type="slidenum">
              <a:rPr lang="en-US" smtClean="0"/>
              <a:pPr/>
              <a:t>‹#›</a:t>
            </a:fld>
            <a:endParaRPr lang="en-US"/>
          </a:p>
        </p:txBody>
      </p:sp>
      <p:sp>
        <p:nvSpPr>
          <p:cNvPr id="174084" name="Rectangle 4"/>
          <p:cNvSpPr>
            <a:spLocks noGrp="1" noChangeArrowheads="1"/>
          </p:cNvSpPr>
          <p:nvPr>
            <p:ph type="title"/>
          </p:nvPr>
        </p:nvSpPr>
        <p:spPr bwMode="auto">
          <a:xfrm>
            <a:off x="457200" y="457200"/>
            <a:ext cx="8229600" cy="914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US" dirty="0" smtClean="0"/>
          </a:p>
        </p:txBody>
      </p:sp>
      <p:sp>
        <p:nvSpPr>
          <p:cNvPr id="174085" name="Rectangle 5"/>
          <p:cNvSpPr>
            <a:spLocks noGrp="1" noChangeArrowheads="1"/>
          </p:cNvSpPr>
          <p:nvPr>
            <p:ph type="body" idx="1"/>
          </p:nvPr>
        </p:nvSpPr>
        <p:spPr bwMode="auto">
          <a:xfrm>
            <a:off x="457200" y="1371600"/>
            <a:ext cx="8229600" cy="4953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74087" name="Rectangle 7"/>
          <p:cNvSpPr>
            <a:spLocks noGrp="1" noChangeArrowheads="1"/>
          </p:cNvSpPr>
          <p:nvPr>
            <p:ph type="ftr" sz="quarter" idx="3"/>
          </p:nvPr>
        </p:nvSpPr>
        <p:spPr bwMode="auto">
          <a:xfrm>
            <a:off x="457200" y="6400800"/>
            <a:ext cx="2895600" cy="228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defRPr sz="800">
                <a:solidFill>
                  <a:schemeClr val="tx2"/>
                </a:solidFill>
                <a:latin typeface="Calibri" pitchFamily="34" charset="0"/>
                <a:cs typeface="Calibri" pitchFamily="34" charset="0"/>
              </a:defRPr>
            </a:lvl1pPr>
          </a:lstStyle>
          <a:p>
            <a:endParaRPr lang="en-US"/>
          </a:p>
        </p:txBody>
      </p:sp>
      <p:sp>
        <p:nvSpPr>
          <p:cNvPr id="174089" name="Rectangle 9"/>
          <p:cNvSpPr>
            <a:spLocks noChangeArrowheads="1"/>
          </p:cNvSpPr>
          <p:nvPr/>
        </p:nvSpPr>
        <p:spPr bwMode="auto">
          <a:xfrm>
            <a:off x="0" y="0"/>
            <a:ext cx="9144000" cy="6858000"/>
          </a:xfrm>
          <a:prstGeom prst="rect">
            <a:avLst/>
          </a:prstGeom>
          <a:noFill/>
          <a:ln w="9525">
            <a:solidFill>
              <a:schemeClr val="tx1"/>
            </a:solidFill>
            <a:miter lim="800000"/>
            <a:headEnd/>
            <a:tailEnd/>
          </a:ln>
          <a:effectLst/>
        </p:spPr>
        <p:txBody>
          <a:bodyPr wrap="none" anchor="ctr"/>
          <a:lstStyle/>
          <a:p>
            <a:endParaRPr lang="en-US"/>
          </a:p>
        </p:txBody>
      </p:sp>
      <p:sp>
        <p:nvSpPr>
          <p:cNvPr id="16" name="Date Placeholder 3"/>
          <p:cNvSpPr txBox="1">
            <a:spLocks/>
          </p:cNvSpPr>
          <p:nvPr/>
        </p:nvSpPr>
        <p:spPr>
          <a:xfrm rot="16200000">
            <a:off x="7921366" y="1291965"/>
            <a:ext cx="2133600" cy="311669"/>
          </a:xfrm>
          <a:prstGeom prst="rect">
            <a:avLst/>
          </a:prstGeom>
        </p:spPr>
        <p:txBody>
          <a:bodyPr vert="horz" lIns="91440" tIns="45720" rIns="91440" bIns="45720" rtlCol="0" anchor="ctr"/>
          <a:lstStyle>
            <a:defPPr>
              <a:defRPr lang="en-US"/>
            </a:defPPr>
            <a:lvl1pPr marL="0" algn="l" defTabSz="457200" rtl="0" eaLnBrk="1" latinLnBrk="0" hangingPunct="1">
              <a:defRPr sz="8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r>
              <a:rPr lang="en-US" dirty="0" smtClean="0"/>
              <a:t>©2014 CliftonLarsonAllen LLP</a:t>
            </a:r>
            <a:endParaRPr lang="en-US" dirty="0"/>
          </a:p>
        </p:txBody>
      </p:sp>
      <p:sp>
        <p:nvSpPr>
          <p:cNvPr id="11" name="Rectangle 10"/>
          <p:cNvSpPr/>
          <p:nvPr/>
        </p:nvSpPr>
        <p:spPr>
          <a:xfrm flipV="1">
            <a:off x="0" y="6712772"/>
            <a:ext cx="9144000" cy="145228"/>
          </a:xfrm>
          <a:prstGeom prst="rect">
            <a:avLst/>
          </a:prstGeom>
          <a:solidFill>
            <a:srgbClr val="A04D1D"/>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flipV="1">
            <a:off x="8686798" y="6324600"/>
            <a:ext cx="18288" cy="533400"/>
          </a:xfrm>
          <a:prstGeom prst="rect">
            <a:avLst/>
          </a:prstGeom>
          <a:solidFill>
            <a:srgbClr val="A04D1D"/>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5" name="Picture 14" descr="CLA-Logo-Horz-RGB.emf"/>
          <p:cNvPicPr>
            <a:picLocks noChangeAspect="1"/>
          </p:cNvPicPr>
          <p:nvPr/>
        </p:nvPicPr>
        <p:blipFill>
          <a:blip r:embed="rId15" cstate="print"/>
          <a:stretch>
            <a:fillRect/>
          </a:stretch>
        </p:blipFill>
        <p:spPr>
          <a:xfrm>
            <a:off x="7239000" y="6400800"/>
            <a:ext cx="1371600" cy="275480"/>
          </a:xfrm>
          <a:prstGeom prst="rect">
            <a:avLst/>
          </a:prstGeom>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rtl="0" eaLnBrk="1" fontAlgn="base" hangingPunct="1">
        <a:spcBef>
          <a:spcPct val="0"/>
        </a:spcBef>
        <a:spcAft>
          <a:spcPct val="0"/>
        </a:spcAft>
        <a:defRPr sz="3400" b="1">
          <a:solidFill>
            <a:schemeClr val="tx2"/>
          </a:solidFill>
          <a:latin typeface="Calibri" pitchFamily="34" charset="0"/>
          <a:ea typeface="+mj-ea"/>
          <a:cs typeface="Calibri" pitchFamily="34" charset="0"/>
        </a:defRPr>
      </a:lvl1pPr>
      <a:lvl2pPr algn="l" rtl="0" eaLnBrk="1" fontAlgn="base" hangingPunct="1">
        <a:spcBef>
          <a:spcPct val="0"/>
        </a:spcBef>
        <a:spcAft>
          <a:spcPct val="0"/>
        </a:spcAft>
        <a:defRPr sz="3600" b="1">
          <a:solidFill>
            <a:schemeClr val="tx2"/>
          </a:solidFill>
          <a:latin typeface="Arial Narrow" pitchFamily="1" charset="0"/>
          <a:ea typeface="ヒラギノ角ゴ Pro W3" pitchFamily="1" charset="-128"/>
        </a:defRPr>
      </a:lvl2pPr>
      <a:lvl3pPr algn="l" rtl="0" eaLnBrk="1" fontAlgn="base" hangingPunct="1">
        <a:spcBef>
          <a:spcPct val="0"/>
        </a:spcBef>
        <a:spcAft>
          <a:spcPct val="0"/>
        </a:spcAft>
        <a:defRPr sz="3600" b="1">
          <a:solidFill>
            <a:schemeClr val="tx2"/>
          </a:solidFill>
          <a:latin typeface="Arial Narrow" pitchFamily="1" charset="0"/>
          <a:ea typeface="ヒラギノ角ゴ Pro W3" pitchFamily="1" charset="-128"/>
        </a:defRPr>
      </a:lvl3pPr>
      <a:lvl4pPr algn="l" rtl="0" eaLnBrk="1" fontAlgn="base" hangingPunct="1">
        <a:spcBef>
          <a:spcPct val="0"/>
        </a:spcBef>
        <a:spcAft>
          <a:spcPct val="0"/>
        </a:spcAft>
        <a:defRPr sz="3600" b="1">
          <a:solidFill>
            <a:schemeClr val="tx2"/>
          </a:solidFill>
          <a:latin typeface="Arial Narrow" pitchFamily="1" charset="0"/>
          <a:ea typeface="ヒラギノ角ゴ Pro W3" pitchFamily="1" charset="-128"/>
        </a:defRPr>
      </a:lvl4pPr>
      <a:lvl5pPr algn="l" rtl="0" eaLnBrk="1" fontAlgn="base" hangingPunct="1">
        <a:spcBef>
          <a:spcPct val="0"/>
        </a:spcBef>
        <a:spcAft>
          <a:spcPct val="0"/>
        </a:spcAft>
        <a:defRPr sz="3600" b="1">
          <a:solidFill>
            <a:schemeClr val="tx2"/>
          </a:solidFill>
          <a:latin typeface="Arial Narrow" pitchFamily="1" charset="0"/>
          <a:ea typeface="ヒラギノ角ゴ Pro W3" pitchFamily="1" charset="-128"/>
        </a:defRPr>
      </a:lvl5pPr>
      <a:lvl6pPr marL="457200" algn="l" rtl="0" eaLnBrk="1" fontAlgn="base" hangingPunct="1">
        <a:spcBef>
          <a:spcPct val="0"/>
        </a:spcBef>
        <a:spcAft>
          <a:spcPct val="0"/>
        </a:spcAft>
        <a:defRPr sz="3600" b="1">
          <a:solidFill>
            <a:schemeClr val="tx2"/>
          </a:solidFill>
          <a:latin typeface="Arial Narrow" pitchFamily="1" charset="0"/>
          <a:ea typeface="ヒラギノ角ゴ Pro W3" pitchFamily="1" charset="-128"/>
        </a:defRPr>
      </a:lvl6pPr>
      <a:lvl7pPr marL="914400" algn="l" rtl="0" eaLnBrk="1" fontAlgn="base" hangingPunct="1">
        <a:spcBef>
          <a:spcPct val="0"/>
        </a:spcBef>
        <a:spcAft>
          <a:spcPct val="0"/>
        </a:spcAft>
        <a:defRPr sz="3600" b="1">
          <a:solidFill>
            <a:schemeClr val="tx2"/>
          </a:solidFill>
          <a:latin typeface="Arial Narrow" pitchFamily="1" charset="0"/>
          <a:ea typeface="ヒラギノ角ゴ Pro W3" pitchFamily="1" charset="-128"/>
        </a:defRPr>
      </a:lvl7pPr>
      <a:lvl8pPr marL="1371600" algn="l" rtl="0" eaLnBrk="1" fontAlgn="base" hangingPunct="1">
        <a:spcBef>
          <a:spcPct val="0"/>
        </a:spcBef>
        <a:spcAft>
          <a:spcPct val="0"/>
        </a:spcAft>
        <a:defRPr sz="3600" b="1">
          <a:solidFill>
            <a:schemeClr val="tx2"/>
          </a:solidFill>
          <a:latin typeface="Arial Narrow" pitchFamily="1" charset="0"/>
          <a:ea typeface="ヒラギノ角ゴ Pro W3" pitchFamily="1" charset="-128"/>
        </a:defRPr>
      </a:lvl8pPr>
      <a:lvl9pPr marL="1828800" algn="l" rtl="0" eaLnBrk="1" fontAlgn="base" hangingPunct="1">
        <a:spcBef>
          <a:spcPct val="0"/>
        </a:spcBef>
        <a:spcAft>
          <a:spcPct val="0"/>
        </a:spcAft>
        <a:defRPr sz="3600" b="1">
          <a:solidFill>
            <a:schemeClr val="tx2"/>
          </a:solidFill>
          <a:latin typeface="Arial Narrow" pitchFamily="1" charset="0"/>
          <a:ea typeface="ヒラギノ角ゴ Pro W3" pitchFamily="1" charset="-128"/>
        </a:defRPr>
      </a:lvl9pPr>
    </p:titleStyle>
    <p:bodyStyle>
      <a:lvl1pPr marL="342900" indent="-342900" algn="l" rtl="0" eaLnBrk="1" fontAlgn="base" hangingPunct="1">
        <a:spcBef>
          <a:spcPct val="20000"/>
        </a:spcBef>
        <a:spcAft>
          <a:spcPct val="0"/>
        </a:spcAft>
        <a:buChar char="•"/>
        <a:defRPr sz="2800">
          <a:solidFill>
            <a:srgbClr val="413000"/>
          </a:solidFill>
          <a:latin typeface="Calibri" pitchFamily="34" charset="0"/>
          <a:ea typeface="+mn-ea"/>
          <a:cs typeface="Calibri" pitchFamily="34" charset="0"/>
        </a:defRPr>
      </a:lvl1pPr>
      <a:lvl2pPr marL="742950" indent="-285750" algn="l" rtl="0" eaLnBrk="1" fontAlgn="base" hangingPunct="1">
        <a:spcBef>
          <a:spcPct val="20000"/>
        </a:spcBef>
        <a:spcAft>
          <a:spcPct val="0"/>
        </a:spcAft>
        <a:buChar char="–"/>
        <a:defRPr sz="2400">
          <a:solidFill>
            <a:srgbClr val="413000"/>
          </a:solidFill>
          <a:latin typeface="Calibri" pitchFamily="34" charset="0"/>
          <a:ea typeface="+mn-ea"/>
          <a:cs typeface="Calibri" pitchFamily="34" charset="0"/>
        </a:defRPr>
      </a:lvl2pPr>
      <a:lvl3pPr marL="1143000" indent="-228600" algn="l" rtl="0" eaLnBrk="1" fontAlgn="base" hangingPunct="1">
        <a:spcBef>
          <a:spcPct val="20000"/>
        </a:spcBef>
        <a:spcAft>
          <a:spcPct val="0"/>
        </a:spcAft>
        <a:buSzPct val="85000"/>
        <a:buFont typeface="Arial Narrow" pitchFamily="1" charset="0"/>
        <a:buChar char="◊"/>
        <a:defRPr sz="2000">
          <a:solidFill>
            <a:srgbClr val="413000"/>
          </a:solidFill>
          <a:latin typeface="Calibri" pitchFamily="34" charset="0"/>
          <a:ea typeface="+mn-ea"/>
          <a:cs typeface="Calibri" pitchFamily="34" charset="0"/>
        </a:defRPr>
      </a:lvl3pPr>
      <a:lvl4pPr marL="1600200" indent="-228600" algn="l" rtl="0" eaLnBrk="1" fontAlgn="base" hangingPunct="1">
        <a:spcBef>
          <a:spcPct val="20000"/>
        </a:spcBef>
        <a:spcAft>
          <a:spcPct val="0"/>
        </a:spcAft>
        <a:buChar char="•"/>
        <a:defRPr>
          <a:solidFill>
            <a:srgbClr val="413000"/>
          </a:solidFill>
          <a:latin typeface="Calibri" pitchFamily="34" charset="0"/>
          <a:ea typeface="+mn-ea"/>
          <a:cs typeface="Calibri" pitchFamily="34" charset="0"/>
        </a:defRPr>
      </a:lvl4pPr>
      <a:lvl5pPr marL="2057400" indent="-228600" algn="l" rtl="0" eaLnBrk="1" fontAlgn="base" hangingPunct="1">
        <a:spcBef>
          <a:spcPct val="20000"/>
        </a:spcBef>
        <a:spcAft>
          <a:spcPct val="0"/>
        </a:spcAft>
        <a:buFont typeface="Arial" charset="0"/>
        <a:buChar char="–"/>
        <a:defRPr>
          <a:solidFill>
            <a:srgbClr val="413000"/>
          </a:solidFill>
          <a:latin typeface="Calibri" pitchFamily="34" charset="0"/>
          <a:ea typeface="+mn-ea"/>
          <a:cs typeface="Calibri" pitchFamily="34" charset="0"/>
        </a:defRPr>
      </a:lvl5pPr>
      <a:lvl6pPr marL="2514600" indent="-228600" algn="l" rtl="0" eaLnBrk="1" fontAlgn="base" hangingPunct="1">
        <a:spcBef>
          <a:spcPct val="20000"/>
        </a:spcBef>
        <a:spcAft>
          <a:spcPct val="0"/>
        </a:spcAft>
        <a:buFont typeface="Arial" charset="0"/>
        <a:buChar char="–"/>
        <a:defRPr>
          <a:solidFill>
            <a:schemeClr val="tx1"/>
          </a:solidFill>
          <a:latin typeface="+mn-lt"/>
          <a:ea typeface="+mn-ea"/>
        </a:defRPr>
      </a:lvl6pPr>
      <a:lvl7pPr marL="2971800" indent="-228600" algn="l" rtl="0" eaLnBrk="1" fontAlgn="base" hangingPunct="1">
        <a:spcBef>
          <a:spcPct val="20000"/>
        </a:spcBef>
        <a:spcAft>
          <a:spcPct val="0"/>
        </a:spcAft>
        <a:buFont typeface="Arial" charset="0"/>
        <a:buChar char="–"/>
        <a:defRPr>
          <a:solidFill>
            <a:schemeClr val="tx1"/>
          </a:solidFill>
          <a:latin typeface="+mn-lt"/>
          <a:ea typeface="+mn-ea"/>
        </a:defRPr>
      </a:lvl7pPr>
      <a:lvl8pPr marL="3429000" indent="-228600" algn="l" rtl="0" eaLnBrk="1" fontAlgn="base" hangingPunct="1">
        <a:spcBef>
          <a:spcPct val="20000"/>
        </a:spcBef>
        <a:spcAft>
          <a:spcPct val="0"/>
        </a:spcAft>
        <a:buFont typeface="Arial" charset="0"/>
        <a:buChar char="–"/>
        <a:defRPr>
          <a:solidFill>
            <a:schemeClr val="tx1"/>
          </a:solidFill>
          <a:latin typeface="+mn-lt"/>
          <a:ea typeface="+mn-ea"/>
        </a:defRPr>
      </a:lvl8pPr>
      <a:lvl9pPr marL="3886200" indent="-228600" algn="l" rtl="0" eaLnBrk="1" fontAlgn="base" hangingPunct="1">
        <a:spcBef>
          <a:spcPct val="20000"/>
        </a:spcBef>
        <a:spcAft>
          <a:spcPct val="0"/>
        </a:spcAft>
        <a:buFont typeface="Arial" charset="0"/>
        <a:buChar char="–"/>
        <a:defRPr>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hyperlink" Target="http://www.aicpa.org/" TargetMode="External"/><Relationship Id="rId2" Type="http://schemas.openxmlformats.org/officeDocument/2006/relationships/hyperlink" Target="http://www.ecfr.gov/" TargetMode="External"/><Relationship Id="rId1" Type="http://schemas.openxmlformats.org/officeDocument/2006/relationships/slideLayout" Target="../slideLayouts/slideLayout2.xml"/><Relationship Id="rId4" Type="http://schemas.openxmlformats.org/officeDocument/2006/relationships/hyperlink" Target="https://cfo.gov/cofar/" TargetMode="External"/></Relationships>
</file>

<file path=ppt/slides/_rels/slide54.xml.rels><?xml version="1.0" encoding="UTF-8" standalone="yes"?>
<Relationships xmlns="http://schemas.openxmlformats.org/package/2006/relationships"><Relationship Id="rId2" Type="http://schemas.openxmlformats.org/officeDocument/2006/relationships/hyperlink" Target="mailto:sean.walker@claconnect.com" TargetMode="External"/><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3200" dirty="0" smtClean="0"/>
              <a:t>Uniform Grant Guidance (</a:t>
            </a:r>
            <a:r>
              <a:rPr lang="en-US" sz="3200" dirty="0" err="1" smtClean="0"/>
              <a:t>UG</a:t>
            </a:r>
            <a:r>
              <a:rPr lang="en-US" sz="3200" dirty="0" smtClean="0"/>
              <a:t>) – </a:t>
            </a:r>
            <a:r>
              <a:rPr lang="en-US" sz="2400" dirty="0" smtClean="0"/>
              <a:t>Subrecipient Monitoring, Risk Assessment and Award Identification Requirements</a:t>
            </a:r>
            <a:endParaRPr lang="en-US" sz="2400" dirty="0"/>
          </a:p>
        </p:txBody>
      </p:sp>
      <p:sp>
        <p:nvSpPr>
          <p:cNvPr id="3" name="Subtitle 2"/>
          <p:cNvSpPr>
            <a:spLocks noGrp="1"/>
          </p:cNvSpPr>
          <p:nvPr>
            <p:ph type="subTitle" idx="1"/>
          </p:nvPr>
        </p:nvSpPr>
        <p:spPr/>
        <p:txBody>
          <a:bodyPr/>
          <a:lstStyle/>
          <a:p>
            <a:r>
              <a:rPr lang="en-US" dirty="0" smtClean="0"/>
              <a:t>October 25, 2016, AGA Central Pennsylvania Chapter</a:t>
            </a:r>
          </a:p>
          <a:p>
            <a:r>
              <a:rPr lang="en-US" dirty="0" smtClean="0"/>
              <a:t>Fall Education Seminar</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Required Communication with Subaward</a:t>
            </a:r>
            <a:endParaRPr lang="en-US" sz="2000" dirty="0"/>
          </a:p>
        </p:txBody>
      </p:sp>
      <p:sp>
        <p:nvSpPr>
          <p:cNvPr id="5" name="Subtitle 4"/>
          <p:cNvSpPr>
            <a:spLocks noGrp="1"/>
          </p:cNvSpPr>
          <p:nvPr>
            <p:ph type="subTitle" idx="1"/>
          </p:nvPr>
        </p:nvSpPr>
        <p:spPr/>
        <p:txBody>
          <a:bodyPr/>
          <a:lstStyle/>
          <a:p>
            <a:r>
              <a:rPr lang="en-US" dirty="0" smtClean="0"/>
              <a:t>200.331 (a)</a:t>
            </a:r>
            <a:endParaRPr lang="en-US" dirty="0"/>
          </a:p>
        </p:txBody>
      </p:sp>
    </p:spTree>
    <p:extLst>
      <p:ext uri="{BB962C8B-B14F-4D97-AF65-F5344CB8AC3E}">
        <p14:creationId xmlns:p14="http://schemas.microsoft.com/office/powerpoint/2010/main" val="33308306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All pass-through entities must</a:t>
            </a:r>
            <a:r>
              <a:rPr lang="en-US" dirty="0" smtClean="0"/>
              <a:t>:</a:t>
            </a:r>
            <a:endParaRPr lang="en-US" dirty="0"/>
          </a:p>
        </p:txBody>
      </p:sp>
      <p:sp>
        <p:nvSpPr>
          <p:cNvPr id="5" name="Content Placeholder 4"/>
          <p:cNvSpPr>
            <a:spLocks noGrp="1"/>
          </p:cNvSpPr>
          <p:nvPr>
            <p:ph idx="1"/>
          </p:nvPr>
        </p:nvSpPr>
        <p:spPr/>
        <p:txBody>
          <a:bodyPr/>
          <a:lstStyle/>
          <a:p>
            <a:r>
              <a:rPr lang="en-US" dirty="0" smtClean="0"/>
              <a:t>Ensure </a:t>
            </a:r>
            <a:r>
              <a:rPr lang="en-US" dirty="0"/>
              <a:t>that every subaward is clearly identified to the subrecipient as a </a:t>
            </a:r>
            <a:r>
              <a:rPr lang="en-US" dirty="0" smtClean="0"/>
              <a:t>subaward. </a:t>
            </a:r>
          </a:p>
          <a:p>
            <a:r>
              <a:rPr lang="en-US" dirty="0" smtClean="0"/>
              <a:t>Includes </a:t>
            </a:r>
            <a:r>
              <a:rPr lang="en-US" dirty="0"/>
              <a:t>the following information at the time of the subaward and if any of these data elements change, include the changes in subsequent subaward modification. </a:t>
            </a:r>
            <a:endParaRPr lang="en-US" dirty="0" smtClean="0"/>
          </a:p>
          <a:p>
            <a:r>
              <a:rPr lang="en-US" dirty="0" smtClean="0"/>
              <a:t>When </a:t>
            </a:r>
            <a:r>
              <a:rPr lang="en-US" dirty="0"/>
              <a:t>some of this information is not available, the pass-through entity must provide the best information available to describe the Federal award and subaward.</a:t>
            </a:r>
          </a:p>
          <a:p>
            <a:endParaRPr lang="en-US" dirty="0"/>
          </a:p>
        </p:txBody>
      </p:sp>
    </p:spTree>
    <p:extLst>
      <p:ext uri="{BB962C8B-B14F-4D97-AF65-F5344CB8AC3E}">
        <p14:creationId xmlns:p14="http://schemas.microsoft.com/office/powerpoint/2010/main" val="41924255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Subaward</a:t>
            </a:r>
            <a:endParaRPr lang="en-US" dirty="0"/>
          </a:p>
        </p:txBody>
      </p:sp>
      <p:sp>
        <p:nvSpPr>
          <p:cNvPr id="3" name="Content Placeholder 2"/>
          <p:cNvSpPr>
            <a:spLocks noGrp="1"/>
          </p:cNvSpPr>
          <p:nvPr>
            <p:ph idx="1"/>
          </p:nvPr>
        </p:nvSpPr>
        <p:spPr>
          <a:xfrm>
            <a:off x="533400" y="1219200"/>
            <a:ext cx="8229600" cy="4876800"/>
          </a:xfrm>
        </p:spPr>
        <p:txBody>
          <a:bodyPr/>
          <a:lstStyle/>
          <a:p>
            <a:r>
              <a:rPr lang="en-US" dirty="0" smtClean="0"/>
              <a:t>“Required” information at time of Subaward:</a:t>
            </a:r>
          </a:p>
          <a:p>
            <a:pPr lvl="1"/>
            <a:r>
              <a:rPr lang="en-US" dirty="0" smtClean="0"/>
              <a:t>Subrecipient Name</a:t>
            </a:r>
          </a:p>
          <a:p>
            <a:pPr lvl="1"/>
            <a:r>
              <a:rPr lang="en-US" dirty="0" smtClean="0"/>
              <a:t>Subrecipient’s DUNS Number</a:t>
            </a:r>
          </a:p>
          <a:p>
            <a:pPr lvl="1"/>
            <a:r>
              <a:rPr lang="en-US" dirty="0" smtClean="0"/>
              <a:t>Federal Award Identification Number (FAIN)</a:t>
            </a:r>
          </a:p>
          <a:p>
            <a:pPr lvl="1"/>
            <a:r>
              <a:rPr lang="en-US" dirty="0" smtClean="0"/>
              <a:t>Federal Award Date</a:t>
            </a:r>
          </a:p>
          <a:p>
            <a:pPr lvl="1"/>
            <a:r>
              <a:rPr lang="en-US" dirty="0" smtClean="0"/>
              <a:t>Subaward Period of Performance Start and End Date</a:t>
            </a:r>
          </a:p>
          <a:p>
            <a:pPr lvl="1"/>
            <a:r>
              <a:rPr lang="en-US" dirty="0" smtClean="0"/>
              <a:t>Amount of Federals Funds Obligated by this action</a:t>
            </a:r>
          </a:p>
          <a:p>
            <a:pPr lvl="1"/>
            <a:r>
              <a:rPr lang="en-US" dirty="0" smtClean="0"/>
              <a:t>Total Amount of Federal Funds Obligated to the subrecipient</a:t>
            </a:r>
          </a:p>
          <a:p>
            <a:pPr lvl="1"/>
            <a:r>
              <a:rPr lang="en-US" dirty="0" smtClean="0"/>
              <a:t>Total Amount of the Federal Award</a:t>
            </a:r>
            <a:endParaRPr lang="en-US" dirty="0"/>
          </a:p>
        </p:txBody>
      </p:sp>
    </p:spTree>
    <p:extLst>
      <p:ext uri="{BB962C8B-B14F-4D97-AF65-F5344CB8AC3E}">
        <p14:creationId xmlns:p14="http://schemas.microsoft.com/office/powerpoint/2010/main" val="67696702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Subaward (cont.)</a:t>
            </a:r>
            <a:endParaRPr lang="en-US" dirty="0"/>
          </a:p>
        </p:txBody>
      </p:sp>
      <p:sp>
        <p:nvSpPr>
          <p:cNvPr id="3" name="Content Placeholder 2"/>
          <p:cNvSpPr>
            <a:spLocks noGrp="1"/>
          </p:cNvSpPr>
          <p:nvPr>
            <p:ph idx="1"/>
          </p:nvPr>
        </p:nvSpPr>
        <p:spPr/>
        <p:txBody>
          <a:bodyPr/>
          <a:lstStyle/>
          <a:p>
            <a:pPr lvl="1"/>
            <a:r>
              <a:rPr lang="en-US" dirty="0" smtClean="0"/>
              <a:t>Federal award project description, as required to be responsive to the Federal Funding Accountability and Transparency Act</a:t>
            </a:r>
          </a:p>
          <a:p>
            <a:pPr lvl="1"/>
            <a:r>
              <a:rPr lang="en-US" dirty="0" smtClean="0"/>
              <a:t>Name of Federal awarding agency, pass-through entity, and contact information for awarding official</a:t>
            </a:r>
          </a:p>
          <a:p>
            <a:pPr lvl="1"/>
            <a:r>
              <a:rPr lang="en-US" dirty="0" err="1" smtClean="0"/>
              <a:t>CFDA</a:t>
            </a:r>
            <a:r>
              <a:rPr lang="en-US" dirty="0" smtClean="0"/>
              <a:t> Number and Name</a:t>
            </a:r>
          </a:p>
          <a:p>
            <a:pPr lvl="1"/>
            <a:r>
              <a:rPr lang="en-US" dirty="0" smtClean="0"/>
              <a:t>Identification of whether the award is R&amp;D; and</a:t>
            </a:r>
          </a:p>
          <a:p>
            <a:pPr lvl="1"/>
            <a:r>
              <a:rPr lang="en-US" dirty="0" smtClean="0"/>
              <a:t>Indirect cost rate for the Federal Award</a:t>
            </a:r>
          </a:p>
        </p:txBody>
      </p:sp>
    </p:spTree>
    <p:extLst>
      <p:ext uri="{BB962C8B-B14F-4D97-AF65-F5344CB8AC3E}">
        <p14:creationId xmlns:p14="http://schemas.microsoft.com/office/powerpoint/2010/main" val="160479903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Subaward (cont.)</a:t>
            </a:r>
            <a:endParaRPr lang="en-US" dirty="0"/>
          </a:p>
        </p:txBody>
      </p:sp>
      <p:sp>
        <p:nvSpPr>
          <p:cNvPr id="3" name="Content Placeholder 2"/>
          <p:cNvSpPr>
            <a:spLocks noGrp="1"/>
          </p:cNvSpPr>
          <p:nvPr>
            <p:ph idx="1"/>
          </p:nvPr>
        </p:nvSpPr>
        <p:spPr/>
        <p:txBody>
          <a:bodyPr/>
          <a:lstStyle/>
          <a:p>
            <a:pPr lvl="1"/>
            <a:r>
              <a:rPr lang="en-US" dirty="0" smtClean="0"/>
              <a:t>All requirements imposed by the pass-through entity on the subrecipient.</a:t>
            </a:r>
          </a:p>
          <a:p>
            <a:pPr lvl="1"/>
            <a:r>
              <a:rPr lang="en-US" dirty="0" smtClean="0"/>
              <a:t>Any additional requirements that the pass-through entity imposes on the subrecipient.</a:t>
            </a:r>
          </a:p>
          <a:p>
            <a:pPr lvl="1"/>
            <a:r>
              <a:rPr lang="en-US" dirty="0" smtClean="0"/>
              <a:t>A requirement that the subrecipient permit the pass-through entity and auditors to have access to the subrecipient's records and financial statements as necessary for the pass-through entity to meet the requirements of this part; and</a:t>
            </a:r>
          </a:p>
          <a:p>
            <a:pPr lvl="1"/>
            <a:r>
              <a:rPr lang="en-US" dirty="0" smtClean="0"/>
              <a:t>Appropriate terms and conditions concerning closeout of the subaward.</a:t>
            </a:r>
          </a:p>
          <a:p>
            <a:endParaRPr lang="en-US" dirty="0" smtClean="0"/>
          </a:p>
          <a:p>
            <a:pPr lvl="1"/>
            <a:endParaRPr lang="en-US" dirty="0" smtClean="0"/>
          </a:p>
        </p:txBody>
      </p:sp>
    </p:spTree>
    <p:extLst>
      <p:ext uri="{BB962C8B-B14F-4D97-AF65-F5344CB8AC3E}">
        <p14:creationId xmlns:p14="http://schemas.microsoft.com/office/powerpoint/2010/main" val="8493635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Risk Assessment</a:t>
            </a:r>
            <a:endParaRPr lang="en-US" dirty="0"/>
          </a:p>
        </p:txBody>
      </p:sp>
      <p:sp>
        <p:nvSpPr>
          <p:cNvPr id="7" name="Subtitle 6"/>
          <p:cNvSpPr>
            <a:spLocks noGrp="1"/>
          </p:cNvSpPr>
          <p:nvPr>
            <p:ph type="subTitle" idx="1"/>
          </p:nvPr>
        </p:nvSpPr>
        <p:spPr/>
        <p:txBody>
          <a:bodyPr/>
          <a:lstStyle/>
          <a:p>
            <a:r>
              <a:rPr lang="en-US" dirty="0" smtClean="0"/>
              <a:t>200.331(b)</a:t>
            </a:r>
            <a:endParaRPr lang="en-US" dirty="0"/>
          </a:p>
        </p:txBody>
      </p:sp>
    </p:spTree>
    <p:extLst>
      <p:ext uri="{BB962C8B-B14F-4D97-AF65-F5344CB8AC3E}">
        <p14:creationId xmlns:p14="http://schemas.microsoft.com/office/powerpoint/2010/main" val="42770422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Grantor’s Responsibility –</a:t>
            </a:r>
            <a:r>
              <a:rPr lang="en-US" dirty="0" smtClean="0"/>
              <a:t/>
            </a:r>
            <a:br>
              <a:rPr lang="en-US" dirty="0" smtClean="0"/>
            </a:br>
            <a:r>
              <a:rPr lang="en-US" dirty="0" smtClean="0"/>
              <a:t>Risk Assessment</a:t>
            </a:r>
            <a:endParaRPr lang="en-US" dirty="0"/>
          </a:p>
        </p:txBody>
      </p:sp>
      <p:sp>
        <p:nvSpPr>
          <p:cNvPr id="3" name="Content Placeholder 2"/>
          <p:cNvSpPr>
            <a:spLocks noGrp="1"/>
          </p:cNvSpPr>
          <p:nvPr>
            <p:ph idx="1"/>
          </p:nvPr>
        </p:nvSpPr>
        <p:spPr/>
        <p:txBody>
          <a:bodyPr/>
          <a:lstStyle/>
          <a:p>
            <a:r>
              <a:rPr lang="en-US" dirty="0" smtClean="0"/>
              <a:t>Evaluate </a:t>
            </a:r>
            <a:r>
              <a:rPr lang="en-US" dirty="0"/>
              <a:t>each subrecipient's risk of noncompliance with Federal statutes, regulations, and the terms and conditions of the subaward for purposes of determining the appropriate subrecipient monitoring procedures.</a:t>
            </a:r>
          </a:p>
          <a:p>
            <a:r>
              <a:rPr lang="en-US" dirty="0" smtClean="0"/>
              <a:t>In other words – </a:t>
            </a:r>
          </a:p>
          <a:p>
            <a:pPr lvl="1"/>
            <a:r>
              <a:rPr lang="en-US" dirty="0" smtClean="0"/>
              <a:t>Preform a risk assessment on the likelihood the subrecipient maybe noncompliant with regulations.</a:t>
            </a:r>
          </a:p>
          <a:p>
            <a:r>
              <a:rPr lang="en-US" dirty="0" smtClean="0"/>
              <a:t>Evaluations should be documented!</a:t>
            </a:r>
            <a:endParaRPr lang="en-US" dirty="0"/>
          </a:p>
          <a:p>
            <a:endParaRPr lang="en-US" dirty="0" smtClean="0"/>
          </a:p>
        </p:txBody>
      </p:sp>
    </p:spTree>
    <p:extLst>
      <p:ext uri="{BB962C8B-B14F-4D97-AF65-F5344CB8AC3E}">
        <p14:creationId xmlns:p14="http://schemas.microsoft.com/office/powerpoint/2010/main" val="301095323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Grantor’s Responsibility –</a:t>
            </a:r>
            <a:r>
              <a:rPr lang="en-US" dirty="0"/>
              <a:t/>
            </a:r>
            <a:br>
              <a:rPr lang="en-US" dirty="0"/>
            </a:br>
            <a:r>
              <a:rPr lang="en-US" dirty="0" smtClean="0"/>
              <a:t>Risk Assessment Factors</a:t>
            </a:r>
            <a:endParaRPr lang="en-US" dirty="0"/>
          </a:p>
        </p:txBody>
      </p:sp>
      <p:sp>
        <p:nvSpPr>
          <p:cNvPr id="3" name="Content Placeholder 2"/>
          <p:cNvSpPr>
            <a:spLocks noGrp="1"/>
          </p:cNvSpPr>
          <p:nvPr>
            <p:ph idx="1"/>
          </p:nvPr>
        </p:nvSpPr>
        <p:spPr/>
        <p:txBody>
          <a:bodyPr/>
          <a:lstStyle/>
          <a:p>
            <a:r>
              <a:rPr lang="en-US" sz="2400" dirty="0"/>
              <a:t>Consider such factors as:</a:t>
            </a:r>
          </a:p>
          <a:p>
            <a:pPr lvl="1"/>
            <a:r>
              <a:rPr lang="en-US" sz="2000" dirty="0"/>
              <a:t>The subrecipient's </a:t>
            </a:r>
            <a:r>
              <a:rPr lang="en-US" sz="2000" b="1" dirty="0"/>
              <a:t>prior experience</a:t>
            </a:r>
            <a:r>
              <a:rPr lang="en-US" sz="2000" dirty="0"/>
              <a:t> with the same or similar </a:t>
            </a:r>
            <a:r>
              <a:rPr lang="en-US" sz="2000" dirty="0" err="1"/>
              <a:t>subawards</a:t>
            </a:r>
            <a:r>
              <a:rPr lang="en-US" sz="2000" dirty="0"/>
              <a:t>;</a:t>
            </a:r>
          </a:p>
          <a:p>
            <a:pPr lvl="1"/>
            <a:r>
              <a:rPr lang="en-US" sz="2000" dirty="0"/>
              <a:t>The </a:t>
            </a:r>
            <a:r>
              <a:rPr lang="en-US" sz="2000" b="1" dirty="0"/>
              <a:t>results of previous audits</a:t>
            </a:r>
            <a:r>
              <a:rPr lang="en-US" sz="2000" dirty="0"/>
              <a:t> including whether or not the subrecipient receives a Single Audit in accordance with Subpart F—Audit Requirements of this part, and the extent to which the same or similar subaward has been audited as a major program.</a:t>
            </a:r>
          </a:p>
          <a:p>
            <a:pPr lvl="1"/>
            <a:r>
              <a:rPr lang="en-US" sz="2000" dirty="0"/>
              <a:t>Whether the subrecipient has </a:t>
            </a:r>
            <a:r>
              <a:rPr lang="en-US" sz="2000" b="1" dirty="0"/>
              <a:t>new personnel </a:t>
            </a:r>
            <a:r>
              <a:rPr lang="en-US" sz="2000" dirty="0"/>
              <a:t>or new or substantially changed </a:t>
            </a:r>
            <a:r>
              <a:rPr lang="en-US" sz="2000" b="1" dirty="0"/>
              <a:t>systems</a:t>
            </a:r>
            <a:r>
              <a:rPr lang="en-US" sz="2000" dirty="0"/>
              <a:t>; and</a:t>
            </a:r>
          </a:p>
          <a:p>
            <a:pPr lvl="1"/>
            <a:r>
              <a:rPr lang="en-US" sz="2000" dirty="0"/>
              <a:t>The extent and results of </a:t>
            </a:r>
            <a:r>
              <a:rPr lang="en-US" sz="2000" b="1" dirty="0"/>
              <a:t>Federal awarding agency monitoring </a:t>
            </a:r>
            <a:r>
              <a:rPr lang="en-US" sz="2000" dirty="0"/>
              <a:t>(e.g., if the subrecipient also receives Federal awards directly from a Federal awarding agency).</a:t>
            </a:r>
          </a:p>
          <a:p>
            <a:pPr marL="457200" lvl="1" indent="0">
              <a:buNone/>
            </a:pPr>
            <a:endParaRPr lang="en-US" sz="2000" dirty="0"/>
          </a:p>
          <a:p>
            <a:endParaRPr lang="en-US" sz="2400" dirty="0"/>
          </a:p>
        </p:txBody>
      </p:sp>
    </p:spTree>
    <p:extLst>
      <p:ext uri="{BB962C8B-B14F-4D97-AF65-F5344CB8AC3E}">
        <p14:creationId xmlns:p14="http://schemas.microsoft.com/office/powerpoint/2010/main" val="421682685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Techniques for Monitoring</a:t>
            </a:r>
            <a:endParaRPr lang="en-US" dirty="0"/>
          </a:p>
        </p:txBody>
      </p:sp>
      <p:sp>
        <p:nvSpPr>
          <p:cNvPr id="5" name="Subtitle 4"/>
          <p:cNvSpPr>
            <a:spLocks noGrp="1"/>
          </p:cNvSpPr>
          <p:nvPr>
            <p:ph type="subTitle" idx="1"/>
          </p:nvPr>
        </p:nvSpPr>
        <p:spPr/>
        <p:txBody>
          <a:bodyPr/>
          <a:lstStyle/>
          <a:p>
            <a:r>
              <a:rPr lang="en-US" dirty="0" smtClean="0"/>
              <a:t>200.331(c) – 200.331(h)</a:t>
            </a:r>
            <a:endParaRPr lang="en-US" dirty="0"/>
          </a:p>
        </p:txBody>
      </p:sp>
    </p:spTree>
    <p:extLst>
      <p:ext uri="{BB962C8B-B14F-4D97-AF65-F5344CB8AC3E}">
        <p14:creationId xmlns:p14="http://schemas.microsoft.com/office/powerpoint/2010/main" val="383263620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Grantor’s Responsibility  -  </a:t>
            </a:r>
            <a:r>
              <a:rPr lang="en-US" dirty="0" smtClean="0"/>
              <a:t/>
            </a:r>
            <a:br>
              <a:rPr lang="en-US" dirty="0" smtClean="0"/>
            </a:br>
            <a:r>
              <a:rPr lang="en-US" dirty="0" smtClean="0"/>
              <a:t>Monitoring</a:t>
            </a:r>
            <a:endParaRPr lang="en-US" dirty="0"/>
          </a:p>
        </p:txBody>
      </p:sp>
      <p:sp>
        <p:nvSpPr>
          <p:cNvPr id="3" name="Content Placeholder 2"/>
          <p:cNvSpPr>
            <a:spLocks noGrp="1"/>
          </p:cNvSpPr>
          <p:nvPr>
            <p:ph idx="1"/>
          </p:nvPr>
        </p:nvSpPr>
        <p:spPr/>
        <p:txBody>
          <a:bodyPr/>
          <a:lstStyle/>
          <a:p>
            <a:r>
              <a:rPr lang="en-US" dirty="0" smtClean="0"/>
              <a:t>Consider imposing specific subaward conditions upon a subrecipient, if appropriate. </a:t>
            </a:r>
          </a:p>
          <a:p>
            <a:r>
              <a:rPr lang="en-US" dirty="0" smtClean="0"/>
              <a:t>Monitor the activities of the subrecipient as necessary to ensure that the subaward is used for authorized purposes, in compliance with Federal statutes, regulations, and the terms and conditions of the subaward; and that subaward performance goals are achieved. </a:t>
            </a:r>
            <a:endParaRPr lang="en-US" dirty="0"/>
          </a:p>
        </p:txBody>
      </p:sp>
    </p:spTree>
    <p:extLst>
      <p:ext uri="{BB962C8B-B14F-4D97-AF65-F5344CB8AC3E}">
        <p14:creationId xmlns:p14="http://schemas.microsoft.com/office/powerpoint/2010/main" val="306855628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Learning Objectives</a:t>
            </a:r>
            <a:endParaRPr lang="en-US" dirty="0"/>
          </a:p>
        </p:txBody>
      </p:sp>
      <p:sp>
        <p:nvSpPr>
          <p:cNvPr id="3" name="Content Placeholder 2"/>
          <p:cNvSpPr>
            <a:spLocks noGrp="1"/>
          </p:cNvSpPr>
          <p:nvPr>
            <p:ph idx="1"/>
          </p:nvPr>
        </p:nvSpPr>
        <p:spPr/>
        <p:txBody>
          <a:bodyPr/>
          <a:lstStyle/>
          <a:p>
            <a:r>
              <a:rPr lang="en-US" dirty="0" smtClean="0"/>
              <a:t>At the end of this session, you will be able to: </a:t>
            </a:r>
          </a:p>
          <a:p>
            <a:pPr lvl="1"/>
            <a:r>
              <a:rPr lang="en-US" dirty="0" smtClean="0"/>
              <a:t>Identify and understand the grantor’s responsibility for monitoring subrecipients in accordance with the Federal requirements. </a:t>
            </a:r>
          </a:p>
          <a:p>
            <a:pPr lvl="1"/>
            <a:r>
              <a:rPr lang="en-US" dirty="0" smtClean="0"/>
              <a:t>Identify and assess internal controls over compliance requirements.</a:t>
            </a:r>
          </a:p>
          <a:p>
            <a:pPr lvl="1"/>
            <a:r>
              <a:rPr lang="en-US" dirty="0" smtClean="0"/>
              <a:t>Review single audit reports and understand the components of the report.</a:t>
            </a:r>
          </a:p>
          <a:p>
            <a:endParaRPr lang="en-US" dirty="0" smtClean="0"/>
          </a:p>
          <a:p>
            <a:endParaRPr lang="en-US" dirty="0" smtClean="0"/>
          </a:p>
          <a:p>
            <a:endParaRPr lang="en-US" dirty="0" smtClean="0"/>
          </a:p>
          <a:p>
            <a:pPr lvl="1"/>
            <a:endParaRPr lang="en-US" dirty="0" smtClean="0"/>
          </a:p>
          <a:p>
            <a:endParaRPr lang="en-US"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Grantor’s Responsibility  -  </a:t>
            </a:r>
            <a:r>
              <a:rPr lang="en-US" dirty="0"/>
              <a:t/>
            </a:r>
            <a:br>
              <a:rPr lang="en-US" dirty="0"/>
            </a:br>
            <a:r>
              <a:rPr lang="en-US" dirty="0" smtClean="0"/>
              <a:t>Monitoring (cont.)</a:t>
            </a:r>
            <a:endParaRPr lang="en-US" dirty="0"/>
          </a:p>
        </p:txBody>
      </p:sp>
      <p:sp>
        <p:nvSpPr>
          <p:cNvPr id="3" name="Content Placeholder 2"/>
          <p:cNvSpPr>
            <a:spLocks noGrp="1"/>
          </p:cNvSpPr>
          <p:nvPr>
            <p:ph idx="1"/>
          </p:nvPr>
        </p:nvSpPr>
        <p:spPr/>
        <p:txBody>
          <a:bodyPr/>
          <a:lstStyle/>
          <a:p>
            <a:r>
              <a:rPr lang="en-US" dirty="0"/>
              <a:t>Pass-through entity monitoring of the subrecipient </a:t>
            </a:r>
            <a:r>
              <a:rPr lang="en-US" u="sng" dirty="0"/>
              <a:t>must</a:t>
            </a:r>
            <a:r>
              <a:rPr lang="en-US" dirty="0"/>
              <a:t> include:</a:t>
            </a:r>
          </a:p>
          <a:p>
            <a:pPr lvl="1"/>
            <a:r>
              <a:rPr lang="en-US" dirty="0"/>
              <a:t>Reviewing financial and performance </a:t>
            </a:r>
            <a:r>
              <a:rPr lang="en-US" dirty="0" smtClean="0"/>
              <a:t>reports</a:t>
            </a:r>
            <a:endParaRPr lang="en-US" dirty="0"/>
          </a:p>
          <a:p>
            <a:pPr lvl="1"/>
            <a:r>
              <a:rPr lang="en-US" dirty="0"/>
              <a:t>Following-up and ensuring that the subrecipient takes timely and appropriate action on all deficiencies pertaining to the Federal award provided to the subrecipient from the pass-through entity detected </a:t>
            </a:r>
            <a:r>
              <a:rPr lang="en-US" dirty="0" smtClean="0"/>
              <a:t>through audits</a:t>
            </a:r>
            <a:r>
              <a:rPr lang="en-US" dirty="0"/>
              <a:t>, on-site reviews, and other means.</a:t>
            </a:r>
          </a:p>
          <a:p>
            <a:pPr lvl="1"/>
            <a:r>
              <a:rPr lang="en-US" dirty="0" smtClean="0"/>
              <a:t>Issuing </a:t>
            </a:r>
            <a:r>
              <a:rPr lang="en-US" dirty="0"/>
              <a:t>a management decision for audit findings pertaining to the Federal award provided to the subrecipient from the pass-through entity as required by §200.521 Management decision.</a:t>
            </a:r>
          </a:p>
          <a:p>
            <a:endParaRPr lang="en-US" dirty="0"/>
          </a:p>
        </p:txBody>
      </p:sp>
    </p:spTree>
    <p:extLst>
      <p:ext uri="{BB962C8B-B14F-4D97-AF65-F5344CB8AC3E}">
        <p14:creationId xmlns:p14="http://schemas.microsoft.com/office/powerpoint/2010/main" val="304043541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Grantor’s Responsibility – </a:t>
            </a:r>
            <a:r>
              <a:rPr lang="en-US" dirty="0" smtClean="0"/>
              <a:t/>
            </a:r>
            <a:br>
              <a:rPr lang="en-US" dirty="0" smtClean="0"/>
            </a:br>
            <a:r>
              <a:rPr lang="en-US" dirty="0" smtClean="0"/>
              <a:t>Monitoring (cont.)</a:t>
            </a:r>
            <a:endParaRPr lang="en-US" dirty="0"/>
          </a:p>
        </p:txBody>
      </p:sp>
      <p:sp>
        <p:nvSpPr>
          <p:cNvPr id="3" name="Content Placeholder 2"/>
          <p:cNvSpPr>
            <a:spLocks noGrp="1"/>
          </p:cNvSpPr>
          <p:nvPr>
            <p:ph idx="1"/>
          </p:nvPr>
        </p:nvSpPr>
        <p:spPr/>
        <p:txBody>
          <a:bodyPr/>
          <a:lstStyle/>
          <a:p>
            <a:r>
              <a:rPr lang="en-US" sz="2400" dirty="0" smtClean="0"/>
              <a:t>Depending upon the pass-through entity's assessment of risk posed by the subrecipient the following monitoring tools may be useful for the pass-through entity to ensure proper accountability and compliance with program requirements and achievement of performance goals: </a:t>
            </a:r>
          </a:p>
          <a:p>
            <a:pPr lvl="1"/>
            <a:r>
              <a:rPr lang="en-US" sz="2000" dirty="0" smtClean="0"/>
              <a:t>Providing subrecipients with training and technical assistance on program-related matters; and </a:t>
            </a:r>
          </a:p>
          <a:p>
            <a:pPr lvl="1"/>
            <a:r>
              <a:rPr lang="en-US" sz="2000" dirty="0" smtClean="0"/>
              <a:t>Performing on-site reviews of the subrecipient's program operations</a:t>
            </a:r>
          </a:p>
          <a:p>
            <a:pPr lvl="1"/>
            <a:r>
              <a:rPr lang="en-US" sz="2000" dirty="0" smtClean="0"/>
              <a:t>Arranging for agreed-upon-procedures engagements as described in §200.425 Audit services.</a:t>
            </a:r>
          </a:p>
          <a:p>
            <a:r>
              <a:rPr lang="en-US" sz="2400" dirty="0" smtClean="0"/>
              <a:t>Consider taking enforcement action against noncompliant subrecipients as described in §200.338 Remedies for noncompliance of this part and in program regulations. </a:t>
            </a:r>
          </a:p>
          <a:p>
            <a:endParaRPr lang="en-US" dirty="0" smtClean="0"/>
          </a:p>
          <a:p>
            <a:endParaRPr lang="en-US" dirty="0"/>
          </a:p>
        </p:txBody>
      </p:sp>
    </p:spTree>
    <p:extLst>
      <p:ext uri="{BB962C8B-B14F-4D97-AF65-F5344CB8AC3E}">
        <p14:creationId xmlns:p14="http://schemas.microsoft.com/office/powerpoint/2010/main" val="54837457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Program Performance</a:t>
            </a:r>
            <a:endParaRPr lang="en-US" dirty="0"/>
          </a:p>
        </p:txBody>
      </p:sp>
      <p:sp>
        <p:nvSpPr>
          <p:cNvPr id="5" name="Subtitle 4"/>
          <p:cNvSpPr>
            <a:spLocks noGrp="1"/>
          </p:cNvSpPr>
          <p:nvPr>
            <p:ph type="subTitle" idx="1"/>
          </p:nvPr>
        </p:nvSpPr>
        <p:spPr/>
        <p:txBody>
          <a:bodyPr/>
          <a:lstStyle/>
          <a:p>
            <a:r>
              <a:rPr lang="en-US" dirty="0" smtClean="0"/>
              <a:t>200.328</a:t>
            </a:r>
            <a:endParaRPr lang="en-US" dirty="0"/>
          </a:p>
        </p:txBody>
      </p:sp>
    </p:spTree>
    <p:extLst>
      <p:ext uri="{BB962C8B-B14F-4D97-AF65-F5344CB8AC3E}">
        <p14:creationId xmlns:p14="http://schemas.microsoft.com/office/powerpoint/2010/main" val="123191550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Subrecipient’s Responsibility for Monitoring Performance</a:t>
            </a:r>
            <a:endParaRPr lang="en-US" dirty="0"/>
          </a:p>
        </p:txBody>
      </p:sp>
      <p:sp>
        <p:nvSpPr>
          <p:cNvPr id="5" name="Content Placeholder 4"/>
          <p:cNvSpPr>
            <a:spLocks noGrp="1"/>
          </p:cNvSpPr>
          <p:nvPr>
            <p:ph idx="1"/>
          </p:nvPr>
        </p:nvSpPr>
        <p:spPr/>
        <p:txBody>
          <a:bodyPr/>
          <a:lstStyle/>
          <a:p>
            <a:r>
              <a:rPr lang="en-US" dirty="0"/>
              <a:t>The non-Federal entity is responsible for oversight of the operations of the Federal award supported activities. The non-Federal entity </a:t>
            </a:r>
            <a:r>
              <a:rPr lang="en-US" u="sng" dirty="0"/>
              <a:t>must</a:t>
            </a:r>
            <a:r>
              <a:rPr lang="en-US" dirty="0"/>
              <a:t> monitor its activities under Federal awards to assure compliance with applicable Federal requirements </a:t>
            </a:r>
            <a:r>
              <a:rPr lang="en-US" u="sng" dirty="0"/>
              <a:t>and</a:t>
            </a:r>
            <a:r>
              <a:rPr lang="en-US" dirty="0"/>
              <a:t> </a:t>
            </a:r>
            <a:r>
              <a:rPr lang="en-US" b="1" dirty="0"/>
              <a:t>performance expectations are being achieved</a:t>
            </a:r>
            <a:r>
              <a:rPr lang="en-US" dirty="0"/>
              <a:t>. </a:t>
            </a:r>
          </a:p>
        </p:txBody>
      </p:sp>
    </p:spTree>
    <p:extLst>
      <p:ext uri="{BB962C8B-B14F-4D97-AF65-F5344CB8AC3E}">
        <p14:creationId xmlns:p14="http://schemas.microsoft.com/office/powerpoint/2010/main" val="258058469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lvl="3"/>
            <a:r>
              <a:rPr lang="en-US" dirty="0">
                <a:latin typeface="+mj-lt"/>
                <a:cs typeface="Arial" panose="020B0604020202020204" pitchFamily="34" charset="0"/>
              </a:rPr>
              <a:t>Program Performance Basics</a:t>
            </a:r>
          </a:p>
        </p:txBody>
      </p:sp>
      <p:sp>
        <p:nvSpPr>
          <p:cNvPr id="2" name="Content Placeholder 1"/>
          <p:cNvSpPr>
            <a:spLocks noGrp="1"/>
          </p:cNvSpPr>
          <p:nvPr>
            <p:ph idx="1"/>
          </p:nvPr>
        </p:nvSpPr>
        <p:spPr/>
        <p:txBody>
          <a:bodyPr/>
          <a:lstStyle/>
          <a:p>
            <a:r>
              <a:rPr lang="en-US" dirty="0"/>
              <a:t>The non-Federal entity must submit performance reports at the interval required </a:t>
            </a:r>
            <a:r>
              <a:rPr lang="en-US" dirty="0" smtClean="0"/>
              <a:t>pass-through </a:t>
            </a:r>
            <a:r>
              <a:rPr lang="en-US" dirty="0"/>
              <a:t>entity to best inform improvements in program outcomes and productivity. </a:t>
            </a:r>
            <a:endParaRPr lang="en-US" dirty="0" smtClean="0"/>
          </a:p>
          <a:p>
            <a:r>
              <a:rPr lang="en-US" dirty="0" smtClean="0"/>
              <a:t>Intervals </a:t>
            </a:r>
            <a:r>
              <a:rPr lang="en-US" dirty="0"/>
              <a:t>must be no less frequent than annually nor more frequent than quarterly except in unusual </a:t>
            </a:r>
            <a:r>
              <a:rPr lang="en-US" dirty="0" smtClean="0"/>
              <a:t>circumstances.</a:t>
            </a:r>
          </a:p>
          <a:p>
            <a:r>
              <a:rPr lang="en-US" dirty="0" smtClean="0"/>
              <a:t>Annual </a:t>
            </a:r>
            <a:r>
              <a:rPr lang="en-US" dirty="0"/>
              <a:t>reports must be due 90 calendar days after the reporting period; quarterly or semiannual reports must be due 30 calendar days after the reporting period. </a:t>
            </a:r>
            <a:endParaRPr lang="en-US" dirty="0" smtClean="0"/>
          </a:p>
        </p:txBody>
      </p:sp>
    </p:spTree>
    <p:extLst>
      <p:ext uri="{BB962C8B-B14F-4D97-AF65-F5344CB8AC3E}">
        <p14:creationId xmlns:p14="http://schemas.microsoft.com/office/powerpoint/2010/main" val="255318487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cs typeface="Arial" panose="020B0604020202020204" pitchFamily="34" charset="0"/>
              </a:rPr>
              <a:t>Program Performance </a:t>
            </a:r>
            <a:r>
              <a:rPr lang="en-US" sz="3200" dirty="0" smtClean="0">
                <a:cs typeface="Arial" panose="020B0604020202020204" pitchFamily="34" charset="0"/>
              </a:rPr>
              <a:t>Basics (cont.)</a:t>
            </a:r>
            <a:endParaRPr lang="en-US" dirty="0"/>
          </a:p>
        </p:txBody>
      </p:sp>
      <p:sp>
        <p:nvSpPr>
          <p:cNvPr id="3" name="Content Placeholder 2"/>
          <p:cNvSpPr>
            <a:spLocks noGrp="1"/>
          </p:cNvSpPr>
          <p:nvPr>
            <p:ph idx="1"/>
          </p:nvPr>
        </p:nvSpPr>
        <p:spPr/>
        <p:txBody>
          <a:bodyPr/>
          <a:lstStyle/>
          <a:p>
            <a:r>
              <a:rPr lang="en-US" dirty="0"/>
              <a:t>The non-Federal entity must submit performance reports using OMB-approved </a:t>
            </a:r>
            <a:r>
              <a:rPr lang="en-US" dirty="0" err="1"/>
              <a:t>governmentwide</a:t>
            </a:r>
            <a:r>
              <a:rPr lang="en-US" dirty="0"/>
              <a:t> standard information collections when providing performance information. </a:t>
            </a:r>
            <a:endParaRPr lang="en-US" dirty="0" smtClean="0"/>
          </a:p>
          <a:p>
            <a:endParaRPr lang="en-US" dirty="0"/>
          </a:p>
        </p:txBody>
      </p:sp>
    </p:spTree>
    <p:extLst>
      <p:ext uri="{BB962C8B-B14F-4D97-AF65-F5344CB8AC3E}">
        <p14:creationId xmlns:p14="http://schemas.microsoft.com/office/powerpoint/2010/main" val="140484218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cs typeface="Arial" panose="020B0604020202020204" pitchFamily="34" charset="0"/>
              </a:rPr>
              <a:t>Program Performance </a:t>
            </a:r>
            <a:r>
              <a:rPr lang="en-US" sz="3200" dirty="0" smtClean="0">
                <a:cs typeface="Arial" panose="020B0604020202020204" pitchFamily="34" charset="0"/>
              </a:rPr>
              <a:t>Basics (cont.)</a:t>
            </a:r>
            <a:endParaRPr lang="en-US" dirty="0"/>
          </a:p>
        </p:txBody>
      </p:sp>
      <p:sp>
        <p:nvSpPr>
          <p:cNvPr id="3" name="Content Placeholder 2"/>
          <p:cNvSpPr>
            <a:spLocks noGrp="1"/>
          </p:cNvSpPr>
          <p:nvPr>
            <p:ph idx="1"/>
          </p:nvPr>
        </p:nvSpPr>
        <p:spPr/>
        <p:txBody>
          <a:bodyPr/>
          <a:lstStyle/>
          <a:p>
            <a:r>
              <a:rPr lang="en-US" dirty="0"/>
              <a:t>As appropriate in accordance with above mentioned information collections, these reports will contain, for each Federal award, brief information on the following unless other collections are approved by OMB:</a:t>
            </a:r>
          </a:p>
          <a:p>
            <a:pPr lvl="1"/>
            <a:r>
              <a:rPr lang="en-US" sz="1600" dirty="0"/>
              <a:t>(</a:t>
            </a:r>
            <a:r>
              <a:rPr lang="en-US" sz="1600" dirty="0" err="1"/>
              <a:t>i</a:t>
            </a:r>
            <a:r>
              <a:rPr lang="en-US" sz="1600" dirty="0"/>
              <a:t>) A comparison of actual accomplishments to the objectives of the Federal award established for the period. Where the accomplishments of the Federal award can be quantified, a computation of the cost (for example, related to units of accomplishment) may be required if that information will be useful. Where performance trend data and analysis would be informative to the Federal awarding agency program, the Federal awarding agency should include this as a performance reporting requirement.</a:t>
            </a:r>
          </a:p>
          <a:p>
            <a:pPr lvl="1"/>
            <a:r>
              <a:rPr lang="en-US" sz="1600" dirty="0"/>
              <a:t>(ii) The reasons why established goals were not met, if appropriate.</a:t>
            </a:r>
          </a:p>
          <a:p>
            <a:pPr lvl="1"/>
            <a:r>
              <a:rPr lang="en-US" sz="1600" dirty="0"/>
              <a:t>(iii) Additional pertinent information including, when appropriate, analysis and explanation of cost overruns or high unit costs.</a:t>
            </a:r>
          </a:p>
          <a:p>
            <a:endParaRPr lang="en-US" dirty="0"/>
          </a:p>
        </p:txBody>
      </p:sp>
    </p:spTree>
    <p:extLst>
      <p:ext uri="{BB962C8B-B14F-4D97-AF65-F5344CB8AC3E}">
        <p14:creationId xmlns:p14="http://schemas.microsoft.com/office/powerpoint/2010/main" val="241698271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cs typeface="Arial" panose="020B0604020202020204" pitchFamily="34" charset="0"/>
              </a:rPr>
              <a:t>Program Performance Basics (cont.)</a:t>
            </a:r>
            <a:endParaRPr lang="en-US" dirty="0"/>
          </a:p>
        </p:txBody>
      </p:sp>
      <p:sp>
        <p:nvSpPr>
          <p:cNvPr id="3" name="Content Placeholder 2"/>
          <p:cNvSpPr>
            <a:spLocks noGrp="1"/>
          </p:cNvSpPr>
          <p:nvPr>
            <p:ph idx="1"/>
          </p:nvPr>
        </p:nvSpPr>
        <p:spPr/>
        <p:txBody>
          <a:bodyPr/>
          <a:lstStyle/>
          <a:p>
            <a:r>
              <a:rPr lang="en-US" i="1" dirty="0"/>
              <a:t>Construction performance reports</a:t>
            </a:r>
            <a:r>
              <a:rPr lang="en-US" dirty="0"/>
              <a:t>. For the most part, onsite technical inspections and certified percentage of completion data are relied on heavily by Federal awarding agencies and pass-through entities to monitor progress under Federal awards and </a:t>
            </a:r>
            <a:r>
              <a:rPr lang="en-US" dirty="0" err="1"/>
              <a:t>subawards</a:t>
            </a:r>
            <a:r>
              <a:rPr lang="en-US" dirty="0"/>
              <a:t> for construction. </a:t>
            </a:r>
            <a:endParaRPr lang="en-US" dirty="0" smtClean="0"/>
          </a:p>
        </p:txBody>
      </p:sp>
    </p:spTree>
    <p:extLst>
      <p:ext uri="{BB962C8B-B14F-4D97-AF65-F5344CB8AC3E}">
        <p14:creationId xmlns:p14="http://schemas.microsoft.com/office/powerpoint/2010/main" val="202665247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cs typeface="Arial" panose="020B0604020202020204" pitchFamily="34" charset="0"/>
              </a:rPr>
              <a:t>Program Performance Basics (cont.)</a:t>
            </a:r>
            <a:endParaRPr lang="en-US" dirty="0"/>
          </a:p>
        </p:txBody>
      </p:sp>
      <p:sp>
        <p:nvSpPr>
          <p:cNvPr id="3" name="Content Placeholder 2"/>
          <p:cNvSpPr>
            <a:spLocks noGrp="1"/>
          </p:cNvSpPr>
          <p:nvPr>
            <p:ph idx="1"/>
          </p:nvPr>
        </p:nvSpPr>
        <p:spPr/>
        <p:txBody>
          <a:bodyPr/>
          <a:lstStyle/>
          <a:p>
            <a:r>
              <a:rPr lang="en-US" i="1" dirty="0"/>
              <a:t>Significant developments</a:t>
            </a:r>
            <a:r>
              <a:rPr lang="en-US" dirty="0"/>
              <a:t>. Events may occur between the scheduled performance reporting dates that have significant impact upon the supported activity. In such cases, the non-Federal entity must inform the Federal awarding agency or pass-through entity as soon as the following types of conditions become known:</a:t>
            </a:r>
          </a:p>
          <a:p>
            <a:pPr lvl="1"/>
            <a:r>
              <a:rPr lang="en-US" dirty="0" smtClean="0"/>
              <a:t>Problems</a:t>
            </a:r>
            <a:r>
              <a:rPr lang="en-US" dirty="0"/>
              <a:t>, delays, or adverse conditions </a:t>
            </a:r>
            <a:endParaRPr lang="en-US" dirty="0" smtClean="0"/>
          </a:p>
          <a:p>
            <a:pPr lvl="1"/>
            <a:r>
              <a:rPr lang="en-US" dirty="0" smtClean="0"/>
              <a:t>Favorable</a:t>
            </a:r>
            <a:endParaRPr lang="en-US" dirty="0"/>
          </a:p>
        </p:txBody>
      </p:sp>
    </p:spTree>
    <p:extLst>
      <p:ext uri="{BB962C8B-B14F-4D97-AF65-F5344CB8AC3E}">
        <p14:creationId xmlns:p14="http://schemas.microsoft.com/office/powerpoint/2010/main" val="102304927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Monitoring Procedures: General</a:t>
            </a:r>
            <a:endParaRPr lang="en-US" dirty="0"/>
          </a:p>
        </p:txBody>
      </p:sp>
      <p:sp>
        <p:nvSpPr>
          <p:cNvPr id="3" name="Content Placeholder 2"/>
          <p:cNvSpPr>
            <a:spLocks noGrp="1"/>
          </p:cNvSpPr>
          <p:nvPr>
            <p:ph idx="1"/>
          </p:nvPr>
        </p:nvSpPr>
        <p:spPr/>
        <p:txBody>
          <a:bodyPr/>
          <a:lstStyle/>
          <a:p>
            <a:r>
              <a:rPr lang="en-US" sz="2400" dirty="0" smtClean="0"/>
              <a:t>Perform and document an annual risk assessment of noncompliance.</a:t>
            </a:r>
          </a:p>
          <a:p>
            <a:r>
              <a:rPr lang="en-US" sz="2400" dirty="0" smtClean="0"/>
              <a:t>Ensure subcontracts contain all required information.</a:t>
            </a:r>
          </a:p>
          <a:p>
            <a:r>
              <a:rPr lang="en-US" sz="2400" dirty="0" smtClean="0"/>
              <a:t>Compliance with Federal awards needs to be thoroughly understood, communicated and continuously monitored.</a:t>
            </a:r>
          </a:p>
          <a:p>
            <a:r>
              <a:rPr lang="en-US" sz="2400" dirty="0" smtClean="0"/>
              <a:t>Obtain and review the single audit report (if applicable) for each subrecipient.</a:t>
            </a:r>
          </a:p>
          <a:p>
            <a:r>
              <a:rPr lang="en-US" sz="2400" dirty="0" smtClean="0"/>
              <a:t>Establish what enforcement actions will be needed in the event of subrecipient noncompliance. Failure to comply can result in a penalty as severe as not being able to receive funding government-wide.</a:t>
            </a:r>
          </a:p>
          <a:p>
            <a:endParaRPr lang="en-US" sz="2400" dirty="0"/>
          </a:p>
        </p:txBody>
      </p:sp>
    </p:spTree>
    <p:extLst>
      <p:ext uri="{BB962C8B-B14F-4D97-AF65-F5344CB8AC3E}">
        <p14:creationId xmlns:p14="http://schemas.microsoft.com/office/powerpoint/2010/main" val="57525593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Learning Objectives</a:t>
            </a:r>
            <a:endParaRPr lang="en-US" dirty="0"/>
          </a:p>
        </p:txBody>
      </p:sp>
      <p:sp>
        <p:nvSpPr>
          <p:cNvPr id="3" name="Content Placeholder 2"/>
          <p:cNvSpPr>
            <a:spLocks noGrp="1"/>
          </p:cNvSpPr>
          <p:nvPr>
            <p:ph idx="1"/>
          </p:nvPr>
        </p:nvSpPr>
        <p:spPr/>
        <p:txBody>
          <a:bodyPr/>
          <a:lstStyle/>
          <a:p>
            <a:r>
              <a:rPr lang="en-US" dirty="0" smtClean="0"/>
              <a:t>At the end of this session, you will be able to: </a:t>
            </a:r>
          </a:p>
          <a:p>
            <a:pPr lvl="1"/>
            <a:r>
              <a:rPr lang="en-US" dirty="0" smtClean="0"/>
              <a:t>Identify the types of program findings and how they relate to the program</a:t>
            </a:r>
          </a:p>
          <a:p>
            <a:pPr lvl="1"/>
            <a:r>
              <a:rPr lang="en-US" dirty="0" smtClean="0"/>
              <a:t>Design sub recipient monitoring procedures including follow-up of program findings.</a:t>
            </a:r>
          </a:p>
          <a:p>
            <a:endParaRPr lang="en-US" dirty="0" smtClean="0"/>
          </a:p>
          <a:p>
            <a:endParaRPr lang="en-US" dirty="0" smtClean="0"/>
          </a:p>
          <a:p>
            <a:pPr lvl="1"/>
            <a:endParaRPr lang="en-US" dirty="0" smtClean="0"/>
          </a:p>
          <a:p>
            <a:endParaRPr lang="en-US" dirty="0" smtClean="0"/>
          </a:p>
        </p:txBody>
      </p:sp>
    </p:spTree>
    <p:extLst>
      <p:ext uri="{BB962C8B-B14F-4D97-AF65-F5344CB8AC3E}">
        <p14:creationId xmlns:p14="http://schemas.microsoft.com/office/powerpoint/2010/main" val="120691062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Internal Controls</a:t>
            </a:r>
            <a:endParaRPr lang="en-US" dirty="0"/>
          </a:p>
        </p:txBody>
      </p:sp>
    </p:spTree>
    <p:extLst>
      <p:ext uri="{BB962C8B-B14F-4D97-AF65-F5344CB8AC3E}">
        <p14:creationId xmlns:p14="http://schemas.microsoft.com/office/powerpoint/2010/main" val="95715280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Grantor and Subrecipient’s Responsibility</a:t>
            </a:r>
            <a:endParaRPr lang="en-US" dirty="0"/>
          </a:p>
        </p:txBody>
      </p:sp>
      <p:sp>
        <p:nvSpPr>
          <p:cNvPr id="3" name="Content Placeholder 2"/>
          <p:cNvSpPr>
            <a:spLocks noGrp="1"/>
          </p:cNvSpPr>
          <p:nvPr>
            <p:ph idx="1"/>
          </p:nvPr>
        </p:nvSpPr>
        <p:spPr/>
        <p:txBody>
          <a:bodyPr/>
          <a:lstStyle/>
          <a:p>
            <a:pPr marL="0" indent="0" algn="just">
              <a:buNone/>
            </a:pPr>
            <a:r>
              <a:rPr lang="en-US" sz="2000" b="1" dirty="0" smtClean="0"/>
              <a:t>In General</a:t>
            </a:r>
            <a:r>
              <a:rPr lang="en-US" sz="2000" dirty="0" smtClean="0"/>
              <a:t>: The entity </a:t>
            </a:r>
            <a:r>
              <a:rPr lang="en-US" sz="2000" dirty="0"/>
              <a:t>is </a:t>
            </a:r>
            <a:r>
              <a:rPr lang="en-US" sz="2000" b="1" dirty="0"/>
              <a:t>responsible for oversight </a:t>
            </a:r>
            <a:r>
              <a:rPr lang="en-US" sz="2000" dirty="0"/>
              <a:t>of the operations of the Federal award supported activities. The </a:t>
            </a:r>
            <a:r>
              <a:rPr lang="en-US" sz="2000" dirty="0" smtClean="0"/>
              <a:t>entity </a:t>
            </a:r>
            <a:r>
              <a:rPr lang="en-US" sz="2000" b="1" dirty="0"/>
              <a:t>must monitor its activities under Federal awards to assure compliance with applicable Federal requirements and performance expectations are being achieved</a:t>
            </a:r>
            <a:r>
              <a:rPr lang="en-US" sz="2000" dirty="0"/>
              <a:t>. Monitoring by the </a:t>
            </a:r>
            <a:r>
              <a:rPr lang="en-US" sz="2000" dirty="0" smtClean="0"/>
              <a:t>entity </a:t>
            </a:r>
            <a:r>
              <a:rPr lang="en-US" sz="2000" dirty="0"/>
              <a:t>must cover each program, function or activity.</a:t>
            </a:r>
          </a:p>
          <a:p>
            <a:pPr marL="0" indent="0">
              <a:buNone/>
            </a:pPr>
            <a:endParaRPr lang="en-US" sz="2000" dirty="0" smtClean="0"/>
          </a:p>
          <a:p>
            <a:pPr marL="0" indent="0" algn="just">
              <a:buNone/>
            </a:pPr>
            <a:r>
              <a:rPr lang="en-US" sz="2000" b="1" dirty="0"/>
              <a:t>Internal </a:t>
            </a:r>
            <a:r>
              <a:rPr lang="en-US" sz="2000" b="1" dirty="0" smtClean="0"/>
              <a:t>control</a:t>
            </a:r>
            <a:r>
              <a:rPr lang="en-US" sz="2000" dirty="0"/>
              <a:t> </a:t>
            </a:r>
            <a:r>
              <a:rPr lang="en-US" sz="2000" dirty="0" smtClean="0"/>
              <a:t>is </a:t>
            </a:r>
            <a:r>
              <a:rPr lang="en-US" sz="2000" dirty="0"/>
              <a:t>a process for assuring achievement of an organization's objectives in operational effectiveness and efficiency, reliable financial reporting, and compliance with laws, regulations and policies.</a:t>
            </a:r>
          </a:p>
          <a:p>
            <a:pPr marL="0" indent="0">
              <a:buNone/>
            </a:pPr>
            <a:endParaRPr lang="en-US" dirty="0"/>
          </a:p>
        </p:txBody>
      </p:sp>
    </p:spTree>
    <p:extLst>
      <p:ext uri="{BB962C8B-B14F-4D97-AF65-F5344CB8AC3E}">
        <p14:creationId xmlns:p14="http://schemas.microsoft.com/office/powerpoint/2010/main" val="207033382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Internal Controls</a:t>
            </a:r>
            <a:endParaRPr lang="en-US" b="0" dirty="0"/>
          </a:p>
        </p:txBody>
      </p:sp>
      <p:sp>
        <p:nvSpPr>
          <p:cNvPr id="3" name="Content Placeholder 2"/>
          <p:cNvSpPr>
            <a:spLocks noGrp="1"/>
          </p:cNvSpPr>
          <p:nvPr>
            <p:ph idx="1"/>
          </p:nvPr>
        </p:nvSpPr>
        <p:spPr/>
        <p:txBody>
          <a:bodyPr/>
          <a:lstStyle/>
          <a:p>
            <a:r>
              <a:rPr lang="en-US" sz="2000" dirty="0" smtClean="0"/>
              <a:t>Section 200.303 continues to require non-Federal entities to do the following: Entity “MUST” not should or may</a:t>
            </a:r>
          </a:p>
          <a:p>
            <a:pPr lvl="1"/>
            <a:r>
              <a:rPr lang="en-US" sz="1600" dirty="0" smtClean="0"/>
              <a:t>Establish and maintain effective internal controls over federal awards to provide reasonable assurance that awards are being managed in compliance with laws and regulations.</a:t>
            </a:r>
          </a:p>
          <a:p>
            <a:pPr lvl="1"/>
            <a:r>
              <a:rPr lang="en-US" sz="1600" dirty="0" smtClean="0"/>
              <a:t>Exercise judgment in determining the most appropriate and cost effective internal control in a given circumstance.</a:t>
            </a:r>
          </a:p>
          <a:p>
            <a:pPr lvl="1"/>
            <a:r>
              <a:rPr lang="en-US" sz="1600" dirty="0" smtClean="0"/>
              <a:t>Comply with Federal Statutes, regulations, and the terms and conditions of the Federal award</a:t>
            </a:r>
          </a:p>
          <a:p>
            <a:pPr lvl="1"/>
            <a:r>
              <a:rPr lang="en-US" sz="1600" dirty="0" smtClean="0"/>
              <a:t>Take prompt action when instances of noncompliance are identified including noncompliance identified in audit findings.</a:t>
            </a:r>
          </a:p>
          <a:p>
            <a:r>
              <a:rPr lang="en-US" sz="2000" dirty="0" smtClean="0"/>
              <a:t>Additional requirement added</a:t>
            </a:r>
          </a:p>
          <a:p>
            <a:pPr lvl="1"/>
            <a:r>
              <a:rPr lang="en-US" sz="1600" dirty="0" smtClean="0"/>
              <a:t>Take reasonable measures to safeguard protected personally identifiable information, as well as any information deemed sensitive by the awarding agency.</a:t>
            </a:r>
          </a:p>
          <a:p>
            <a:endParaRPr lang="en-US" dirty="0"/>
          </a:p>
        </p:txBody>
      </p:sp>
    </p:spTree>
    <p:extLst>
      <p:ext uri="{BB962C8B-B14F-4D97-AF65-F5344CB8AC3E}">
        <p14:creationId xmlns:p14="http://schemas.microsoft.com/office/powerpoint/2010/main" val="196335748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Internal Controls </a:t>
            </a:r>
            <a:endParaRPr lang="en-US" dirty="0"/>
          </a:p>
        </p:txBody>
      </p:sp>
      <p:sp>
        <p:nvSpPr>
          <p:cNvPr id="3" name="Content Placeholder 2"/>
          <p:cNvSpPr>
            <a:spLocks noGrp="1"/>
          </p:cNvSpPr>
          <p:nvPr>
            <p:ph idx="1"/>
          </p:nvPr>
        </p:nvSpPr>
        <p:spPr/>
        <p:txBody>
          <a:bodyPr/>
          <a:lstStyle/>
          <a:p>
            <a:r>
              <a:rPr lang="en-US" sz="1800" dirty="0" smtClean="0"/>
              <a:t>Best practices can be found at the following:</a:t>
            </a:r>
          </a:p>
          <a:p>
            <a:pPr lvl="1"/>
            <a:r>
              <a:rPr lang="en-US" sz="1800" dirty="0" smtClean="0"/>
              <a:t>“Standards for Internal Control in the Federal Government” issued by the Comptroller General (Green Book)</a:t>
            </a:r>
          </a:p>
          <a:p>
            <a:pPr lvl="1"/>
            <a:r>
              <a:rPr lang="en-US" sz="1800" dirty="0" smtClean="0"/>
              <a:t>“Internal Control Integrated Framework” issued by the Committee of Sponsoring Organizations of the </a:t>
            </a:r>
            <a:r>
              <a:rPr lang="en-US" sz="1800" dirty="0" err="1" smtClean="0"/>
              <a:t>Treadway</a:t>
            </a:r>
            <a:r>
              <a:rPr lang="en-US" sz="1800" dirty="0" smtClean="0"/>
              <a:t> Commission (COSO).</a:t>
            </a:r>
          </a:p>
          <a:p>
            <a:r>
              <a:rPr lang="en-US" sz="1800" dirty="0" smtClean="0"/>
              <a:t>Failure to establish and maintain a effective internal control environment will result in an audit finding.</a:t>
            </a:r>
            <a:endParaRPr lang="en-US" sz="1800" dirty="0"/>
          </a:p>
        </p:txBody>
      </p:sp>
    </p:spTree>
    <p:extLst>
      <p:ext uri="{BB962C8B-B14F-4D97-AF65-F5344CB8AC3E}">
        <p14:creationId xmlns:p14="http://schemas.microsoft.com/office/powerpoint/2010/main" val="341550130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Single Audit Reports </a:t>
            </a:r>
            <a:endParaRPr lang="en-US" dirty="0"/>
          </a:p>
        </p:txBody>
      </p:sp>
    </p:spTree>
    <p:extLst>
      <p:ext uri="{BB962C8B-B14F-4D97-AF65-F5344CB8AC3E}">
        <p14:creationId xmlns:p14="http://schemas.microsoft.com/office/powerpoint/2010/main" val="408162369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altLang="en-US" smtClean="0"/>
              <a:t>Components of the Single Audit Report</a:t>
            </a:r>
            <a:endParaRPr lang="en-US" altLang="en-US" dirty="0" smtClean="0"/>
          </a:p>
        </p:txBody>
      </p:sp>
      <p:sp>
        <p:nvSpPr>
          <p:cNvPr id="14339" name="Rectangle 3"/>
          <p:cNvSpPr>
            <a:spLocks noGrp="1" noChangeArrowheads="1"/>
          </p:cNvSpPr>
          <p:nvPr>
            <p:ph idx="1"/>
          </p:nvPr>
        </p:nvSpPr>
        <p:spPr/>
        <p:txBody>
          <a:bodyPr/>
          <a:lstStyle/>
          <a:p>
            <a:pPr lvl="1"/>
            <a:r>
              <a:rPr lang="en-US" altLang="en-US" sz="2000" dirty="0"/>
              <a:t>Independent </a:t>
            </a:r>
            <a:r>
              <a:rPr lang="en-US" altLang="en-US" sz="2000" dirty="0" smtClean="0"/>
              <a:t>Auditor’s Report on the Financial Statements</a:t>
            </a:r>
          </a:p>
          <a:p>
            <a:pPr lvl="1"/>
            <a:r>
              <a:rPr lang="en-US" altLang="en-US" sz="2000" dirty="0" smtClean="0"/>
              <a:t>Independent Auditor’s Report on Internal Control Over Financial Reporting and on Compliance and Other Matters Based on an Audit of Financial Statements Performed in Accordance with Government Auditing Standards (</a:t>
            </a:r>
            <a:r>
              <a:rPr lang="en-US" altLang="en-US" sz="2000" b="1" dirty="0" smtClean="0"/>
              <a:t>GAS or GASAS report</a:t>
            </a:r>
            <a:r>
              <a:rPr lang="en-US" altLang="en-US" sz="2000" dirty="0" smtClean="0"/>
              <a:t>)</a:t>
            </a:r>
          </a:p>
          <a:p>
            <a:pPr lvl="1"/>
            <a:r>
              <a:rPr lang="en-US" altLang="en-US" sz="2000" dirty="0" smtClean="0"/>
              <a:t>Independent Auditor’s Report on Compliance With Requirements That Could Have A Direct and Material Effect on Each Major Program, on Internal Control Over Compliance, and on the Schedule of Expenditures of Federal Awards in Accordance with Uniform Guidance (</a:t>
            </a:r>
            <a:r>
              <a:rPr lang="en-US" altLang="en-US" sz="2000" b="1" dirty="0" smtClean="0"/>
              <a:t>Opinion on Federal programs</a:t>
            </a:r>
            <a:r>
              <a:rPr lang="en-US" altLang="en-US" sz="2000" dirty="0" smtClean="0"/>
              <a:t>)</a:t>
            </a:r>
          </a:p>
          <a:p>
            <a:pPr lvl="1"/>
            <a:r>
              <a:rPr lang="en-US" altLang="en-US" sz="2000" dirty="0" smtClean="0"/>
              <a:t>Schedule of Expenditures of Federal Awards (</a:t>
            </a:r>
            <a:r>
              <a:rPr lang="en-US" altLang="en-US" sz="2000" b="1" dirty="0" smtClean="0"/>
              <a:t>SEFA</a:t>
            </a:r>
            <a:r>
              <a:rPr lang="en-US" altLang="en-US" sz="2000" dirty="0" smtClean="0"/>
              <a:t>)</a:t>
            </a:r>
          </a:p>
          <a:p>
            <a:pPr lvl="2"/>
            <a:r>
              <a:rPr lang="en-US" altLang="en-US" sz="1800" dirty="0" smtClean="0"/>
              <a:t>List all federal programs and related federal expenditures for the entity.</a:t>
            </a:r>
          </a:p>
          <a:p>
            <a:pPr lvl="2"/>
            <a:r>
              <a:rPr lang="en-US" altLang="en-US" sz="1800" dirty="0" smtClean="0"/>
              <a:t>List all funds pass-throu.gh to a </a:t>
            </a:r>
            <a:r>
              <a:rPr lang="en-US" altLang="en-US" sz="1800" dirty="0" err="1" smtClean="0"/>
              <a:t>subrecipient</a:t>
            </a:r>
            <a:endParaRPr lang="en-US" altLang="en-US" sz="1800" dirty="0" smtClean="0"/>
          </a:p>
        </p:txBody>
      </p:sp>
    </p:spTree>
    <p:extLst>
      <p:ext uri="{BB962C8B-B14F-4D97-AF65-F5344CB8AC3E}">
        <p14:creationId xmlns:p14="http://schemas.microsoft.com/office/powerpoint/2010/main" val="11417337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altLang="en-US" smtClean="0"/>
              <a:t>Components of the Single Audit Report</a:t>
            </a:r>
            <a:endParaRPr lang="en-US" altLang="en-US" dirty="0" smtClean="0"/>
          </a:p>
        </p:txBody>
      </p:sp>
      <p:sp>
        <p:nvSpPr>
          <p:cNvPr id="14339" name="Rectangle 3"/>
          <p:cNvSpPr>
            <a:spLocks noGrp="1" noChangeArrowheads="1"/>
          </p:cNvSpPr>
          <p:nvPr>
            <p:ph idx="1"/>
          </p:nvPr>
        </p:nvSpPr>
        <p:spPr/>
        <p:txBody>
          <a:bodyPr/>
          <a:lstStyle/>
          <a:p>
            <a:pPr lvl="1"/>
            <a:r>
              <a:rPr lang="en-US" altLang="en-US" sz="2000" b="1" dirty="0" smtClean="0"/>
              <a:t>Notes </a:t>
            </a:r>
            <a:r>
              <a:rPr lang="en-US" altLang="en-US" sz="2000" dirty="0" smtClean="0"/>
              <a:t>to the Schedule of Expenditures of Federal Awards</a:t>
            </a:r>
          </a:p>
          <a:p>
            <a:pPr lvl="2"/>
            <a:r>
              <a:rPr lang="en-US" altLang="en-US" sz="1800" dirty="0" smtClean="0"/>
              <a:t>Describes the basis of accounting for the SEFA</a:t>
            </a:r>
          </a:p>
          <a:p>
            <a:pPr lvl="2"/>
            <a:r>
              <a:rPr lang="en-US" altLang="en-US" sz="1800" dirty="0" smtClean="0"/>
              <a:t>Provides detail for loan programs</a:t>
            </a:r>
          </a:p>
          <a:p>
            <a:pPr lvl="2"/>
            <a:r>
              <a:rPr lang="en-US" altLang="en-US" sz="1800" dirty="0" smtClean="0"/>
              <a:t>Identifies any special program funding</a:t>
            </a:r>
          </a:p>
          <a:p>
            <a:pPr lvl="2"/>
            <a:r>
              <a:rPr lang="en-US" altLang="en-US" sz="1800" dirty="0" smtClean="0"/>
              <a:t>Identifies if the 10% indirect cost rate is used</a:t>
            </a:r>
          </a:p>
          <a:p>
            <a:pPr lvl="1"/>
            <a:r>
              <a:rPr lang="en-US" altLang="en-US" sz="2000" dirty="0" smtClean="0"/>
              <a:t>Schedule of Findings and Questioned Costs (</a:t>
            </a:r>
            <a:r>
              <a:rPr lang="en-US" altLang="en-US" sz="2000" b="1" dirty="0" smtClean="0"/>
              <a:t>SFQC</a:t>
            </a:r>
            <a:r>
              <a:rPr lang="en-US" altLang="en-US" sz="2000" dirty="0" smtClean="0"/>
              <a:t>)</a:t>
            </a:r>
          </a:p>
          <a:p>
            <a:pPr lvl="2"/>
            <a:r>
              <a:rPr lang="en-US" altLang="en-US" sz="1800" dirty="0" smtClean="0"/>
              <a:t>Opinion on the Financial Statements (summary of the GAS letter)</a:t>
            </a:r>
          </a:p>
          <a:p>
            <a:pPr lvl="2"/>
            <a:r>
              <a:rPr lang="en-US" altLang="en-US" sz="1800" dirty="0" smtClean="0"/>
              <a:t>Opinion on Major Programs (summary of  the single audit letter)</a:t>
            </a:r>
          </a:p>
          <a:p>
            <a:pPr lvl="2"/>
            <a:r>
              <a:rPr lang="en-US" altLang="en-US" sz="1800" dirty="0" smtClean="0"/>
              <a:t>List of Major Programs Tested</a:t>
            </a:r>
          </a:p>
          <a:p>
            <a:pPr lvl="2"/>
            <a:r>
              <a:rPr lang="en-US" altLang="en-US" sz="1800" dirty="0" smtClean="0"/>
              <a:t>Financial Statement Findings (detail of the findings)</a:t>
            </a:r>
          </a:p>
          <a:p>
            <a:pPr lvl="2"/>
            <a:r>
              <a:rPr lang="en-US" altLang="en-US" sz="1800" dirty="0" smtClean="0"/>
              <a:t>Federal Award Findings (detail of the findings)</a:t>
            </a:r>
          </a:p>
          <a:p>
            <a:pPr lvl="1"/>
            <a:r>
              <a:rPr lang="en-US" altLang="en-US" sz="2000" dirty="0" smtClean="0"/>
              <a:t>Schedule of Prior Year Findings</a:t>
            </a:r>
          </a:p>
          <a:p>
            <a:pPr lvl="2"/>
            <a:r>
              <a:rPr lang="en-US" altLang="en-US" sz="1800" dirty="0" smtClean="0"/>
              <a:t>Resolution of prior year findings</a:t>
            </a:r>
            <a:endParaRPr lang="en-US" altLang="en-US" sz="1800" dirty="0"/>
          </a:p>
        </p:txBody>
      </p:sp>
    </p:spTree>
    <p:extLst>
      <p:ext uri="{BB962C8B-B14F-4D97-AF65-F5344CB8AC3E}">
        <p14:creationId xmlns:p14="http://schemas.microsoft.com/office/powerpoint/2010/main" val="301978190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altLang="en-US" sz="2800" dirty="0" smtClean="0"/>
              <a:t>GAS Report: Internal Control Over Financial Reporting: What Does it Report?</a:t>
            </a:r>
          </a:p>
        </p:txBody>
      </p:sp>
      <p:sp>
        <p:nvSpPr>
          <p:cNvPr id="14339" name="Rectangle 3"/>
          <p:cNvSpPr>
            <a:spLocks noGrp="1" noChangeArrowheads="1"/>
          </p:cNvSpPr>
          <p:nvPr>
            <p:ph idx="1"/>
          </p:nvPr>
        </p:nvSpPr>
        <p:spPr/>
        <p:txBody>
          <a:bodyPr/>
          <a:lstStyle/>
          <a:p>
            <a:pPr lvl="1"/>
            <a:r>
              <a:rPr lang="en-US" altLang="en-US" sz="1800" dirty="0" smtClean="0"/>
              <a:t>Internal Control Over Financial Reporting</a:t>
            </a:r>
          </a:p>
          <a:p>
            <a:pPr lvl="2"/>
            <a:r>
              <a:rPr lang="en-US" altLang="en-US" sz="1800" dirty="0" smtClean="0"/>
              <a:t>No opinion on effectiveness of IC over financial reporting</a:t>
            </a:r>
          </a:p>
          <a:p>
            <a:pPr lvl="2"/>
            <a:r>
              <a:rPr lang="en-US" altLang="en-US" sz="1800" dirty="0" smtClean="0"/>
              <a:t>Report financial reporting significant deficiencies and material weaknesses</a:t>
            </a:r>
          </a:p>
          <a:p>
            <a:pPr lvl="1"/>
            <a:r>
              <a:rPr lang="en-US" altLang="en-US" sz="1800" dirty="0" smtClean="0"/>
              <a:t>Compliance and Other Matters</a:t>
            </a:r>
          </a:p>
          <a:p>
            <a:pPr lvl="2"/>
            <a:r>
              <a:rPr lang="en-US" altLang="en-US" sz="1800" dirty="0" smtClean="0"/>
              <a:t>Report any material non-compliance</a:t>
            </a:r>
          </a:p>
          <a:p>
            <a:pPr lvl="1"/>
            <a:endParaRPr lang="en-US" altLang="en-US" sz="1800" dirty="0" smtClean="0"/>
          </a:p>
          <a:p>
            <a:pPr lvl="1"/>
            <a:endParaRPr lang="en-US" altLang="en-US" sz="1800" dirty="0" smtClean="0"/>
          </a:p>
        </p:txBody>
      </p:sp>
    </p:spTree>
    <p:extLst>
      <p:ext uri="{BB962C8B-B14F-4D97-AF65-F5344CB8AC3E}">
        <p14:creationId xmlns:p14="http://schemas.microsoft.com/office/powerpoint/2010/main" val="203688321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altLang="en-US" sz="2800" dirty="0" smtClean="0"/>
              <a:t>OMB Report on Major Program Compliance and Internal Control: What does it report?</a:t>
            </a:r>
          </a:p>
        </p:txBody>
      </p:sp>
      <p:sp>
        <p:nvSpPr>
          <p:cNvPr id="14339" name="Rectangle 3"/>
          <p:cNvSpPr>
            <a:spLocks noGrp="1" noChangeArrowheads="1"/>
          </p:cNvSpPr>
          <p:nvPr>
            <p:ph idx="1"/>
          </p:nvPr>
        </p:nvSpPr>
        <p:spPr/>
        <p:txBody>
          <a:bodyPr/>
          <a:lstStyle/>
          <a:p>
            <a:pPr lvl="1"/>
            <a:r>
              <a:rPr lang="en-US" altLang="en-US" dirty="0" smtClean="0"/>
              <a:t>Compliance </a:t>
            </a:r>
          </a:p>
          <a:p>
            <a:pPr lvl="2"/>
            <a:r>
              <a:rPr lang="en-US" altLang="en-US" dirty="0" smtClean="0"/>
              <a:t>Non- Compliance Each Major Program</a:t>
            </a:r>
          </a:p>
          <a:p>
            <a:pPr lvl="2"/>
            <a:r>
              <a:rPr lang="en-US" altLang="en-US" dirty="0" smtClean="0"/>
              <a:t>Key consideration:  Opinion is at each program’s direct and material compliance requirement</a:t>
            </a:r>
          </a:p>
          <a:p>
            <a:pPr lvl="1"/>
            <a:r>
              <a:rPr lang="en-US" altLang="en-US" dirty="0" smtClean="0"/>
              <a:t>Internal Control Over Financial Reporting</a:t>
            </a:r>
          </a:p>
          <a:p>
            <a:pPr lvl="2"/>
            <a:r>
              <a:rPr lang="en-US" altLang="en-US" dirty="0" smtClean="0"/>
              <a:t>No opinion on effectiveness of IC over compliance</a:t>
            </a:r>
          </a:p>
          <a:p>
            <a:pPr lvl="2"/>
            <a:r>
              <a:rPr lang="en-US" altLang="en-US" dirty="0" smtClean="0"/>
              <a:t>Report compliance significant deficiencies and material weaknesses</a:t>
            </a:r>
          </a:p>
          <a:p>
            <a:pPr lvl="1"/>
            <a:endParaRPr lang="en-US" altLang="en-US" dirty="0" smtClean="0"/>
          </a:p>
          <a:p>
            <a:pPr lvl="1"/>
            <a:endParaRPr lang="en-US" altLang="en-US" dirty="0" smtClean="0"/>
          </a:p>
        </p:txBody>
      </p:sp>
    </p:spTree>
    <p:extLst>
      <p:ext uri="{BB962C8B-B14F-4D97-AF65-F5344CB8AC3E}">
        <p14:creationId xmlns:p14="http://schemas.microsoft.com/office/powerpoint/2010/main" val="56866309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US" altLang="en-US" sz="2800" dirty="0" smtClean="0">
                <a:latin typeface="+mj-lt"/>
              </a:rPr>
              <a:t>Schedule of Findings and Questioned Costs</a:t>
            </a:r>
            <a:endParaRPr lang="en-US" dirty="0"/>
          </a:p>
        </p:txBody>
      </p:sp>
      <p:sp>
        <p:nvSpPr>
          <p:cNvPr id="3" name="Content Placeholder 2"/>
          <p:cNvSpPr>
            <a:spLocks noGrp="1"/>
          </p:cNvSpPr>
          <p:nvPr>
            <p:ph idx="1"/>
          </p:nvPr>
        </p:nvSpPr>
        <p:spPr/>
        <p:txBody>
          <a:bodyPr/>
          <a:lstStyle/>
          <a:p>
            <a:pPr lvl="1"/>
            <a:r>
              <a:rPr lang="en-US" dirty="0" smtClean="0"/>
              <a:t>Summary of the Independent Auditor’s Results</a:t>
            </a:r>
          </a:p>
          <a:p>
            <a:pPr lvl="2"/>
            <a:r>
              <a:rPr lang="en-US" dirty="0" smtClean="0"/>
              <a:t>Financial Statements</a:t>
            </a:r>
          </a:p>
          <a:p>
            <a:pPr lvl="3"/>
            <a:r>
              <a:rPr lang="en-US" dirty="0" smtClean="0"/>
              <a:t>Type of auditor’s report issued</a:t>
            </a:r>
          </a:p>
          <a:p>
            <a:pPr lvl="3"/>
            <a:r>
              <a:rPr lang="en-US" dirty="0" smtClean="0"/>
              <a:t>Internal control over financial reporting</a:t>
            </a:r>
          </a:p>
          <a:p>
            <a:pPr lvl="3"/>
            <a:r>
              <a:rPr lang="en-US" dirty="0" smtClean="0"/>
              <a:t>Noncompliance material to financial statements noted</a:t>
            </a:r>
          </a:p>
          <a:p>
            <a:pPr lvl="1"/>
            <a:r>
              <a:rPr lang="en-US" dirty="0" smtClean="0"/>
              <a:t>Federal Awards</a:t>
            </a:r>
          </a:p>
          <a:p>
            <a:pPr lvl="2"/>
            <a:r>
              <a:rPr lang="en-US" dirty="0" smtClean="0"/>
              <a:t>Type of auditor’s report issued on compliance for major programs</a:t>
            </a:r>
          </a:p>
          <a:p>
            <a:pPr lvl="2"/>
            <a:r>
              <a:rPr lang="en-US" dirty="0" smtClean="0"/>
              <a:t>Internal control over major programs</a:t>
            </a:r>
          </a:p>
          <a:p>
            <a:pPr lvl="1"/>
            <a:r>
              <a:rPr lang="en-US" dirty="0" smtClean="0"/>
              <a:t>Identification of Major Programs</a:t>
            </a:r>
          </a:p>
          <a:p>
            <a:pPr lvl="2"/>
            <a:r>
              <a:rPr lang="en-US" dirty="0" smtClean="0"/>
              <a:t>Name of the program</a:t>
            </a:r>
          </a:p>
          <a:p>
            <a:pPr lvl="2"/>
            <a:r>
              <a:rPr lang="en-US" dirty="0" smtClean="0"/>
              <a:t>CFDA number</a:t>
            </a:r>
            <a:endParaRPr lang="en-US" dirty="0"/>
          </a:p>
        </p:txBody>
      </p:sp>
    </p:spTree>
    <p:extLst>
      <p:ext uri="{BB962C8B-B14F-4D97-AF65-F5344CB8AC3E}">
        <p14:creationId xmlns:p14="http://schemas.microsoft.com/office/powerpoint/2010/main" val="34463112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Definitions</a:t>
            </a:r>
            <a:endParaRPr lang="en-US" dirty="0"/>
          </a:p>
        </p:txBody>
      </p:sp>
      <p:sp>
        <p:nvSpPr>
          <p:cNvPr id="3" name="Content Placeholder 2"/>
          <p:cNvSpPr>
            <a:spLocks noGrp="1"/>
          </p:cNvSpPr>
          <p:nvPr>
            <p:ph idx="1"/>
          </p:nvPr>
        </p:nvSpPr>
        <p:spPr/>
        <p:txBody>
          <a:bodyPr/>
          <a:lstStyle/>
          <a:p>
            <a:r>
              <a:rPr lang="en-US" u="sng" dirty="0" smtClean="0"/>
              <a:t>Subrecipient</a:t>
            </a:r>
            <a:r>
              <a:rPr lang="en-US" dirty="0" smtClean="0"/>
              <a:t> – non-Federal entity that receives a subaward from a pass-through entity.</a:t>
            </a:r>
          </a:p>
          <a:p>
            <a:r>
              <a:rPr lang="en-US" u="sng" dirty="0" smtClean="0"/>
              <a:t>Subaward </a:t>
            </a:r>
            <a:r>
              <a:rPr lang="en-US" dirty="0" smtClean="0"/>
              <a:t>– an award provided by a pass-through entity to a subrecipient.</a:t>
            </a:r>
          </a:p>
          <a:p>
            <a:endParaRPr lang="en-US" dirty="0"/>
          </a:p>
        </p:txBody>
      </p:sp>
    </p:spTree>
    <p:extLst>
      <p:ext uri="{BB962C8B-B14F-4D97-AF65-F5344CB8AC3E}">
        <p14:creationId xmlns:p14="http://schemas.microsoft.com/office/powerpoint/2010/main" val="160345999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altLang="en-US" sz="2800" dirty="0" smtClean="0"/>
              <a:t>Schedule of Findings and Questioned Cost</a:t>
            </a:r>
          </a:p>
        </p:txBody>
      </p:sp>
      <p:sp>
        <p:nvSpPr>
          <p:cNvPr id="14339" name="Rectangle 3"/>
          <p:cNvSpPr>
            <a:spLocks noGrp="1" noChangeArrowheads="1"/>
          </p:cNvSpPr>
          <p:nvPr>
            <p:ph idx="1"/>
          </p:nvPr>
        </p:nvSpPr>
        <p:spPr/>
        <p:txBody>
          <a:bodyPr/>
          <a:lstStyle/>
          <a:p>
            <a:pPr lvl="1"/>
            <a:r>
              <a:rPr lang="en-US" dirty="0" smtClean="0"/>
              <a:t>Dollar threshold used to distinguish Type A programs.</a:t>
            </a:r>
          </a:p>
          <a:p>
            <a:pPr lvl="1"/>
            <a:r>
              <a:rPr lang="en-US" dirty="0" smtClean="0"/>
              <a:t>Any audit findings disclosed that are required to be reported </a:t>
            </a:r>
          </a:p>
          <a:p>
            <a:pPr lvl="1"/>
            <a:r>
              <a:rPr lang="en-US" dirty="0" smtClean="0"/>
              <a:t>Auditee qualified as low-risk auditee</a:t>
            </a:r>
          </a:p>
          <a:p>
            <a:pPr lvl="1"/>
            <a:endParaRPr lang="en-US" altLang="en-US" dirty="0" smtClean="0"/>
          </a:p>
        </p:txBody>
      </p:sp>
    </p:spTree>
    <p:extLst>
      <p:ext uri="{BB962C8B-B14F-4D97-AF65-F5344CB8AC3E}">
        <p14:creationId xmlns:p14="http://schemas.microsoft.com/office/powerpoint/2010/main" val="1536267479"/>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en-US" altLang="en-US" sz="2400" dirty="0" smtClean="0"/>
              <a:t>Opinions</a:t>
            </a:r>
          </a:p>
        </p:txBody>
      </p:sp>
      <p:sp>
        <p:nvSpPr>
          <p:cNvPr id="14339" name="Rectangle 3"/>
          <p:cNvSpPr>
            <a:spLocks noGrp="1" noChangeArrowheads="1"/>
          </p:cNvSpPr>
          <p:nvPr>
            <p:ph idx="1"/>
          </p:nvPr>
        </p:nvSpPr>
        <p:spPr>
          <a:xfrm>
            <a:off x="609600" y="1295400"/>
            <a:ext cx="7924800" cy="5181600"/>
          </a:xfrm>
        </p:spPr>
        <p:txBody>
          <a:bodyPr/>
          <a:lstStyle/>
          <a:p>
            <a:pPr algn="just"/>
            <a:r>
              <a:rPr lang="en-US" sz="1600" b="1" dirty="0" smtClean="0"/>
              <a:t>Unmodified </a:t>
            </a:r>
            <a:r>
              <a:rPr lang="en-US" sz="1600" b="1" dirty="0"/>
              <a:t>opinion </a:t>
            </a:r>
            <a:r>
              <a:rPr lang="en-US" sz="1600" dirty="0"/>
              <a:t>— The </a:t>
            </a:r>
            <a:r>
              <a:rPr lang="en-US" sz="1600" dirty="0" smtClean="0"/>
              <a:t>unmodified opinion </a:t>
            </a:r>
            <a:r>
              <a:rPr lang="en-US" sz="1600" dirty="0"/>
              <a:t>has no reservations concerning the financial statements. This is also known as a clean opinion meaning that the financial </a:t>
            </a:r>
            <a:r>
              <a:rPr lang="en-US" sz="1600" dirty="0" smtClean="0"/>
              <a:t>statements </a:t>
            </a:r>
            <a:r>
              <a:rPr lang="en-US" sz="1600" dirty="0"/>
              <a:t>appear to be presented </a:t>
            </a:r>
            <a:r>
              <a:rPr lang="en-US" sz="1600" dirty="0" smtClean="0"/>
              <a:t>fairly or the major program was in compliance with federal requirements. </a:t>
            </a:r>
          </a:p>
          <a:p>
            <a:pPr marL="0" indent="0" algn="just">
              <a:buNone/>
            </a:pPr>
            <a:endParaRPr lang="en-US" sz="1600" dirty="0"/>
          </a:p>
          <a:p>
            <a:pPr algn="just"/>
            <a:r>
              <a:rPr lang="en-US" sz="1600" b="1" dirty="0"/>
              <a:t>Qualified opinion </a:t>
            </a:r>
            <a:r>
              <a:rPr lang="en-US" sz="1600" dirty="0"/>
              <a:t>— This means that the auditor has taken exception to certain </a:t>
            </a:r>
            <a:r>
              <a:rPr lang="en-US" sz="1600" dirty="0" smtClean="0"/>
              <a:t>accounting/programmatic </a:t>
            </a:r>
            <a:r>
              <a:rPr lang="en-US" sz="1600" dirty="0"/>
              <a:t>applications or is unable to establish the potential outcome of a material uncertainty. </a:t>
            </a:r>
            <a:endParaRPr lang="en-US" sz="1600" dirty="0" smtClean="0"/>
          </a:p>
          <a:p>
            <a:pPr marL="0" indent="0" algn="just">
              <a:buNone/>
            </a:pPr>
            <a:endParaRPr lang="en-US" sz="1600" dirty="0" smtClean="0"/>
          </a:p>
          <a:p>
            <a:pPr algn="just"/>
            <a:r>
              <a:rPr lang="en-US" sz="1600" b="1" dirty="0" smtClean="0"/>
              <a:t>Disclaimer </a:t>
            </a:r>
            <a:r>
              <a:rPr lang="en-US" sz="1600" b="1" dirty="0"/>
              <a:t>opinion </a:t>
            </a:r>
            <a:r>
              <a:rPr lang="en-US" sz="1600" dirty="0"/>
              <a:t>— This is a special type of audit </a:t>
            </a:r>
            <a:r>
              <a:rPr lang="en-US" sz="1600" dirty="0" smtClean="0"/>
              <a:t>report issued when the auditor is unable to perform the required audit procedures due to the lack of auditee documentation. </a:t>
            </a:r>
          </a:p>
          <a:p>
            <a:pPr marL="0" indent="0" algn="just">
              <a:buNone/>
            </a:pPr>
            <a:endParaRPr lang="en-US" sz="1600" dirty="0" smtClean="0"/>
          </a:p>
          <a:p>
            <a:pPr algn="just"/>
            <a:r>
              <a:rPr lang="en-US" sz="1600" b="1" dirty="0" smtClean="0"/>
              <a:t>Adverse </a:t>
            </a:r>
            <a:r>
              <a:rPr lang="en-US" sz="1600" b="1" dirty="0"/>
              <a:t>opinion </a:t>
            </a:r>
            <a:r>
              <a:rPr lang="en-US" sz="1600" dirty="0"/>
              <a:t>— </a:t>
            </a:r>
            <a:r>
              <a:rPr lang="en-US" sz="1600" dirty="0" smtClean="0"/>
              <a:t> This </a:t>
            </a:r>
            <a:r>
              <a:rPr lang="en-US" sz="1600" dirty="0"/>
              <a:t>is a type of audit </a:t>
            </a:r>
            <a:r>
              <a:rPr lang="en-US" sz="1600" dirty="0" smtClean="0"/>
              <a:t>opinion which states that the financial statements do not fairly present the financial position, results of operations, and changes in financial position, in conformity with generally accepted accounting principles. </a:t>
            </a:r>
            <a:r>
              <a:rPr lang="en-US" sz="1600" dirty="0"/>
              <a:t> </a:t>
            </a:r>
            <a:r>
              <a:rPr lang="en-US" sz="1600" dirty="0" smtClean="0"/>
              <a:t>The worst type of opinion. </a:t>
            </a:r>
            <a:endParaRPr lang="en-US" sz="1600" dirty="0"/>
          </a:p>
          <a:p>
            <a:pPr marL="457200" lvl="1" indent="0" eaLnBrk="1" hangingPunct="1">
              <a:spcBef>
                <a:spcPct val="30000"/>
              </a:spcBef>
              <a:buFontTx/>
              <a:buNone/>
              <a:defRPr/>
            </a:pPr>
            <a:endParaRPr lang="en-US" altLang="en-US" sz="1800" dirty="0" smtClean="0"/>
          </a:p>
        </p:txBody>
      </p:sp>
    </p:spTree>
    <p:extLst>
      <p:ext uri="{BB962C8B-B14F-4D97-AF65-F5344CB8AC3E}">
        <p14:creationId xmlns:p14="http://schemas.microsoft.com/office/powerpoint/2010/main" val="2253023583"/>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mtClean="0"/>
              <a:t>Audit Findings</a:t>
            </a:r>
            <a:endParaRPr lang="en-US" dirty="0"/>
          </a:p>
        </p:txBody>
      </p:sp>
    </p:spTree>
    <p:extLst>
      <p:ext uri="{BB962C8B-B14F-4D97-AF65-F5344CB8AC3E}">
        <p14:creationId xmlns:p14="http://schemas.microsoft.com/office/powerpoint/2010/main" val="471668976"/>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Audit Finding: What is it?</a:t>
            </a:r>
            <a:endParaRPr lang="en-US" dirty="0"/>
          </a:p>
        </p:txBody>
      </p:sp>
      <p:sp>
        <p:nvSpPr>
          <p:cNvPr id="3" name="Content Placeholder 2"/>
          <p:cNvSpPr>
            <a:spLocks noGrp="1"/>
          </p:cNvSpPr>
          <p:nvPr>
            <p:ph idx="1"/>
          </p:nvPr>
        </p:nvSpPr>
        <p:spPr/>
        <p:txBody>
          <a:bodyPr/>
          <a:lstStyle/>
          <a:p>
            <a:r>
              <a:rPr lang="en-US" dirty="0" smtClean="0"/>
              <a:t>An audit finding is defined as an area of potential control weakness, policy violation, non-compliance with the terms and conditions of the award or other issue identified during the audit.</a:t>
            </a:r>
          </a:p>
          <a:p>
            <a:endParaRPr lang="en-US" dirty="0" smtClean="0"/>
          </a:p>
          <a:p>
            <a:r>
              <a:rPr lang="en-US" dirty="0" smtClean="0"/>
              <a:t>A finding is reported as either a significant deficiency or material weakness over internal control and/or compliance.</a:t>
            </a:r>
            <a:endParaRPr lang="en-US" dirty="0"/>
          </a:p>
        </p:txBody>
      </p:sp>
    </p:spTree>
    <p:extLst>
      <p:ext uri="{BB962C8B-B14F-4D97-AF65-F5344CB8AC3E}">
        <p14:creationId xmlns:p14="http://schemas.microsoft.com/office/powerpoint/2010/main" val="167864428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Types of Audit Finding: Significant Deficiency vs Material Weakness</a:t>
            </a:r>
            <a:endParaRPr lang="en-US" sz="2800" dirty="0"/>
          </a:p>
        </p:txBody>
      </p:sp>
      <p:sp>
        <p:nvSpPr>
          <p:cNvPr id="3" name="Content Placeholder 2"/>
          <p:cNvSpPr>
            <a:spLocks noGrp="1"/>
          </p:cNvSpPr>
          <p:nvPr>
            <p:ph idx="1"/>
          </p:nvPr>
        </p:nvSpPr>
        <p:spPr/>
        <p:txBody>
          <a:bodyPr/>
          <a:lstStyle/>
          <a:p>
            <a:r>
              <a:rPr lang="en-US" sz="2400" b="1" i="1" dirty="0" smtClean="0"/>
              <a:t>Significant Deficiency</a:t>
            </a:r>
            <a:r>
              <a:rPr lang="en-US" sz="2400" dirty="0" smtClean="0"/>
              <a:t>: is a deficiency, or a combination of deficiencies, in internal control over financial reporting or major programs, that is less severe than a material weakness yet important enough to merit attention by those responsible for oversight of the entity.</a:t>
            </a:r>
          </a:p>
          <a:p>
            <a:endParaRPr lang="en-US" sz="2400" dirty="0" smtClean="0"/>
          </a:p>
          <a:p>
            <a:r>
              <a:rPr lang="en-US" sz="2400" b="1" i="1" dirty="0" smtClean="0"/>
              <a:t>Material Weakness</a:t>
            </a:r>
            <a:r>
              <a:rPr lang="en-US" sz="2400" dirty="0" smtClean="0"/>
              <a:t>: is a deficiency, or a combination of deficiencies, in internal control over financial reporting or major programs, such that there is a reasonable possibility that a material misstatement of the financial statements or material non-compliance with a program requirement will not be prevented or detected on a timely basis.</a:t>
            </a:r>
          </a:p>
          <a:p>
            <a:endParaRPr lang="en-US" sz="2400" dirty="0" smtClean="0"/>
          </a:p>
          <a:p>
            <a:endParaRPr lang="en-US" sz="2400" dirty="0"/>
          </a:p>
        </p:txBody>
      </p:sp>
    </p:spTree>
    <p:extLst>
      <p:ext uri="{BB962C8B-B14F-4D97-AF65-F5344CB8AC3E}">
        <p14:creationId xmlns:p14="http://schemas.microsoft.com/office/powerpoint/2010/main" val="94376475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Audit Findings: Components</a:t>
            </a:r>
            <a:endParaRPr lang="en-US" dirty="0"/>
          </a:p>
        </p:txBody>
      </p:sp>
      <p:sp>
        <p:nvSpPr>
          <p:cNvPr id="2" name="Content Placeholder 1"/>
          <p:cNvSpPr>
            <a:spLocks noGrp="1"/>
          </p:cNvSpPr>
          <p:nvPr>
            <p:ph idx="1"/>
          </p:nvPr>
        </p:nvSpPr>
        <p:spPr/>
        <p:txBody>
          <a:bodyPr/>
          <a:lstStyle/>
          <a:p>
            <a:pPr lvl="1"/>
            <a:r>
              <a:rPr lang="en-US" altLang="en-US" sz="2000" dirty="0" smtClean="0"/>
              <a:t>Information on Federal Program</a:t>
            </a:r>
          </a:p>
          <a:p>
            <a:pPr lvl="2"/>
            <a:r>
              <a:rPr lang="en-US" altLang="en-US" sz="1800" dirty="0" smtClean="0"/>
              <a:t>Also states the severity of the finding: Significant Deficiency or Material Weakness</a:t>
            </a:r>
          </a:p>
          <a:p>
            <a:pPr lvl="1"/>
            <a:r>
              <a:rPr lang="en-US" altLang="en-US" sz="2000" dirty="0" smtClean="0"/>
              <a:t>Criteria</a:t>
            </a:r>
          </a:p>
          <a:p>
            <a:pPr lvl="2"/>
            <a:r>
              <a:rPr lang="en-US" altLang="en-US" sz="1800" dirty="0" smtClean="0"/>
              <a:t>The requirement to be met</a:t>
            </a:r>
          </a:p>
          <a:p>
            <a:pPr lvl="1"/>
            <a:r>
              <a:rPr lang="en-US" altLang="en-US" sz="2000" dirty="0" smtClean="0"/>
              <a:t>Condition</a:t>
            </a:r>
          </a:p>
          <a:p>
            <a:pPr lvl="2"/>
            <a:r>
              <a:rPr lang="en-US" altLang="en-US" sz="1800" dirty="0" smtClean="0"/>
              <a:t>Identify the finding. What was not in accordance with the program requirement. May be non compliance or lack of an internal control. </a:t>
            </a:r>
          </a:p>
          <a:p>
            <a:pPr lvl="1"/>
            <a:r>
              <a:rPr lang="en-US" altLang="en-US" sz="2000" dirty="0" smtClean="0"/>
              <a:t>Questioned Costs</a:t>
            </a:r>
          </a:p>
          <a:p>
            <a:pPr lvl="2"/>
            <a:r>
              <a:rPr lang="en-US" altLang="en-US" sz="1800" dirty="0" smtClean="0"/>
              <a:t>Did the finding result in unallowable program costs?  Questioned for the funding agency to determine </a:t>
            </a:r>
            <a:r>
              <a:rPr lang="en-US" altLang="en-US" sz="1800" dirty="0" err="1" smtClean="0"/>
              <a:t>allowability</a:t>
            </a:r>
            <a:r>
              <a:rPr lang="en-US" altLang="en-US" sz="1800" dirty="0" smtClean="0"/>
              <a:t>.</a:t>
            </a:r>
          </a:p>
          <a:p>
            <a:pPr lvl="1"/>
            <a:r>
              <a:rPr lang="en-US" altLang="en-US" sz="2000" dirty="0" smtClean="0"/>
              <a:t>Cause</a:t>
            </a:r>
          </a:p>
          <a:p>
            <a:pPr lvl="2"/>
            <a:r>
              <a:rPr lang="en-US" altLang="en-US" sz="1800" dirty="0" smtClean="0"/>
              <a:t>Why the finding occurred.</a:t>
            </a:r>
            <a:endParaRPr lang="en-US" altLang="en-US" sz="1800" dirty="0"/>
          </a:p>
        </p:txBody>
      </p:sp>
    </p:spTree>
    <p:extLst>
      <p:ext uri="{BB962C8B-B14F-4D97-AF65-F5344CB8AC3E}">
        <p14:creationId xmlns:p14="http://schemas.microsoft.com/office/powerpoint/2010/main" val="2586790233"/>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smtClean="0"/>
              <a:t>Audit Findings: Components</a:t>
            </a:r>
            <a:endParaRPr lang="en-US" dirty="0"/>
          </a:p>
        </p:txBody>
      </p:sp>
      <p:sp>
        <p:nvSpPr>
          <p:cNvPr id="2" name="Content Placeholder 1"/>
          <p:cNvSpPr>
            <a:spLocks noGrp="1"/>
          </p:cNvSpPr>
          <p:nvPr>
            <p:ph idx="1"/>
          </p:nvPr>
        </p:nvSpPr>
        <p:spPr/>
        <p:txBody>
          <a:bodyPr/>
          <a:lstStyle/>
          <a:p>
            <a:pPr lvl="1"/>
            <a:r>
              <a:rPr lang="en-US" altLang="en-US" dirty="0" smtClean="0"/>
              <a:t>Effect</a:t>
            </a:r>
          </a:p>
          <a:p>
            <a:pPr lvl="2"/>
            <a:r>
              <a:rPr lang="en-US" altLang="en-US" dirty="0" smtClean="0"/>
              <a:t>How does the finding effect the program if uncorrected.</a:t>
            </a:r>
          </a:p>
          <a:p>
            <a:pPr lvl="1"/>
            <a:r>
              <a:rPr lang="en-US" altLang="en-US" dirty="0" smtClean="0"/>
              <a:t>Recommendation</a:t>
            </a:r>
          </a:p>
          <a:p>
            <a:pPr lvl="2"/>
            <a:r>
              <a:rPr lang="en-US" altLang="en-US" dirty="0" smtClean="0"/>
              <a:t>The auditor’s suggestion for correcting the finding.</a:t>
            </a:r>
          </a:p>
          <a:p>
            <a:pPr lvl="1"/>
            <a:r>
              <a:rPr lang="en-US" altLang="en-US" dirty="0" smtClean="0"/>
              <a:t>Management Response</a:t>
            </a:r>
          </a:p>
          <a:p>
            <a:pPr lvl="2"/>
            <a:r>
              <a:rPr lang="en-US" altLang="en-US" dirty="0" smtClean="0"/>
              <a:t>What management proposes to do to remedy the finding.</a:t>
            </a:r>
          </a:p>
          <a:p>
            <a:endParaRPr lang="en-US" dirty="0" smtClean="0"/>
          </a:p>
        </p:txBody>
      </p:sp>
    </p:spTree>
    <p:extLst>
      <p:ext uri="{BB962C8B-B14F-4D97-AF65-F5344CB8AC3E}">
        <p14:creationId xmlns:p14="http://schemas.microsoft.com/office/powerpoint/2010/main" val="2780148654"/>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sz="2800" dirty="0" smtClean="0"/>
              <a:t>Grantor’s Responsibilities: Finding Follow-up Management’s Response</a:t>
            </a:r>
            <a:endParaRPr lang="en-US" sz="2800" dirty="0"/>
          </a:p>
        </p:txBody>
      </p:sp>
      <p:sp>
        <p:nvSpPr>
          <p:cNvPr id="2" name="Content Placeholder 1"/>
          <p:cNvSpPr>
            <a:spLocks noGrp="1"/>
          </p:cNvSpPr>
          <p:nvPr>
            <p:ph idx="1"/>
          </p:nvPr>
        </p:nvSpPr>
        <p:spPr/>
        <p:txBody>
          <a:bodyPr/>
          <a:lstStyle/>
          <a:p>
            <a:r>
              <a:rPr lang="en-US" sz="2000" b="1" i="1" dirty="0" err="1" smtClean="0"/>
              <a:t>Subrecipient’s</a:t>
            </a:r>
            <a:r>
              <a:rPr lang="en-US" sz="2000" b="1" i="1" dirty="0" smtClean="0"/>
              <a:t> Corrective Action Plan</a:t>
            </a:r>
            <a:r>
              <a:rPr lang="en-US" sz="2000" dirty="0" smtClean="0"/>
              <a:t>. At the completion of the audit, the auditee must prepare, in a document separate from the auditor's findings described in §200.516 Audit findings, a corrective action plan to address each audit finding included in the current year auditor's reports. The corrective action plan must provide the </a:t>
            </a:r>
            <a:r>
              <a:rPr lang="en-US" sz="2000" b="1" dirty="0" smtClean="0"/>
              <a:t>name(s) of the contact person(s)</a:t>
            </a:r>
            <a:r>
              <a:rPr lang="en-US" sz="2000" dirty="0" smtClean="0"/>
              <a:t> responsible for corrective action, the corrective action planned, and the </a:t>
            </a:r>
            <a:r>
              <a:rPr lang="en-US" sz="2000" b="1" dirty="0" smtClean="0"/>
              <a:t>anticipated completion date</a:t>
            </a:r>
            <a:r>
              <a:rPr lang="en-US" sz="2000" dirty="0" smtClean="0"/>
              <a:t>. If the auditee does not agree with the audit findings or believes corrective action is not required, then the corrective action plan must include an explanation and specific reasons. Section 200.511.</a:t>
            </a:r>
          </a:p>
          <a:p>
            <a:endParaRPr lang="en-US" sz="2000" dirty="0" smtClean="0"/>
          </a:p>
          <a:p>
            <a:r>
              <a:rPr lang="en-US" sz="2000" dirty="0" smtClean="0"/>
              <a:t>Grantor is required to assess the adequacy of the response and follow-up to ensure implementation was performed.</a:t>
            </a:r>
          </a:p>
        </p:txBody>
      </p:sp>
    </p:spTree>
    <p:extLst>
      <p:ext uri="{BB962C8B-B14F-4D97-AF65-F5344CB8AC3E}">
        <p14:creationId xmlns:p14="http://schemas.microsoft.com/office/powerpoint/2010/main" val="2277728305"/>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Grantor Audit Finding Follow-up: </a:t>
            </a:r>
            <a:br>
              <a:rPr lang="en-US" sz="2800" dirty="0" smtClean="0"/>
            </a:br>
            <a:r>
              <a:rPr lang="en-US" sz="2800" dirty="0" smtClean="0"/>
              <a:t>Best Practices</a:t>
            </a:r>
            <a:endParaRPr lang="en-US" sz="2800" dirty="0"/>
          </a:p>
        </p:txBody>
      </p:sp>
      <p:sp>
        <p:nvSpPr>
          <p:cNvPr id="3" name="Content Placeholder 2"/>
          <p:cNvSpPr>
            <a:spLocks noGrp="1"/>
          </p:cNvSpPr>
          <p:nvPr>
            <p:ph idx="1"/>
          </p:nvPr>
        </p:nvSpPr>
        <p:spPr/>
        <p:txBody>
          <a:bodyPr/>
          <a:lstStyle/>
          <a:p>
            <a:r>
              <a:rPr lang="en-US" sz="2000" dirty="0" smtClean="0"/>
              <a:t>Establish a process for identifying and monitoring </a:t>
            </a:r>
            <a:r>
              <a:rPr lang="en-US" sz="2000" dirty="0" err="1" smtClean="0"/>
              <a:t>subrecipient’s</a:t>
            </a:r>
            <a:r>
              <a:rPr lang="en-US" sz="2000" dirty="0" smtClean="0"/>
              <a:t> audit findings. </a:t>
            </a:r>
          </a:p>
          <a:p>
            <a:r>
              <a:rPr lang="en-US" sz="2000" dirty="0" smtClean="0"/>
              <a:t>Notify the </a:t>
            </a:r>
            <a:r>
              <a:rPr lang="en-US" sz="2000" dirty="0" err="1" smtClean="0"/>
              <a:t>subrecipient</a:t>
            </a:r>
            <a:r>
              <a:rPr lang="en-US" sz="2000" dirty="0" smtClean="0"/>
              <a:t> of the issue and establish a time frame for implementing corrective action.</a:t>
            </a:r>
          </a:p>
          <a:p>
            <a:pPr lvl="1"/>
            <a:r>
              <a:rPr lang="en-US" sz="1800" dirty="0" smtClean="0"/>
              <a:t>Document rationale for time frame. May be 30 days to 12 months depending on the required corrective action.</a:t>
            </a:r>
          </a:p>
          <a:p>
            <a:r>
              <a:rPr lang="en-US" sz="2000" dirty="0" smtClean="0"/>
              <a:t>Was the corrective action fully implemented to prevent the recurrence of the finding? </a:t>
            </a:r>
          </a:p>
          <a:p>
            <a:pPr lvl="1"/>
            <a:r>
              <a:rPr lang="en-US" sz="1800" dirty="0" smtClean="0"/>
              <a:t>Document if the finding was resolved, partially resolved or not resolved.</a:t>
            </a:r>
          </a:p>
          <a:p>
            <a:pPr lvl="1"/>
            <a:r>
              <a:rPr lang="en-US" sz="1800" dirty="0" smtClean="0"/>
              <a:t>Follow-up letter on the status of the findings should be provided to the </a:t>
            </a:r>
            <a:r>
              <a:rPr lang="en-US" sz="1800" dirty="0" err="1" smtClean="0"/>
              <a:t>subrecipient</a:t>
            </a:r>
            <a:r>
              <a:rPr lang="en-US" sz="1800" dirty="0" smtClean="0"/>
              <a:t>. State if the finding was closed or remains open. If not closed, what are the next steps?</a:t>
            </a:r>
          </a:p>
        </p:txBody>
      </p:sp>
    </p:spTree>
    <p:extLst>
      <p:ext uri="{BB962C8B-B14F-4D97-AF65-F5344CB8AC3E}">
        <p14:creationId xmlns:p14="http://schemas.microsoft.com/office/powerpoint/2010/main" val="35535476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Grantor Audit Finding Follow-up: </a:t>
            </a:r>
            <a:br>
              <a:rPr lang="en-US" sz="2800" dirty="0"/>
            </a:br>
            <a:r>
              <a:rPr lang="en-US" sz="2800" dirty="0"/>
              <a:t>Best </a:t>
            </a:r>
            <a:r>
              <a:rPr lang="en-US" sz="2800" dirty="0" smtClean="0"/>
              <a:t>Practices (cont.)</a:t>
            </a:r>
            <a:endParaRPr lang="en-US" sz="2800" dirty="0"/>
          </a:p>
        </p:txBody>
      </p:sp>
      <p:sp>
        <p:nvSpPr>
          <p:cNvPr id="3" name="Content Placeholder 2"/>
          <p:cNvSpPr>
            <a:spLocks noGrp="1"/>
          </p:cNvSpPr>
          <p:nvPr>
            <p:ph idx="1"/>
          </p:nvPr>
        </p:nvSpPr>
        <p:spPr/>
        <p:txBody>
          <a:bodyPr/>
          <a:lstStyle/>
          <a:p>
            <a:r>
              <a:rPr lang="en-US" sz="2000" dirty="0" smtClean="0"/>
              <a:t>What is the next course of action if corrective action has not occurred?</a:t>
            </a:r>
          </a:p>
          <a:p>
            <a:pPr lvl="1"/>
            <a:r>
              <a:rPr lang="en-US" sz="2000" dirty="0" smtClean="0"/>
              <a:t>Have standardized noncompliance remedies.</a:t>
            </a:r>
          </a:p>
          <a:p>
            <a:pPr lvl="1"/>
            <a:r>
              <a:rPr lang="en-US" sz="2000" dirty="0" smtClean="0"/>
              <a:t>Know the </a:t>
            </a:r>
            <a:r>
              <a:rPr lang="en-US" sz="2000" dirty="0" err="1" smtClean="0"/>
              <a:t>subrecipient</a:t>
            </a:r>
            <a:r>
              <a:rPr lang="en-US" sz="2000" dirty="0" smtClean="0"/>
              <a:t> and their capacity to remedy the finding.</a:t>
            </a:r>
          </a:p>
          <a:p>
            <a:r>
              <a:rPr lang="en-US" sz="2000" dirty="0" smtClean="0"/>
              <a:t> Were questioned costs repaid?</a:t>
            </a:r>
          </a:p>
          <a:p>
            <a:pPr lvl="1"/>
            <a:r>
              <a:rPr lang="en-US" sz="2000" dirty="0" smtClean="0"/>
              <a:t>Were funds withheld to repay the funding agency?</a:t>
            </a:r>
          </a:p>
          <a:p>
            <a:pPr lvl="1"/>
            <a:r>
              <a:rPr lang="en-US" sz="2000" dirty="0" smtClean="0"/>
              <a:t>Do you need to invoice the </a:t>
            </a:r>
            <a:r>
              <a:rPr lang="en-US" sz="2000" dirty="0" err="1" smtClean="0"/>
              <a:t>subrecipient</a:t>
            </a:r>
            <a:r>
              <a:rPr lang="en-US" sz="2000" dirty="0" smtClean="0"/>
              <a:t> for the funds? </a:t>
            </a:r>
            <a:endParaRPr lang="en-US" sz="2000" dirty="0"/>
          </a:p>
        </p:txBody>
      </p:sp>
    </p:spTree>
    <p:extLst>
      <p:ext uri="{BB962C8B-B14F-4D97-AF65-F5344CB8AC3E}">
        <p14:creationId xmlns:p14="http://schemas.microsoft.com/office/powerpoint/2010/main" val="9728531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UG Effective Dates</a:t>
            </a:r>
            <a:endParaRPr lang="en-US" dirty="0"/>
          </a:p>
        </p:txBody>
      </p:sp>
      <p:sp>
        <p:nvSpPr>
          <p:cNvPr id="5" name="Content Placeholder 4"/>
          <p:cNvSpPr>
            <a:spLocks noGrp="1"/>
          </p:cNvSpPr>
          <p:nvPr>
            <p:ph idx="1"/>
          </p:nvPr>
        </p:nvSpPr>
        <p:spPr/>
        <p:txBody>
          <a:bodyPr/>
          <a:lstStyle/>
          <a:p>
            <a:r>
              <a:rPr lang="en-US" dirty="0" smtClean="0"/>
              <a:t>Administrative requirements includes subrecipient requirements</a:t>
            </a:r>
          </a:p>
          <a:p>
            <a:pPr lvl="1"/>
            <a:r>
              <a:rPr lang="en-US" dirty="0" smtClean="0"/>
              <a:t>December 26, 2014</a:t>
            </a:r>
          </a:p>
          <a:p>
            <a:r>
              <a:rPr lang="en-US" dirty="0" smtClean="0"/>
              <a:t>Procurement requirements</a:t>
            </a:r>
          </a:p>
          <a:p>
            <a:pPr lvl="1"/>
            <a:r>
              <a:rPr lang="en-US" dirty="0" smtClean="0"/>
              <a:t>December 26, 2016</a:t>
            </a:r>
          </a:p>
          <a:p>
            <a:r>
              <a:rPr lang="en-US" dirty="0" smtClean="0"/>
              <a:t>Audit Requirements</a:t>
            </a:r>
          </a:p>
          <a:p>
            <a:pPr lvl="1"/>
            <a:r>
              <a:rPr lang="en-US" dirty="0" smtClean="0"/>
              <a:t>For audits of fiscal years beginning on or after December 26, 2014</a:t>
            </a:r>
            <a:endParaRPr lang="en-US" dirty="0"/>
          </a:p>
        </p:txBody>
      </p:sp>
    </p:spTree>
    <p:extLst>
      <p:ext uri="{BB962C8B-B14F-4D97-AF65-F5344CB8AC3E}">
        <p14:creationId xmlns:p14="http://schemas.microsoft.com/office/powerpoint/2010/main" val="123580342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sz="2800" dirty="0"/>
              <a:t>Grantor Audit Finding Follow-up: </a:t>
            </a:r>
            <a:br>
              <a:rPr lang="en-US" sz="2800" dirty="0"/>
            </a:br>
            <a:r>
              <a:rPr lang="en-US" sz="2800" dirty="0"/>
              <a:t>Best Practices (cont</a:t>
            </a:r>
            <a:r>
              <a:rPr lang="en-US" sz="3600" dirty="0"/>
              <a:t>.)</a:t>
            </a:r>
            <a:endParaRPr lang="en-US" dirty="0"/>
          </a:p>
        </p:txBody>
      </p:sp>
      <p:sp>
        <p:nvSpPr>
          <p:cNvPr id="2" name="Content Placeholder 1"/>
          <p:cNvSpPr>
            <a:spLocks noGrp="1"/>
          </p:cNvSpPr>
          <p:nvPr>
            <p:ph idx="1"/>
          </p:nvPr>
        </p:nvSpPr>
        <p:spPr/>
        <p:txBody>
          <a:bodyPr/>
          <a:lstStyle/>
          <a:p>
            <a:r>
              <a:rPr lang="en-US" dirty="0" smtClean="0"/>
              <a:t>“NEW” Single Audit Requirement: </a:t>
            </a:r>
          </a:p>
          <a:p>
            <a:pPr lvl="1"/>
            <a:r>
              <a:rPr lang="en-US" dirty="0" smtClean="0"/>
              <a:t>Audit Threshold increases from $500k to $750k</a:t>
            </a:r>
          </a:p>
          <a:p>
            <a:pPr lvl="1"/>
            <a:r>
              <a:rPr lang="en-US" dirty="0" smtClean="0"/>
              <a:t>The threshold change may affect whether or not a </a:t>
            </a:r>
            <a:r>
              <a:rPr lang="en-US" dirty="0" err="1" smtClean="0"/>
              <a:t>subrecipient</a:t>
            </a:r>
            <a:r>
              <a:rPr lang="en-US" dirty="0" smtClean="0"/>
              <a:t> receives a single audit.</a:t>
            </a:r>
          </a:p>
          <a:p>
            <a:pPr lvl="1"/>
            <a:r>
              <a:rPr lang="en-US" dirty="0" smtClean="0"/>
              <a:t>If the </a:t>
            </a:r>
            <a:r>
              <a:rPr lang="en-US" dirty="0" err="1" smtClean="0"/>
              <a:t>subrecipient</a:t>
            </a:r>
            <a:r>
              <a:rPr lang="en-US" dirty="0" smtClean="0"/>
              <a:t> is no longer required to obtain a single audit, the </a:t>
            </a:r>
            <a:r>
              <a:rPr lang="en-US" b="1" dirty="0" smtClean="0"/>
              <a:t>grantor should implement monitoring procedures</a:t>
            </a:r>
            <a:r>
              <a:rPr lang="en-US" dirty="0" smtClean="0"/>
              <a:t> to compensate for the lack of the single audit.</a:t>
            </a:r>
          </a:p>
          <a:p>
            <a:pPr lvl="2"/>
            <a:endParaRPr lang="en-US" dirty="0" smtClean="0"/>
          </a:p>
          <a:p>
            <a:pPr lvl="2"/>
            <a:endParaRPr lang="en-US" dirty="0" smtClean="0"/>
          </a:p>
          <a:p>
            <a:pPr lvl="1"/>
            <a:endParaRPr lang="en-US" dirty="0" smtClean="0"/>
          </a:p>
          <a:p>
            <a:endParaRPr lang="en-US" dirty="0" smtClean="0"/>
          </a:p>
          <a:p>
            <a:endParaRPr lang="en-US" dirty="0" smtClean="0"/>
          </a:p>
          <a:p>
            <a:endParaRPr lang="en-US" dirty="0"/>
          </a:p>
        </p:txBody>
      </p:sp>
    </p:spTree>
    <p:extLst>
      <p:ext uri="{BB962C8B-B14F-4D97-AF65-F5344CB8AC3E}">
        <p14:creationId xmlns:p14="http://schemas.microsoft.com/office/powerpoint/2010/main" val="3538344826"/>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Grantor’s Responsibilities: </a:t>
            </a:r>
            <a:br>
              <a:rPr lang="en-US" dirty="0" smtClean="0"/>
            </a:br>
            <a:r>
              <a:rPr lang="en-US" dirty="0" smtClean="0"/>
              <a:t>Remedies for Noncompliance §200.338 </a:t>
            </a:r>
            <a:endParaRPr lang="en-US" dirty="0"/>
          </a:p>
        </p:txBody>
      </p:sp>
      <p:sp>
        <p:nvSpPr>
          <p:cNvPr id="2" name="Content Placeholder 1"/>
          <p:cNvSpPr>
            <a:spLocks noGrp="1"/>
          </p:cNvSpPr>
          <p:nvPr>
            <p:ph idx="1"/>
          </p:nvPr>
        </p:nvSpPr>
        <p:spPr/>
        <p:txBody>
          <a:bodyPr/>
          <a:lstStyle/>
          <a:p>
            <a:pPr lvl="0"/>
            <a:r>
              <a:rPr lang="en-US" sz="2000" dirty="0" smtClean="0"/>
              <a:t>If the Federal awarding agency or pass-through entity determines that noncompliance cannot be remedied by imposing additional conditions, the Federal awarding agency or pass-through entity may take one or more of the following actions, as appropriate in the circumstances:</a:t>
            </a:r>
          </a:p>
          <a:p>
            <a:pPr lvl="1"/>
            <a:r>
              <a:rPr lang="en-US" sz="2000" dirty="0" smtClean="0"/>
              <a:t>Establishing additional prior approvals. </a:t>
            </a:r>
          </a:p>
          <a:p>
            <a:pPr lvl="1"/>
            <a:r>
              <a:rPr lang="en-US" sz="2000" dirty="0" smtClean="0"/>
              <a:t>Requiring the non-Federal entity to obtain technical or management assistance; or</a:t>
            </a:r>
          </a:p>
          <a:p>
            <a:pPr lvl="1"/>
            <a:r>
              <a:rPr lang="en-US" sz="2000" dirty="0" smtClean="0"/>
              <a:t>Requiring additional project monitoring;</a:t>
            </a:r>
          </a:p>
          <a:p>
            <a:pPr lvl="1"/>
            <a:r>
              <a:rPr lang="en-US" sz="2000" dirty="0" smtClean="0"/>
              <a:t>Requiring additional, more detailed financial reports;</a:t>
            </a:r>
          </a:p>
          <a:p>
            <a:pPr lvl="1"/>
            <a:r>
              <a:rPr lang="en-US" sz="2000" dirty="0" smtClean="0"/>
              <a:t>Requiring payments as reimbursements rather than advance payments</a:t>
            </a:r>
          </a:p>
          <a:p>
            <a:pPr lvl="1"/>
            <a:r>
              <a:rPr lang="en-US" sz="2000" dirty="0" smtClean="0"/>
              <a:t>Temporarily withhold cash payments pending correction of deficiency;</a:t>
            </a:r>
          </a:p>
          <a:p>
            <a:pPr lvl="1"/>
            <a:endParaRPr lang="en-US" sz="2000" dirty="0" smtClean="0"/>
          </a:p>
          <a:p>
            <a:pPr lvl="1"/>
            <a:endParaRPr lang="en-US" sz="2000" dirty="0" smtClean="0"/>
          </a:p>
          <a:p>
            <a:pPr lvl="2"/>
            <a:endParaRPr lang="en-US" dirty="0" smtClean="0"/>
          </a:p>
          <a:p>
            <a:pPr lvl="0"/>
            <a:endParaRPr lang="en-US" sz="2000" dirty="0" smtClean="0"/>
          </a:p>
          <a:p>
            <a:endParaRPr lang="en-US" sz="2000" dirty="0"/>
          </a:p>
        </p:txBody>
      </p:sp>
    </p:spTree>
    <p:extLst>
      <p:ext uri="{BB962C8B-B14F-4D97-AF65-F5344CB8AC3E}">
        <p14:creationId xmlns:p14="http://schemas.microsoft.com/office/powerpoint/2010/main" val="2508864826"/>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Grantor’s Responsibilities: </a:t>
            </a:r>
            <a:br>
              <a:rPr lang="en-US" dirty="0"/>
            </a:br>
            <a:r>
              <a:rPr lang="en-US" dirty="0"/>
              <a:t>Remedies for Noncompliance §200.338 </a:t>
            </a:r>
          </a:p>
        </p:txBody>
      </p:sp>
      <p:sp>
        <p:nvSpPr>
          <p:cNvPr id="2" name="Content Placeholder 1"/>
          <p:cNvSpPr>
            <a:spLocks noGrp="1"/>
          </p:cNvSpPr>
          <p:nvPr>
            <p:ph idx="1"/>
          </p:nvPr>
        </p:nvSpPr>
        <p:spPr/>
        <p:txBody>
          <a:bodyPr/>
          <a:lstStyle/>
          <a:p>
            <a:pPr lvl="1"/>
            <a:r>
              <a:rPr lang="en-US" sz="2000" dirty="0" smtClean="0"/>
              <a:t>Disallow all or part of the cost of the activity or action not in compliance;</a:t>
            </a:r>
          </a:p>
          <a:p>
            <a:pPr lvl="1"/>
            <a:r>
              <a:rPr lang="en-US" sz="2000" dirty="0" smtClean="0"/>
              <a:t>Wholly or partly suspend or terminate the Federal award;</a:t>
            </a:r>
          </a:p>
          <a:p>
            <a:pPr lvl="1"/>
            <a:r>
              <a:rPr lang="en-US" sz="2000" dirty="0" smtClean="0"/>
              <a:t>Initiate suspension or debarment proceedings;</a:t>
            </a:r>
          </a:p>
          <a:p>
            <a:pPr lvl="1"/>
            <a:r>
              <a:rPr lang="en-US" sz="2000" dirty="0" smtClean="0"/>
              <a:t>Withhold further Federal awards for the project or program;</a:t>
            </a:r>
          </a:p>
          <a:p>
            <a:pPr lvl="1"/>
            <a:r>
              <a:rPr lang="en-US" sz="2000" dirty="0" smtClean="0"/>
              <a:t>Any other remedies legally available. 	</a:t>
            </a:r>
          </a:p>
          <a:p>
            <a:endParaRPr lang="en-US" sz="2000" dirty="0"/>
          </a:p>
        </p:txBody>
      </p:sp>
    </p:spTree>
    <p:extLst>
      <p:ext uri="{BB962C8B-B14F-4D97-AF65-F5344CB8AC3E}">
        <p14:creationId xmlns:p14="http://schemas.microsoft.com/office/powerpoint/2010/main" val="4272594161"/>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447800"/>
            <a:ext cx="8458200" cy="4876800"/>
          </a:xfrm>
        </p:spPr>
        <p:txBody>
          <a:bodyPr/>
          <a:lstStyle/>
          <a:p>
            <a:pPr lvl="1">
              <a:buNone/>
            </a:pPr>
            <a:r>
              <a:rPr lang="en-US" smtClean="0">
                <a:solidFill>
                  <a:schemeClr val="tx1"/>
                </a:solidFill>
              </a:rPr>
              <a:t>US Government Printing Office  </a:t>
            </a:r>
          </a:p>
          <a:p>
            <a:pPr lvl="1">
              <a:buNone/>
            </a:pPr>
            <a:r>
              <a:rPr lang="en-US" smtClean="0">
                <a:solidFill>
                  <a:schemeClr val="tx1"/>
                </a:solidFill>
              </a:rPr>
              <a:t>Electronic Code of Federal Regulations</a:t>
            </a:r>
          </a:p>
          <a:p>
            <a:pPr lvl="1">
              <a:buNone/>
            </a:pPr>
            <a:r>
              <a:rPr lang="en-US" smtClean="0">
                <a:solidFill>
                  <a:schemeClr val="tx1"/>
                </a:solidFill>
              </a:rPr>
              <a:t>2 CFR Chapter II, Part 200</a:t>
            </a:r>
          </a:p>
          <a:p>
            <a:pPr lvl="1">
              <a:buNone/>
            </a:pPr>
            <a:r>
              <a:rPr lang="en-US" smtClean="0">
                <a:solidFill>
                  <a:schemeClr val="tx1"/>
                </a:solidFill>
                <a:hlinkClick r:id="rId2"/>
              </a:rPr>
              <a:t>www.ecfr.gov</a:t>
            </a:r>
            <a:endParaRPr lang="en-US" smtClean="0">
              <a:solidFill>
                <a:schemeClr val="tx1"/>
              </a:solidFill>
            </a:endParaRPr>
          </a:p>
          <a:p>
            <a:pPr lvl="1">
              <a:buNone/>
            </a:pPr>
            <a:endParaRPr lang="en-US" smtClean="0">
              <a:solidFill>
                <a:schemeClr val="tx1"/>
              </a:solidFill>
            </a:endParaRPr>
          </a:p>
          <a:p>
            <a:pPr lvl="1">
              <a:buNone/>
            </a:pPr>
            <a:r>
              <a:rPr lang="en-US" smtClean="0">
                <a:solidFill>
                  <a:schemeClr val="tx1"/>
                </a:solidFill>
              </a:rPr>
              <a:t>AICPA – Government Audit Quality Center (GAQC)</a:t>
            </a:r>
          </a:p>
          <a:p>
            <a:pPr lvl="1">
              <a:buNone/>
            </a:pPr>
            <a:r>
              <a:rPr lang="en-US" smtClean="0">
                <a:solidFill>
                  <a:schemeClr val="tx1"/>
                </a:solidFill>
                <a:hlinkClick r:id="rId3"/>
              </a:rPr>
              <a:t>www.aicpa.org</a:t>
            </a:r>
            <a:endParaRPr lang="en-US" smtClean="0">
              <a:solidFill>
                <a:schemeClr val="tx1"/>
              </a:solidFill>
            </a:endParaRPr>
          </a:p>
          <a:p>
            <a:pPr lvl="1">
              <a:buNone/>
            </a:pPr>
            <a:r>
              <a:rPr lang="en-US" sz="2000" smtClean="0">
                <a:solidFill>
                  <a:schemeClr val="tx1"/>
                </a:solidFill>
              </a:rPr>
              <a:t>Obtain access using link on MyCLA – Services/Assurance</a:t>
            </a:r>
          </a:p>
          <a:p>
            <a:pPr lvl="1">
              <a:buNone/>
            </a:pPr>
            <a:endParaRPr lang="en-US" smtClean="0">
              <a:solidFill>
                <a:schemeClr val="tx1"/>
              </a:solidFill>
            </a:endParaRPr>
          </a:p>
          <a:p>
            <a:pPr lvl="1">
              <a:buNone/>
            </a:pPr>
            <a:r>
              <a:rPr lang="en-US" smtClean="0">
                <a:solidFill>
                  <a:schemeClr val="tx1"/>
                </a:solidFill>
              </a:rPr>
              <a:t>The Chief Financial Officers Council  (COFAR) Website </a:t>
            </a:r>
            <a:endParaRPr lang="en-US" b="0" smtClean="0">
              <a:solidFill>
                <a:schemeClr val="tx1"/>
              </a:solidFill>
            </a:endParaRPr>
          </a:p>
          <a:p>
            <a:pPr lvl="1">
              <a:buNone/>
            </a:pPr>
            <a:r>
              <a:rPr lang="en-US" smtClean="0">
                <a:solidFill>
                  <a:schemeClr val="tx1"/>
                </a:solidFill>
                <a:hlinkClick r:id="rId4"/>
              </a:rPr>
              <a:t>https://cfo.gov/cofar/</a:t>
            </a:r>
            <a:endParaRPr lang="en-US" smtClean="0">
              <a:solidFill>
                <a:schemeClr val="tx1"/>
              </a:solidFill>
            </a:endParaRPr>
          </a:p>
          <a:p>
            <a:pPr lvl="1">
              <a:buNone/>
            </a:pPr>
            <a:endParaRPr lang="en-US" b="0" smtClean="0">
              <a:solidFill>
                <a:schemeClr val="tx1"/>
              </a:solidFill>
            </a:endParaRPr>
          </a:p>
          <a:p>
            <a:pPr lvl="1"/>
            <a:endParaRPr lang="en-US" b="0" smtClean="0">
              <a:solidFill>
                <a:schemeClr val="tx1"/>
              </a:solidFill>
            </a:endParaRPr>
          </a:p>
          <a:p>
            <a:pPr lvl="1">
              <a:buFont typeface="Arial" pitchFamily="34" charset="0"/>
              <a:buChar char="•"/>
            </a:pPr>
            <a:endParaRPr lang="en-US" b="0" smtClean="0">
              <a:solidFill>
                <a:schemeClr val="tx1"/>
              </a:solidFill>
            </a:endParaRPr>
          </a:p>
          <a:p>
            <a:pPr>
              <a:buFont typeface="Arial" pitchFamily="34" charset="0"/>
              <a:buChar char="•"/>
            </a:pPr>
            <a:endParaRPr lang="en-US" b="0" smtClean="0">
              <a:solidFill>
                <a:schemeClr val="tx1"/>
              </a:solidFill>
            </a:endParaRPr>
          </a:p>
          <a:p>
            <a:endParaRPr lang="en-US" dirty="0"/>
          </a:p>
        </p:txBody>
      </p:sp>
      <p:sp>
        <p:nvSpPr>
          <p:cNvPr id="3" name="Title 2"/>
          <p:cNvSpPr>
            <a:spLocks noGrp="1"/>
          </p:cNvSpPr>
          <p:nvPr>
            <p:ph type="title"/>
          </p:nvPr>
        </p:nvSpPr>
        <p:spPr/>
        <p:txBody>
          <a:bodyPr/>
          <a:lstStyle/>
          <a:p>
            <a:r>
              <a:rPr lang="en-US" smtClean="0"/>
              <a:t>Resources</a:t>
            </a:r>
            <a:endParaRPr lang="en-US" dirty="0"/>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2"/>
          </p:nvPr>
        </p:nvSpPr>
        <p:spPr/>
        <p:txBody>
          <a:bodyPr/>
          <a:lstStyle/>
          <a:p>
            <a:pPr marL="0" lvl="1" indent="0">
              <a:buNone/>
            </a:pPr>
            <a:r>
              <a:rPr lang="en-US" sz="2000" dirty="0" smtClean="0"/>
              <a:t>Sean M. Walker, CPA, </a:t>
            </a:r>
            <a:r>
              <a:rPr lang="en-US" sz="2000" dirty="0" err="1" smtClean="0"/>
              <a:t>CFE</a:t>
            </a:r>
            <a:r>
              <a:rPr lang="en-US" sz="2000" dirty="0" smtClean="0"/>
              <a:t>, </a:t>
            </a:r>
            <a:r>
              <a:rPr lang="en-US" sz="2000" dirty="0" err="1" smtClean="0"/>
              <a:t>CGFM</a:t>
            </a:r>
            <a:r>
              <a:rPr lang="en-US" sz="2000" dirty="0" smtClean="0"/>
              <a:t>, </a:t>
            </a:r>
            <a:r>
              <a:rPr lang="en-US" sz="2000" dirty="0" err="1" smtClean="0"/>
              <a:t>CGMS</a:t>
            </a:r>
            <a:endParaRPr lang="en-US" sz="2000" dirty="0" smtClean="0"/>
          </a:p>
          <a:p>
            <a:pPr marL="0" lvl="1" indent="0">
              <a:buNone/>
            </a:pPr>
            <a:r>
              <a:rPr lang="en-US" sz="2000" dirty="0" smtClean="0"/>
              <a:t>Principal</a:t>
            </a:r>
          </a:p>
          <a:p>
            <a:pPr marL="0" lvl="1" indent="0">
              <a:buNone/>
            </a:pPr>
            <a:r>
              <a:rPr lang="en-US" sz="2000" dirty="0">
                <a:hlinkClick r:id="rId2"/>
              </a:rPr>
              <a:t>s</a:t>
            </a:r>
            <a:r>
              <a:rPr lang="en-US" sz="2000" dirty="0" smtClean="0">
                <a:hlinkClick r:id="rId2"/>
              </a:rPr>
              <a:t>ean.walker@claconnect.com</a:t>
            </a:r>
            <a:endParaRPr lang="en-US" sz="2000" dirty="0" smtClean="0"/>
          </a:p>
          <a:p>
            <a:pPr marL="0" lvl="1" indent="0">
              <a:buNone/>
            </a:pPr>
            <a:r>
              <a:rPr lang="en-US" sz="2000" dirty="0" smtClean="0"/>
              <a:t>410-308-8081</a:t>
            </a:r>
          </a:p>
          <a:p>
            <a:pPr marL="0" lvl="1" indent="0">
              <a:buNone/>
            </a:pPr>
            <a:endParaRPr lang="en-US" sz="2800" dirty="0"/>
          </a:p>
        </p:txBody>
      </p:sp>
    </p:spTree>
    <p:extLst>
      <p:ext uri="{BB962C8B-B14F-4D97-AF65-F5344CB8AC3E}">
        <p14:creationId xmlns:p14="http://schemas.microsoft.com/office/powerpoint/2010/main" val="7068873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noFill/>
        </p:spPr>
        <p:txBody>
          <a:bodyPr/>
          <a:lstStyle/>
          <a:p>
            <a:r>
              <a:rPr lang="en-US" dirty="0" smtClean="0"/>
              <a:t>Subrecipient Monitoring and Management</a:t>
            </a:r>
            <a:endParaRPr lang="en-US" dirty="0"/>
          </a:p>
        </p:txBody>
      </p:sp>
    </p:spTree>
    <p:extLst>
      <p:ext uri="{BB962C8B-B14F-4D97-AF65-F5344CB8AC3E}">
        <p14:creationId xmlns:p14="http://schemas.microsoft.com/office/powerpoint/2010/main" val="98021322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Subrecipient or Contractor</a:t>
            </a:r>
            <a:endParaRPr lang="en-US" dirty="0"/>
          </a:p>
        </p:txBody>
      </p:sp>
      <p:sp>
        <p:nvSpPr>
          <p:cNvPr id="3" name="Content Placeholder 2"/>
          <p:cNvSpPr>
            <a:spLocks noGrp="1"/>
          </p:cNvSpPr>
          <p:nvPr>
            <p:ph idx="1"/>
          </p:nvPr>
        </p:nvSpPr>
        <p:spPr/>
        <p:txBody>
          <a:bodyPr/>
          <a:lstStyle/>
          <a:p>
            <a:r>
              <a:rPr lang="en-US" dirty="0" smtClean="0"/>
              <a:t>Grant by grant, case by case determination</a:t>
            </a:r>
          </a:p>
          <a:p>
            <a:r>
              <a:rPr lang="en-US" dirty="0" smtClean="0"/>
              <a:t>Characteristics which support a classification of </a:t>
            </a:r>
            <a:r>
              <a:rPr lang="en-US" u="sng" dirty="0" smtClean="0"/>
              <a:t>subrecipient</a:t>
            </a:r>
            <a:r>
              <a:rPr lang="en-US" dirty="0" smtClean="0"/>
              <a:t> – </a:t>
            </a:r>
          </a:p>
          <a:p>
            <a:pPr lvl="1"/>
            <a:r>
              <a:rPr lang="en-US" dirty="0" smtClean="0"/>
              <a:t>Determines eligibility</a:t>
            </a:r>
          </a:p>
          <a:p>
            <a:pPr lvl="1"/>
            <a:r>
              <a:rPr lang="en-US" dirty="0" smtClean="0"/>
              <a:t>Performance is measured against Federal objectives</a:t>
            </a:r>
          </a:p>
          <a:p>
            <a:pPr lvl="1"/>
            <a:r>
              <a:rPr lang="en-US" dirty="0" smtClean="0"/>
              <a:t>Is responsible for programmatic decision making</a:t>
            </a:r>
          </a:p>
          <a:p>
            <a:pPr lvl="1"/>
            <a:r>
              <a:rPr lang="en-US" dirty="0" smtClean="0"/>
              <a:t>Is responsible for adherence to applicable Federal program requirements</a:t>
            </a:r>
          </a:p>
          <a:p>
            <a:pPr lvl="1"/>
            <a:r>
              <a:rPr lang="en-US" dirty="0" smtClean="0"/>
              <a:t>Carries out the Federal program for a public purpose as opposed to providing goods and services for the benefit of the pass-through entity</a:t>
            </a:r>
          </a:p>
          <a:p>
            <a:pPr lvl="1"/>
            <a:endParaRPr lang="en-US" dirty="0"/>
          </a:p>
        </p:txBody>
      </p:sp>
    </p:spTree>
    <p:extLst>
      <p:ext uri="{BB962C8B-B14F-4D97-AF65-F5344CB8AC3E}">
        <p14:creationId xmlns:p14="http://schemas.microsoft.com/office/powerpoint/2010/main" val="37223715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Subrecipient or Contractor</a:t>
            </a:r>
            <a:endParaRPr lang="en-US" dirty="0"/>
          </a:p>
        </p:txBody>
      </p:sp>
      <p:sp>
        <p:nvSpPr>
          <p:cNvPr id="3" name="Content Placeholder 2"/>
          <p:cNvSpPr>
            <a:spLocks noGrp="1"/>
          </p:cNvSpPr>
          <p:nvPr>
            <p:ph idx="1"/>
          </p:nvPr>
        </p:nvSpPr>
        <p:spPr/>
        <p:txBody>
          <a:bodyPr/>
          <a:lstStyle/>
          <a:p>
            <a:r>
              <a:rPr lang="en-US" dirty="0" smtClean="0"/>
              <a:t>Characteristics which support a classification of </a:t>
            </a:r>
            <a:r>
              <a:rPr lang="en-US" u="sng" dirty="0" smtClean="0"/>
              <a:t>contractor</a:t>
            </a:r>
            <a:r>
              <a:rPr lang="en-US" dirty="0" smtClean="0"/>
              <a:t> – </a:t>
            </a:r>
          </a:p>
          <a:p>
            <a:pPr lvl="1"/>
            <a:r>
              <a:rPr lang="en-US" dirty="0" smtClean="0"/>
              <a:t>Provides the goods and service within a normal business</a:t>
            </a:r>
          </a:p>
          <a:p>
            <a:pPr lvl="1"/>
            <a:r>
              <a:rPr lang="en-US" dirty="0" smtClean="0"/>
              <a:t>Provides similar goods or services to many purchasers</a:t>
            </a:r>
          </a:p>
          <a:p>
            <a:pPr lvl="1"/>
            <a:r>
              <a:rPr lang="en-US" dirty="0" smtClean="0"/>
              <a:t>Normally operates in a competitive environment</a:t>
            </a:r>
          </a:p>
          <a:p>
            <a:pPr lvl="1"/>
            <a:r>
              <a:rPr lang="en-US" dirty="0" smtClean="0"/>
              <a:t>Provides goods and services that are ancillary to the operation of the Federal program</a:t>
            </a:r>
          </a:p>
          <a:p>
            <a:pPr lvl="1"/>
            <a:r>
              <a:rPr lang="en-US" dirty="0" smtClean="0"/>
              <a:t>Is not subject to compliance requirements of the Federal </a:t>
            </a:r>
            <a:r>
              <a:rPr lang="en-US" dirty="0" err="1" smtClean="0"/>
              <a:t>porgram</a:t>
            </a:r>
            <a:endParaRPr lang="en-US" dirty="0" smtClean="0"/>
          </a:p>
          <a:p>
            <a:pPr lvl="1"/>
            <a:endParaRPr lang="en-US" dirty="0"/>
          </a:p>
        </p:txBody>
      </p:sp>
    </p:spTree>
    <p:extLst>
      <p:ext uri="{BB962C8B-B14F-4D97-AF65-F5344CB8AC3E}">
        <p14:creationId xmlns:p14="http://schemas.microsoft.com/office/powerpoint/2010/main" val="27591236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Subrecipient or Contractor</a:t>
            </a:r>
            <a:endParaRPr lang="en-US" dirty="0"/>
          </a:p>
        </p:txBody>
      </p:sp>
      <p:sp>
        <p:nvSpPr>
          <p:cNvPr id="3" name="Content Placeholder 2"/>
          <p:cNvSpPr>
            <a:spLocks noGrp="1"/>
          </p:cNvSpPr>
          <p:nvPr>
            <p:ph idx="1"/>
          </p:nvPr>
        </p:nvSpPr>
        <p:spPr/>
        <p:txBody>
          <a:bodyPr/>
          <a:lstStyle/>
          <a:p>
            <a:r>
              <a:rPr lang="en-US" dirty="0" smtClean="0"/>
              <a:t>The </a:t>
            </a:r>
            <a:r>
              <a:rPr lang="en-US" b="1" dirty="0" smtClean="0"/>
              <a:t>substance</a:t>
            </a:r>
            <a:r>
              <a:rPr lang="en-US" dirty="0" smtClean="0"/>
              <a:t> of the relationship is </a:t>
            </a:r>
            <a:r>
              <a:rPr lang="en-US" u="sng" dirty="0" smtClean="0"/>
              <a:t>more important </a:t>
            </a:r>
            <a:r>
              <a:rPr lang="en-US" dirty="0" smtClean="0"/>
              <a:t>than the</a:t>
            </a:r>
            <a:r>
              <a:rPr lang="en-US" i="1" dirty="0" smtClean="0"/>
              <a:t> </a:t>
            </a:r>
            <a:r>
              <a:rPr lang="en-US" b="1" dirty="0" smtClean="0"/>
              <a:t>form</a:t>
            </a:r>
            <a:r>
              <a:rPr lang="en-US" dirty="0" smtClean="0"/>
              <a:t> of the agreement.</a:t>
            </a:r>
          </a:p>
          <a:p>
            <a:r>
              <a:rPr lang="en-US" dirty="0" smtClean="0"/>
              <a:t>All of the characteristics discussed may not be presented and the pass-through entity must use </a:t>
            </a:r>
            <a:r>
              <a:rPr lang="en-US" u="sng" dirty="0" smtClean="0"/>
              <a:t>judgement </a:t>
            </a:r>
            <a:r>
              <a:rPr lang="en-US" dirty="0" smtClean="0"/>
              <a:t>in classifying each agreement as a subaward or procurement contract.</a:t>
            </a:r>
          </a:p>
          <a:p>
            <a:pPr lvl="1"/>
            <a:endParaRPr lang="en-US" dirty="0"/>
          </a:p>
        </p:txBody>
      </p:sp>
    </p:spTree>
    <p:extLst>
      <p:ext uri="{BB962C8B-B14F-4D97-AF65-F5344CB8AC3E}">
        <p14:creationId xmlns:p14="http://schemas.microsoft.com/office/powerpoint/2010/main" val="1075196870"/>
      </p:ext>
    </p:extLst>
  </p:cSld>
  <p:clrMapOvr>
    <a:masterClrMapping/>
  </p:clrMapOvr>
</p:sld>
</file>

<file path=ppt/theme/theme1.xml><?xml version="1.0" encoding="utf-8"?>
<a:theme xmlns:a="http://schemas.openxmlformats.org/drawingml/2006/main" name="CLA-PowerPoint">
  <a:themeElements>
    <a:clrScheme name="CLA">
      <a:dk1>
        <a:srgbClr val="413000"/>
      </a:dk1>
      <a:lt1>
        <a:srgbClr val="FFFFFF"/>
      </a:lt1>
      <a:dk2>
        <a:srgbClr val="003767"/>
      </a:dk2>
      <a:lt2>
        <a:srgbClr val="DAD3CC"/>
      </a:lt2>
      <a:accent1>
        <a:srgbClr val="003767"/>
      </a:accent1>
      <a:accent2>
        <a:srgbClr val="4F3353"/>
      </a:accent2>
      <a:accent3>
        <a:srgbClr val="660003"/>
      </a:accent3>
      <a:accent4>
        <a:srgbClr val="A49400"/>
      </a:accent4>
      <a:accent5>
        <a:srgbClr val="F1E3C5"/>
      </a:accent5>
      <a:accent6>
        <a:srgbClr val="D3A367"/>
      </a:accent6>
      <a:hlink>
        <a:srgbClr val="00519A"/>
      </a:hlink>
      <a:folHlink>
        <a:srgbClr val="00519A"/>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ヒラギノ角ゴ Pro W3" pitchFamily="1"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ヒラギノ角ゴ Pro W3" pitchFamily="1"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Blank Presentation 13">
        <a:dk1>
          <a:srgbClr val="000000"/>
        </a:dk1>
        <a:lt1>
          <a:srgbClr val="DBD4C5"/>
        </a:lt1>
        <a:dk2>
          <a:srgbClr val="FFFFFF"/>
        </a:dk2>
        <a:lt2>
          <a:srgbClr val="323232"/>
        </a:lt2>
        <a:accent1>
          <a:srgbClr val="A78F91"/>
        </a:accent1>
        <a:accent2>
          <a:srgbClr val="B55341"/>
        </a:accent2>
        <a:accent3>
          <a:srgbClr val="EAE6DF"/>
        </a:accent3>
        <a:accent4>
          <a:srgbClr val="000000"/>
        </a:accent4>
        <a:accent5>
          <a:srgbClr val="D0C6C7"/>
        </a:accent5>
        <a:accent6>
          <a:srgbClr val="A44A3A"/>
        </a:accent6>
        <a:hlink>
          <a:srgbClr val="5D87A1"/>
        </a:hlink>
        <a:folHlink>
          <a:srgbClr val="909859"/>
        </a:folHlink>
      </a:clrScheme>
      <a:clrMap bg1="lt1" tx1="dk1" bg2="lt2" tx2="dk2" accent1="accent1" accent2="accent2" accent3="accent3" accent4="accent4" accent5="accent5" accent6="accent6" hlink="hlink" folHlink="folHlink"/>
    </a:extraClrScheme>
    <a:extraClrScheme>
      <a:clrScheme name="Blank Presentation 14">
        <a:dk1>
          <a:srgbClr val="000000"/>
        </a:dk1>
        <a:lt1>
          <a:srgbClr val="DBD4C5"/>
        </a:lt1>
        <a:dk2>
          <a:srgbClr val="FFFFFF"/>
        </a:dk2>
        <a:lt2>
          <a:srgbClr val="ED6F1E"/>
        </a:lt2>
        <a:accent1>
          <a:srgbClr val="A78F91"/>
        </a:accent1>
        <a:accent2>
          <a:srgbClr val="B55341"/>
        </a:accent2>
        <a:accent3>
          <a:srgbClr val="EAE6DF"/>
        </a:accent3>
        <a:accent4>
          <a:srgbClr val="000000"/>
        </a:accent4>
        <a:accent5>
          <a:srgbClr val="D0C6C7"/>
        </a:accent5>
        <a:accent6>
          <a:srgbClr val="A44A3A"/>
        </a:accent6>
        <a:hlink>
          <a:srgbClr val="5D87A1"/>
        </a:hlink>
        <a:folHlink>
          <a:srgbClr val="909859"/>
        </a:folHlink>
      </a:clrScheme>
      <a:clrMap bg1="lt1" tx1="dk1" bg2="lt2" tx2="dk2" accent1="accent1" accent2="accent2" accent3="accent3" accent4="accent4" accent5="accent5" accent6="accent6" hlink="hlink" folHlink="folHlink"/>
    </a:extraClrScheme>
    <a:extraClrScheme>
      <a:clrScheme name="Blank Presentation 15">
        <a:dk1>
          <a:srgbClr val="000000"/>
        </a:dk1>
        <a:lt1>
          <a:srgbClr val="DBD4C5"/>
        </a:lt1>
        <a:dk2>
          <a:srgbClr val="FFFFFF"/>
        </a:dk2>
        <a:lt2>
          <a:srgbClr val="ED6F1E"/>
        </a:lt2>
        <a:accent1>
          <a:srgbClr val="A78F91"/>
        </a:accent1>
        <a:accent2>
          <a:srgbClr val="B55341"/>
        </a:accent2>
        <a:accent3>
          <a:srgbClr val="EAE6DF"/>
        </a:accent3>
        <a:accent4>
          <a:srgbClr val="000000"/>
        </a:accent4>
        <a:accent5>
          <a:srgbClr val="D0C6C7"/>
        </a:accent5>
        <a:accent6>
          <a:srgbClr val="A44A3A"/>
        </a:accent6>
        <a:hlink>
          <a:srgbClr val="5D87A1"/>
        </a:hlink>
        <a:folHlink>
          <a:srgbClr val="9EA374"/>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1254</TotalTime>
  <Words>3615</Words>
  <Application>Microsoft Office PowerPoint</Application>
  <PresentationFormat>On-screen Show (4:3)</PresentationFormat>
  <Paragraphs>324</Paragraphs>
  <Slides>54</Slides>
  <Notes>10</Notes>
  <HiddenSlides>0</HiddenSlides>
  <MMClips>0</MMClips>
  <ScaleCrop>false</ScaleCrop>
  <HeadingPairs>
    <vt:vector size="4" baseType="variant">
      <vt:variant>
        <vt:lpstr>Theme</vt:lpstr>
      </vt:variant>
      <vt:variant>
        <vt:i4>1</vt:i4>
      </vt:variant>
      <vt:variant>
        <vt:lpstr>Slide Titles</vt:lpstr>
      </vt:variant>
      <vt:variant>
        <vt:i4>54</vt:i4>
      </vt:variant>
    </vt:vector>
  </HeadingPairs>
  <TitlesOfParts>
    <vt:vector size="55" baseType="lpstr">
      <vt:lpstr>CLA-PowerPoint</vt:lpstr>
      <vt:lpstr>Uniform Grant Guidance (UG) – Subrecipient Monitoring, Risk Assessment and Award Identification Requirements</vt:lpstr>
      <vt:lpstr>Learning Objectives</vt:lpstr>
      <vt:lpstr>Learning Objectives</vt:lpstr>
      <vt:lpstr>Definitions</vt:lpstr>
      <vt:lpstr>UG Effective Dates</vt:lpstr>
      <vt:lpstr>Subrecipient Monitoring and Management</vt:lpstr>
      <vt:lpstr>Subrecipient or Contractor</vt:lpstr>
      <vt:lpstr>Subrecipient or Contractor</vt:lpstr>
      <vt:lpstr>Subrecipient or Contractor</vt:lpstr>
      <vt:lpstr>Required Communication with Subaward</vt:lpstr>
      <vt:lpstr>All pass-through entities must:</vt:lpstr>
      <vt:lpstr>Subaward</vt:lpstr>
      <vt:lpstr>Subaward (cont.)</vt:lpstr>
      <vt:lpstr>Subaward (cont.)</vt:lpstr>
      <vt:lpstr>Risk Assessment</vt:lpstr>
      <vt:lpstr>Grantor’s Responsibility – Risk Assessment</vt:lpstr>
      <vt:lpstr>Grantor’s Responsibility – Risk Assessment Factors</vt:lpstr>
      <vt:lpstr>Techniques for Monitoring</vt:lpstr>
      <vt:lpstr>Grantor’s Responsibility  -   Monitoring</vt:lpstr>
      <vt:lpstr>Grantor’s Responsibility  -   Monitoring (cont.)</vt:lpstr>
      <vt:lpstr>Grantor’s Responsibility –  Monitoring (cont.)</vt:lpstr>
      <vt:lpstr>Program Performance</vt:lpstr>
      <vt:lpstr>Subrecipient’s Responsibility for Monitoring Performance</vt:lpstr>
      <vt:lpstr>Program Performance Basics</vt:lpstr>
      <vt:lpstr>Program Performance Basics (cont.)</vt:lpstr>
      <vt:lpstr>Program Performance Basics (cont.)</vt:lpstr>
      <vt:lpstr>Program Performance Basics (cont.)</vt:lpstr>
      <vt:lpstr>Program Performance Basics (cont.)</vt:lpstr>
      <vt:lpstr>Monitoring Procedures: General</vt:lpstr>
      <vt:lpstr>Internal Controls</vt:lpstr>
      <vt:lpstr>Grantor and Subrecipient’s Responsibility</vt:lpstr>
      <vt:lpstr>Internal Controls</vt:lpstr>
      <vt:lpstr>Internal Controls </vt:lpstr>
      <vt:lpstr>Single Audit Reports </vt:lpstr>
      <vt:lpstr>Components of the Single Audit Report</vt:lpstr>
      <vt:lpstr>Components of the Single Audit Report</vt:lpstr>
      <vt:lpstr>GAS Report: Internal Control Over Financial Reporting: What Does it Report?</vt:lpstr>
      <vt:lpstr>OMB Report on Major Program Compliance and Internal Control: What does it report?</vt:lpstr>
      <vt:lpstr>Schedule of Findings and Questioned Costs</vt:lpstr>
      <vt:lpstr>Schedule of Findings and Questioned Cost</vt:lpstr>
      <vt:lpstr>Opinions</vt:lpstr>
      <vt:lpstr>Audit Findings</vt:lpstr>
      <vt:lpstr>Audit Finding: What is it?</vt:lpstr>
      <vt:lpstr>Types of Audit Finding: Significant Deficiency vs Material Weakness</vt:lpstr>
      <vt:lpstr>Audit Findings: Components</vt:lpstr>
      <vt:lpstr>Audit Findings: Components</vt:lpstr>
      <vt:lpstr>Grantor’s Responsibilities: Finding Follow-up Management’s Response</vt:lpstr>
      <vt:lpstr>Grantor Audit Finding Follow-up:  Best Practices</vt:lpstr>
      <vt:lpstr>Grantor Audit Finding Follow-up:  Best Practices (cont.)</vt:lpstr>
      <vt:lpstr>Grantor Audit Finding Follow-up:  Best Practices (cont.)</vt:lpstr>
      <vt:lpstr>Grantor’s Responsibilities:  Remedies for Noncompliance §200.338 </vt:lpstr>
      <vt:lpstr>Grantor’s Responsibilities:  Remedies for Noncompliance §200.338 </vt:lpstr>
      <vt:lpstr>Resources</vt:lpstr>
      <vt:lpstr>PowerPoint Presentation</vt:lpstr>
    </vt:vector>
  </TitlesOfParts>
  <Company>CliftonLarsonAllen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“Omni” Circular Training</dc:title>
  <dc:creator>stma35568</dc:creator>
  <cp:lastModifiedBy>Buti37512</cp:lastModifiedBy>
  <cp:revision>151</cp:revision>
  <cp:lastPrinted>2016-05-02T23:00:22Z</cp:lastPrinted>
  <dcterms:created xsi:type="dcterms:W3CDTF">2014-11-10T23:24:04Z</dcterms:created>
  <dcterms:modified xsi:type="dcterms:W3CDTF">2016-10-26T13:47:45Z</dcterms:modified>
</cp:coreProperties>
</file>