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handoutMasterIdLst>
    <p:handoutMasterId r:id="rId41"/>
  </p:handoutMasterIdLst>
  <p:sldIdLst>
    <p:sldId id="256" r:id="rId2"/>
    <p:sldId id="286" r:id="rId3"/>
    <p:sldId id="285" r:id="rId4"/>
    <p:sldId id="257" r:id="rId5"/>
    <p:sldId id="258" r:id="rId6"/>
    <p:sldId id="259" r:id="rId7"/>
    <p:sldId id="260" r:id="rId8"/>
    <p:sldId id="263" r:id="rId9"/>
    <p:sldId id="264" r:id="rId10"/>
    <p:sldId id="265" r:id="rId11"/>
    <p:sldId id="266" r:id="rId12"/>
    <p:sldId id="270" r:id="rId13"/>
    <p:sldId id="261" r:id="rId14"/>
    <p:sldId id="262" r:id="rId15"/>
    <p:sldId id="267" r:id="rId16"/>
    <p:sldId id="268" r:id="rId17"/>
    <p:sldId id="269" r:id="rId18"/>
    <p:sldId id="272" r:id="rId19"/>
    <p:sldId id="273" r:id="rId20"/>
    <p:sldId id="274" r:id="rId21"/>
    <p:sldId id="275" r:id="rId22"/>
    <p:sldId id="276" r:id="rId23"/>
    <p:sldId id="277" r:id="rId24"/>
    <p:sldId id="278" r:id="rId25"/>
    <p:sldId id="279" r:id="rId26"/>
    <p:sldId id="281" r:id="rId27"/>
    <p:sldId id="280" r:id="rId28"/>
    <p:sldId id="283" r:id="rId29"/>
    <p:sldId id="282" r:id="rId30"/>
    <p:sldId id="284" r:id="rId31"/>
    <p:sldId id="287" r:id="rId32"/>
    <p:sldId id="288" r:id="rId33"/>
    <p:sldId id="289" r:id="rId34"/>
    <p:sldId id="290" r:id="rId35"/>
    <p:sldId id="291" r:id="rId36"/>
    <p:sldId id="292" r:id="rId37"/>
    <p:sldId id="271" r:id="rId38"/>
    <p:sldId id="293" r:id="rId3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1392"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9A705439-0CA0-4A0A-8AFA-A53D5C4D2962}" type="datetimeFigureOut">
              <a:rPr lang="en-US" smtClean="0"/>
              <a:t>10/27/2016</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5901CEF-2B69-430A-9548-24BBFA4F66A7}" type="slidenum">
              <a:rPr lang="en-US" smtClean="0"/>
              <a:t>‹#›</a:t>
            </a:fld>
            <a:endParaRPr lang="en-US"/>
          </a:p>
        </p:txBody>
      </p:sp>
    </p:spTree>
    <p:extLst>
      <p:ext uri="{BB962C8B-B14F-4D97-AF65-F5344CB8AC3E}">
        <p14:creationId xmlns:p14="http://schemas.microsoft.com/office/powerpoint/2010/main" val="1919758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81591A9-0FB3-4DBE-9954-029F70F45346}" type="datetimeFigureOut">
              <a:rPr lang="en-US" smtClean="0"/>
              <a:t>10/27/2016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E51543A-68B4-468F-A238-EC9480AC623D}" type="slidenum">
              <a:rPr lang="en-US" smtClean="0"/>
              <a:t>‹#›</a:t>
            </a:fld>
            <a:endParaRPr lang="en-US"/>
          </a:p>
        </p:txBody>
      </p:sp>
    </p:spTree>
    <p:extLst>
      <p:ext uri="{BB962C8B-B14F-4D97-AF65-F5344CB8AC3E}">
        <p14:creationId xmlns:p14="http://schemas.microsoft.com/office/powerpoint/2010/main" val="1975283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1543A-68B4-468F-A238-EC9480AC623D}" type="slidenum">
              <a:rPr lang="en-US" smtClean="0"/>
              <a:t>27</a:t>
            </a:fld>
            <a:endParaRPr lang="en-US"/>
          </a:p>
        </p:txBody>
      </p:sp>
    </p:spTree>
    <p:extLst>
      <p:ext uri="{BB962C8B-B14F-4D97-AF65-F5344CB8AC3E}">
        <p14:creationId xmlns:p14="http://schemas.microsoft.com/office/powerpoint/2010/main" val="35395146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CA6208BA-B7C2-45D6-8005-CE2C18499AF6}" type="datetimeFigureOut">
              <a:rPr lang="en-US" smtClean="0"/>
              <a:t>10/27/2016</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A0D3FDDF-AB3B-4041-8F72-3F3DCFEA5CE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CA6208BA-B7C2-45D6-8005-CE2C18499AF6}" type="datetimeFigureOut">
              <a:rPr lang="en-US" smtClean="0"/>
              <a:t>10/27/2016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0D3FDDF-AB3B-4041-8F72-3F3DCFEA5CE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CA6208BA-B7C2-45D6-8005-CE2C18499AF6}" type="datetimeFigureOut">
              <a:rPr lang="en-US" smtClean="0"/>
              <a:t>10/27/2016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0D3FDDF-AB3B-4041-8F72-3F3DCFEA5CE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CA6208BA-B7C2-45D6-8005-CE2C18499AF6}" type="datetimeFigureOut">
              <a:rPr lang="en-US" smtClean="0"/>
              <a:t>10/27/2016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0D3FDDF-AB3B-4041-8F72-3F3DCFEA5CEB}" type="slidenum">
              <a:rPr lang="en-US" smtClean="0"/>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CA6208BA-B7C2-45D6-8005-CE2C18499AF6}" type="datetimeFigureOut">
              <a:rPr lang="en-US" smtClean="0"/>
              <a:t>10/27/2016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0D3FDDF-AB3B-4041-8F72-3F3DCFEA5CEB}"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CA6208BA-B7C2-45D6-8005-CE2C18499AF6}" type="datetimeFigureOut">
              <a:rPr lang="en-US" smtClean="0"/>
              <a:t>10/27/2016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A0D3FDDF-AB3B-4041-8F72-3F3DCFEA5CEB}" type="slidenum">
              <a:rPr lang="en-US" smtClean="0"/>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CA6208BA-B7C2-45D6-8005-CE2C18499AF6}" type="datetimeFigureOut">
              <a:rPr lang="en-US" smtClean="0"/>
              <a:t>10/27/2016</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A0D3FDDF-AB3B-4041-8F72-3F3DCFEA5CEB}"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CA6208BA-B7C2-45D6-8005-CE2C18499AF6}" type="datetimeFigureOut">
              <a:rPr lang="en-US" smtClean="0"/>
              <a:t>10/27/2016</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A0D3FDDF-AB3B-4041-8F72-3F3DCFEA5CEB}" type="slidenum">
              <a:rPr lang="en-US" smtClean="0"/>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CA6208BA-B7C2-45D6-8005-CE2C18499AF6}" type="datetimeFigureOut">
              <a:rPr lang="en-US" smtClean="0"/>
              <a:t>10/27/2016</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A0D3FDDF-AB3B-4041-8F72-3F3DCFEA5CE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CA6208BA-B7C2-45D6-8005-CE2C18499AF6}" type="datetimeFigureOut">
              <a:rPr lang="en-US" smtClean="0"/>
              <a:t>10/27/2016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A0D3FDDF-AB3B-4041-8F72-3F3DCFEA5CEB}"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CA6208BA-B7C2-45D6-8005-CE2C18499AF6}" type="datetimeFigureOut">
              <a:rPr lang="en-US" smtClean="0"/>
              <a:t>10/27/2016</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A0D3FDDF-AB3B-4041-8F72-3F3DCFEA5CEB}" type="slidenum">
              <a:rPr lang="en-US" smtClean="0"/>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CA6208BA-B7C2-45D6-8005-CE2C18499AF6}" type="datetimeFigureOut">
              <a:rPr lang="en-US" smtClean="0"/>
              <a:t>10/27/2016</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A0D3FDDF-AB3B-4041-8F72-3F3DCFEA5CE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bg2">
                    <a:lumMod val="25000"/>
                  </a:schemeClr>
                </a:solidFill>
              </a:rPr>
              <a:t>Tax Abatement Disclosures</a:t>
            </a:r>
            <a:endParaRPr lang="en-US" dirty="0">
              <a:solidFill>
                <a:schemeClr val="bg2">
                  <a:lumMod val="25000"/>
                </a:schemeClr>
              </a:solidFill>
            </a:endParaRPr>
          </a:p>
        </p:txBody>
      </p:sp>
      <p:sp>
        <p:nvSpPr>
          <p:cNvPr id="3" name="Subtitle 2"/>
          <p:cNvSpPr>
            <a:spLocks noGrp="1"/>
          </p:cNvSpPr>
          <p:nvPr>
            <p:ph type="subTitle" idx="1"/>
          </p:nvPr>
        </p:nvSpPr>
        <p:spPr/>
        <p:txBody>
          <a:bodyPr>
            <a:normAutofit fontScale="92500" lnSpcReduction="20000"/>
          </a:bodyPr>
          <a:lstStyle/>
          <a:p>
            <a:r>
              <a:rPr lang="en-US" dirty="0" smtClean="0">
                <a:solidFill>
                  <a:schemeClr val="bg2">
                    <a:lumMod val="25000"/>
                  </a:schemeClr>
                </a:solidFill>
              </a:rPr>
              <a:t>Statement No. 77 of the </a:t>
            </a:r>
          </a:p>
          <a:p>
            <a:r>
              <a:rPr lang="en-US" dirty="0" smtClean="0">
                <a:solidFill>
                  <a:schemeClr val="bg2">
                    <a:lumMod val="25000"/>
                  </a:schemeClr>
                </a:solidFill>
              </a:rPr>
              <a:t>Governmental Accounting </a:t>
            </a:r>
          </a:p>
          <a:p>
            <a:r>
              <a:rPr lang="en-US" dirty="0" smtClean="0">
                <a:solidFill>
                  <a:schemeClr val="bg2">
                    <a:lumMod val="25000"/>
                  </a:schemeClr>
                </a:solidFill>
              </a:rPr>
              <a:t>Standards Board</a:t>
            </a:r>
            <a:endParaRPr lang="en-US" dirty="0">
              <a:solidFill>
                <a:schemeClr val="bg2">
                  <a:lumMod val="2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28600"/>
            <a:ext cx="1593850" cy="673100"/>
          </a:xfrm>
          <a:prstGeom prst="rect">
            <a:avLst/>
          </a:prstGeom>
        </p:spPr>
      </p:pic>
    </p:spTree>
    <p:extLst>
      <p:ext uri="{BB962C8B-B14F-4D97-AF65-F5344CB8AC3E}">
        <p14:creationId xmlns:p14="http://schemas.microsoft.com/office/powerpoint/2010/main" val="40270262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38200"/>
            <a:ext cx="8229600" cy="5169091"/>
          </a:xfrm>
        </p:spPr>
        <p:txBody>
          <a:bodyPr>
            <a:noAutofit/>
          </a:bodyPr>
          <a:lstStyle/>
          <a:p>
            <a:pPr lvl="1">
              <a:spcBef>
                <a:spcPts val="0"/>
              </a:spcBef>
              <a:buFont typeface="Arial" pitchFamily="34" charset="0"/>
              <a:buChar char="•"/>
            </a:pPr>
            <a:endParaRPr lang="en-US" sz="2200" dirty="0" smtClean="0">
              <a:solidFill>
                <a:srgbClr val="245487"/>
              </a:solidFill>
            </a:endParaRPr>
          </a:p>
          <a:p>
            <a:pPr lvl="1">
              <a:spcBef>
                <a:spcPts val="0"/>
              </a:spcBef>
              <a:buFont typeface="Arial" pitchFamily="34" charset="0"/>
              <a:buChar char="•"/>
            </a:pPr>
            <a:r>
              <a:rPr lang="en-US" sz="2200" dirty="0" smtClean="0">
                <a:solidFill>
                  <a:srgbClr val="245487"/>
                </a:solidFill>
              </a:rPr>
              <a:t>Environmentally </a:t>
            </a:r>
            <a:r>
              <a:rPr lang="en-US" sz="2200" dirty="0">
                <a:solidFill>
                  <a:srgbClr val="245487"/>
                </a:solidFill>
              </a:rPr>
              <a:t>impacted by US. Dept. of Defense and Harley Davidson operations</a:t>
            </a:r>
          </a:p>
          <a:p>
            <a:pPr lvl="1">
              <a:spcBef>
                <a:spcPts val="0"/>
              </a:spcBef>
              <a:buFont typeface="Arial" pitchFamily="34" charset="0"/>
              <a:buChar char="•"/>
              <a:tabLst>
                <a:tab pos="1719263" algn="l"/>
              </a:tabLst>
            </a:pPr>
            <a:endParaRPr lang="en-US" sz="2200" dirty="0">
              <a:solidFill>
                <a:srgbClr val="245487"/>
              </a:solidFill>
            </a:endParaRPr>
          </a:p>
          <a:p>
            <a:pPr lvl="1">
              <a:spcBef>
                <a:spcPts val="0"/>
              </a:spcBef>
              <a:buFont typeface="Arial" pitchFamily="34" charset="0"/>
              <a:buChar char="•"/>
              <a:tabLst>
                <a:tab pos="1719263" algn="l"/>
              </a:tabLst>
            </a:pPr>
            <a:r>
              <a:rPr lang="en-US" sz="2200" dirty="0">
                <a:solidFill>
                  <a:srgbClr val="245487"/>
                </a:solidFill>
              </a:rPr>
              <a:t>Investigations and remediation ongoing since 1986</a:t>
            </a:r>
          </a:p>
          <a:p>
            <a:pPr lvl="1">
              <a:spcBef>
                <a:spcPts val="0"/>
              </a:spcBef>
              <a:buFont typeface="Arial" pitchFamily="34" charset="0"/>
              <a:buChar char="•"/>
              <a:tabLst>
                <a:tab pos="1719263" algn="l"/>
              </a:tabLst>
            </a:pPr>
            <a:endParaRPr lang="en-US" sz="2200" dirty="0">
              <a:solidFill>
                <a:srgbClr val="245487"/>
              </a:solidFill>
            </a:endParaRPr>
          </a:p>
          <a:p>
            <a:pPr lvl="1">
              <a:spcBef>
                <a:spcPts val="0"/>
              </a:spcBef>
              <a:buFont typeface="Arial" pitchFamily="34" charset="0"/>
              <a:buChar char="•"/>
              <a:tabLst>
                <a:tab pos="1719263" algn="l"/>
              </a:tabLst>
            </a:pPr>
            <a:r>
              <a:rPr lang="en-US" sz="2200" dirty="0">
                <a:solidFill>
                  <a:srgbClr val="245487"/>
                </a:solidFill>
              </a:rPr>
              <a:t>Remedial activities related to ground water contamination ongoing today, likely for next 15 years</a:t>
            </a:r>
          </a:p>
          <a:p>
            <a:pPr lvl="1">
              <a:spcBef>
                <a:spcPts val="0"/>
              </a:spcBef>
              <a:buFont typeface="Arial" pitchFamily="34" charset="0"/>
              <a:buChar char="•"/>
              <a:tabLst>
                <a:tab pos="1719263" algn="l"/>
              </a:tabLst>
            </a:pPr>
            <a:endParaRPr lang="en-US" sz="2200" dirty="0">
              <a:solidFill>
                <a:srgbClr val="245487"/>
              </a:solidFill>
            </a:endParaRPr>
          </a:p>
          <a:p>
            <a:pPr lvl="1">
              <a:spcBef>
                <a:spcPts val="0"/>
              </a:spcBef>
              <a:buFont typeface="Arial" pitchFamily="34" charset="0"/>
              <a:buChar char="•"/>
              <a:tabLst>
                <a:tab pos="1719263" algn="l"/>
              </a:tabLst>
            </a:pPr>
            <a:r>
              <a:rPr lang="en-US" sz="2200" dirty="0">
                <a:solidFill>
                  <a:srgbClr val="245487"/>
                </a:solidFill>
              </a:rPr>
              <a:t>While remedial activities remain the responsibility of USDOD and Harley, there are additional environmental costs that will be incurred as a result of any future development – estimate $1.355 million</a:t>
            </a:r>
          </a:p>
        </p:txBody>
      </p:sp>
      <p:sp>
        <p:nvSpPr>
          <p:cNvPr id="3" name="Title 2"/>
          <p:cNvSpPr>
            <a:spLocks noGrp="1"/>
          </p:cNvSpPr>
          <p:nvPr>
            <p:ph type="title"/>
          </p:nvPr>
        </p:nvSpPr>
        <p:spPr>
          <a:xfrm>
            <a:off x="457200" y="464631"/>
            <a:ext cx="8229600" cy="563562"/>
          </a:xfrm>
        </p:spPr>
        <p:txBody>
          <a:bodyPr>
            <a:normAutofit fontScale="90000"/>
          </a:bodyPr>
          <a:lstStyle/>
          <a:p>
            <a:r>
              <a:rPr lang="en-US" sz="3100" cap="small" dirty="0" smtClean="0">
                <a:solidFill>
                  <a:srgbClr val="245487"/>
                </a:solidFill>
              </a:rPr>
              <a:t/>
            </a:r>
            <a:br>
              <a:rPr lang="en-US" sz="3100" cap="small" dirty="0" smtClean="0">
                <a:solidFill>
                  <a:srgbClr val="245487"/>
                </a:solidFill>
              </a:rPr>
            </a:br>
            <a:r>
              <a:rPr lang="en-US" sz="3100" cap="small" dirty="0" smtClean="0">
                <a:solidFill>
                  <a:srgbClr val="245487"/>
                </a:solidFill>
              </a:rPr>
              <a:t>Harley Davidson Site - </a:t>
            </a:r>
            <a:r>
              <a:rPr lang="en-US" sz="3100" cap="small" dirty="0">
                <a:solidFill>
                  <a:srgbClr val="245487"/>
                </a:solidFill>
              </a:rPr>
              <a:t>Environmental</a:t>
            </a:r>
            <a:r>
              <a:rPr lang="en-US" sz="4400" cap="small" dirty="0">
                <a:solidFill>
                  <a:srgbClr val="245487"/>
                </a:solidFill>
              </a:rPr>
              <a:t/>
            </a:r>
            <a:br>
              <a:rPr lang="en-US" sz="4400" cap="small" dirty="0">
                <a:solidFill>
                  <a:srgbClr val="245487"/>
                </a:solidFill>
              </a:rPr>
            </a:b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800" y="152400"/>
            <a:ext cx="1593850" cy="673100"/>
          </a:xfrm>
          <a:prstGeom prst="rect">
            <a:avLst/>
          </a:prstGeom>
        </p:spPr>
      </p:pic>
    </p:spTree>
    <p:extLst>
      <p:ext uri="{BB962C8B-B14F-4D97-AF65-F5344CB8AC3E}">
        <p14:creationId xmlns:p14="http://schemas.microsoft.com/office/powerpoint/2010/main" val="18021194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spcBef>
                <a:spcPts val="0"/>
              </a:spcBef>
              <a:buFont typeface="Arial" pitchFamily="34" charset="0"/>
              <a:buChar char="•"/>
            </a:pPr>
            <a:r>
              <a:rPr lang="en-US" sz="2400" dirty="0" err="1">
                <a:solidFill>
                  <a:schemeClr val="bg2">
                    <a:lumMod val="25000"/>
                  </a:schemeClr>
                </a:solidFill>
              </a:rPr>
              <a:t>NorthPoint</a:t>
            </a:r>
            <a:r>
              <a:rPr lang="en-US" sz="2400" dirty="0">
                <a:solidFill>
                  <a:schemeClr val="bg2">
                    <a:lumMod val="25000"/>
                  </a:schemeClr>
                </a:solidFill>
              </a:rPr>
              <a:t> </a:t>
            </a:r>
            <a:r>
              <a:rPr lang="en-US" sz="2400" dirty="0" smtClean="0">
                <a:solidFill>
                  <a:schemeClr val="bg2">
                    <a:lumMod val="25000"/>
                  </a:schemeClr>
                </a:solidFill>
              </a:rPr>
              <a:t>is constructing a </a:t>
            </a:r>
            <a:r>
              <a:rPr lang="en-US" sz="2400" dirty="0">
                <a:solidFill>
                  <a:schemeClr val="bg2">
                    <a:lumMod val="25000"/>
                  </a:schemeClr>
                </a:solidFill>
              </a:rPr>
              <a:t>755,000 square foot industrial facility (spec building)</a:t>
            </a:r>
          </a:p>
          <a:p>
            <a:pPr lvl="1">
              <a:spcBef>
                <a:spcPts val="0"/>
              </a:spcBef>
              <a:buFont typeface="Arial" pitchFamily="34" charset="0"/>
              <a:buChar char="•"/>
              <a:tabLst>
                <a:tab pos="1719263" algn="l"/>
              </a:tabLst>
            </a:pPr>
            <a:endParaRPr lang="en-US" sz="1100" dirty="0">
              <a:solidFill>
                <a:schemeClr val="bg2">
                  <a:lumMod val="25000"/>
                </a:schemeClr>
              </a:solidFill>
            </a:endParaRPr>
          </a:p>
          <a:p>
            <a:pPr lvl="1">
              <a:spcBef>
                <a:spcPts val="0"/>
              </a:spcBef>
              <a:buFont typeface="Arial" pitchFamily="34" charset="0"/>
              <a:buChar char="•"/>
              <a:tabLst>
                <a:tab pos="1719263" algn="l"/>
              </a:tabLst>
            </a:pPr>
            <a:r>
              <a:rPr lang="en-US" sz="2400" dirty="0">
                <a:solidFill>
                  <a:schemeClr val="bg2">
                    <a:lumMod val="25000"/>
                  </a:schemeClr>
                </a:solidFill>
              </a:rPr>
              <a:t>Construction </a:t>
            </a:r>
            <a:r>
              <a:rPr lang="en-US" sz="2400" dirty="0" smtClean="0">
                <a:solidFill>
                  <a:schemeClr val="bg2">
                    <a:lumMod val="25000"/>
                  </a:schemeClr>
                </a:solidFill>
              </a:rPr>
              <a:t>began </a:t>
            </a:r>
            <a:r>
              <a:rPr lang="en-US" sz="2400" dirty="0">
                <a:solidFill>
                  <a:schemeClr val="bg2">
                    <a:lumMod val="25000"/>
                  </a:schemeClr>
                </a:solidFill>
              </a:rPr>
              <a:t>in early 2016</a:t>
            </a:r>
          </a:p>
          <a:p>
            <a:pPr lvl="1">
              <a:spcBef>
                <a:spcPts val="0"/>
              </a:spcBef>
              <a:buFont typeface="Arial" pitchFamily="34" charset="0"/>
              <a:buChar char="•"/>
              <a:tabLst>
                <a:tab pos="1719263" algn="l"/>
              </a:tabLst>
            </a:pPr>
            <a:endParaRPr lang="en-US" sz="1100" dirty="0">
              <a:solidFill>
                <a:schemeClr val="bg2">
                  <a:lumMod val="25000"/>
                </a:schemeClr>
              </a:solidFill>
            </a:endParaRPr>
          </a:p>
          <a:p>
            <a:pPr lvl="1">
              <a:spcBef>
                <a:spcPts val="0"/>
              </a:spcBef>
              <a:buFont typeface="Arial" pitchFamily="34" charset="0"/>
              <a:buChar char="•"/>
              <a:tabLst>
                <a:tab pos="1719263" algn="l"/>
              </a:tabLst>
            </a:pPr>
            <a:r>
              <a:rPr lang="en-US" sz="2400" dirty="0">
                <a:solidFill>
                  <a:schemeClr val="bg2">
                    <a:lumMod val="25000"/>
                  </a:schemeClr>
                </a:solidFill>
              </a:rPr>
              <a:t>Operational </a:t>
            </a:r>
            <a:r>
              <a:rPr lang="en-US" sz="2400" dirty="0" smtClean="0">
                <a:solidFill>
                  <a:schemeClr val="bg2">
                    <a:lumMod val="25000"/>
                  </a:schemeClr>
                </a:solidFill>
              </a:rPr>
              <a:t>in 2017</a:t>
            </a:r>
            <a:endParaRPr lang="en-US" sz="2400" dirty="0">
              <a:solidFill>
                <a:schemeClr val="bg2">
                  <a:lumMod val="25000"/>
                </a:schemeClr>
              </a:solidFill>
            </a:endParaRPr>
          </a:p>
          <a:p>
            <a:pPr lvl="1">
              <a:spcBef>
                <a:spcPts val="0"/>
              </a:spcBef>
              <a:buFont typeface="Arial" pitchFamily="34" charset="0"/>
              <a:buChar char="•"/>
              <a:tabLst>
                <a:tab pos="1719263" algn="l"/>
              </a:tabLst>
            </a:pPr>
            <a:endParaRPr lang="en-US" sz="1100" dirty="0">
              <a:solidFill>
                <a:schemeClr val="bg2">
                  <a:lumMod val="25000"/>
                </a:schemeClr>
              </a:solidFill>
            </a:endParaRPr>
          </a:p>
          <a:p>
            <a:pPr lvl="1">
              <a:spcBef>
                <a:spcPts val="0"/>
              </a:spcBef>
              <a:buFont typeface="Arial" pitchFamily="34" charset="0"/>
              <a:buChar char="•"/>
              <a:tabLst>
                <a:tab pos="1719263" algn="l"/>
              </a:tabLst>
            </a:pPr>
            <a:r>
              <a:rPr lang="en-US" sz="2400" dirty="0">
                <a:solidFill>
                  <a:schemeClr val="bg2">
                    <a:lumMod val="25000"/>
                  </a:schemeClr>
                </a:solidFill>
              </a:rPr>
              <a:t>Property </a:t>
            </a:r>
            <a:r>
              <a:rPr lang="en-US" sz="2400" dirty="0" smtClean="0">
                <a:solidFill>
                  <a:schemeClr val="bg2">
                    <a:lumMod val="25000"/>
                  </a:schemeClr>
                </a:solidFill>
              </a:rPr>
              <a:t>will likely </a:t>
            </a:r>
            <a:r>
              <a:rPr lang="en-US" sz="2400" dirty="0">
                <a:solidFill>
                  <a:schemeClr val="bg2">
                    <a:lumMod val="25000"/>
                  </a:schemeClr>
                </a:solidFill>
              </a:rPr>
              <a:t>be leased by a single tenant, but will be built to accommodate multiple tenants</a:t>
            </a:r>
          </a:p>
          <a:p>
            <a:pPr lvl="1">
              <a:spcBef>
                <a:spcPts val="0"/>
              </a:spcBef>
              <a:buFont typeface="Arial" pitchFamily="34" charset="0"/>
              <a:buChar char="•"/>
              <a:tabLst>
                <a:tab pos="1719263" algn="l"/>
              </a:tabLst>
            </a:pPr>
            <a:endParaRPr lang="en-US" sz="1100" dirty="0">
              <a:solidFill>
                <a:schemeClr val="bg2">
                  <a:lumMod val="25000"/>
                </a:schemeClr>
              </a:solidFill>
            </a:endParaRPr>
          </a:p>
          <a:p>
            <a:pPr lvl="1">
              <a:spcBef>
                <a:spcPts val="0"/>
              </a:spcBef>
              <a:buFont typeface="Arial" pitchFamily="34" charset="0"/>
              <a:buChar char="•"/>
              <a:tabLst>
                <a:tab pos="1719263" algn="l"/>
              </a:tabLst>
            </a:pPr>
            <a:r>
              <a:rPr lang="en-US" sz="2400" dirty="0">
                <a:solidFill>
                  <a:schemeClr val="bg2">
                    <a:lumMod val="25000"/>
                  </a:schemeClr>
                </a:solidFill>
              </a:rPr>
              <a:t>Investment - $40 - $50 million</a:t>
            </a:r>
          </a:p>
          <a:p>
            <a:pPr lvl="1">
              <a:spcBef>
                <a:spcPts val="0"/>
              </a:spcBef>
              <a:buFont typeface="Arial" pitchFamily="34" charset="0"/>
              <a:buChar char="•"/>
              <a:tabLst>
                <a:tab pos="1719263" algn="l"/>
              </a:tabLst>
            </a:pPr>
            <a:endParaRPr lang="en-US" sz="1100" dirty="0">
              <a:solidFill>
                <a:schemeClr val="bg2">
                  <a:lumMod val="25000"/>
                </a:schemeClr>
              </a:solidFill>
            </a:endParaRPr>
          </a:p>
          <a:p>
            <a:pPr lvl="1">
              <a:spcBef>
                <a:spcPts val="0"/>
              </a:spcBef>
              <a:buFont typeface="Arial" pitchFamily="34" charset="0"/>
              <a:buChar char="•"/>
              <a:tabLst>
                <a:tab pos="1719263" algn="l"/>
              </a:tabLst>
            </a:pPr>
            <a:r>
              <a:rPr lang="en-US" sz="2400" dirty="0">
                <a:solidFill>
                  <a:schemeClr val="bg2">
                    <a:lumMod val="25000"/>
                  </a:schemeClr>
                </a:solidFill>
              </a:rPr>
              <a:t>Job Creation – </a:t>
            </a:r>
            <a:r>
              <a:rPr lang="en-US" sz="2400" dirty="0" smtClean="0">
                <a:solidFill>
                  <a:schemeClr val="bg2">
                    <a:lumMod val="25000"/>
                  </a:schemeClr>
                </a:solidFill>
              </a:rPr>
              <a:t>approximately 650</a:t>
            </a:r>
            <a:endParaRPr lang="en-US" sz="2400" dirty="0">
              <a:solidFill>
                <a:srgbClr val="245487"/>
              </a:solidFill>
            </a:endParaRPr>
          </a:p>
        </p:txBody>
      </p:sp>
      <p:sp>
        <p:nvSpPr>
          <p:cNvPr id="3" name="Title 2"/>
          <p:cNvSpPr>
            <a:spLocks noGrp="1"/>
          </p:cNvSpPr>
          <p:nvPr>
            <p:ph type="title"/>
          </p:nvPr>
        </p:nvSpPr>
        <p:spPr/>
        <p:txBody>
          <a:bodyPr>
            <a:normAutofit/>
          </a:bodyPr>
          <a:lstStyle/>
          <a:p>
            <a:r>
              <a:rPr lang="en-US" sz="2800" dirty="0" smtClean="0">
                <a:solidFill>
                  <a:schemeClr val="bg2">
                    <a:lumMod val="25000"/>
                  </a:schemeClr>
                </a:solidFill>
              </a:rPr>
              <a:t>Current Redevelopment</a:t>
            </a:r>
            <a:endParaRPr lang="en-US" sz="2800" dirty="0">
              <a:solidFill>
                <a:schemeClr val="bg2">
                  <a:lumMod val="2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800" y="228600"/>
            <a:ext cx="1593850" cy="673100"/>
          </a:xfrm>
          <a:prstGeom prst="rect">
            <a:avLst/>
          </a:prstGeom>
        </p:spPr>
      </p:pic>
    </p:spTree>
    <p:extLst>
      <p:ext uri="{BB962C8B-B14F-4D97-AF65-F5344CB8AC3E}">
        <p14:creationId xmlns:p14="http://schemas.microsoft.com/office/powerpoint/2010/main" val="9012649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0850" y="304800"/>
            <a:ext cx="8229600" cy="792162"/>
          </a:xfrm>
        </p:spPr>
        <p:txBody>
          <a:bodyPr>
            <a:normAutofit/>
          </a:bodyPr>
          <a:lstStyle/>
          <a:p>
            <a:r>
              <a:rPr lang="en-US" sz="2800" dirty="0" smtClean="0">
                <a:solidFill>
                  <a:schemeClr val="bg2">
                    <a:lumMod val="25000"/>
                  </a:schemeClr>
                </a:solidFill>
              </a:rPr>
              <a:t>New Construction</a:t>
            </a:r>
            <a:endParaRPr lang="en-US" sz="2800" dirty="0">
              <a:solidFill>
                <a:schemeClr val="bg2">
                  <a:lumMod val="2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152400"/>
            <a:ext cx="1593850" cy="6731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928" y="1219200"/>
            <a:ext cx="7869244" cy="443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95325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563562"/>
          </a:xfrm>
        </p:spPr>
        <p:txBody>
          <a:bodyPr>
            <a:normAutofit/>
          </a:bodyPr>
          <a:lstStyle/>
          <a:p>
            <a:r>
              <a:rPr lang="en-US" sz="2400" b="0" dirty="0" smtClean="0">
                <a:solidFill>
                  <a:schemeClr val="bg2">
                    <a:lumMod val="25000"/>
                  </a:schemeClr>
                </a:solidFill>
                <a:effectLst/>
              </a:rPr>
              <a:t>1605 </a:t>
            </a:r>
            <a:r>
              <a:rPr lang="en-US" sz="2400" b="0" dirty="0" err="1" smtClean="0">
                <a:solidFill>
                  <a:schemeClr val="bg2">
                    <a:lumMod val="25000"/>
                  </a:schemeClr>
                </a:solidFill>
                <a:effectLst/>
              </a:rPr>
              <a:t>Bartlet</a:t>
            </a:r>
            <a:r>
              <a:rPr lang="en-US" sz="2400" b="0" dirty="0" smtClean="0">
                <a:solidFill>
                  <a:schemeClr val="bg2">
                    <a:lumMod val="25000"/>
                  </a:schemeClr>
                </a:solidFill>
                <a:effectLst/>
              </a:rPr>
              <a:t> Drive, Manchester, PA</a:t>
            </a:r>
            <a:endParaRPr lang="en-US" sz="2400" b="0" dirty="0">
              <a:solidFill>
                <a:schemeClr val="bg2">
                  <a:lumMod val="25000"/>
                </a:schemeClr>
              </a:solidFill>
              <a:effectLst/>
            </a:endParaRPr>
          </a:p>
        </p:txBody>
      </p:sp>
      <p:pic>
        <p:nvPicPr>
          <p:cNvPr id="8" name="Content Placeholder 7"/>
          <p:cNvPicPr>
            <a:picLocks noGrp="1"/>
          </p:cNvPicPr>
          <p:nvPr>
            <p:ph idx="1"/>
          </p:nvPr>
        </p:nvPicPr>
        <p:blipFill>
          <a:blip r:embed="rId2"/>
          <a:stretch>
            <a:fillRect/>
          </a:stretch>
        </p:blipFill>
        <p:spPr>
          <a:xfrm>
            <a:off x="838200" y="990600"/>
            <a:ext cx="7513131" cy="4953000"/>
          </a:xfrm>
          <a:prstGeom prst="rect">
            <a:avLst/>
          </a:prstGeom>
        </p:spPr>
      </p:pic>
      <p:sp>
        <p:nvSpPr>
          <p:cNvPr id="10" name="Freeform 9"/>
          <p:cNvSpPr/>
          <p:nvPr/>
        </p:nvSpPr>
        <p:spPr>
          <a:xfrm>
            <a:off x="3235325" y="2057400"/>
            <a:ext cx="4308475" cy="3124200"/>
          </a:xfrm>
          <a:custGeom>
            <a:avLst/>
            <a:gdLst>
              <a:gd name="connsiteX0" fmla="*/ 0 w 4066162"/>
              <a:gd name="connsiteY0" fmla="*/ 826851 h 2811293"/>
              <a:gd name="connsiteX1" fmla="*/ 787940 w 4066162"/>
              <a:gd name="connsiteY1" fmla="*/ 0 h 2811293"/>
              <a:gd name="connsiteX2" fmla="*/ 1712068 w 4066162"/>
              <a:gd name="connsiteY2" fmla="*/ 340468 h 2811293"/>
              <a:gd name="connsiteX3" fmla="*/ 3025302 w 4066162"/>
              <a:gd name="connsiteY3" fmla="*/ 418289 h 2811293"/>
              <a:gd name="connsiteX4" fmla="*/ 4066162 w 4066162"/>
              <a:gd name="connsiteY4" fmla="*/ 778213 h 2811293"/>
              <a:gd name="connsiteX5" fmla="*/ 2616740 w 4066162"/>
              <a:gd name="connsiteY5" fmla="*/ 2811293 h 2811293"/>
              <a:gd name="connsiteX6" fmla="*/ 0 w 4066162"/>
              <a:gd name="connsiteY6" fmla="*/ 826851 h 2811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6162" h="2811293">
                <a:moveTo>
                  <a:pt x="0" y="826851"/>
                </a:moveTo>
                <a:lnTo>
                  <a:pt x="787940" y="0"/>
                </a:lnTo>
                <a:lnTo>
                  <a:pt x="1712068" y="340468"/>
                </a:lnTo>
                <a:lnTo>
                  <a:pt x="3025302" y="418289"/>
                </a:lnTo>
                <a:lnTo>
                  <a:pt x="4066162" y="778213"/>
                </a:lnTo>
                <a:lnTo>
                  <a:pt x="2616740" y="2811293"/>
                </a:lnTo>
                <a:lnTo>
                  <a:pt x="0" y="826851"/>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152400"/>
            <a:ext cx="1593850" cy="673100"/>
          </a:xfrm>
          <a:prstGeom prst="rect">
            <a:avLst/>
          </a:prstGeom>
        </p:spPr>
      </p:pic>
    </p:spTree>
    <p:extLst>
      <p:ext uri="{BB962C8B-B14F-4D97-AF65-F5344CB8AC3E}">
        <p14:creationId xmlns:p14="http://schemas.microsoft.com/office/powerpoint/2010/main" val="33484775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639762"/>
          </a:xfrm>
        </p:spPr>
        <p:txBody>
          <a:bodyPr>
            <a:normAutofit/>
          </a:bodyPr>
          <a:lstStyle/>
          <a:p>
            <a:r>
              <a:rPr lang="en-US" sz="2400" b="0" dirty="0" smtClean="0">
                <a:solidFill>
                  <a:schemeClr val="bg2">
                    <a:lumMod val="25000"/>
                  </a:schemeClr>
                </a:solidFill>
                <a:effectLst/>
              </a:rPr>
              <a:t>1605 </a:t>
            </a:r>
            <a:r>
              <a:rPr lang="en-US" sz="2400" b="0" dirty="0" err="1" smtClean="0">
                <a:solidFill>
                  <a:schemeClr val="bg2">
                    <a:lumMod val="25000"/>
                  </a:schemeClr>
                </a:solidFill>
                <a:effectLst/>
              </a:rPr>
              <a:t>Bartet</a:t>
            </a:r>
            <a:r>
              <a:rPr lang="en-US" sz="2400" b="0" dirty="0" smtClean="0">
                <a:solidFill>
                  <a:schemeClr val="bg2">
                    <a:lumMod val="25000"/>
                  </a:schemeClr>
                </a:solidFill>
                <a:effectLst/>
              </a:rPr>
              <a:t> Drive, Manchester, PA</a:t>
            </a:r>
            <a:endParaRPr lang="en-US" sz="2400" b="0" dirty="0">
              <a:solidFill>
                <a:schemeClr val="bg2">
                  <a:lumMod val="25000"/>
                </a:schemeClr>
              </a:solidFill>
              <a:effectLst/>
            </a:endParaRPr>
          </a:p>
        </p:txBody>
      </p:sp>
      <p:pic>
        <p:nvPicPr>
          <p:cNvPr id="10" name="Content Placeholder 9"/>
          <p:cNvPicPr>
            <a:picLocks noGrp="1"/>
          </p:cNvPicPr>
          <p:nvPr>
            <p:ph idx="1"/>
          </p:nvPr>
        </p:nvPicPr>
        <p:blipFill>
          <a:blip r:embed="rId2"/>
          <a:stretch>
            <a:fillRect/>
          </a:stretch>
        </p:blipFill>
        <p:spPr>
          <a:xfrm>
            <a:off x="1073601" y="1066800"/>
            <a:ext cx="7384599" cy="49403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228600"/>
            <a:ext cx="1593850" cy="673100"/>
          </a:xfrm>
          <a:prstGeom prst="rect">
            <a:avLst/>
          </a:prstGeom>
        </p:spPr>
      </p:pic>
    </p:spTree>
    <p:extLst>
      <p:ext uri="{BB962C8B-B14F-4D97-AF65-F5344CB8AC3E}">
        <p14:creationId xmlns:p14="http://schemas.microsoft.com/office/powerpoint/2010/main" val="16363703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smtClean="0">
                <a:solidFill>
                  <a:schemeClr val="bg2">
                    <a:lumMod val="25000"/>
                  </a:schemeClr>
                </a:solidFill>
              </a:rPr>
              <a:t>96 Acre Farm removed from Ag Security Area</a:t>
            </a:r>
          </a:p>
          <a:p>
            <a:r>
              <a:rPr lang="en-US" sz="2400" dirty="0" smtClean="0">
                <a:solidFill>
                  <a:schemeClr val="bg2">
                    <a:lumMod val="25000"/>
                  </a:schemeClr>
                </a:solidFill>
              </a:rPr>
              <a:t>Farm rezoned from Farm &amp; Open Space to Industrial</a:t>
            </a:r>
          </a:p>
          <a:p>
            <a:r>
              <a:rPr lang="en-US" sz="2400" dirty="0" smtClean="0">
                <a:solidFill>
                  <a:schemeClr val="bg2">
                    <a:lumMod val="25000"/>
                  </a:schemeClr>
                </a:solidFill>
              </a:rPr>
              <a:t>Farm sold for $12 million to Texas Developer</a:t>
            </a:r>
          </a:p>
          <a:p>
            <a:r>
              <a:rPr lang="en-US" sz="2400" dirty="0" smtClean="0">
                <a:solidFill>
                  <a:schemeClr val="bg2">
                    <a:lumMod val="25000"/>
                  </a:schemeClr>
                </a:solidFill>
              </a:rPr>
              <a:t>Farm </a:t>
            </a:r>
            <a:r>
              <a:rPr lang="en-US" sz="2400" dirty="0">
                <a:solidFill>
                  <a:schemeClr val="bg2">
                    <a:lumMod val="25000"/>
                  </a:schemeClr>
                </a:solidFill>
              </a:rPr>
              <a:t>surrounded by other farms identified as “blighted”</a:t>
            </a:r>
            <a:endParaRPr lang="en-US" sz="2400" dirty="0" smtClean="0">
              <a:solidFill>
                <a:schemeClr val="bg2">
                  <a:lumMod val="25000"/>
                </a:schemeClr>
              </a:solidFill>
            </a:endParaRPr>
          </a:p>
          <a:p>
            <a:r>
              <a:rPr lang="en-US" sz="2400" dirty="0" smtClean="0">
                <a:solidFill>
                  <a:schemeClr val="bg2">
                    <a:lumMod val="25000"/>
                  </a:schemeClr>
                </a:solidFill>
              </a:rPr>
              <a:t>A 1.2 Million Sq. Ft. warehouse was constructed as a “spec” building</a:t>
            </a:r>
          </a:p>
          <a:p>
            <a:r>
              <a:rPr lang="en-US" sz="2400" dirty="0" smtClean="0">
                <a:solidFill>
                  <a:schemeClr val="bg2">
                    <a:lumMod val="25000"/>
                  </a:schemeClr>
                </a:solidFill>
              </a:rPr>
              <a:t>After Construction was completed, Starbucks requested LERTA exemption as lessee of facility</a:t>
            </a:r>
            <a:endParaRPr lang="en-US" sz="2400" dirty="0">
              <a:solidFill>
                <a:schemeClr val="bg2">
                  <a:lumMod val="25000"/>
                </a:schemeClr>
              </a:solidFill>
            </a:endParaRPr>
          </a:p>
        </p:txBody>
      </p:sp>
      <p:sp>
        <p:nvSpPr>
          <p:cNvPr id="3" name="Title 2"/>
          <p:cNvSpPr>
            <a:spLocks noGrp="1"/>
          </p:cNvSpPr>
          <p:nvPr>
            <p:ph type="title"/>
          </p:nvPr>
        </p:nvSpPr>
        <p:spPr/>
        <p:txBody>
          <a:bodyPr>
            <a:normAutofit/>
          </a:bodyPr>
          <a:lstStyle/>
          <a:p>
            <a:r>
              <a:rPr lang="en-US" sz="2400" dirty="0" smtClean="0">
                <a:solidFill>
                  <a:schemeClr val="bg2">
                    <a:lumMod val="25000"/>
                  </a:schemeClr>
                </a:solidFill>
              </a:rPr>
              <a:t>What’s wrong with this picture	???</a:t>
            </a:r>
            <a:endParaRPr lang="en-US" sz="2400" dirty="0">
              <a:solidFill>
                <a:schemeClr val="bg2">
                  <a:lumMod val="2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800" y="304800"/>
            <a:ext cx="1593850" cy="673100"/>
          </a:xfrm>
          <a:prstGeom prst="rect">
            <a:avLst/>
          </a:prstGeom>
        </p:spPr>
      </p:pic>
    </p:spTree>
    <p:extLst>
      <p:ext uri="{BB962C8B-B14F-4D97-AF65-F5344CB8AC3E}">
        <p14:creationId xmlns:p14="http://schemas.microsoft.com/office/powerpoint/2010/main" val="34502791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651253358"/>
              </p:ext>
            </p:extLst>
          </p:nvPr>
        </p:nvGraphicFramePr>
        <p:xfrm>
          <a:off x="228600" y="1219200"/>
          <a:ext cx="8699134" cy="4462858"/>
        </p:xfrm>
        <a:graphic>
          <a:graphicData uri="http://schemas.openxmlformats.org/drawingml/2006/table">
            <a:tbl>
              <a:tblPr firstRow="1" firstCol="1" bandRow="1"/>
              <a:tblGrid>
                <a:gridCol w="518337"/>
                <a:gridCol w="155158"/>
                <a:gridCol w="740060"/>
                <a:gridCol w="155158"/>
                <a:gridCol w="708217"/>
                <a:gridCol w="155158"/>
                <a:gridCol w="721780"/>
                <a:gridCol w="155158"/>
                <a:gridCol w="721780"/>
                <a:gridCol w="155158"/>
                <a:gridCol w="788414"/>
                <a:gridCol w="155158"/>
                <a:gridCol w="776031"/>
                <a:gridCol w="155158"/>
                <a:gridCol w="776031"/>
                <a:gridCol w="155158"/>
                <a:gridCol w="776031"/>
                <a:gridCol w="155158"/>
                <a:gridCol w="776031"/>
              </a:tblGrid>
              <a:tr h="364764">
                <a:tc gridSpan="9">
                  <a:txBody>
                    <a:bodyPr/>
                    <a:lstStyle/>
                    <a:p>
                      <a:pPr marL="0" marR="0" algn="l">
                        <a:lnSpc>
                          <a:spcPct val="115000"/>
                        </a:lnSpc>
                        <a:spcBef>
                          <a:spcPts val="0"/>
                        </a:spcBef>
                        <a:spcAft>
                          <a:spcPts val="0"/>
                        </a:spcAft>
                      </a:pPr>
                      <a:r>
                        <a:rPr lang="en-US" sz="1400" dirty="0">
                          <a:solidFill>
                            <a:srgbClr val="000000"/>
                          </a:solidFill>
                          <a:effectLst/>
                          <a:latin typeface="Calibri"/>
                          <a:ea typeface="Times New Roman"/>
                          <a:cs typeface="Times New Roman"/>
                        </a:rPr>
                        <a:t>Improved Assessed Value</a:t>
                      </a:r>
                      <a:endParaRPr lang="en-US" sz="1400" dirty="0">
                        <a:effectLst/>
                        <a:latin typeface="Calibri"/>
                        <a:ea typeface="Calibri"/>
                        <a:cs typeface="Times New Roman"/>
                      </a:endParaRPr>
                    </a:p>
                  </a:txBody>
                  <a:tcPr marL="64879" marR="64879" marT="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l">
                        <a:lnSpc>
                          <a:spcPct val="115000"/>
                        </a:lnSpc>
                      </a:pPr>
                      <a:endParaRPr lang="en-US" sz="1000" dirty="0">
                        <a:effectLst/>
                        <a:latin typeface="Calibri"/>
                        <a:cs typeface="Times New Roman"/>
                      </a:endParaRPr>
                    </a:p>
                  </a:txBody>
                  <a:tcPr marL="64879" marR="64879" marT="0" marB="0" anchor="b">
                    <a:lnL>
                      <a:noFill/>
                    </a:lnL>
                    <a:lnR>
                      <a:noFill/>
                    </a:lnR>
                    <a:lnT>
                      <a:noFill/>
                    </a:lnT>
                    <a:lnB>
                      <a:noFill/>
                    </a:lnB>
                  </a:tcPr>
                </a:tc>
                <a:tc hMerge="1">
                  <a:txBody>
                    <a:bodyPr/>
                    <a:lstStyle/>
                    <a:p>
                      <a:pPr algn="l">
                        <a:lnSpc>
                          <a:spcPct val="115000"/>
                        </a:lnSpc>
                      </a:pPr>
                      <a:endParaRPr lang="en-US" sz="1000" dirty="0">
                        <a:effectLst/>
                        <a:latin typeface="Calibri"/>
                        <a:cs typeface="Times New Roman"/>
                      </a:endParaRPr>
                    </a:p>
                  </a:txBody>
                  <a:tcPr marL="64879" marR="64879" marT="0" marB="0" anchor="b">
                    <a:lnL>
                      <a:noFill/>
                    </a:lnL>
                    <a:lnR>
                      <a:noFill/>
                    </a:lnR>
                    <a:lnT>
                      <a:noFill/>
                    </a:lnT>
                    <a:lnB>
                      <a:noFill/>
                    </a:lnB>
                  </a:tcPr>
                </a:tc>
                <a:tc hMerge="1">
                  <a:txBody>
                    <a:bodyPr/>
                    <a:lstStyle/>
                    <a:p>
                      <a:pPr algn="l">
                        <a:lnSpc>
                          <a:spcPct val="115000"/>
                        </a:lnSpc>
                      </a:pPr>
                      <a:endParaRPr lang="en-US" sz="1000" dirty="0">
                        <a:effectLst/>
                        <a:latin typeface="Calibri"/>
                        <a:cs typeface="Times New Roman"/>
                      </a:endParaRPr>
                    </a:p>
                  </a:txBody>
                  <a:tcPr marL="64879" marR="64879" marT="0" marB="0" anchor="b">
                    <a:lnL>
                      <a:noFill/>
                    </a:lnL>
                    <a:lnR>
                      <a:noFill/>
                    </a:lnR>
                    <a:lnT>
                      <a:noFill/>
                    </a:lnT>
                    <a:lnB>
                      <a:noFill/>
                    </a:lnB>
                  </a:tcPr>
                </a:tc>
                <a:tc hMerge="1">
                  <a:txBody>
                    <a:bodyPr/>
                    <a:lstStyle/>
                    <a:p>
                      <a:pPr algn="l">
                        <a:lnSpc>
                          <a:spcPct val="115000"/>
                        </a:lnSpc>
                      </a:pPr>
                      <a:endParaRPr lang="en-US" sz="1000" dirty="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gridSpan="3">
                  <a:txBody>
                    <a:bodyPr/>
                    <a:lstStyle/>
                    <a:p>
                      <a:pPr marL="0" marR="0" algn="r">
                        <a:lnSpc>
                          <a:spcPct val="115000"/>
                        </a:lnSpc>
                        <a:spcBef>
                          <a:spcPts val="0"/>
                        </a:spcBef>
                        <a:spcAft>
                          <a:spcPts val="0"/>
                        </a:spcAft>
                      </a:pPr>
                      <a:r>
                        <a:rPr lang="en-US" sz="1400" dirty="0">
                          <a:solidFill>
                            <a:srgbClr val="000000"/>
                          </a:solidFill>
                          <a:effectLst/>
                          <a:latin typeface="Calibri"/>
                          <a:ea typeface="Times New Roman"/>
                          <a:cs typeface="Times New Roman"/>
                        </a:rPr>
                        <a:t>$33,100,000 </a:t>
                      </a:r>
                      <a:endParaRPr lang="en-US" sz="1400" dirty="0">
                        <a:effectLst/>
                        <a:latin typeface="Calibri"/>
                        <a:ea typeface="Calibri"/>
                        <a:cs typeface="Times New Roman"/>
                      </a:endParaRPr>
                    </a:p>
                  </a:txBody>
                  <a:tcPr marL="64879" marR="64879" marT="0" marB="0" anchor="b">
                    <a:lnL>
                      <a:noFill/>
                    </a:lnL>
                    <a:lnR>
                      <a:noFill/>
                    </a:lnR>
                    <a:lnT>
                      <a:noFill/>
                    </a:lnT>
                    <a:lnB>
                      <a:noFill/>
                    </a:lnB>
                  </a:tcPr>
                </a:tc>
                <a:tc hMerge="1">
                  <a:txBody>
                    <a:bodyPr/>
                    <a:lstStyle/>
                    <a:p>
                      <a:pPr algn="l">
                        <a:lnSpc>
                          <a:spcPct val="115000"/>
                        </a:lnSpc>
                      </a:pPr>
                      <a:endParaRPr lang="en-US" sz="1000" dirty="0">
                        <a:effectLst/>
                        <a:latin typeface="Calibri"/>
                        <a:cs typeface="Times New Roman"/>
                      </a:endParaRPr>
                    </a:p>
                  </a:txBody>
                  <a:tcPr marL="64879" marR="64879" marT="0" marB="0" anchor="b">
                    <a:lnL>
                      <a:noFill/>
                    </a:lnL>
                    <a:lnR>
                      <a:noFill/>
                    </a:lnR>
                    <a:lnT>
                      <a:noFill/>
                    </a:lnT>
                    <a:lnB>
                      <a:noFill/>
                    </a:lnB>
                  </a:tcPr>
                </a:tc>
                <a:tc hMerge="1">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r>
              <a:tr h="183223">
                <a:tc gridSpan="9">
                  <a:txBody>
                    <a:bodyPr/>
                    <a:lstStyle/>
                    <a:p>
                      <a:pPr marL="0" marR="0" algn="l">
                        <a:lnSpc>
                          <a:spcPct val="115000"/>
                        </a:lnSpc>
                        <a:spcBef>
                          <a:spcPts val="0"/>
                        </a:spcBef>
                        <a:spcAft>
                          <a:spcPts val="0"/>
                        </a:spcAft>
                      </a:pPr>
                      <a:r>
                        <a:rPr lang="en-US" sz="1400" dirty="0">
                          <a:solidFill>
                            <a:srgbClr val="000000"/>
                          </a:solidFill>
                          <a:effectLst/>
                          <a:latin typeface="Calibri"/>
                          <a:ea typeface="Times New Roman"/>
                          <a:cs typeface="Times New Roman"/>
                        </a:rPr>
                        <a:t>Original Assessed Value</a:t>
                      </a:r>
                      <a:endParaRPr lang="en-US" sz="1400" dirty="0">
                        <a:effectLst/>
                        <a:latin typeface="Calibri"/>
                        <a:ea typeface="Calibri"/>
                        <a:cs typeface="Times New Roman"/>
                      </a:endParaRPr>
                    </a:p>
                  </a:txBody>
                  <a:tcPr marL="64879" marR="64879" marT="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l">
                        <a:lnSpc>
                          <a:spcPct val="115000"/>
                        </a:lnSpc>
                      </a:pPr>
                      <a:endParaRPr lang="en-US" sz="1000" dirty="0">
                        <a:effectLst/>
                        <a:latin typeface="Calibri"/>
                        <a:cs typeface="Times New Roman"/>
                      </a:endParaRPr>
                    </a:p>
                  </a:txBody>
                  <a:tcPr marL="64879" marR="64879" marT="0" marB="0" anchor="b">
                    <a:lnL>
                      <a:noFill/>
                    </a:lnL>
                    <a:lnR>
                      <a:noFill/>
                    </a:lnR>
                    <a:lnT>
                      <a:noFill/>
                    </a:lnT>
                    <a:lnB>
                      <a:noFill/>
                    </a:lnB>
                  </a:tcPr>
                </a:tc>
                <a:tc hMerge="1">
                  <a:txBody>
                    <a:bodyPr/>
                    <a:lstStyle/>
                    <a:p>
                      <a:pPr algn="l">
                        <a:lnSpc>
                          <a:spcPct val="115000"/>
                        </a:lnSpc>
                      </a:pPr>
                      <a:endParaRPr lang="en-US" sz="1000" dirty="0">
                        <a:effectLst/>
                        <a:latin typeface="Calibri"/>
                        <a:cs typeface="Times New Roman"/>
                      </a:endParaRPr>
                    </a:p>
                  </a:txBody>
                  <a:tcPr marL="64879" marR="64879" marT="0" marB="0" anchor="b">
                    <a:lnL>
                      <a:noFill/>
                    </a:lnL>
                    <a:lnR>
                      <a:noFill/>
                    </a:lnR>
                    <a:lnT>
                      <a:noFill/>
                    </a:lnT>
                    <a:lnB>
                      <a:noFill/>
                    </a:lnB>
                  </a:tcPr>
                </a:tc>
                <a:tc hMerge="1">
                  <a:txBody>
                    <a:bodyPr/>
                    <a:lstStyle/>
                    <a:p>
                      <a:pPr algn="l">
                        <a:lnSpc>
                          <a:spcPct val="115000"/>
                        </a:lnSpc>
                      </a:pPr>
                      <a:endParaRPr lang="en-US" sz="1000" dirty="0">
                        <a:effectLst/>
                        <a:latin typeface="Calibri"/>
                        <a:cs typeface="Times New Roman"/>
                      </a:endParaRPr>
                    </a:p>
                  </a:txBody>
                  <a:tcPr marL="64879" marR="64879" marT="0" marB="0" anchor="b">
                    <a:lnL>
                      <a:noFill/>
                    </a:lnL>
                    <a:lnR>
                      <a:noFill/>
                    </a:lnR>
                    <a:lnT>
                      <a:noFill/>
                    </a:lnT>
                    <a:lnB>
                      <a:noFill/>
                    </a:lnB>
                  </a:tcPr>
                </a:tc>
                <a:tc hMerge="1">
                  <a:txBody>
                    <a:bodyPr/>
                    <a:lstStyle/>
                    <a:p>
                      <a:pPr algn="l">
                        <a:lnSpc>
                          <a:spcPct val="115000"/>
                        </a:lnSpc>
                      </a:pPr>
                      <a:endParaRPr lang="en-US" sz="1000" dirty="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gridSpan="3">
                  <a:txBody>
                    <a:bodyPr/>
                    <a:lstStyle/>
                    <a:p>
                      <a:pPr marL="0" marR="0" algn="r">
                        <a:lnSpc>
                          <a:spcPct val="115000"/>
                        </a:lnSpc>
                        <a:spcBef>
                          <a:spcPts val="0"/>
                        </a:spcBef>
                        <a:spcAft>
                          <a:spcPts val="0"/>
                        </a:spcAft>
                      </a:pPr>
                      <a:r>
                        <a:rPr lang="en-US" sz="1400" dirty="0">
                          <a:solidFill>
                            <a:srgbClr val="000000"/>
                          </a:solidFill>
                          <a:effectLst/>
                          <a:latin typeface="Calibri"/>
                          <a:ea typeface="Times New Roman"/>
                          <a:cs typeface="Times New Roman"/>
                        </a:rPr>
                        <a:t>$1,564,530 </a:t>
                      </a:r>
                      <a:endParaRPr lang="en-US" sz="1400" dirty="0">
                        <a:effectLst/>
                        <a:latin typeface="Calibri"/>
                        <a:ea typeface="Calibri"/>
                        <a:cs typeface="Times New Roman"/>
                      </a:endParaRPr>
                    </a:p>
                  </a:txBody>
                  <a:tcPr marL="64879" marR="64879" marT="0" marB="0" anchor="b">
                    <a:lnL>
                      <a:noFill/>
                    </a:lnL>
                    <a:lnR>
                      <a:noFill/>
                    </a:lnR>
                    <a:lnT>
                      <a:noFill/>
                    </a:lnT>
                    <a:lnB>
                      <a:noFill/>
                    </a:lnB>
                  </a:tcPr>
                </a:tc>
                <a:tc hMerge="1">
                  <a:txBody>
                    <a:bodyPr/>
                    <a:lstStyle/>
                    <a:p>
                      <a:pPr algn="l">
                        <a:lnSpc>
                          <a:spcPct val="115000"/>
                        </a:lnSpc>
                      </a:pPr>
                      <a:endParaRPr lang="en-US" sz="1000" dirty="0">
                        <a:effectLst/>
                        <a:latin typeface="Calibri"/>
                        <a:cs typeface="Times New Roman"/>
                      </a:endParaRPr>
                    </a:p>
                  </a:txBody>
                  <a:tcPr marL="64879" marR="64879" marT="0" marB="0" anchor="b">
                    <a:lnL>
                      <a:noFill/>
                    </a:lnL>
                    <a:lnR>
                      <a:noFill/>
                    </a:lnR>
                    <a:lnT>
                      <a:noFill/>
                    </a:lnT>
                    <a:lnB>
                      <a:noFill/>
                    </a:lnB>
                  </a:tcPr>
                </a:tc>
                <a:tc hMerge="1">
                  <a:txBody>
                    <a:bodyPr/>
                    <a:lstStyle/>
                    <a:p>
                      <a:pPr algn="l">
                        <a:lnSpc>
                          <a:spcPct val="115000"/>
                        </a:lnSpc>
                      </a:pPr>
                      <a:endParaRPr lang="en-US" sz="1000" dirty="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r>
              <a:tr h="364764">
                <a:tc gridSpan="9">
                  <a:txBody>
                    <a:bodyPr/>
                    <a:lstStyle/>
                    <a:p>
                      <a:pPr marL="0" marR="0" algn="l">
                        <a:lnSpc>
                          <a:spcPct val="115000"/>
                        </a:lnSpc>
                        <a:spcBef>
                          <a:spcPts val="0"/>
                        </a:spcBef>
                        <a:spcAft>
                          <a:spcPts val="0"/>
                        </a:spcAft>
                      </a:pPr>
                      <a:r>
                        <a:rPr lang="en-US" sz="1400" dirty="0">
                          <a:solidFill>
                            <a:srgbClr val="000000"/>
                          </a:solidFill>
                          <a:effectLst/>
                          <a:latin typeface="Calibri"/>
                          <a:ea typeface="Times New Roman"/>
                          <a:cs typeface="Times New Roman"/>
                        </a:rPr>
                        <a:t>Value qualified for tax abatement</a:t>
                      </a:r>
                      <a:endParaRPr lang="en-US" sz="1400" dirty="0">
                        <a:effectLst/>
                        <a:latin typeface="Calibri"/>
                        <a:ea typeface="Calibri"/>
                        <a:cs typeface="Times New Roman"/>
                      </a:endParaRPr>
                    </a:p>
                  </a:txBody>
                  <a:tcPr marL="64879" marR="64879" marT="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l">
                        <a:lnSpc>
                          <a:spcPct val="115000"/>
                        </a:lnSpc>
                      </a:pPr>
                      <a:endParaRPr lang="en-US" sz="1000" dirty="0">
                        <a:effectLst/>
                        <a:latin typeface="Calibri"/>
                        <a:cs typeface="Times New Roman"/>
                      </a:endParaRPr>
                    </a:p>
                  </a:txBody>
                  <a:tcPr marL="64879" marR="64879" marT="0" marB="0" anchor="b">
                    <a:lnL>
                      <a:noFill/>
                    </a:lnL>
                    <a:lnR>
                      <a:noFill/>
                    </a:lnR>
                    <a:lnT>
                      <a:noFill/>
                    </a:lnT>
                    <a:lnB>
                      <a:noFill/>
                    </a:lnB>
                  </a:tcPr>
                </a:tc>
                <a:tc hMerge="1">
                  <a:txBody>
                    <a:bodyPr/>
                    <a:lstStyle/>
                    <a:p>
                      <a:pPr algn="l">
                        <a:lnSpc>
                          <a:spcPct val="115000"/>
                        </a:lnSpc>
                      </a:pPr>
                      <a:endParaRPr lang="en-US" sz="1000" dirty="0">
                        <a:effectLst/>
                        <a:latin typeface="Calibri"/>
                        <a:cs typeface="Times New Roman"/>
                      </a:endParaRPr>
                    </a:p>
                  </a:txBody>
                  <a:tcPr marL="64879" marR="64879" marT="0" marB="0" anchor="b">
                    <a:lnL>
                      <a:noFill/>
                    </a:lnL>
                    <a:lnR>
                      <a:noFill/>
                    </a:lnR>
                    <a:lnT>
                      <a:noFill/>
                    </a:lnT>
                    <a:lnB>
                      <a:noFill/>
                    </a:lnB>
                  </a:tcPr>
                </a:tc>
                <a:tc hMerge="1">
                  <a:txBody>
                    <a:bodyPr/>
                    <a:lstStyle/>
                    <a:p>
                      <a:pPr algn="l">
                        <a:lnSpc>
                          <a:spcPct val="115000"/>
                        </a:lnSpc>
                      </a:pPr>
                      <a:endParaRPr lang="en-US" sz="1000" dirty="0">
                        <a:effectLst/>
                        <a:latin typeface="Calibri"/>
                        <a:cs typeface="Times New Roman"/>
                      </a:endParaRPr>
                    </a:p>
                  </a:txBody>
                  <a:tcPr marL="64879" marR="64879" marT="0" marB="0" anchor="b">
                    <a:lnL>
                      <a:noFill/>
                    </a:lnL>
                    <a:lnR>
                      <a:noFill/>
                    </a:lnR>
                    <a:lnT>
                      <a:noFill/>
                    </a:lnT>
                    <a:lnB>
                      <a:noFill/>
                    </a:lnB>
                  </a:tcPr>
                </a:tc>
                <a:tc hMerge="1">
                  <a:txBody>
                    <a:bodyPr/>
                    <a:lstStyle/>
                    <a:p>
                      <a:pPr algn="l">
                        <a:lnSpc>
                          <a:spcPct val="115000"/>
                        </a:lnSpc>
                      </a:pPr>
                      <a:endParaRPr lang="en-US" sz="1000" dirty="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gridSpan="3">
                  <a:txBody>
                    <a:bodyPr/>
                    <a:lstStyle/>
                    <a:p>
                      <a:pPr marL="0" marR="0" algn="r">
                        <a:lnSpc>
                          <a:spcPct val="115000"/>
                        </a:lnSpc>
                        <a:spcBef>
                          <a:spcPts val="0"/>
                        </a:spcBef>
                        <a:spcAft>
                          <a:spcPts val="0"/>
                        </a:spcAft>
                      </a:pPr>
                      <a:r>
                        <a:rPr lang="en-US" sz="1400" dirty="0">
                          <a:solidFill>
                            <a:srgbClr val="000000"/>
                          </a:solidFill>
                          <a:effectLst/>
                          <a:latin typeface="Calibri"/>
                          <a:ea typeface="Times New Roman"/>
                          <a:cs typeface="Times New Roman"/>
                        </a:rPr>
                        <a:t>$31,535,470 </a:t>
                      </a:r>
                      <a:endParaRPr lang="en-US" sz="1400" dirty="0">
                        <a:effectLst/>
                        <a:latin typeface="Calibri"/>
                        <a:ea typeface="Calibri"/>
                        <a:cs typeface="Times New Roman"/>
                      </a:endParaRPr>
                    </a:p>
                  </a:txBody>
                  <a:tcPr marL="64879" marR="64879" marT="0" marB="0" anchor="b">
                    <a:lnL>
                      <a:noFill/>
                    </a:lnL>
                    <a:lnR>
                      <a:noFill/>
                    </a:lnR>
                    <a:lnT>
                      <a:noFill/>
                    </a:lnT>
                    <a:lnB>
                      <a:noFill/>
                    </a:lnB>
                  </a:tcPr>
                </a:tc>
                <a:tc hMerge="1">
                  <a:txBody>
                    <a:bodyPr/>
                    <a:lstStyle/>
                    <a:p>
                      <a:pPr algn="l">
                        <a:lnSpc>
                          <a:spcPct val="115000"/>
                        </a:lnSpc>
                      </a:pPr>
                      <a:endParaRPr lang="en-US" sz="1000" dirty="0">
                        <a:effectLst/>
                        <a:latin typeface="Calibri"/>
                        <a:cs typeface="Times New Roman"/>
                      </a:endParaRPr>
                    </a:p>
                  </a:txBody>
                  <a:tcPr marL="64879" marR="64879" marT="0" marB="0" anchor="b">
                    <a:lnL>
                      <a:noFill/>
                    </a:lnL>
                    <a:lnR>
                      <a:noFill/>
                    </a:lnR>
                    <a:lnT>
                      <a:noFill/>
                    </a:lnT>
                    <a:lnB>
                      <a:noFill/>
                    </a:lnB>
                  </a:tcPr>
                </a:tc>
                <a:tc hMerge="1">
                  <a:txBody>
                    <a:bodyPr/>
                    <a:lstStyle/>
                    <a:p>
                      <a:pPr algn="l">
                        <a:lnSpc>
                          <a:spcPct val="115000"/>
                        </a:lnSpc>
                      </a:pPr>
                      <a:endParaRPr lang="en-US" sz="1000" dirty="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dirty="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r>
              <a:tr h="183223">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dirty="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dirty="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dirty="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r>
              <a:tr h="183223">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r>
              <a:tr h="365846">
                <a:tc>
                  <a:txBody>
                    <a:bodyPr/>
                    <a:lstStyle/>
                    <a:p>
                      <a:pPr marL="0" marR="0" algn="r">
                        <a:lnSpc>
                          <a:spcPct val="115000"/>
                        </a:lnSpc>
                        <a:spcBef>
                          <a:spcPts val="0"/>
                        </a:spcBef>
                        <a:spcAft>
                          <a:spcPts val="0"/>
                        </a:spcAft>
                      </a:pPr>
                      <a:r>
                        <a:rPr lang="en-US" sz="1000" b="1">
                          <a:solidFill>
                            <a:srgbClr val="000000"/>
                          </a:solidFill>
                          <a:effectLst/>
                          <a:latin typeface="Calibri"/>
                          <a:ea typeface="Times New Roman"/>
                          <a:cs typeface="Times New Roman"/>
                        </a:rPr>
                        <a:t>Year</a:t>
                      </a:r>
                      <a:endParaRPr lang="en-US" sz="1000">
                        <a:effectLst/>
                        <a:latin typeface="Calibri"/>
                        <a:ea typeface="Calibri"/>
                        <a:cs typeface="Times New Roman"/>
                      </a:endParaRPr>
                    </a:p>
                  </a:txBody>
                  <a:tcPr marL="64879" marR="6487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ctr">
                        <a:lnSpc>
                          <a:spcPct val="115000"/>
                        </a:lnSpc>
                        <a:spcBef>
                          <a:spcPts val="0"/>
                        </a:spcBef>
                        <a:spcAft>
                          <a:spcPts val="0"/>
                        </a:spcAft>
                      </a:pPr>
                      <a:r>
                        <a:rPr lang="en-US" sz="1000" b="1">
                          <a:solidFill>
                            <a:srgbClr val="000000"/>
                          </a:solidFill>
                          <a:effectLst/>
                          <a:latin typeface="Calibri"/>
                          <a:ea typeface="Times New Roman"/>
                          <a:cs typeface="Times New Roman"/>
                        </a:rPr>
                        <a:t>Abatement</a:t>
                      </a:r>
                      <a:endParaRPr lang="en-US" sz="1000">
                        <a:effectLst/>
                        <a:latin typeface="Calibri"/>
                        <a:ea typeface="Calibri"/>
                        <a:cs typeface="Times New Roman"/>
                      </a:endParaRPr>
                    </a:p>
                  </a:txBody>
                  <a:tcPr marL="64879" marR="6487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ctr">
                        <a:lnSpc>
                          <a:spcPct val="115000"/>
                        </a:lnSpc>
                        <a:spcBef>
                          <a:spcPts val="0"/>
                        </a:spcBef>
                        <a:spcAft>
                          <a:spcPts val="0"/>
                        </a:spcAft>
                      </a:pPr>
                      <a:r>
                        <a:rPr lang="en-US" sz="1000" b="1">
                          <a:solidFill>
                            <a:srgbClr val="000000"/>
                          </a:solidFill>
                          <a:effectLst/>
                          <a:latin typeface="Calibri"/>
                          <a:ea typeface="Times New Roman"/>
                          <a:cs typeface="Times New Roman"/>
                        </a:rPr>
                        <a:t>County Tax</a:t>
                      </a:r>
                      <a:endParaRPr lang="en-US" sz="1000">
                        <a:effectLst/>
                        <a:latin typeface="Calibri"/>
                        <a:ea typeface="Calibri"/>
                        <a:cs typeface="Times New Roman"/>
                      </a:endParaRPr>
                    </a:p>
                  </a:txBody>
                  <a:tcPr marL="64879" marR="6487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ctr">
                        <a:lnSpc>
                          <a:spcPct val="115000"/>
                        </a:lnSpc>
                        <a:spcBef>
                          <a:spcPts val="0"/>
                        </a:spcBef>
                        <a:spcAft>
                          <a:spcPts val="0"/>
                        </a:spcAft>
                      </a:pPr>
                      <a:r>
                        <a:rPr lang="en-US" sz="1000" b="1">
                          <a:solidFill>
                            <a:srgbClr val="000000"/>
                          </a:solidFill>
                          <a:effectLst/>
                          <a:latin typeface="Calibri"/>
                          <a:ea typeface="Times New Roman"/>
                          <a:cs typeface="Times New Roman"/>
                        </a:rPr>
                        <a:t>County Tax Credit</a:t>
                      </a:r>
                      <a:endParaRPr lang="en-US" sz="1000">
                        <a:effectLst/>
                        <a:latin typeface="Calibri"/>
                        <a:ea typeface="Calibri"/>
                        <a:cs typeface="Times New Roman"/>
                      </a:endParaRPr>
                    </a:p>
                  </a:txBody>
                  <a:tcPr marL="64879" marR="6487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ctr">
                        <a:lnSpc>
                          <a:spcPct val="115000"/>
                        </a:lnSpc>
                        <a:spcBef>
                          <a:spcPts val="0"/>
                        </a:spcBef>
                        <a:spcAft>
                          <a:spcPts val="0"/>
                        </a:spcAft>
                      </a:pPr>
                      <a:r>
                        <a:rPr lang="en-US" sz="1000" b="1">
                          <a:solidFill>
                            <a:srgbClr val="000000"/>
                          </a:solidFill>
                          <a:effectLst/>
                          <a:latin typeface="Calibri"/>
                          <a:ea typeface="Times New Roman"/>
                          <a:cs typeface="Times New Roman"/>
                        </a:rPr>
                        <a:t>Township Tax</a:t>
                      </a:r>
                      <a:endParaRPr lang="en-US" sz="1000">
                        <a:effectLst/>
                        <a:latin typeface="Calibri"/>
                        <a:ea typeface="Calibri"/>
                        <a:cs typeface="Times New Roman"/>
                      </a:endParaRPr>
                    </a:p>
                  </a:txBody>
                  <a:tcPr marL="64879" marR="6487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ctr">
                        <a:lnSpc>
                          <a:spcPct val="115000"/>
                        </a:lnSpc>
                        <a:spcBef>
                          <a:spcPts val="0"/>
                        </a:spcBef>
                        <a:spcAft>
                          <a:spcPts val="0"/>
                        </a:spcAft>
                      </a:pPr>
                      <a:r>
                        <a:rPr lang="en-US" sz="1000" b="1">
                          <a:solidFill>
                            <a:srgbClr val="000000"/>
                          </a:solidFill>
                          <a:effectLst/>
                          <a:latin typeface="Calibri"/>
                          <a:ea typeface="Times New Roman"/>
                          <a:cs typeface="Times New Roman"/>
                        </a:rPr>
                        <a:t>Township Tax Credit</a:t>
                      </a:r>
                      <a:endParaRPr lang="en-US" sz="1000">
                        <a:effectLst/>
                        <a:latin typeface="Calibri"/>
                        <a:ea typeface="Calibri"/>
                        <a:cs typeface="Times New Roman"/>
                      </a:endParaRPr>
                    </a:p>
                  </a:txBody>
                  <a:tcPr marL="64879" marR="6487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ctr">
                        <a:lnSpc>
                          <a:spcPct val="115000"/>
                        </a:lnSpc>
                        <a:spcBef>
                          <a:spcPts val="0"/>
                        </a:spcBef>
                        <a:spcAft>
                          <a:spcPts val="0"/>
                        </a:spcAft>
                      </a:pPr>
                      <a:r>
                        <a:rPr lang="en-US" sz="1000" b="1">
                          <a:solidFill>
                            <a:srgbClr val="000000"/>
                          </a:solidFill>
                          <a:effectLst/>
                          <a:latin typeface="Calibri"/>
                          <a:ea typeface="Times New Roman"/>
                          <a:cs typeface="Times New Roman"/>
                        </a:rPr>
                        <a:t>School Tax</a:t>
                      </a:r>
                      <a:endParaRPr lang="en-US" sz="1000">
                        <a:effectLst/>
                        <a:latin typeface="Calibri"/>
                        <a:ea typeface="Calibri"/>
                        <a:cs typeface="Times New Roman"/>
                      </a:endParaRPr>
                    </a:p>
                  </a:txBody>
                  <a:tcPr marL="64879" marR="6487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ctr">
                        <a:lnSpc>
                          <a:spcPct val="115000"/>
                        </a:lnSpc>
                        <a:spcBef>
                          <a:spcPts val="0"/>
                        </a:spcBef>
                        <a:spcAft>
                          <a:spcPts val="0"/>
                        </a:spcAft>
                      </a:pPr>
                      <a:r>
                        <a:rPr lang="en-US" sz="1000" b="1">
                          <a:solidFill>
                            <a:srgbClr val="000000"/>
                          </a:solidFill>
                          <a:effectLst/>
                          <a:latin typeface="Calibri"/>
                          <a:ea typeface="Times New Roman"/>
                          <a:cs typeface="Times New Roman"/>
                        </a:rPr>
                        <a:t>School Tax Credit</a:t>
                      </a:r>
                      <a:endParaRPr lang="en-US" sz="1000">
                        <a:effectLst/>
                        <a:latin typeface="Calibri"/>
                        <a:ea typeface="Calibri"/>
                        <a:cs typeface="Times New Roman"/>
                      </a:endParaRPr>
                    </a:p>
                  </a:txBody>
                  <a:tcPr marL="64879" marR="6487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ctr">
                        <a:lnSpc>
                          <a:spcPct val="115000"/>
                        </a:lnSpc>
                        <a:spcBef>
                          <a:spcPts val="0"/>
                        </a:spcBef>
                        <a:spcAft>
                          <a:spcPts val="0"/>
                        </a:spcAft>
                      </a:pPr>
                      <a:r>
                        <a:rPr lang="en-US" sz="1000" b="1">
                          <a:solidFill>
                            <a:srgbClr val="000000"/>
                          </a:solidFill>
                          <a:effectLst/>
                          <a:latin typeface="Calibri"/>
                          <a:ea typeface="Times New Roman"/>
                          <a:cs typeface="Times New Roman"/>
                        </a:rPr>
                        <a:t>Total Tax</a:t>
                      </a:r>
                      <a:endParaRPr lang="en-US" sz="1000">
                        <a:effectLst/>
                        <a:latin typeface="Calibri"/>
                        <a:ea typeface="Calibri"/>
                        <a:cs typeface="Times New Roman"/>
                      </a:endParaRPr>
                    </a:p>
                  </a:txBody>
                  <a:tcPr marL="64879" marR="6487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ctr">
                        <a:lnSpc>
                          <a:spcPct val="115000"/>
                        </a:lnSpc>
                        <a:spcBef>
                          <a:spcPts val="0"/>
                        </a:spcBef>
                        <a:spcAft>
                          <a:spcPts val="0"/>
                        </a:spcAft>
                      </a:pPr>
                      <a:r>
                        <a:rPr lang="en-US" sz="1000" b="1">
                          <a:solidFill>
                            <a:srgbClr val="000000"/>
                          </a:solidFill>
                          <a:effectLst/>
                          <a:latin typeface="Calibri"/>
                          <a:ea typeface="Times New Roman"/>
                          <a:cs typeface="Times New Roman"/>
                        </a:rPr>
                        <a:t>Total Tax Credit</a:t>
                      </a:r>
                      <a:endParaRPr lang="en-US" sz="1000">
                        <a:effectLst/>
                        <a:latin typeface="Calibri"/>
                        <a:ea typeface="Calibri"/>
                        <a:cs typeface="Times New Roman"/>
                      </a:endParaRPr>
                    </a:p>
                  </a:txBody>
                  <a:tcPr marL="64879" marR="64879" marT="0" marB="0" anchor="b">
                    <a:lnL>
                      <a:noFill/>
                    </a:lnL>
                    <a:lnR>
                      <a:noFill/>
                    </a:lnR>
                    <a:lnT>
                      <a:noFill/>
                    </a:lnT>
                    <a:lnB w="12700" cap="flat" cmpd="sng" algn="ctr">
                      <a:solidFill>
                        <a:srgbClr val="000000"/>
                      </a:solidFill>
                      <a:prstDash val="solid"/>
                      <a:round/>
                      <a:headEnd type="none" w="med" len="med"/>
                      <a:tailEnd type="none" w="med" len="med"/>
                    </a:lnB>
                  </a:tcPr>
                </a:tc>
              </a:tr>
              <a:tr h="183223">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w="12700" cap="flat" cmpd="sng" algn="ctr">
                      <a:solidFill>
                        <a:srgbClr val="000000"/>
                      </a:solidFill>
                      <a:prstDash val="solid"/>
                      <a:round/>
                      <a:headEnd type="none" w="med" len="med"/>
                      <a:tailEnd type="none" w="med" len="med"/>
                    </a:lnT>
                    <a:lnB>
                      <a:noFill/>
                    </a:lnB>
                  </a:tcPr>
                </a:tc>
              </a:tr>
              <a:tr h="364764">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Millage</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ctr">
                        <a:lnSpc>
                          <a:spcPct val="115000"/>
                        </a:lnSpc>
                        <a:spcBef>
                          <a:spcPts val="0"/>
                        </a:spcBef>
                        <a:spcAft>
                          <a:spcPts val="0"/>
                        </a:spcAft>
                      </a:pPr>
                      <a:r>
                        <a:rPr lang="en-US" sz="1000">
                          <a:solidFill>
                            <a:srgbClr val="000000"/>
                          </a:solidFill>
                          <a:effectLst/>
                          <a:latin typeface="Calibri"/>
                          <a:ea typeface="Times New Roman"/>
                          <a:cs typeface="Times New Roman"/>
                        </a:rPr>
                        <a:t>5.16</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ctr">
                        <a:lnSpc>
                          <a:spcPct val="115000"/>
                        </a:lnSpc>
                        <a:spcBef>
                          <a:spcPts val="0"/>
                        </a:spcBef>
                        <a:spcAft>
                          <a:spcPts val="0"/>
                        </a:spcAft>
                      </a:pPr>
                      <a:r>
                        <a:rPr lang="en-US" sz="1000">
                          <a:solidFill>
                            <a:srgbClr val="000000"/>
                          </a:solidFill>
                          <a:effectLst/>
                          <a:latin typeface="Calibri"/>
                          <a:ea typeface="Times New Roman"/>
                          <a:cs typeface="Times New Roman"/>
                        </a:rPr>
                        <a:t>1.04</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ctr">
                        <a:lnSpc>
                          <a:spcPct val="115000"/>
                        </a:lnSpc>
                        <a:spcBef>
                          <a:spcPts val="0"/>
                        </a:spcBef>
                        <a:spcAft>
                          <a:spcPts val="0"/>
                        </a:spcAft>
                      </a:pPr>
                      <a:r>
                        <a:rPr lang="en-US" sz="1000">
                          <a:solidFill>
                            <a:srgbClr val="000000"/>
                          </a:solidFill>
                          <a:effectLst/>
                          <a:latin typeface="Calibri"/>
                          <a:ea typeface="Times New Roman"/>
                          <a:cs typeface="Times New Roman"/>
                        </a:rPr>
                        <a:t>26.09</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r>
              <a:tr h="183223">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r>
              <a:tr h="183223">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1</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ctr">
                        <a:lnSpc>
                          <a:spcPct val="115000"/>
                        </a:lnSpc>
                        <a:spcBef>
                          <a:spcPts val="0"/>
                        </a:spcBef>
                        <a:spcAft>
                          <a:spcPts val="0"/>
                        </a:spcAft>
                      </a:pPr>
                      <a:r>
                        <a:rPr lang="en-US" sz="1000">
                          <a:solidFill>
                            <a:srgbClr val="000000"/>
                          </a:solidFill>
                          <a:effectLst/>
                          <a:latin typeface="Calibri"/>
                          <a:ea typeface="Times New Roman"/>
                          <a:cs typeface="Times New Roman"/>
                        </a:rPr>
                        <a:t>100%</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$0</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dirty="0">
                          <a:solidFill>
                            <a:srgbClr val="000000"/>
                          </a:solidFill>
                          <a:effectLst/>
                          <a:latin typeface="Calibri"/>
                          <a:ea typeface="Times New Roman"/>
                          <a:cs typeface="Times New Roman"/>
                        </a:rPr>
                        <a:t>$162,723</a:t>
                      </a:r>
                      <a:endParaRPr lang="en-US" sz="1000" dirty="0">
                        <a:effectLst/>
                        <a:latin typeface="Calibri"/>
                        <a:ea typeface="Calibri"/>
                        <a:cs typeface="Times New Roman"/>
                      </a:endParaRPr>
                    </a:p>
                  </a:txBody>
                  <a:tcPr marL="64879" marR="64879" marT="0" marB="0" anchor="b">
                    <a:lnL>
                      <a:noFill/>
                    </a:lnL>
                    <a:lnR>
                      <a:noFill/>
                    </a:lnR>
                    <a:lnT>
                      <a:noFill/>
                    </a:lnT>
                    <a:lnB>
                      <a:noFill/>
                    </a:lnB>
                    <a:solidFill>
                      <a:srgbClr val="FFFF00"/>
                    </a:solidFill>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$0</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$32,797</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$0</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$822,760</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$0</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$1,018,280</a:t>
                      </a:r>
                      <a:endParaRPr lang="en-US" sz="1000">
                        <a:effectLst/>
                        <a:latin typeface="Calibri"/>
                        <a:ea typeface="Calibri"/>
                        <a:cs typeface="Times New Roman"/>
                      </a:endParaRPr>
                    </a:p>
                  </a:txBody>
                  <a:tcPr marL="64879" marR="64879" marT="0" marB="0" anchor="b">
                    <a:lnL>
                      <a:noFill/>
                    </a:lnL>
                    <a:lnR>
                      <a:noFill/>
                    </a:lnR>
                    <a:lnT>
                      <a:noFill/>
                    </a:lnT>
                    <a:lnB>
                      <a:noFill/>
                    </a:lnB>
                  </a:tcPr>
                </a:tc>
              </a:tr>
              <a:tr h="183223">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2</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ctr">
                        <a:lnSpc>
                          <a:spcPct val="115000"/>
                        </a:lnSpc>
                        <a:spcBef>
                          <a:spcPts val="0"/>
                        </a:spcBef>
                        <a:spcAft>
                          <a:spcPts val="0"/>
                        </a:spcAft>
                      </a:pPr>
                      <a:r>
                        <a:rPr lang="en-US" sz="1000">
                          <a:solidFill>
                            <a:srgbClr val="000000"/>
                          </a:solidFill>
                          <a:effectLst/>
                          <a:latin typeface="Calibri"/>
                          <a:ea typeface="Times New Roman"/>
                          <a:cs typeface="Times New Roman"/>
                        </a:rPr>
                        <a:t>90%</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$16,272</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$146,451</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$3,280</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$29,517</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$82,276</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$740,484</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$101,828</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$916,452</a:t>
                      </a:r>
                      <a:endParaRPr lang="en-US" sz="1000">
                        <a:effectLst/>
                        <a:latin typeface="Calibri"/>
                        <a:ea typeface="Calibri"/>
                        <a:cs typeface="Times New Roman"/>
                      </a:endParaRPr>
                    </a:p>
                  </a:txBody>
                  <a:tcPr marL="64879" marR="64879" marT="0" marB="0" anchor="b">
                    <a:lnL>
                      <a:noFill/>
                    </a:lnL>
                    <a:lnR>
                      <a:noFill/>
                    </a:lnR>
                    <a:lnT>
                      <a:noFill/>
                    </a:lnT>
                    <a:lnB>
                      <a:noFill/>
                    </a:lnB>
                  </a:tcPr>
                </a:tc>
              </a:tr>
              <a:tr h="183223">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3</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ctr">
                        <a:lnSpc>
                          <a:spcPct val="115000"/>
                        </a:lnSpc>
                        <a:spcBef>
                          <a:spcPts val="0"/>
                        </a:spcBef>
                        <a:spcAft>
                          <a:spcPts val="0"/>
                        </a:spcAft>
                      </a:pPr>
                      <a:r>
                        <a:rPr lang="en-US" sz="1000">
                          <a:solidFill>
                            <a:srgbClr val="000000"/>
                          </a:solidFill>
                          <a:effectLst/>
                          <a:latin typeface="Calibri"/>
                          <a:ea typeface="Times New Roman"/>
                          <a:cs typeface="Times New Roman"/>
                        </a:rPr>
                        <a:t>80%</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$32,545</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$130,178</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$6,559</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$26,238</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$164,552</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$658,208</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$203,656</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$814,624</a:t>
                      </a:r>
                      <a:endParaRPr lang="en-US" sz="1000">
                        <a:effectLst/>
                        <a:latin typeface="Calibri"/>
                        <a:ea typeface="Calibri"/>
                        <a:cs typeface="Times New Roman"/>
                      </a:endParaRPr>
                    </a:p>
                  </a:txBody>
                  <a:tcPr marL="64879" marR="64879" marT="0" marB="0" anchor="b">
                    <a:lnL>
                      <a:noFill/>
                    </a:lnL>
                    <a:lnR>
                      <a:noFill/>
                    </a:lnR>
                    <a:lnT>
                      <a:noFill/>
                    </a:lnT>
                    <a:lnB>
                      <a:noFill/>
                    </a:lnB>
                  </a:tcPr>
                </a:tc>
              </a:tr>
              <a:tr h="183223">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4</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ctr">
                        <a:lnSpc>
                          <a:spcPct val="115000"/>
                        </a:lnSpc>
                        <a:spcBef>
                          <a:spcPts val="0"/>
                        </a:spcBef>
                        <a:spcAft>
                          <a:spcPts val="0"/>
                        </a:spcAft>
                      </a:pPr>
                      <a:r>
                        <a:rPr lang="en-US" sz="1000">
                          <a:solidFill>
                            <a:srgbClr val="000000"/>
                          </a:solidFill>
                          <a:effectLst/>
                          <a:latin typeface="Calibri"/>
                          <a:ea typeface="Times New Roman"/>
                          <a:cs typeface="Times New Roman"/>
                        </a:rPr>
                        <a:t>70%</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$48,817</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$113,906</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$9,839</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$22,958</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$246,828</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$575,932</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$305,484</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$712,796</a:t>
                      </a:r>
                      <a:endParaRPr lang="en-US" sz="1000">
                        <a:effectLst/>
                        <a:latin typeface="Calibri"/>
                        <a:ea typeface="Calibri"/>
                        <a:cs typeface="Times New Roman"/>
                      </a:endParaRPr>
                    </a:p>
                  </a:txBody>
                  <a:tcPr marL="64879" marR="64879" marT="0" marB="0" anchor="b">
                    <a:lnL>
                      <a:noFill/>
                    </a:lnL>
                    <a:lnR>
                      <a:noFill/>
                    </a:lnR>
                    <a:lnT>
                      <a:noFill/>
                    </a:lnT>
                    <a:lnB>
                      <a:noFill/>
                    </a:lnB>
                  </a:tcPr>
                </a:tc>
              </a:tr>
              <a:tr h="183223">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5</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ctr">
                        <a:lnSpc>
                          <a:spcPct val="115000"/>
                        </a:lnSpc>
                        <a:spcBef>
                          <a:spcPts val="0"/>
                        </a:spcBef>
                        <a:spcAft>
                          <a:spcPts val="0"/>
                        </a:spcAft>
                      </a:pPr>
                      <a:r>
                        <a:rPr lang="en-US" sz="1000">
                          <a:solidFill>
                            <a:srgbClr val="000000"/>
                          </a:solidFill>
                          <a:effectLst/>
                          <a:latin typeface="Calibri"/>
                          <a:ea typeface="Times New Roman"/>
                          <a:cs typeface="Times New Roman"/>
                        </a:rPr>
                        <a:t>60%</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$65,089</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$97,634</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$13,119</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$19,678</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$329,104</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$493,656</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$407,312</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$610,968</a:t>
                      </a:r>
                      <a:endParaRPr lang="en-US" sz="1000">
                        <a:effectLst/>
                        <a:latin typeface="Calibri"/>
                        <a:ea typeface="Calibri"/>
                        <a:cs typeface="Times New Roman"/>
                      </a:endParaRPr>
                    </a:p>
                  </a:txBody>
                  <a:tcPr marL="64879" marR="64879" marT="0" marB="0" anchor="b">
                    <a:lnL>
                      <a:noFill/>
                    </a:lnL>
                    <a:lnR>
                      <a:noFill/>
                    </a:lnR>
                    <a:lnT>
                      <a:noFill/>
                    </a:lnT>
                    <a:lnB>
                      <a:noFill/>
                    </a:lnB>
                  </a:tcPr>
                </a:tc>
              </a:tr>
              <a:tr h="183223">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6</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ctr">
                        <a:lnSpc>
                          <a:spcPct val="115000"/>
                        </a:lnSpc>
                        <a:spcBef>
                          <a:spcPts val="0"/>
                        </a:spcBef>
                        <a:spcAft>
                          <a:spcPts val="0"/>
                        </a:spcAft>
                      </a:pPr>
                      <a:r>
                        <a:rPr lang="en-US" sz="1000">
                          <a:solidFill>
                            <a:srgbClr val="000000"/>
                          </a:solidFill>
                          <a:effectLst/>
                          <a:latin typeface="Calibri"/>
                          <a:ea typeface="Times New Roman"/>
                          <a:cs typeface="Times New Roman"/>
                        </a:rPr>
                        <a:t>50%</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$81,362</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$81,362</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$16,398</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$16,398</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$411,380</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$411,380</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$509,140</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$509,140</a:t>
                      </a:r>
                      <a:endParaRPr lang="en-US" sz="1000">
                        <a:effectLst/>
                        <a:latin typeface="Calibri"/>
                        <a:ea typeface="Calibri"/>
                        <a:cs typeface="Times New Roman"/>
                      </a:endParaRPr>
                    </a:p>
                  </a:txBody>
                  <a:tcPr marL="64879" marR="64879" marT="0" marB="0" anchor="b">
                    <a:lnL>
                      <a:noFill/>
                    </a:lnL>
                    <a:lnR>
                      <a:noFill/>
                    </a:lnR>
                    <a:lnT>
                      <a:noFill/>
                    </a:lnT>
                    <a:lnB>
                      <a:noFill/>
                    </a:lnB>
                  </a:tcPr>
                </a:tc>
              </a:tr>
              <a:tr h="183223">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7</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ctr">
                        <a:lnSpc>
                          <a:spcPct val="115000"/>
                        </a:lnSpc>
                        <a:spcBef>
                          <a:spcPts val="0"/>
                        </a:spcBef>
                        <a:spcAft>
                          <a:spcPts val="0"/>
                        </a:spcAft>
                      </a:pPr>
                      <a:r>
                        <a:rPr lang="en-US" sz="1000">
                          <a:solidFill>
                            <a:srgbClr val="000000"/>
                          </a:solidFill>
                          <a:effectLst/>
                          <a:latin typeface="Calibri"/>
                          <a:ea typeface="Times New Roman"/>
                          <a:cs typeface="Times New Roman"/>
                        </a:rPr>
                        <a:t>40%</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$97,634</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$65,089</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$19,678</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$13,119</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$493,656</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$329,104</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$610,968</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$407,312</a:t>
                      </a:r>
                      <a:endParaRPr lang="en-US" sz="1000">
                        <a:effectLst/>
                        <a:latin typeface="Calibri"/>
                        <a:ea typeface="Calibri"/>
                        <a:cs typeface="Times New Roman"/>
                      </a:endParaRPr>
                    </a:p>
                  </a:txBody>
                  <a:tcPr marL="64879" marR="64879" marT="0" marB="0" anchor="b">
                    <a:lnL>
                      <a:noFill/>
                    </a:lnL>
                    <a:lnR>
                      <a:noFill/>
                    </a:lnR>
                    <a:lnT>
                      <a:noFill/>
                    </a:lnT>
                    <a:lnB>
                      <a:noFill/>
                    </a:lnB>
                  </a:tcPr>
                </a:tc>
              </a:tr>
              <a:tr h="183223">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8</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ctr">
                        <a:lnSpc>
                          <a:spcPct val="115000"/>
                        </a:lnSpc>
                        <a:spcBef>
                          <a:spcPts val="0"/>
                        </a:spcBef>
                        <a:spcAft>
                          <a:spcPts val="0"/>
                        </a:spcAft>
                      </a:pPr>
                      <a:r>
                        <a:rPr lang="en-US" sz="1000">
                          <a:solidFill>
                            <a:srgbClr val="000000"/>
                          </a:solidFill>
                          <a:effectLst/>
                          <a:latin typeface="Calibri"/>
                          <a:ea typeface="Times New Roman"/>
                          <a:cs typeface="Times New Roman"/>
                        </a:rPr>
                        <a:t>30%</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$113,906</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$48,817</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$22,958</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$9,839</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$575,932</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$246,828</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$712,796</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$305,484</a:t>
                      </a:r>
                      <a:endParaRPr lang="en-US" sz="1000">
                        <a:effectLst/>
                        <a:latin typeface="Calibri"/>
                        <a:ea typeface="Calibri"/>
                        <a:cs typeface="Times New Roman"/>
                      </a:endParaRPr>
                    </a:p>
                  </a:txBody>
                  <a:tcPr marL="64879" marR="64879" marT="0" marB="0" anchor="b">
                    <a:lnL>
                      <a:noFill/>
                    </a:lnL>
                    <a:lnR>
                      <a:noFill/>
                    </a:lnR>
                    <a:lnT>
                      <a:noFill/>
                    </a:lnT>
                    <a:lnB>
                      <a:noFill/>
                    </a:lnB>
                  </a:tcPr>
                </a:tc>
              </a:tr>
              <a:tr h="183223">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9</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ctr">
                        <a:lnSpc>
                          <a:spcPct val="115000"/>
                        </a:lnSpc>
                        <a:spcBef>
                          <a:spcPts val="0"/>
                        </a:spcBef>
                        <a:spcAft>
                          <a:spcPts val="0"/>
                        </a:spcAft>
                      </a:pPr>
                      <a:r>
                        <a:rPr lang="en-US" sz="1000">
                          <a:solidFill>
                            <a:srgbClr val="000000"/>
                          </a:solidFill>
                          <a:effectLst/>
                          <a:latin typeface="Calibri"/>
                          <a:ea typeface="Times New Roman"/>
                          <a:cs typeface="Times New Roman"/>
                        </a:rPr>
                        <a:t>20%</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$130,178</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$32,545</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$26,238</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$6,559</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$658,208</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$164,552</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$814,624</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$203,656</a:t>
                      </a:r>
                      <a:endParaRPr lang="en-US" sz="1000">
                        <a:effectLst/>
                        <a:latin typeface="Calibri"/>
                        <a:ea typeface="Calibri"/>
                        <a:cs typeface="Times New Roman"/>
                      </a:endParaRPr>
                    </a:p>
                  </a:txBody>
                  <a:tcPr marL="64879" marR="64879" marT="0" marB="0" anchor="b">
                    <a:lnL>
                      <a:noFill/>
                    </a:lnL>
                    <a:lnR>
                      <a:noFill/>
                    </a:lnR>
                    <a:lnT>
                      <a:noFill/>
                    </a:lnT>
                    <a:lnB>
                      <a:noFill/>
                    </a:lnB>
                  </a:tcPr>
                </a:tc>
              </a:tr>
              <a:tr h="183223">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10</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ctr">
                        <a:lnSpc>
                          <a:spcPct val="115000"/>
                        </a:lnSpc>
                        <a:spcBef>
                          <a:spcPts val="0"/>
                        </a:spcBef>
                        <a:spcAft>
                          <a:spcPts val="0"/>
                        </a:spcAft>
                      </a:pPr>
                      <a:r>
                        <a:rPr lang="en-US" sz="1000">
                          <a:solidFill>
                            <a:srgbClr val="000000"/>
                          </a:solidFill>
                          <a:effectLst/>
                          <a:latin typeface="Calibri"/>
                          <a:ea typeface="Times New Roman"/>
                          <a:cs typeface="Times New Roman"/>
                        </a:rPr>
                        <a:t>10%</a:t>
                      </a:r>
                      <a:endParaRPr lang="en-US" sz="1000">
                        <a:effectLst/>
                        <a:latin typeface="Calibri"/>
                        <a:ea typeface="Calibri"/>
                        <a:cs typeface="Times New Roman"/>
                      </a:endParaRPr>
                    </a:p>
                  </a:txBody>
                  <a:tcPr marL="64879" marR="64879" marT="0" marB="0" anchor="b">
                    <a:lnL>
                      <a:noFill/>
                    </a:lnL>
                    <a:lnR>
                      <a:noFill/>
                    </a:lnR>
                    <a:lnT>
                      <a:noFill/>
                    </a:lnT>
                    <a:lnB>
                      <a:noFill/>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$146,451</a:t>
                      </a:r>
                      <a:endParaRPr lang="en-US" sz="1000">
                        <a:effectLst/>
                        <a:latin typeface="Calibri"/>
                        <a:ea typeface="Calibri"/>
                        <a:cs typeface="Times New Roman"/>
                      </a:endParaRPr>
                    </a:p>
                  </a:txBody>
                  <a:tcPr marL="64879" marR="6487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$16,272</a:t>
                      </a:r>
                      <a:endParaRPr lang="en-US" sz="1000">
                        <a:effectLst/>
                        <a:latin typeface="Calibri"/>
                        <a:ea typeface="Calibri"/>
                        <a:cs typeface="Times New Roman"/>
                      </a:endParaRPr>
                    </a:p>
                  </a:txBody>
                  <a:tcPr marL="64879" marR="6487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$29,517</a:t>
                      </a:r>
                      <a:endParaRPr lang="en-US" sz="1000">
                        <a:effectLst/>
                        <a:latin typeface="Calibri"/>
                        <a:ea typeface="Calibri"/>
                        <a:cs typeface="Times New Roman"/>
                      </a:endParaRPr>
                    </a:p>
                  </a:txBody>
                  <a:tcPr marL="64879" marR="6487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$3,280</a:t>
                      </a:r>
                      <a:endParaRPr lang="en-US" sz="1000">
                        <a:effectLst/>
                        <a:latin typeface="Calibri"/>
                        <a:ea typeface="Calibri"/>
                        <a:cs typeface="Times New Roman"/>
                      </a:endParaRPr>
                    </a:p>
                  </a:txBody>
                  <a:tcPr marL="64879" marR="6487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$740,484</a:t>
                      </a:r>
                      <a:endParaRPr lang="en-US" sz="1000">
                        <a:effectLst/>
                        <a:latin typeface="Calibri"/>
                        <a:ea typeface="Calibri"/>
                        <a:cs typeface="Times New Roman"/>
                      </a:endParaRPr>
                    </a:p>
                  </a:txBody>
                  <a:tcPr marL="64879" marR="6487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$82,276</a:t>
                      </a:r>
                      <a:endParaRPr lang="en-US" sz="1000">
                        <a:effectLst/>
                        <a:latin typeface="Calibri"/>
                        <a:ea typeface="Calibri"/>
                        <a:cs typeface="Times New Roman"/>
                      </a:endParaRPr>
                    </a:p>
                  </a:txBody>
                  <a:tcPr marL="64879" marR="6487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$916,452</a:t>
                      </a:r>
                      <a:endParaRPr lang="en-US" sz="1000">
                        <a:effectLst/>
                        <a:latin typeface="Calibri"/>
                        <a:ea typeface="Calibri"/>
                        <a:cs typeface="Times New Roman"/>
                      </a:endParaRPr>
                    </a:p>
                  </a:txBody>
                  <a:tcPr marL="64879" marR="6487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$101,828</a:t>
                      </a:r>
                      <a:endParaRPr lang="en-US" sz="1000">
                        <a:effectLst/>
                        <a:latin typeface="Calibri"/>
                        <a:ea typeface="Calibri"/>
                        <a:cs typeface="Times New Roman"/>
                      </a:endParaRPr>
                    </a:p>
                  </a:txBody>
                  <a:tcPr marL="64879" marR="64879" marT="0" marB="0" anchor="b">
                    <a:lnL>
                      <a:noFill/>
                    </a:lnL>
                    <a:lnR>
                      <a:noFill/>
                    </a:lnR>
                    <a:lnT>
                      <a:noFill/>
                    </a:lnT>
                    <a:lnB w="12700" cap="flat" cmpd="sng" algn="ctr">
                      <a:solidFill>
                        <a:srgbClr val="000000"/>
                      </a:solidFill>
                      <a:prstDash val="solid"/>
                      <a:round/>
                      <a:headEnd type="none" w="med" len="med"/>
                      <a:tailEnd type="none" w="med" len="med"/>
                    </a:lnB>
                  </a:tcPr>
                </a:tc>
              </a:tr>
              <a:tr h="192234">
                <a:tc gridSpan="3">
                  <a:txBody>
                    <a:bodyPr/>
                    <a:lstStyle/>
                    <a:p>
                      <a:pPr marL="0" marR="0" algn="ctr">
                        <a:lnSpc>
                          <a:spcPct val="115000"/>
                        </a:lnSpc>
                        <a:spcBef>
                          <a:spcPts val="0"/>
                        </a:spcBef>
                        <a:spcAft>
                          <a:spcPts val="0"/>
                        </a:spcAft>
                      </a:pPr>
                      <a:r>
                        <a:rPr lang="en-US" sz="1000" dirty="0">
                          <a:solidFill>
                            <a:srgbClr val="000000"/>
                          </a:solidFill>
                          <a:effectLst/>
                          <a:latin typeface="Calibri"/>
                          <a:ea typeface="Times New Roman"/>
                          <a:cs typeface="Times New Roman"/>
                        </a:rPr>
                        <a:t>Total Taxes/Abatement</a:t>
                      </a:r>
                      <a:endParaRPr lang="en-US" sz="1000" dirty="0">
                        <a:effectLst/>
                        <a:latin typeface="Calibri"/>
                        <a:ea typeface="Calibri"/>
                        <a:cs typeface="Times New Roman"/>
                      </a:endParaRPr>
                    </a:p>
                  </a:txBody>
                  <a:tcPr marL="64879" marR="64879" marT="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$732,254</a:t>
                      </a:r>
                      <a:endParaRPr lang="en-US" sz="1000">
                        <a:effectLst/>
                        <a:latin typeface="Calibri"/>
                        <a:ea typeface="Calibri"/>
                        <a:cs typeface="Times New Roman"/>
                      </a:endParaRPr>
                    </a:p>
                  </a:txBody>
                  <a:tcPr marL="64879" marR="64879" marT="0" marB="0" anchor="b">
                    <a:lnL>
                      <a:noFill/>
                    </a:lnL>
                    <a:lnR>
                      <a:noFill/>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gn="l">
                        <a:lnSpc>
                          <a:spcPct val="115000"/>
                        </a:lnSpc>
                      </a:pPr>
                      <a:endParaRPr lang="en-US" sz="1000" dirty="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b="1" dirty="0">
                          <a:solidFill>
                            <a:srgbClr val="000000"/>
                          </a:solidFill>
                          <a:effectLst/>
                          <a:latin typeface="Calibri"/>
                          <a:ea typeface="Times New Roman"/>
                          <a:cs typeface="Times New Roman"/>
                        </a:rPr>
                        <a:t>$894,977</a:t>
                      </a:r>
                      <a:endParaRPr lang="en-US" sz="1000" b="1" dirty="0">
                        <a:effectLst/>
                        <a:latin typeface="Calibri"/>
                        <a:ea typeface="Calibri"/>
                        <a:cs typeface="Times New Roman"/>
                      </a:endParaRPr>
                    </a:p>
                  </a:txBody>
                  <a:tcPr marL="64879" marR="64879" marT="0" marB="0" anchor="b">
                    <a:lnL>
                      <a:noFill/>
                    </a:lnL>
                    <a:lnR>
                      <a:noFill/>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FFFF00"/>
                    </a:solidFill>
                  </a:tcPr>
                </a:tc>
                <a:tc>
                  <a:txBody>
                    <a:bodyPr/>
                    <a:lstStyle/>
                    <a:p>
                      <a:pPr algn="l">
                        <a:lnSpc>
                          <a:spcPct val="115000"/>
                        </a:lnSpc>
                      </a:pPr>
                      <a:endParaRPr lang="en-US" sz="1000" dirty="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$147,586</a:t>
                      </a:r>
                      <a:endParaRPr lang="en-US" sz="1000">
                        <a:effectLst/>
                        <a:latin typeface="Calibri"/>
                        <a:ea typeface="Calibri"/>
                        <a:cs typeface="Times New Roman"/>
                      </a:endParaRPr>
                    </a:p>
                  </a:txBody>
                  <a:tcPr marL="64879" marR="64879" marT="0" marB="0" anchor="b">
                    <a:lnL>
                      <a:noFill/>
                    </a:lnL>
                    <a:lnR>
                      <a:noFill/>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b="1" dirty="0">
                          <a:solidFill>
                            <a:srgbClr val="000000"/>
                          </a:solidFill>
                          <a:effectLst/>
                          <a:latin typeface="Calibri"/>
                          <a:ea typeface="Times New Roman"/>
                          <a:cs typeface="Times New Roman"/>
                        </a:rPr>
                        <a:t>$180,383</a:t>
                      </a:r>
                      <a:endParaRPr lang="en-US" sz="1000" b="1" dirty="0">
                        <a:effectLst/>
                        <a:latin typeface="Calibri"/>
                        <a:ea typeface="Calibri"/>
                        <a:cs typeface="Times New Roman"/>
                      </a:endParaRPr>
                    </a:p>
                  </a:txBody>
                  <a:tcPr marL="64879" marR="64879" marT="0" marB="0" anchor="b">
                    <a:lnL>
                      <a:noFill/>
                    </a:lnL>
                    <a:lnR>
                      <a:noFill/>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$3,702,422</a:t>
                      </a:r>
                      <a:endParaRPr lang="en-US" sz="1000">
                        <a:effectLst/>
                        <a:latin typeface="Calibri"/>
                        <a:ea typeface="Calibri"/>
                        <a:cs typeface="Times New Roman"/>
                      </a:endParaRPr>
                    </a:p>
                  </a:txBody>
                  <a:tcPr marL="64879" marR="64879" marT="0" marB="0" anchor="b">
                    <a:lnL>
                      <a:noFill/>
                    </a:lnL>
                    <a:lnR>
                      <a:noFill/>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b="1" dirty="0">
                          <a:solidFill>
                            <a:srgbClr val="000000"/>
                          </a:solidFill>
                          <a:effectLst/>
                          <a:latin typeface="Calibri"/>
                          <a:ea typeface="Times New Roman"/>
                          <a:cs typeface="Times New Roman"/>
                        </a:rPr>
                        <a:t>$4,525,182</a:t>
                      </a:r>
                      <a:endParaRPr lang="en-US" sz="1000" b="1" dirty="0">
                        <a:effectLst/>
                        <a:latin typeface="Calibri"/>
                        <a:ea typeface="Calibri"/>
                        <a:cs typeface="Times New Roman"/>
                      </a:endParaRPr>
                    </a:p>
                  </a:txBody>
                  <a:tcPr marL="64879" marR="64879" marT="0" marB="0" anchor="b">
                    <a:lnL>
                      <a:noFill/>
                    </a:lnL>
                    <a:lnR>
                      <a:noFill/>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gn="l">
                        <a:lnSpc>
                          <a:spcPct val="115000"/>
                        </a:lnSpc>
                      </a:pPr>
                      <a:endParaRPr lang="en-US" sz="1000" dirty="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a:solidFill>
                            <a:srgbClr val="000000"/>
                          </a:solidFill>
                          <a:effectLst/>
                          <a:latin typeface="Calibri"/>
                          <a:ea typeface="Times New Roman"/>
                          <a:cs typeface="Times New Roman"/>
                        </a:rPr>
                        <a:t>$4,582,261</a:t>
                      </a:r>
                      <a:endParaRPr lang="en-US" sz="1000">
                        <a:effectLst/>
                        <a:latin typeface="Calibri"/>
                        <a:ea typeface="Calibri"/>
                        <a:cs typeface="Times New Roman"/>
                      </a:endParaRPr>
                    </a:p>
                  </a:txBody>
                  <a:tcPr marL="64879" marR="64879" marT="0" marB="0" anchor="b">
                    <a:lnL>
                      <a:noFill/>
                    </a:lnL>
                    <a:lnR>
                      <a:noFill/>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gn="l">
                        <a:lnSpc>
                          <a:spcPct val="115000"/>
                        </a:lnSpc>
                      </a:pPr>
                      <a:endParaRPr lang="en-US" sz="1000">
                        <a:effectLst/>
                        <a:latin typeface="Calibri"/>
                        <a:cs typeface="Times New Roman"/>
                      </a:endParaRPr>
                    </a:p>
                  </a:txBody>
                  <a:tcPr marL="64879" marR="64879" marT="0" marB="0" anchor="b">
                    <a:lnL>
                      <a:noFill/>
                    </a:lnL>
                    <a:lnR>
                      <a:noFill/>
                    </a:lnR>
                    <a:lnT>
                      <a:noFill/>
                    </a:lnT>
                    <a:lnB>
                      <a:noFill/>
                    </a:lnB>
                  </a:tcPr>
                </a:tc>
                <a:tc>
                  <a:txBody>
                    <a:bodyPr/>
                    <a:lstStyle/>
                    <a:p>
                      <a:pPr marL="0" marR="0" algn="r">
                        <a:lnSpc>
                          <a:spcPct val="115000"/>
                        </a:lnSpc>
                        <a:spcBef>
                          <a:spcPts val="0"/>
                        </a:spcBef>
                        <a:spcAft>
                          <a:spcPts val="0"/>
                        </a:spcAft>
                      </a:pPr>
                      <a:r>
                        <a:rPr lang="en-US" sz="1000" dirty="0">
                          <a:solidFill>
                            <a:srgbClr val="000000"/>
                          </a:solidFill>
                          <a:effectLst/>
                          <a:latin typeface="Calibri"/>
                          <a:ea typeface="Times New Roman"/>
                          <a:cs typeface="Times New Roman"/>
                        </a:rPr>
                        <a:t>$5,600,542</a:t>
                      </a:r>
                      <a:endParaRPr lang="en-US" sz="1000" dirty="0">
                        <a:effectLst/>
                        <a:latin typeface="Calibri"/>
                        <a:ea typeface="Calibri"/>
                        <a:cs typeface="Times New Roman"/>
                      </a:endParaRPr>
                    </a:p>
                  </a:txBody>
                  <a:tcPr marL="64879" marR="64879" marT="0" marB="0" anchor="b">
                    <a:lnL>
                      <a:noFill/>
                    </a:lnL>
                    <a:lnR>
                      <a:noFill/>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r>
            </a:tbl>
          </a:graphicData>
        </a:graphic>
      </p:graphicFrame>
      <p:sp>
        <p:nvSpPr>
          <p:cNvPr id="6" name="TextBox 5"/>
          <p:cNvSpPr txBox="1"/>
          <p:nvPr/>
        </p:nvSpPr>
        <p:spPr>
          <a:xfrm>
            <a:off x="381000" y="381000"/>
            <a:ext cx="8382000" cy="461665"/>
          </a:xfrm>
          <a:prstGeom prst="rect">
            <a:avLst/>
          </a:prstGeom>
          <a:noFill/>
        </p:spPr>
        <p:txBody>
          <a:bodyPr wrap="square" rtlCol="0">
            <a:spAutoFit/>
          </a:bodyPr>
          <a:lstStyle/>
          <a:p>
            <a:r>
              <a:rPr lang="en-US" sz="2400" dirty="0" smtClean="0">
                <a:solidFill>
                  <a:schemeClr val="bg2">
                    <a:lumMod val="25000"/>
                  </a:schemeClr>
                </a:solidFill>
              </a:rPr>
              <a:t>Tax Abatement Calculation</a:t>
            </a:r>
            <a:endParaRPr lang="en-US" sz="2400" dirty="0">
              <a:solidFill>
                <a:schemeClr val="bg2">
                  <a:lumMod val="25000"/>
                </a:schemeClr>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8061" y="169565"/>
            <a:ext cx="1593850" cy="673100"/>
          </a:xfrm>
          <a:prstGeom prst="rect">
            <a:avLst/>
          </a:prstGeom>
        </p:spPr>
      </p:pic>
    </p:spTree>
    <p:extLst>
      <p:ext uri="{BB962C8B-B14F-4D97-AF65-F5344CB8AC3E}">
        <p14:creationId xmlns:p14="http://schemas.microsoft.com/office/powerpoint/2010/main" val="5748485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76400"/>
            <a:ext cx="8229600" cy="4330891"/>
          </a:xfrm>
        </p:spPr>
        <p:txBody>
          <a:bodyPr>
            <a:normAutofit/>
          </a:bodyPr>
          <a:lstStyle/>
          <a:p>
            <a:r>
              <a:rPr lang="en-US" sz="2000" dirty="0">
                <a:solidFill>
                  <a:schemeClr val="bg2">
                    <a:lumMod val="25000"/>
                  </a:schemeClr>
                </a:solidFill>
              </a:rPr>
              <a:t>The York City &amp; County </a:t>
            </a:r>
            <a:r>
              <a:rPr lang="en-US" sz="2000" dirty="0" err="1" smtClean="0">
                <a:solidFill>
                  <a:schemeClr val="bg2">
                    <a:lumMod val="25000"/>
                  </a:schemeClr>
                </a:solidFill>
              </a:rPr>
              <a:t>ReTAP</a:t>
            </a:r>
            <a:r>
              <a:rPr lang="en-US" sz="2000" dirty="0" smtClean="0">
                <a:solidFill>
                  <a:schemeClr val="bg2">
                    <a:lumMod val="25000"/>
                  </a:schemeClr>
                </a:solidFill>
              </a:rPr>
              <a:t> Program provides </a:t>
            </a:r>
            <a:r>
              <a:rPr lang="en-US" sz="2000" dirty="0">
                <a:solidFill>
                  <a:schemeClr val="bg2">
                    <a:lumMod val="25000"/>
                  </a:schemeClr>
                </a:solidFill>
              </a:rPr>
              <a:t>for a 100%, ten year tax exemption on the value of new residential construction or residential rehabilitation. This incentive runs with the land for 10 </a:t>
            </a:r>
            <a:r>
              <a:rPr lang="en-US" sz="2000" dirty="0" smtClean="0">
                <a:solidFill>
                  <a:schemeClr val="bg2">
                    <a:lumMod val="25000"/>
                  </a:schemeClr>
                </a:solidFill>
              </a:rPr>
              <a:t>years.  The property returns to full </a:t>
            </a:r>
            <a:r>
              <a:rPr lang="en-US" sz="2000" dirty="0">
                <a:solidFill>
                  <a:schemeClr val="bg2">
                    <a:lumMod val="25000"/>
                  </a:schemeClr>
                </a:solidFill>
              </a:rPr>
              <a:t>valuation in year eleven</a:t>
            </a:r>
            <a:r>
              <a:rPr lang="en-US" sz="2000" dirty="0" smtClean="0">
                <a:solidFill>
                  <a:schemeClr val="bg2">
                    <a:lumMod val="25000"/>
                  </a:schemeClr>
                </a:solidFill>
              </a:rPr>
              <a:t>.</a:t>
            </a:r>
          </a:p>
          <a:p>
            <a:pPr marL="109728" indent="0">
              <a:buNone/>
            </a:pPr>
            <a:endParaRPr lang="en-US" sz="2000" dirty="0">
              <a:solidFill>
                <a:schemeClr val="bg2">
                  <a:lumMod val="25000"/>
                </a:schemeClr>
              </a:solidFill>
            </a:endParaRPr>
          </a:p>
          <a:p>
            <a:r>
              <a:rPr lang="en-US" sz="2000" dirty="0">
                <a:solidFill>
                  <a:schemeClr val="bg2">
                    <a:lumMod val="25000"/>
                  </a:schemeClr>
                </a:solidFill>
              </a:rPr>
              <a:t>The companion York School District </a:t>
            </a:r>
            <a:r>
              <a:rPr lang="en-US" sz="2000" dirty="0" err="1">
                <a:solidFill>
                  <a:schemeClr val="bg2">
                    <a:lumMod val="25000"/>
                  </a:schemeClr>
                </a:solidFill>
              </a:rPr>
              <a:t>ReTAP</a:t>
            </a:r>
            <a:r>
              <a:rPr lang="en-US" sz="2000" dirty="0">
                <a:solidFill>
                  <a:schemeClr val="bg2">
                    <a:lumMod val="25000"/>
                  </a:schemeClr>
                </a:solidFill>
              </a:rPr>
              <a:t> provides ten year phased out exemptions: 100% in year one, 90% in year two, 80% in year three and so forth until a 10% abatement is granted in year ten for the value of new construction &amp; rehabilitation of houses &amp; condominiums</a:t>
            </a:r>
            <a:r>
              <a:rPr lang="en-US" sz="2000" dirty="0"/>
              <a:t>.</a:t>
            </a:r>
          </a:p>
          <a:p>
            <a:endParaRPr lang="en-US" dirty="0"/>
          </a:p>
        </p:txBody>
      </p:sp>
      <p:sp>
        <p:nvSpPr>
          <p:cNvPr id="3" name="Title 2"/>
          <p:cNvSpPr>
            <a:spLocks noGrp="1"/>
          </p:cNvSpPr>
          <p:nvPr>
            <p:ph type="title"/>
          </p:nvPr>
        </p:nvSpPr>
        <p:spPr>
          <a:xfrm>
            <a:off x="457200" y="685800"/>
            <a:ext cx="8229600" cy="731838"/>
          </a:xfrm>
        </p:spPr>
        <p:txBody>
          <a:bodyPr>
            <a:normAutofit/>
          </a:bodyPr>
          <a:lstStyle/>
          <a:p>
            <a:r>
              <a:rPr lang="en-US" sz="2800" dirty="0" smtClean="0">
                <a:solidFill>
                  <a:schemeClr val="bg2">
                    <a:lumMod val="25000"/>
                  </a:schemeClr>
                </a:solidFill>
                <a:effectLst/>
              </a:rPr>
              <a:t>Residential Tax Abatement Program (RETAP)</a:t>
            </a:r>
            <a:endParaRPr lang="en-US" sz="2800" dirty="0">
              <a:solidFill>
                <a:schemeClr val="bg2">
                  <a:lumMod val="2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400" y="152400"/>
            <a:ext cx="1593850" cy="673100"/>
          </a:xfrm>
          <a:prstGeom prst="rect">
            <a:avLst/>
          </a:prstGeom>
        </p:spPr>
      </p:pic>
    </p:spTree>
    <p:extLst>
      <p:ext uri="{BB962C8B-B14F-4D97-AF65-F5344CB8AC3E}">
        <p14:creationId xmlns:p14="http://schemas.microsoft.com/office/powerpoint/2010/main" val="9712698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3600" y="1295400"/>
            <a:ext cx="5434012" cy="4716946"/>
          </a:xfrm>
        </p:spPr>
      </p:pic>
      <p:sp>
        <p:nvSpPr>
          <p:cNvPr id="3" name="Title 2"/>
          <p:cNvSpPr>
            <a:spLocks noGrp="1"/>
          </p:cNvSpPr>
          <p:nvPr>
            <p:ph type="title"/>
          </p:nvPr>
        </p:nvSpPr>
        <p:spPr/>
        <p:txBody>
          <a:bodyPr>
            <a:normAutofit/>
          </a:bodyPr>
          <a:lstStyle/>
          <a:p>
            <a:r>
              <a:rPr lang="en-US" sz="2800" dirty="0" smtClean="0">
                <a:solidFill>
                  <a:schemeClr val="bg2">
                    <a:lumMod val="25000"/>
                  </a:schemeClr>
                </a:solidFill>
              </a:rPr>
              <a:t>George Street Commons</a:t>
            </a:r>
            <a:endParaRPr lang="en-US" sz="2800" dirty="0">
              <a:solidFill>
                <a:schemeClr val="bg2">
                  <a:lumMod val="25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304800"/>
            <a:ext cx="1593850" cy="673100"/>
          </a:xfrm>
          <a:prstGeom prst="rect">
            <a:avLst/>
          </a:prstGeom>
        </p:spPr>
      </p:pic>
    </p:spTree>
    <p:extLst>
      <p:ext uri="{BB962C8B-B14F-4D97-AF65-F5344CB8AC3E}">
        <p14:creationId xmlns:p14="http://schemas.microsoft.com/office/powerpoint/2010/main" val="4053470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371600"/>
            <a:ext cx="8397551" cy="4114800"/>
          </a:xfrm>
        </p:spPr>
      </p:pic>
      <p:sp>
        <p:nvSpPr>
          <p:cNvPr id="4" name="Title 2"/>
          <p:cNvSpPr>
            <a:spLocks noGrp="1"/>
          </p:cNvSpPr>
          <p:nvPr>
            <p:ph type="title"/>
          </p:nvPr>
        </p:nvSpPr>
        <p:spPr/>
        <p:txBody>
          <a:bodyPr>
            <a:normAutofit/>
          </a:bodyPr>
          <a:lstStyle/>
          <a:p>
            <a:r>
              <a:rPr lang="en-US" sz="2800" dirty="0" smtClean="0">
                <a:solidFill>
                  <a:schemeClr val="bg2">
                    <a:lumMod val="25000"/>
                  </a:schemeClr>
                </a:solidFill>
              </a:rPr>
              <a:t>George Street Commons</a:t>
            </a:r>
            <a:endParaRPr lang="en-US" sz="2800" dirty="0">
              <a:solidFill>
                <a:schemeClr val="bg2">
                  <a:lumMod val="25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304800"/>
            <a:ext cx="1593850" cy="673100"/>
          </a:xfrm>
          <a:prstGeom prst="rect">
            <a:avLst/>
          </a:prstGeom>
        </p:spPr>
      </p:pic>
    </p:spTree>
    <p:extLst>
      <p:ext uri="{BB962C8B-B14F-4D97-AF65-F5344CB8AC3E}">
        <p14:creationId xmlns:p14="http://schemas.microsoft.com/office/powerpoint/2010/main" val="1500398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09728" indent="0">
              <a:buNone/>
            </a:pPr>
            <a:r>
              <a:rPr lang="en-US" dirty="0" smtClean="0">
                <a:solidFill>
                  <a:schemeClr val="bg2">
                    <a:lumMod val="25000"/>
                  </a:schemeClr>
                </a:solidFill>
              </a:rPr>
              <a:t>Reduction in tax revenues from an agreement between one or more governments and an individual in which:</a:t>
            </a:r>
          </a:p>
          <a:p>
            <a:pPr marL="109728" indent="0">
              <a:buNone/>
            </a:pPr>
            <a:endParaRPr lang="en-US" sz="900" dirty="0" smtClean="0">
              <a:solidFill>
                <a:schemeClr val="bg2">
                  <a:lumMod val="25000"/>
                </a:schemeClr>
              </a:solidFill>
            </a:endParaRPr>
          </a:p>
          <a:p>
            <a:pPr marL="624078" indent="-514350">
              <a:buAutoNum type="alphaUcParenR"/>
            </a:pPr>
            <a:r>
              <a:rPr lang="en-US" dirty="0" smtClean="0">
                <a:solidFill>
                  <a:schemeClr val="bg2">
                    <a:lumMod val="25000"/>
                  </a:schemeClr>
                </a:solidFill>
              </a:rPr>
              <a:t>One or more governments agrees to reduce the individual or entity’s taxes</a:t>
            </a:r>
          </a:p>
          <a:p>
            <a:pPr marL="624078" indent="-514350">
              <a:buAutoNum type="alphaUcParenR"/>
            </a:pPr>
            <a:endParaRPr lang="en-US" sz="1000" dirty="0" smtClean="0">
              <a:solidFill>
                <a:schemeClr val="bg2">
                  <a:lumMod val="25000"/>
                </a:schemeClr>
              </a:solidFill>
            </a:endParaRPr>
          </a:p>
          <a:p>
            <a:pPr marL="624078" indent="-514350">
              <a:buAutoNum type="alphaUcParenR"/>
            </a:pPr>
            <a:r>
              <a:rPr lang="en-US" dirty="0" smtClean="0">
                <a:solidFill>
                  <a:schemeClr val="bg2">
                    <a:lumMod val="25000"/>
                  </a:schemeClr>
                </a:solidFill>
              </a:rPr>
              <a:t>The individual or entity promises to take a specific action that contributes to economic development or otherwise benefits the government or its citizens</a:t>
            </a:r>
          </a:p>
        </p:txBody>
      </p:sp>
      <p:sp>
        <p:nvSpPr>
          <p:cNvPr id="3" name="Title 2"/>
          <p:cNvSpPr>
            <a:spLocks noGrp="1"/>
          </p:cNvSpPr>
          <p:nvPr>
            <p:ph type="title"/>
          </p:nvPr>
        </p:nvSpPr>
        <p:spPr/>
        <p:txBody>
          <a:bodyPr/>
          <a:lstStyle/>
          <a:p>
            <a:r>
              <a:rPr lang="en-US" dirty="0" smtClean="0">
                <a:solidFill>
                  <a:schemeClr val="bg2">
                    <a:lumMod val="25000"/>
                  </a:schemeClr>
                </a:solidFill>
              </a:rPr>
              <a:t>Tax Abatement</a:t>
            </a:r>
            <a:endParaRPr lang="en-US" dirty="0">
              <a:solidFill>
                <a:schemeClr val="bg2">
                  <a:lumMod val="2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200" y="228600"/>
            <a:ext cx="1593850" cy="673100"/>
          </a:xfrm>
          <a:prstGeom prst="rect">
            <a:avLst/>
          </a:prstGeom>
        </p:spPr>
      </p:pic>
    </p:spTree>
    <p:extLst>
      <p:ext uri="{BB962C8B-B14F-4D97-AF65-F5344CB8AC3E}">
        <p14:creationId xmlns:p14="http://schemas.microsoft.com/office/powerpoint/2010/main" val="153414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7800" y="1676400"/>
            <a:ext cx="6657975" cy="4348932"/>
          </a:xfrm>
        </p:spPr>
      </p:pic>
      <p:sp>
        <p:nvSpPr>
          <p:cNvPr id="3" name="Title 2"/>
          <p:cNvSpPr>
            <a:spLocks noGrp="1"/>
          </p:cNvSpPr>
          <p:nvPr>
            <p:ph type="title"/>
          </p:nvPr>
        </p:nvSpPr>
        <p:spPr/>
        <p:txBody>
          <a:bodyPr>
            <a:normAutofit/>
          </a:bodyPr>
          <a:lstStyle/>
          <a:p>
            <a:r>
              <a:rPr lang="en-US" sz="2800" dirty="0">
                <a:solidFill>
                  <a:schemeClr val="bg2">
                    <a:lumMod val="25000"/>
                  </a:schemeClr>
                </a:solidFill>
              </a:rPr>
              <a:t>George Street Commons</a:t>
            </a:r>
            <a:endParaRPr lang="en-US"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304800"/>
            <a:ext cx="1593850" cy="673100"/>
          </a:xfrm>
          <a:prstGeom prst="rect">
            <a:avLst/>
          </a:prstGeom>
        </p:spPr>
      </p:pic>
    </p:spTree>
    <p:extLst>
      <p:ext uri="{BB962C8B-B14F-4D97-AF65-F5344CB8AC3E}">
        <p14:creationId xmlns:p14="http://schemas.microsoft.com/office/powerpoint/2010/main" val="1964826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219200"/>
            <a:ext cx="7315200" cy="4438690"/>
          </a:xfrm>
        </p:spPr>
      </p:pic>
      <p:sp>
        <p:nvSpPr>
          <p:cNvPr id="3" name="Title 2"/>
          <p:cNvSpPr>
            <a:spLocks noGrp="1"/>
          </p:cNvSpPr>
          <p:nvPr>
            <p:ph type="title"/>
          </p:nvPr>
        </p:nvSpPr>
        <p:spPr/>
        <p:txBody>
          <a:bodyPr>
            <a:normAutofit/>
          </a:bodyPr>
          <a:lstStyle/>
          <a:p>
            <a:r>
              <a:rPr lang="en-US" sz="2800" dirty="0" smtClean="0">
                <a:solidFill>
                  <a:schemeClr val="bg2">
                    <a:lumMod val="25000"/>
                  </a:schemeClr>
                </a:solidFill>
              </a:rPr>
              <a:t>Linden Lofts</a:t>
            </a:r>
            <a:endParaRPr lang="en-US" sz="2800" dirty="0">
              <a:solidFill>
                <a:schemeClr val="bg2">
                  <a:lumMod val="25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9038" y="269132"/>
            <a:ext cx="1593850" cy="673100"/>
          </a:xfrm>
          <a:prstGeom prst="rect">
            <a:avLst/>
          </a:prstGeom>
        </p:spPr>
      </p:pic>
    </p:spTree>
    <p:extLst>
      <p:ext uri="{BB962C8B-B14F-4D97-AF65-F5344CB8AC3E}">
        <p14:creationId xmlns:p14="http://schemas.microsoft.com/office/powerpoint/2010/main" val="4047204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7100" y="1481138"/>
            <a:ext cx="6789800" cy="4525962"/>
          </a:xfrm>
        </p:spPr>
      </p:pic>
      <p:sp>
        <p:nvSpPr>
          <p:cNvPr id="5" name="Title 2"/>
          <p:cNvSpPr>
            <a:spLocks noGrp="1"/>
          </p:cNvSpPr>
          <p:nvPr>
            <p:ph type="title"/>
          </p:nvPr>
        </p:nvSpPr>
        <p:spPr/>
        <p:txBody>
          <a:bodyPr>
            <a:normAutofit/>
          </a:bodyPr>
          <a:lstStyle/>
          <a:p>
            <a:r>
              <a:rPr lang="en-US" sz="2800" dirty="0" smtClean="0">
                <a:solidFill>
                  <a:schemeClr val="bg2">
                    <a:lumMod val="25000"/>
                  </a:schemeClr>
                </a:solidFill>
              </a:rPr>
              <a:t>Linden Lofts</a:t>
            </a:r>
            <a:endParaRPr lang="en-US" sz="2800" dirty="0">
              <a:solidFill>
                <a:schemeClr val="bg2">
                  <a:lumMod val="25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9038" y="269132"/>
            <a:ext cx="1593850" cy="673100"/>
          </a:xfrm>
          <a:prstGeom prst="rect">
            <a:avLst/>
          </a:prstGeom>
        </p:spPr>
      </p:pic>
    </p:spTree>
    <p:extLst>
      <p:ext uri="{BB962C8B-B14F-4D97-AF65-F5344CB8AC3E}">
        <p14:creationId xmlns:p14="http://schemas.microsoft.com/office/powerpoint/2010/main" val="491097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6800" y="1371600"/>
            <a:ext cx="3402835" cy="4525962"/>
          </a:xfrm>
        </p:spPr>
      </p:pic>
      <p:sp>
        <p:nvSpPr>
          <p:cNvPr id="3" name="Title 2"/>
          <p:cNvSpPr>
            <a:spLocks noGrp="1"/>
          </p:cNvSpPr>
          <p:nvPr>
            <p:ph type="title"/>
          </p:nvPr>
        </p:nvSpPr>
        <p:spPr/>
        <p:txBody>
          <a:bodyPr>
            <a:normAutofit/>
          </a:bodyPr>
          <a:lstStyle/>
          <a:p>
            <a:r>
              <a:rPr lang="en-US" sz="2800" dirty="0">
                <a:solidFill>
                  <a:schemeClr val="bg2">
                    <a:lumMod val="25000"/>
                  </a:schemeClr>
                </a:solidFill>
              </a:rPr>
              <a:t>Linden Lofts</a:t>
            </a:r>
            <a:endParaRPr lang="en-US" sz="2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2825" y="269132"/>
            <a:ext cx="1593850" cy="6731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1371600"/>
            <a:ext cx="3473321" cy="4495800"/>
          </a:xfrm>
          <a:prstGeom prst="rect">
            <a:avLst/>
          </a:prstGeom>
        </p:spPr>
      </p:pic>
    </p:spTree>
    <p:extLst>
      <p:ext uri="{BB962C8B-B14F-4D97-AF65-F5344CB8AC3E}">
        <p14:creationId xmlns:p14="http://schemas.microsoft.com/office/powerpoint/2010/main" val="3940303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1143000"/>
            <a:ext cx="7320838" cy="4821127"/>
          </a:xfrm>
          <a:prstGeom prst="rect">
            <a:avLst/>
          </a:prstGeom>
        </p:spPr>
      </p:pic>
      <p:sp>
        <p:nvSpPr>
          <p:cNvPr id="7" name="Title 2"/>
          <p:cNvSpPr>
            <a:spLocks noGrp="1"/>
          </p:cNvSpPr>
          <p:nvPr>
            <p:ph type="title"/>
          </p:nvPr>
        </p:nvSpPr>
        <p:spPr/>
        <p:txBody>
          <a:bodyPr>
            <a:normAutofit/>
          </a:bodyPr>
          <a:lstStyle/>
          <a:p>
            <a:r>
              <a:rPr lang="en-US" sz="2800" dirty="0">
                <a:solidFill>
                  <a:schemeClr val="bg2">
                    <a:lumMod val="25000"/>
                  </a:schemeClr>
                </a:solidFill>
              </a:rPr>
              <a:t>Linden Lofts</a:t>
            </a:r>
            <a:endParaRPr lang="en-US" sz="28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2825" y="269132"/>
            <a:ext cx="1593850" cy="673100"/>
          </a:xfrm>
          <a:prstGeom prst="rect">
            <a:avLst/>
          </a:prstGeom>
        </p:spPr>
      </p:pic>
    </p:spTree>
    <p:extLst>
      <p:ext uri="{BB962C8B-B14F-4D97-AF65-F5344CB8AC3E}">
        <p14:creationId xmlns:p14="http://schemas.microsoft.com/office/powerpoint/2010/main" val="875589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000" dirty="0">
                <a:solidFill>
                  <a:schemeClr val="bg2">
                    <a:lumMod val="25000"/>
                  </a:schemeClr>
                </a:solidFill>
              </a:rPr>
              <a:t>T</a:t>
            </a:r>
            <a:r>
              <a:rPr lang="en-US" sz="2000" dirty="0" smtClean="0">
                <a:solidFill>
                  <a:schemeClr val="bg2">
                    <a:lumMod val="25000"/>
                  </a:schemeClr>
                </a:solidFill>
              </a:rPr>
              <a:t>ax </a:t>
            </a:r>
            <a:r>
              <a:rPr lang="en-US" sz="2000" dirty="0">
                <a:solidFill>
                  <a:schemeClr val="bg2">
                    <a:lumMod val="25000"/>
                  </a:schemeClr>
                </a:solidFill>
              </a:rPr>
              <a:t>increment financing (TIF) is </a:t>
            </a:r>
            <a:r>
              <a:rPr lang="en-US" sz="2000" dirty="0" smtClean="0">
                <a:solidFill>
                  <a:schemeClr val="bg2">
                    <a:lumMod val="25000"/>
                  </a:schemeClr>
                </a:solidFill>
              </a:rPr>
              <a:t>a </a:t>
            </a:r>
            <a:r>
              <a:rPr lang="en-US" sz="2000" dirty="0">
                <a:solidFill>
                  <a:schemeClr val="bg2">
                    <a:lumMod val="25000"/>
                  </a:schemeClr>
                </a:solidFill>
              </a:rPr>
              <a:t>tool that allows municipalities to promote economic development by earmarking property tax revenue from increases in assessed values within a designated TIF district</a:t>
            </a:r>
            <a:r>
              <a:rPr lang="en-US" sz="2000" dirty="0" smtClean="0">
                <a:solidFill>
                  <a:schemeClr val="bg2">
                    <a:lumMod val="25000"/>
                  </a:schemeClr>
                </a:solidFill>
              </a:rPr>
              <a:t>.</a:t>
            </a:r>
          </a:p>
          <a:p>
            <a:pPr marL="109728" indent="0">
              <a:buNone/>
            </a:pPr>
            <a:endParaRPr lang="en-US" sz="2000" dirty="0" smtClean="0">
              <a:solidFill>
                <a:schemeClr val="bg2">
                  <a:lumMod val="25000"/>
                </a:schemeClr>
              </a:solidFill>
            </a:endParaRPr>
          </a:p>
          <a:p>
            <a:r>
              <a:rPr lang="en-US" sz="2000" dirty="0">
                <a:solidFill>
                  <a:schemeClr val="bg2">
                    <a:lumMod val="25000"/>
                  </a:schemeClr>
                </a:solidFill>
              </a:rPr>
              <a:t>The designation usually requires a finding that an area is “blighted” or “underdeveloped” and that development would not take place “but for” the public expenditure or subsidy. It is only a bit of an overstatement to characterize the “blight” and “but for” findings as merely pro forma exercises, since specialized consultants can produce the needed evidence in almost all cases.</a:t>
            </a:r>
          </a:p>
        </p:txBody>
      </p:sp>
      <p:sp>
        <p:nvSpPr>
          <p:cNvPr id="3" name="Title 2"/>
          <p:cNvSpPr>
            <a:spLocks noGrp="1"/>
          </p:cNvSpPr>
          <p:nvPr>
            <p:ph type="title"/>
          </p:nvPr>
        </p:nvSpPr>
        <p:spPr/>
        <p:txBody>
          <a:bodyPr>
            <a:normAutofit/>
          </a:bodyPr>
          <a:lstStyle/>
          <a:p>
            <a:r>
              <a:rPr lang="en-US" sz="2800" dirty="0" smtClean="0">
                <a:solidFill>
                  <a:schemeClr val="bg2">
                    <a:lumMod val="25000"/>
                  </a:schemeClr>
                </a:solidFill>
              </a:rPr>
              <a:t>Tax Increment Financing (TIF)</a:t>
            </a:r>
            <a:endParaRPr lang="en-US" sz="2800" dirty="0">
              <a:solidFill>
                <a:schemeClr val="bg2">
                  <a:lumMod val="2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200" y="269132"/>
            <a:ext cx="1593850" cy="673100"/>
          </a:xfrm>
          <a:prstGeom prst="rect">
            <a:avLst/>
          </a:prstGeom>
        </p:spPr>
      </p:pic>
    </p:spTree>
    <p:extLst>
      <p:ext uri="{BB962C8B-B14F-4D97-AF65-F5344CB8AC3E}">
        <p14:creationId xmlns:p14="http://schemas.microsoft.com/office/powerpoint/2010/main" val="528672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400" dirty="0" smtClean="0">
                <a:solidFill>
                  <a:schemeClr val="bg2">
                    <a:lumMod val="25000"/>
                  </a:schemeClr>
                </a:solidFill>
              </a:rPr>
              <a:t>A TIF earmarks real estate tax revenue for the developer.  Taxes are collected but then paid back to a trust established to pay all or a portion of the developer’s debt on the redevelopment project.  </a:t>
            </a:r>
          </a:p>
          <a:p>
            <a:endParaRPr lang="en-US" sz="2400" dirty="0">
              <a:solidFill>
                <a:schemeClr val="bg2">
                  <a:lumMod val="25000"/>
                </a:schemeClr>
              </a:solidFill>
            </a:endParaRPr>
          </a:p>
          <a:p>
            <a:r>
              <a:rPr lang="en-US" sz="2400" dirty="0" smtClean="0">
                <a:solidFill>
                  <a:schemeClr val="bg2">
                    <a:lumMod val="25000"/>
                  </a:schemeClr>
                </a:solidFill>
              </a:rPr>
              <a:t>Does this qualify as tax abatement?  Is it required to be disclosed?</a:t>
            </a:r>
            <a:endParaRPr lang="en-US" sz="2400" dirty="0">
              <a:solidFill>
                <a:schemeClr val="bg2">
                  <a:lumMod val="25000"/>
                </a:schemeClr>
              </a:solidFill>
            </a:endParaRPr>
          </a:p>
        </p:txBody>
      </p:sp>
      <p:sp>
        <p:nvSpPr>
          <p:cNvPr id="4" name="Title 2"/>
          <p:cNvSpPr>
            <a:spLocks noGrp="1"/>
          </p:cNvSpPr>
          <p:nvPr>
            <p:ph type="title"/>
          </p:nvPr>
        </p:nvSpPr>
        <p:spPr/>
        <p:txBody>
          <a:bodyPr>
            <a:normAutofit/>
          </a:bodyPr>
          <a:lstStyle/>
          <a:p>
            <a:r>
              <a:rPr lang="en-US" sz="2800" dirty="0" smtClean="0">
                <a:solidFill>
                  <a:schemeClr val="bg2">
                    <a:lumMod val="25000"/>
                  </a:schemeClr>
                </a:solidFill>
              </a:rPr>
              <a:t>Tax Increment Financing (TIF)</a:t>
            </a:r>
            <a:endParaRPr lang="en-US" sz="2800" dirty="0">
              <a:solidFill>
                <a:schemeClr val="bg2">
                  <a:lumMod val="25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200" y="269132"/>
            <a:ext cx="1593850" cy="673100"/>
          </a:xfrm>
          <a:prstGeom prst="rect">
            <a:avLst/>
          </a:prstGeom>
        </p:spPr>
      </p:pic>
    </p:spTree>
    <p:extLst>
      <p:ext uri="{BB962C8B-B14F-4D97-AF65-F5344CB8AC3E}">
        <p14:creationId xmlns:p14="http://schemas.microsoft.com/office/powerpoint/2010/main" val="1788555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smtClean="0">
                <a:solidFill>
                  <a:schemeClr val="bg2">
                    <a:lumMod val="25000"/>
                  </a:schemeClr>
                </a:solidFill>
              </a:rPr>
              <a:t>York County has approved two TIFs to date</a:t>
            </a:r>
          </a:p>
          <a:p>
            <a:endParaRPr lang="en-US" sz="2400" dirty="0" smtClean="0">
              <a:solidFill>
                <a:schemeClr val="bg2">
                  <a:lumMod val="25000"/>
                </a:schemeClr>
              </a:solidFill>
            </a:endParaRPr>
          </a:p>
          <a:p>
            <a:r>
              <a:rPr lang="en-US" sz="2400" dirty="0" smtClean="0">
                <a:solidFill>
                  <a:schemeClr val="bg2">
                    <a:lumMod val="25000"/>
                  </a:schemeClr>
                </a:solidFill>
              </a:rPr>
              <a:t>West Manchester Mall – reconstruction project</a:t>
            </a:r>
          </a:p>
          <a:p>
            <a:pPr marL="109728" indent="0">
              <a:buNone/>
            </a:pPr>
            <a:endParaRPr lang="en-US" sz="2400" dirty="0" smtClean="0">
              <a:solidFill>
                <a:schemeClr val="bg2">
                  <a:lumMod val="25000"/>
                </a:schemeClr>
              </a:solidFill>
            </a:endParaRPr>
          </a:p>
          <a:p>
            <a:r>
              <a:rPr lang="en-US" sz="2400" dirty="0" smtClean="0">
                <a:solidFill>
                  <a:schemeClr val="bg2">
                    <a:lumMod val="25000"/>
                  </a:schemeClr>
                </a:solidFill>
              </a:rPr>
              <a:t>A portion of Hopewell Township in southern York County which will be the new home of</a:t>
            </a:r>
            <a:r>
              <a:rPr lang="en-US" dirty="0" smtClean="0"/>
              <a:t> </a:t>
            </a:r>
            <a:r>
              <a:rPr lang="en-US" sz="2400" dirty="0" smtClean="0">
                <a:solidFill>
                  <a:schemeClr val="bg2">
                    <a:lumMod val="25000"/>
                  </a:schemeClr>
                </a:solidFill>
              </a:rPr>
              <a:t>Johnston Controls.</a:t>
            </a:r>
            <a:endParaRPr lang="en-US" sz="2400" dirty="0">
              <a:solidFill>
                <a:schemeClr val="bg2">
                  <a:lumMod val="25000"/>
                </a:schemeClr>
              </a:solidFill>
            </a:endParaRPr>
          </a:p>
        </p:txBody>
      </p:sp>
      <p:sp>
        <p:nvSpPr>
          <p:cNvPr id="3" name="Title 2"/>
          <p:cNvSpPr>
            <a:spLocks noGrp="1"/>
          </p:cNvSpPr>
          <p:nvPr>
            <p:ph type="title"/>
          </p:nvPr>
        </p:nvSpPr>
        <p:spPr/>
        <p:txBody>
          <a:bodyPr>
            <a:normAutofit/>
          </a:bodyPr>
          <a:lstStyle/>
          <a:p>
            <a:r>
              <a:rPr lang="en-US" sz="3200" dirty="0" smtClean="0">
                <a:solidFill>
                  <a:schemeClr val="bg2">
                    <a:lumMod val="25000"/>
                  </a:schemeClr>
                </a:solidFill>
              </a:rPr>
              <a:t>Tax Increment Financing (TIF)</a:t>
            </a:r>
            <a:endParaRPr lang="en-US" sz="3200" dirty="0">
              <a:solidFill>
                <a:schemeClr val="bg2">
                  <a:lumMod val="25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2825" y="269132"/>
            <a:ext cx="1593850" cy="673100"/>
          </a:xfrm>
          <a:prstGeom prst="rect">
            <a:avLst/>
          </a:prstGeom>
        </p:spPr>
      </p:pic>
    </p:spTree>
    <p:extLst>
      <p:ext uri="{BB962C8B-B14F-4D97-AF65-F5344CB8AC3E}">
        <p14:creationId xmlns:p14="http://schemas.microsoft.com/office/powerpoint/2010/main" val="23881336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smtClean="0">
                <a:solidFill>
                  <a:schemeClr val="bg2">
                    <a:lumMod val="25000"/>
                  </a:schemeClr>
                </a:solidFill>
              </a:rPr>
              <a:t>West Manchester Mall Reconstruction (TIF)</a:t>
            </a:r>
            <a:endParaRPr lang="en-US" sz="2800" dirty="0">
              <a:solidFill>
                <a:schemeClr val="bg2">
                  <a:lumMod val="25000"/>
                </a:schemeClr>
              </a:solidFill>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59813" y="1481138"/>
            <a:ext cx="5424373" cy="452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52313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smtClean="0">
                <a:solidFill>
                  <a:schemeClr val="bg2">
                    <a:lumMod val="25000"/>
                  </a:schemeClr>
                </a:solidFill>
              </a:rPr>
              <a:t>New Home of Johnson Controls (TIF)</a:t>
            </a:r>
            <a:endParaRPr lang="en-US" sz="2800" dirty="0">
              <a:solidFill>
                <a:schemeClr val="bg2">
                  <a:lumMod val="25000"/>
                </a:schemeClr>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570093"/>
            <a:ext cx="8229600" cy="4348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4114800" y="2286000"/>
            <a:ext cx="1447800" cy="8382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2825" y="269132"/>
            <a:ext cx="1593850" cy="673100"/>
          </a:xfrm>
          <a:prstGeom prst="rect">
            <a:avLst/>
          </a:prstGeom>
        </p:spPr>
      </p:pic>
    </p:spTree>
    <p:extLst>
      <p:ext uri="{BB962C8B-B14F-4D97-AF65-F5344CB8AC3E}">
        <p14:creationId xmlns:p14="http://schemas.microsoft.com/office/powerpoint/2010/main" val="1638224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05000"/>
            <a:ext cx="8229600" cy="4102291"/>
          </a:xfrm>
        </p:spPr>
        <p:txBody>
          <a:bodyPr/>
          <a:lstStyle/>
          <a:p>
            <a:r>
              <a:rPr lang="en-US" dirty="0" smtClean="0"/>
              <a:t>Local Economic Revitalization Tax Act (LERTA)</a:t>
            </a:r>
          </a:p>
          <a:p>
            <a:endParaRPr lang="en-US" dirty="0" smtClean="0"/>
          </a:p>
          <a:p>
            <a:r>
              <a:rPr lang="en-US" dirty="0" smtClean="0"/>
              <a:t>Residential Tax Abatement Program (</a:t>
            </a:r>
            <a:r>
              <a:rPr lang="en-US" dirty="0" err="1" smtClean="0"/>
              <a:t>ReTAP</a:t>
            </a:r>
            <a:r>
              <a:rPr lang="en-US" dirty="0" smtClean="0"/>
              <a:t>)</a:t>
            </a:r>
          </a:p>
          <a:p>
            <a:endParaRPr lang="en-US" dirty="0" smtClean="0"/>
          </a:p>
          <a:p>
            <a:r>
              <a:rPr lang="en-US" dirty="0" smtClean="0"/>
              <a:t>Tax Incremental Financing (TIF)</a:t>
            </a:r>
          </a:p>
          <a:p>
            <a:endParaRPr lang="en-US" dirty="0" smtClean="0"/>
          </a:p>
          <a:p>
            <a:r>
              <a:rPr lang="en-US" dirty="0" smtClean="0"/>
              <a:t>Clean &amp; Green Program</a:t>
            </a:r>
            <a:endParaRPr lang="en-US" dirty="0"/>
          </a:p>
        </p:txBody>
      </p:sp>
      <p:sp>
        <p:nvSpPr>
          <p:cNvPr id="3" name="Title 2"/>
          <p:cNvSpPr>
            <a:spLocks noGrp="1"/>
          </p:cNvSpPr>
          <p:nvPr>
            <p:ph type="title"/>
          </p:nvPr>
        </p:nvSpPr>
        <p:spPr/>
        <p:txBody>
          <a:bodyPr>
            <a:normAutofit/>
          </a:bodyPr>
          <a:lstStyle/>
          <a:p>
            <a:pPr algn="ctr"/>
            <a:r>
              <a:rPr lang="en-US" sz="2800" dirty="0" smtClean="0">
                <a:solidFill>
                  <a:schemeClr val="bg2">
                    <a:lumMod val="25000"/>
                  </a:schemeClr>
                </a:solidFill>
                <a:effectLst>
                  <a:outerShdw blurRad="38100" dist="38100" dir="2700000" algn="tl">
                    <a:srgbClr val="000000">
                      <a:alpha val="43137"/>
                    </a:srgbClr>
                  </a:outerShdw>
                </a:effectLst>
              </a:rPr>
              <a:t>York County’s Potential Tax Abatement Disclosures Requirements</a:t>
            </a:r>
            <a:endParaRPr lang="en-US" sz="2800" dirty="0">
              <a:solidFill>
                <a:schemeClr val="bg2">
                  <a:lumMod val="2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634210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400" dirty="0" smtClean="0">
                <a:solidFill>
                  <a:schemeClr val="bg2">
                    <a:lumMod val="25000"/>
                  </a:schemeClr>
                </a:solidFill>
              </a:rPr>
              <a:t>Clean and Green is a land conservation program that lowers the property tax rate for the landowner that is enrolled in the program.  </a:t>
            </a:r>
          </a:p>
          <a:p>
            <a:endParaRPr lang="en-US" sz="1000" dirty="0" smtClean="0">
              <a:solidFill>
                <a:schemeClr val="bg2">
                  <a:lumMod val="25000"/>
                </a:schemeClr>
              </a:solidFill>
            </a:endParaRPr>
          </a:p>
          <a:p>
            <a:r>
              <a:rPr lang="en-US" sz="2400" dirty="0" smtClean="0">
                <a:solidFill>
                  <a:schemeClr val="bg2">
                    <a:lumMod val="25000"/>
                  </a:schemeClr>
                </a:solidFill>
              </a:rPr>
              <a:t>Landowners are obligated to devote their land to agricultural use, agricultural reserve use or forest reserve use.</a:t>
            </a:r>
          </a:p>
          <a:p>
            <a:endParaRPr lang="en-US" sz="1000" dirty="0" smtClean="0">
              <a:solidFill>
                <a:schemeClr val="bg2">
                  <a:lumMod val="25000"/>
                </a:schemeClr>
              </a:solidFill>
            </a:endParaRPr>
          </a:p>
          <a:p>
            <a:r>
              <a:rPr lang="en-US" sz="2400" dirty="0" smtClean="0">
                <a:solidFill>
                  <a:schemeClr val="bg2">
                    <a:lumMod val="25000"/>
                  </a:schemeClr>
                </a:solidFill>
              </a:rPr>
              <a:t>If you “exit” the program you may be </a:t>
            </a:r>
            <a:r>
              <a:rPr lang="en-US" sz="2400" dirty="0" err="1" smtClean="0">
                <a:solidFill>
                  <a:schemeClr val="bg2">
                    <a:lumMod val="25000"/>
                  </a:schemeClr>
                </a:solidFill>
              </a:rPr>
              <a:t>obigated</a:t>
            </a:r>
            <a:r>
              <a:rPr lang="en-US" sz="2400" dirty="0" smtClean="0">
                <a:solidFill>
                  <a:schemeClr val="bg2">
                    <a:lumMod val="25000"/>
                  </a:schemeClr>
                </a:solidFill>
              </a:rPr>
              <a:t> to payback 7 years’ worth of “roll-back” taxes plus interest.</a:t>
            </a:r>
          </a:p>
        </p:txBody>
      </p:sp>
      <p:sp>
        <p:nvSpPr>
          <p:cNvPr id="3" name="Title 2"/>
          <p:cNvSpPr>
            <a:spLocks noGrp="1"/>
          </p:cNvSpPr>
          <p:nvPr>
            <p:ph type="title"/>
          </p:nvPr>
        </p:nvSpPr>
        <p:spPr/>
        <p:txBody>
          <a:bodyPr>
            <a:normAutofit/>
          </a:bodyPr>
          <a:lstStyle/>
          <a:p>
            <a:r>
              <a:rPr lang="en-US" sz="2800" dirty="0" smtClean="0">
                <a:solidFill>
                  <a:schemeClr val="bg2">
                    <a:lumMod val="25000"/>
                  </a:schemeClr>
                </a:solidFill>
              </a:rPr>
              <a:t>Clean &amp; Green Program</a:t>
            </a:r>
            <a:endParaRPr lang="en-US" sz="2800" dirty="0">
              <a:solidFill>
                <a:schemeClr val="bg2">
                  <a:lumMod val="2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2825" y="269132"/>
            <a:ext cx="1593850" cy="673100"/>
          </a:xfrm>
          <a:prstGeom prst="rect">
            <a:avLst/>
          </a:prstGeom>
        </p:spPr>
      </p:pic>
    </p:spTree>
    <p:extLst>
      <p:ext uri="{BB962C8B-B14F-4D97-AF65-F5344CB8AC3E}">
        <p14:creationId xmlns:p14="http://schemas.microsoft.com/office/powerpoint/2010/main" val="11600406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09728" indent="0">
              <a:buNone/>
            </a:pPr>
            <a:r>
              <a:rPr lang="en-US" sz="2000" b="1" dirty="0" smtClean="0">
                <a:solidFill>
                  <a:schemeClr val="bg2">
                    <a:lumMod val="25000"/>
                  </a:schemeClr>
                </a:solidFill>
              </a:rPr>
              <a:t>Agricultural Use</a:t>
            </a:r>
          </a:p>
          <a:p>
            <a:r>
              <a:rPr lang="en-US" sz="2000" dirty="0" smtClean="0">
                <a:solidFill>
                  <a:schemeClr val="bg2">
                    <a:lumMod val="25000"/>
                  </a:schemeClr>
                </a:solidFill>
              </a:rPr>
              <a:t>10 Contiguous acres minimum; or</a:t>
            </a:r>
          </a:p>
          <a:p>
            <a:r>
              <a:rPr lang="en-US" sz="2000" dirty="0" smtClean="0">
                <a:solidFill>
                  <a:schemeClr val="bg2">
                    <a:lumMod val="25000"/>
                  </a:schemeClr>
                </a:solidFill>
              </a:rPr>
              <a:t>Anticipated yearly gross income of at least $2,000 from ag</a:t>
            </a:r>
          </a:p>
          <a:p>
            <a:r>
              <a:rPr lang="en-US" sz="2000" dirty="0" smtClean="0">
                <a:solidFill>
                  <a:schemeClr val="bg2">
                    <a:lumMod val="25000"/>
                  </a:schemeClr>
                </a:solidFill>
              </a:rPr>
              <a:t>Have been in ag production or a soil conservation program for 3 years.</a:t>
            </a:r>
          </a:p>
          <a:p>
            <a:r>
              <a:rPr lang="en-US" sz="2000" dirty="0" smtClean="0">
                <a:solidFill>
                  <a:schemeClr val="bg2">
                    <a:lumMod val="25000"/>
                  </a:schemeClr>
                </a:solidFill>
              </a:rPr>
              <a:t>Includes Farmstead or Woodlot</a:t>
            </a:r>
          </a:p>
          <a:p>
            <a:pPr marL="109728" indent="0">
              <a:buNone/>
            </a:pPr>
            <a:endParaRPr lang="en-US" sz="2000" dirty="0" smtClean="0">
              <a:solidFill>
                <a:schemeClr val="bg2">
                  <a:lumMod val="25000"/>
                </a:schemeClr>
              </a:solidFill>
            </a:endParaRPr>
          </a:p>
          <a:p>
            <a:pPr marL="109728" indent="0">
              <a:buNone/>
            </a:pPr>
            <a:r>
              <a:rPr lang="en-US" sz="2000" b="1" dirty="0" smtClean="0">
                <a:solidFill>
                  <a:schemeClr val="bg2">
                    <a:lumMod val="25000"/>
                  </a:schemeClr>
                </a:solidFill>
              </a:rPr>
              <a:t>Agricultural Reserve Use</a:t>
            </a:r>
          </a:p>
          <a:p>
            <a:r>
              <a:rPr lang="en-US" sz="2000" dirty="0" smtClean="0">
                <a:solidFill>
                  <a:schemeClr val="bg2">
                    <a:lumMod val="25000"/>
                  </a:schemeClr>
                </a:solidFill>
              </a:rPr>
              <a:t>10 acre minimum</a:t>
            </a:r>
          </a:p>
          <a:p>
            <a:r>
              <a:rPr lang="en-US" sz="2000" dirty="0" smtClean="0">
                <a:solidFill>
                  <a:schemeClr val="bg2">
                    <a:lumMod val="25000"/>
                  </a:schemeClr>
                </a:solidFill>
              </a:rPr>
              <a:t>Open to public without charge</a:t>
            </a:r>
          </a:p>
          <a:p>
            <a:r>
              <a:rPr lang="en-US" sz="2000" dirty="0" smtClean="0">
                <a:solidFill>
                  <a:schemeClr val="bg2">
                    <a:lumMod val="25000"/>
                  </a:schemeClr>
                </a:solidFill>
              </a:rPr>
              <a:t>Includes Farmstead or Woodlot</a:t>
            </a:r>
          </a:p>
        </p:txBody>
      </p:sp>
      <p:sp>
        <p:nvSpPr>
          <p:cNvPr id="3" name="Title 2"/>
          <p:cNvSpPr>
            <a:spLocks noGrp="1"/>
          </p:cNvSpPr>
          <p:nvPr>
            <p:ph type="title"/>
          </p:nvPr>
        </p:nvSpPr>
        <p:spPr/>
        <p:txBody>
          <a:bodyPr>
            <a:normAutofit/>
          </a:bodyPr>
          <a:lstStyle/>
          <a:p>
            <a:r>
              <a:rPr lang="en-US" sz="2800" dirty="0" smtClean="0">
                <a:solidFill>
                  <a:schemeClr val="bg2">
                    <a:lumMod val="25000"/>
                  </a:schemeClr>
                </a:solidFill>
              </a:rPr>
              <a:t>Clean &amp; Green</a:t>
            </a:r>
            <a:endParaRPr lang="en-US" sz="2800" dirty="0">
              <a:solidFill>
                <a:schemeClr val="bg2">
                  <a:lumMod val="2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2825" y="269132"/>
            <a:ext cx="1593850" cy="673100"/>
          </a:xfrm>
          <a:prstGeom prst="rect">
            <a:avLst/>
          </a:prstGeom>
        </p:spPr>
      </p:pic>
    </p:spTree>
    <p:extLst>
      <p:ext uri="{BB962C8B-B14F-4D97-AF65-F5344CB8AC3E}">
        <p14:creationId xmlns:p14="http://schemas.microsoft.com/office/powerpoint/2010/main" val="10070153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09728" indent="0">
              <a:buNone/>
            </a:pPr>
            <a:r>
              <a:rPr lang="en-US" sz="2000" b="1" dirty="0" smtClean="0">
                <a:solidFill>
                  <a:schemeClr val="bg2">
                    <a:lumMod val="25000"/>
                  </a:schemeClr>
                </a:solidFill>
              </a:rPr>
              <a:t>Forest Reserve </a:t>
            </a:r>
            <a:r>
              <a:rPr lang="en-US" sz="2000" b="1" dirty="0">
                <a:solidFill>
                  <a:schemeClr val="bg2">
                    <a:lumMod val="25000"/>
                  </a:schemeClr>
                </a:solidFill>
              </a:rPr>
              <a:t>Use</a:t>
            </a:r>
          </a:p>
          <a:p>
            <a:r>
              <a:rPr lang="en-US" sz="2000" dirty="0">
                <a:solidFill>
                  <a:schemeClr val="bg2">
                    <a:lumMod val="25000"/>
                  </a:schemeClr>
                </a:solidFill>
              </a:rPr>
              <a:t>10 Contiguous acres </a:t>
            </a:r>
            <a:r>
              <a:rPr lang="en-US" sz="2000" dirty="0" smtClean="0">
                <a:solidFill>
                  <a:schemeClr val="bg2">
                    <a:lumMod val="25000"/>
                  </a:schemeClr>
                </a:solidFill>
              </a:rPr>
              <a:t>minimum</a:t>
            </a:r>
            <a:endParaRPr lang="en-US" sz="2000" dirty="0">
              <a:solidFill>
                <a:schemeClr val="bg2">
                  <a:lumMod val="25000"/>
                </a:schemeClr>
              </a:solidFill>
            </a:endParaRPr>
          </a:p>
          <a:p>
            <a:r>
              <a:rPr lang="en-US" sz="2000" dirty="0" smtClean="0">
                <a:solidFill>
                  <a:schemeClr val="bg2">
                    <a:lumMod val="25000"/>
                  </a:schemeClr>
                </a:solidFill>
              </a:rPr>
              <a:t>The land is presently stocked with trees</a:t>
            </a:r>
            <a:endParaRPr lang="en-US" sz="2000" dirty="0">
              <a:solidFill>
                <a:schemeClr val="bg2">
                  <a:lumMod val="25000"/>
                </a:schemeClr>
              </a:solidFill>
            </a:endParaRPr>
          </a:p>
          <a:p>
            <a:r>
              <a:rPr lang="en-US" sz="2000" dirty="0" smtClean="0">
                <a:solidFill>
                  <a:schemeClr val="bg2">
                    <a:lumMod val="25000"/>
                  </a:schemeClr>
                </a:solidFill>
              </a:rPr>
              <a:t>Includes land rented for the purpose of producing timber or wood products</a:t>
            </a:r>
          </a:p>
          <a:p>
            <a:r>
              <a:rPr lang="en-US" sz="2000" dirty="0" smtClean="0">
                <a:solidFill>
                  <a:schemeClr val="bg2">
                    <a:lumMod val="25000"/>
                  </a:schemeClr>
                </a:solidFill>
              </a:rPr>
              <a:t>Includes any Farmstead Land</a:t>
            </a:r>
          </a:p>
          <a:p>
            <a:endParaRPr lang="en-US" sz="2000" dirty="0">
              <a:solidFill>
                <a:schemeClr val="bg2">
                  <a:lumMod val="25000"/>
                </a:schemeClr>
              </a:solidFill>
            </a:endParaRPr>
          </a:p>
          <a:p>
            <a:pPr marL="109728" indent="0">
              <a:buNone/>
            </a:pPr>
            <a:r>
              <a:rPr lang="en-US" sz="2000" dirty="0" smtClean="0">
                <a:solidFill>
                  <a:schemeClr val="bg2">
                    <a:lumMod val="25000"/>
                  </a:schemeClr>
                </a:solidFill>
              </a:rPr>
              <a:t>The PA Department of Agriculture establishes land use values for each category.</a:t>
            </a:r>
          </a:p>
          <a:p>
            <a:pPr marL="109728" indent="0">
              <a:buNone/>
            </a:pPr>
            <a:endParaRPr lang="en-US" sz="1000" dirty="0" smtClean="0">
              <a:solidFill>
                <a:schemeClr val="bg2">
                  <a:lumMod val="25000"/>
                </a:schemeClr>
              </a:solidFill>
            </a:endParaRPr>
          </a:p>
          <a:p>
            <a:pPr marL="109728" indent="0">
              <a:buNone/>
            </a:pPr>
            <a:r>
              <a:rPr lang="en-US" sz="2000" dirty="0" smtClean="0">
                <a:solidFill>
                  <a:schemeClr val="bg2">
                    <a:lumMod val="25000"/>
                  </a:schemeClr>
                </a:solidFill>
              </a:rPr>
              <a:t>You must submit an application to apply for the program.</a:t>
            </a:r>
          </a:p>
          <a:p>
            <a:pPr marL="109728" indent="0">
              <a:buNone/>
            </a:pPr>
            <a:endParaRPr lang="en-US" sz="2000" dirty="0">
              <a:solidFill>
                <a:schemeClr val="bg2">
                  <a:lumMod val="25000"/>
                </a:schemeClr>
              </a:solidFill>
            </a:endParaRPr>
          </a:p>
          <a:p>
            <a:pPr marL="109728" indent="0">
              <a:buNone/>
            </a:pPr>
            <a:r>
              <a:rPr lang="en-US" sz="2000" dirty="0" smtClean="0">
                <a:solidFill>
                  <a:schemeClr val="bg2">
                    <a:lumMod val="25000"/>
                  </a:schemeClr>
                </a:solidFill>
              </a:rPr>
              <a:t>Over 6.5million acres enrolled across the state as of 2000</a:t>
            </a:r>
            <a:endParaRPr lang="en-US" sz="1000" dirty="0">
              <a:solidFill>
                <a:schemeClr val="bg2">
                  <a:lumMod val="25000"/>
                </a:schemeClr>
              </a:solidFill>
            </a:endParaRPr>
          </a:p>
        </p:txBody>
      </p:sp>
      <p:sp>
        <p:nvSpPr>
          <p:cNvPr id="4" name="Title 2"/>
          <p:cNvSpPr>
            <a:spLocks noGrp="1"/>
          </p:cNvSpPr>
          <p:nvPr>
            <p:ph type="title"/>
          </p:nvPr>
        </p:nvSpPr>
        <p:spPr/>
        <p:txBody>
          <a:bodyPr>
            <a:normAutofit/>
          </a:bodyPr>
          <a:lstStyle/>
          <a:p>
            <a:r>
              <a:rPr lang="en-US" sz="2800" dirty="0" smtClean="0">
                <a:solidFill>
                  <a:schemeClr val="bg2">
                    <a:lumMod val="25000"/>
                  </a:schemeClr>
                </a:solidFill>
              </a:rPr>
              <a:t>Clean &amp; Green</a:t>
            </a:r>
            <a:endParaRPr lang="en-US" sz="2800" dirty="0">
              <a:solidFill>
                <a:schemeClr val="bg2">
                  <a:lumMod val="25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2825" y="269132"/>
            <a:ext cx="1593850" cy="673100"/>
          </a:xfrm>
          <a:prstGeom prst="rect">
            <a:avLst/>
          </a:prstGeom>
        </p:spPr>
      </p:pic>
    </p:spTree>
    <p:extLst>
      <p:ext uri="{BB962C8B-B14F-4D97-AF65-F5344CB8AC3E}">
        <p14:creationId xmlns:p14="http://schemas.microsoft.com/office/powerpoint/2010/main" val="1141789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990600"/>
            <a:ext cx="7164805" cy="4945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2"/>
          <p:cNvSpPr>
            <a:spLocks noGrp="1"/>
          </p:cNvSpPr>
          <p:nvPr>
            <p:ph type="title"/>
          </p:nvPr>
        </p:nvSpPr>
        <p:spPr>
          <a:xfrm>
            <a:off x="457200" y="274638"/>
            <a:ext cx="8229600" cy="792162"/>
          </a:xfrm>
        </p:spPr>
        <p:txBody>
          <a:bodyPr>
            <a:normAutofit/>
          </a:bodyPr>
          <a:lstStyle/>
          <a:p>
            <a:r>
              <a:rPr lang="en-US" sz="2800" dirty="0" smtClean="0">
                <a:solidFill>
                  <a:schemeClr val="bg2">
                    <a:lumMod val="25000"/>
                  </a:schemeClr>
                </a:solidFill>
              </a:rPr>
              <a:t>Clean &amp; Green</a:t>
            </a:r>
            <a:endParaRPr lang="en-US" sz="2800" dirty="0">
              <a:solidFill>
                <a:schemeClr val="bg2">
                  <a:lumMod val="25000"/>
                </a:schemeClr>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2825" y="269132"/>
            <a:ext cx="1593850" cy="673100"/>
          </a:xfrm>
          <a:prstGeom prst="rect">
            <a:avLst/>
          </a:prstGeom>
        </p:spPr>
      </p:pic>
    </p:spTree>
    <p:extLst>
      <p:ext uri="{BB962C8B-B14F-4D97-AF65-F5344CB8AC3E}">
        <p14:creationId xmlns:p14="http://schemas.microsoft.com/office/powerpoint/2010/main" val="8830077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9911" y="304800"/>
            <a:ext cx="8229600" cy="960438"/>
          </a:xfrm>
        </p:spPr>
        <p:txBody>
          <a:bodyPr>
            <a:normAutofit/>
          </a:bodyPr>
          <a:lstStyle/>
          <a:p>
            <a:r>
              <a:rPr lang="en-US" sz="3200" dirty="0">
                <a:solidFill>
                  <a:schemeClr val="bg2">
                    <a:lumMod val="25000"/>
                  </a:schemeClr>
                </a:solidFill>
              </a:rPr>
              <a:t>Clean &amp; Green</a:t>
            </a:r>
            <a:endParaRPr lang="en-US" sz="3200"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707" y="1143000"/>
            <a:ext cx="3805957" cy="4772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48199" y="1143000"/>
            <a:ext cx="3971591" cy="4754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2825" y="269132"/>
            <a:ext cx="1593850" cy="673100"/>
          </a:xfrm>
          <a:prstGeom prst="rect">
            <a:avLst/>
          </a:prstGeom>
        </p:spPr>
      </p:pic>
    </p:spTree>
    <p:extLst>
      <p:ext uri="{BB962C8B-B14F-4D97-AF65-F5344CB8AC3E}">
        <p14:creationId xmlns:p14="http://schemas.microsoft.com/office/powerpoint/2010/main" val="156209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229600" cy="4864291"/>
          </a:xfrm>
        </p:spPr>
        <p:txBody>
          <a:bodyPr>
            <a:normAutofit/>
          </a:bodyPr>
          <a:lstStyle/>
          <a:p>
            <a:pPr marL="109728" indent="0">
              <a:buNone/>
            </a:pPr>
            <a:r>
              <a:rPr lang="en-US" sz="2000" dirty="0" smtClean="0">
                <a:solidFill>
                  <a:schemeClr val="bg2">
                    <a:lumMod val="25000"/>
                  </a:schemeClr>
                </a:solidFill>
              </a:rPr>
              <a:t>As a result of an agreement, either in writing or implicitly understood, that:</a:t>
            </a:r>
          </a:p>
          <a:p>
            <a:pPr marL="109728" indent="0">
              <a:buNone/>
            </a:pPr>
            <a:endParaRPr lang="en-US" sz="2000" dirty="0" smtClean="0">
              <a:solidFill>
                <a:schemeClr val="bg2">
                  <a:lumMod val="25000"/>
                </a:schemeClr>
              </a:solidFill>
            </a:endParaRPr>
          </a:p>
          <a:p>
            <a:r>
              <a:rPr lang="en-US" sz="2000" dirty="0" smtClean="0">
                <a:solidFill>
                  <a:schemeClr val="bg2">
                    <a:lumMod val="25000"/>
                  </a:schemeClr>
                </a:solidFill>
              </a:rPr>
              <a:t>One or more governments promise to forgo tax revenues to which they are otherwise entitled.</a:t>
            </a:r>
          </a:p>
          <a:p>
            <a:pPr marL="109728" indent="0">
              <a:buNone/>
            </a:pPr>
            <a:endParaRPr lang="en-US" sz="2000" dirty="0" smtClean="0">
              <a:solidFill>
                <a:schemeClr val="bg2">
                  <a:lumMod val="25000"/>
                </a:schemeClr>
              </a:solidFill>
            </a:endParaRPr>
          </a:p>
          <a:p>
            <a:r>
              <a:rPr lang="en-US" sz="2000" dirty="0" smtClean="0">
                <a:solidFill>
                  <a:schemeClr val="bg2">
                    <a:lumMod val="25000"/>
                  </a:schemeClr>
                </a:solidFill>
              </a:rPr>
              <a:t>The individual or entity promises to take a specific action that contributes to economic development or otherwise benefits the governments or citizens of those governments.</a:t>
            </a:r>
          </a:p>
          <a:p>
            <a:pPr lvl="1"/>
            <a:r>
              <a:rPr lang="en-US" sz="1600" dirty="0" smtClean="0">
                <a:solidFill>
                  <a:schemeClr val="bg2">
                    <a:lumMod val="25000"/>
                  </a:schemeClr>
                </a:solidFill>
              </a:rPr>
              <a:t>Increase tax base</a:t>
            </a:r>
          </a:p>
          <a:p>
            <a:pPr lvl="1"/>
            <a:r>
              <a:rPr lang="en-US" sz="1600" dirty="0" smtClean="0">
                <a:solidFill>
                  <a:schemeClr val="bg2">
                    <a:lumMod val="25000"/>
                  </a:schemeClr>
                </a:solidFill>
              </a:rPr>
              <a:t>Address cost disadvantages</a:t>
            </a:r>
          </a:p>
          <a:p>
            <a:pPr lvl="1"/>
            <a:r>
              <a:rPr lang="en-US" sz="1600" dirty="0" smtClean="0">
                <a:solidFill>
                  <a:schemeClr val="bg2">
                    <a:lumMod val="25000"/>
                  </a:schemeClr>
                </a:solidFill>
              </a:rPr>
              <a:t>Revitalize distressed local economies</a:t>
            </a:r>
          </a:p>
          <a:p>
            <a:pPr lvl="1"/>
            <a:r>
              <a:rPr lang="en-US" sz="1600" dirty="0" smtClean="0">
                <a:solidFill>
                  <a:schemeClr val="bg2">
                    <a:lumMod val="25000"/>
                  </a:schemeClr>
                </a:solidFill>
              </a:rPr>
              <a:t>Retain or attract jobs or companies in particular industries</a:t>
            </a:r>
          </a:p>
          <a:p>
            <a:pPr lvl="1"/>
            <a:r>
              <a:rPr lang="en-US" sz="1600" dirty="0" smtClean="0">
                <a:solidFill>
                  <a:schemeClr val="bg2">
                    <a:lumMod val="25000"/>
                  </a:schemeClr>
                </a:solidFill>
              </a:rPr>
              <a:t>Increase employment</a:t>
            </a:r>
            <a:endParaRPr lang="en-US" sz="1600" dirty="0">
              <a:solidFill>
                <a:schemeClr val="bg2">
                  <a:lumMod val="25000"/>
                </a:schemeClr>
              </a:solidFill>
            </a:endParaRPr>
          </a:p>
        </p:txBody>
      </p:sp>
      <p:sp>
        <p:nvSpPr>
          <p:cNvPr id="3" name="Title 2"/>
          <p:cNvSpPr>
            <a:spLocks noGrp="1"/>
          </p:cNvSpPr>
          <p:nvPr>
            <p:ph type="title"/>
          </p:nvPr>
        </p:nvSpPr>
        <p:spPr>
          <a:xfrm>
            <a:off x="457200" y="274638"/>
            <a:ext cx="8229600" cy="868362"/>
          </a:xfrm>
        </p:spPr>
        <p:txBody>
          <a:bodyPr>
            <a:normAutofit/>
          </a:bodyPr>
          <a:lstStyle/>
          <a:p>
            <a:r>
              <a:rPr lang="en-US" sz="2800" b="0" dirty="0" smtClean="0">
                <a:solidFill>
                  <a:schemeClr val="bg2">
                    <a:lumMod val="25000"/>
                  </a:schemeClr>
                </a:solidFill>
                <a:effectLst/>
              </a:rPr>
              <a:t>Definition of a Tax Abatement</a:t>
            </a:r>
            <a:endParaRPr lang="en-US" sz="2800" b="0" dirty="0">
              <a:solidFill>
                <a:schemeClr val="bg2">
                  <a:lumMod val="25000"/>
                </a:schemeClr>
              </a:solidFill>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2825" y="269132"/>
            <a:ext cx="1593850" cy="673100"/>
          </a:xfrm>
          <a:prstGeom prst="rect">
            <a:avLst/>
          </a:prstGeom>
        </p:spPr>
      </p:pic>
    </p:spTree>
    <p:extLst>
      <p:ext uri="{BB962C8B-B14F-4D97-AF65-F5344CB8AC3E}">
        <p14:creationId xmlns:p14="http://schemas.microsoft.com/office/powerpoint/2010/main" val="35764978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LERTA?</a:t>
            </a:r>
          </a:p>
          <a:p>
            <a:pPr marL="109728" indent="0">
              <a:buNone/>
            </a:pPr>
            <a:endParaRPr lang="en-US" dirty="0" smtClean="0"/>
          </a:p>
          <a:p>
            <a:r>
              <a:rPr lang="en-US" dirty="0" err="1" smtClean="0"/>
              <a:t>ReTAP</a:t>
            </a:r>
            <a:r>
              <a:rPr lang="en-US" dirty="0" smtClean="0"/>
              <a:t>?</a:t>
            </a:r>
          </a:p>
          <a:p>
            <a:endParaRPr lang="en-US" dirty="0" smtClean="0"/>
          </a:p>
          <a:p>
            <a:r>
              <a:rPr lang="en-US" dirty="0" smtClean="0"/>
              <a:t>TIFs?</a:t>
            </a:r>
          </a:p>
          <a:p>
            <a:endParaRPr lang="en-US" dirty="0" smtClean="0"/>
          </a:p>
          <a:p>
            <a:r>
              <a:rPr lang="en-US" dirty="0" smtClean="0"/>
              <a:t>Clean &amp; Green?</a:t>
            </a:r>
          </a:p>
          <a:p>
            <a:endParaRPr lang="en-US" dirty="0" smtClean="0"/>
          </a:p>
          <a:p>
            <a:r>
              <a:rPr lang="en-US" dirty="0" smtClean="0"/>
              <a:t>Homestead &amp; Farmstead Exclusion?</a:t>
            </a:r>
            <a:endParaRPr lang="en-US" dirty="0"/>
          </a:p>
        </p:txBody>
      </p:sp>
      <p:sp>
        <p:nvSpPr>
          <p:cNvPr id="3" name="Title 2"/>
          <p:cNvSpPr>
            <a:spLocks noGrp="1"/>
          </p:cNvSpPr>
          <p:nvPr>
            <p:ph type="title"/>
          </p:nvPr>
        </p:nvSpPr>
        <p:spPr/>
        <p:txBody>
          <a:bodyPr>
            <a:normAutofit fontScale="90000"/>
          </a:bodyPr>
          <a:lstStyle/>
          <a:p>
            <a:r>
              <a:rPr lang="en-US" dirty="0" smtClean="0">
                <a:solidFill>
                  <a:schemeClr val="bg2">
                    <a:lumMod val="25000"/>
                  </a:schemeClr>
                </a:solidFill>
              </a:rPr>
              <a:t>Disclose in Financial Statements?</a:t>
            </a:r>
            <a:endParaRPr lang="en-US" dirty="0">
              <a:solidFill>
                <a:schemeClr val="bg2">
                  <a:lumMod val="25000"/>
                </a:schemeClr>
              </a:solidFill>
            </a:endParaRPr>
          </a:p>
        </p:txBody>
      </p:sp>
    </p:spTree>
    <p:extLst>
      <p:ext uri="{BB962C8B-B14F-4D97-AF65-F5344CB8AC3E}">
        <p14:creationId xmlns:p14="http://schemas.microsoft.com/office/powerpoint/2010/main" val="2354045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38200"/>
            <a:ext cx="8229600" cy="5169091"/>
          </a:xfrm>
        </p:spPr>
        <p:txBody>
          <a:bodyPr>
            <a:normAutofit/>
          </a:bodyPr>
          <a:lstStyle/>
          <a:p>
            <a:r>
              <a:rPr lang="en-US" sz="1800" dirty="0"/>
              <a:t>Existence of an </a:t>
            </a:r>
            <a:r>
              <a:rPr lang="en-US" sz="1800" dirty="0" smtClean="0"/>
              <a:t>Agreement</a:t>
            </a:r>
          </a:p>
          <a:p>
            <a:pPr marL="109728" indent="0">
              <a:buNone/>
            </a:pPr>
            <a:endParaRPr lang="en-US" sz="1800" dirty="0"/>
          </a:p>
          <a:p>
            <a:r>
              <a:rPr lang="en-US" sz="1600" dirty="0"/>
              <a:t>Implicit in the notion that tax abatements are based on an agreement is the expectation that the agreement precedes the reduction of taxes and the fulﬁllment by the individual or entity of the promise to act. </a:t>
            </a:r>
            <a:r>
              <a:rPr lang="en-US" sz="1600" dirty="0" smtClean="0"/>
              <a:t> Certain </a:t>
            </a:r>
            <a:r>
              <a:rPr lang="en-US" sz="1600" dirty="0"/>
              <a:t>tax expenditure programs that exhibit the features of a tax </a:t>
            </a:r>
            <a:r>
              <a:rPr lang="en-US" sz="1600" dirty="0" smtClean="0"/>
              <a:t>abatement—they </a:t>
            </a:r>
            <a:r>
              <a:rPr lang="en-US" sz="1600" dirty="0"/>
              <a:t>reduce </a:t>
            </a:r>
            <a:r>
              <a:rPr lang="en-US" sz="1600" dirty="0" smtClean="0"/>
              <a:t>taxes, encourage beneﬁcial actions by individuals or entities, and may be based on an </a:t>
            </a:r>
            <a:r>
              <a:rPr lang="en-US" sz="1600" dirty="0"/>
              <a:t>agreement—are, nevertheless, </a:t>
            </a:r>
            <a:r>
              <a:rPr lang="en-US" sz="1600" dirty="0">
                <a:solidFill>
                  <a:srgbClr val="FF0000"/>
                </a:solidFill>
              </a:rPr>
              <a:t>excluded from the scope </a:t>
            </a:r>
            <a:r>
              <a:rPr lang="en-US" sz="1600" dirty="0"/>
              <a:t>of this Statement </a:t>
            </a:r>
            <a:r>
              <a:rPr lang="en-US" sz="1600" dirty="0">
                <a:solidFill>
                  <a:srgbClr val="FF0000"/>
                </a:solidFill>
              </a:rPr>
              <a:t>because the government does not commit to abate taxes until after the individual or entity has already performed the activity for which the </a:t>
            </a:r>
            <a:r>
              <a:rPr lang="en-US" sz="1600" dirty="0" smtClean="0">
                <a:solidFill>
                  <a:srgbClr val="FF0000"/>
                </a:solidFill>
              </a:rPr>
              <a:t>government </a:t>
            </a:r>
            <a:r>
              <a:rPr lang="en-US" sz="1600" dirty="0">
                <a:solidFill>
                  <a:srgbClr val="FF0000"/>
                </a:solidFill>
              </a:rPr>
              <a:t>is providing the tax abatement.</a:t>
            </a:r>
            <a:r>
              <a:rPr lang="en-US" sz="1600" dirty="0"/>
              <a:t> </a:t>
            </a:r>
            <a:endParaRPr lang="en-US" sz="1600" dirty="0" smtClean="0"/>
          </a:p>
          <a:p>
            <a:pPr marL="109728" indent="0">
              <a:buNone/>
            </a:pPr>
            <a:endParaRPr lang="en-US" sz="1600" dirty="0" smtClean="0"/>
          </a:p>
          <a:p>
            <a:r>
              <a:rPr lang="en-US" sz="1600" dirty="0" smtClean="0"/>
              <a:t>The </a:t>
            </a:r>
            <a:r>
              <a:rPr lang="en-US" sz="1600" dirty="0"/>
              <a:t>Board concluded that the timing provision offers the necessary demarcation between transactions included in the scope of this Statement and a much broader class of tax expenditures, which is beyond the scope of this Statement.</a:t>
            </a:r>
          </a:p>
          <a:p>
            <a:endParaRPr lang="en-US" sz="1600" dirty="0"/>
          </a:p>
        </p:txBody>
      </p:sp>
    </p:spTree>
    <p:extLst>
      <p:ext uri="{BB962C8B-B14F-4D97-AF65-F5344CB8AC3E}">
        <p14:creationId xmlns:p14="http://schemas.microsoft.com/office/powerpoint/2010/main" val="13469033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2999"/>
            <a:ext cx="8229600" cy="4800601"/>
          </a:xfrm>
        </p:spPr>
        <p:txBody>
          <a:bodyPr>
            <a:normAutofit/>
          </a:bodyPr>
          <a:lstStyle/>
          <a:p>
            <a:pPr marL="109728" indent="0" algn="ctr">
              <a:buNone/>
            </a:pPr>
            <a:r>
              <a:rPr lang="en-US" sz="9600" b="1" dirty="0" smtClean="0">
                <a:effectLst>
                  <a:outerShdw blurRad="38100" dist="38100" dir="2700000" algn="tl">
                    <a:srgbClr val="000000">
                      <a:alpha val="43137"/>
                    </a:srgbClr>
                  </a:outerShdw>
                </a:effectLst>
              </a:rPr>
              <a:t>Thank</a:t>
            </a:r>
          </a:p>
          <a:p>
            <a:pPr marL="109728" indent="0" algn="ctr">
              <a:buNone/>
            </a:pPr>
            <a:r>
              <a:rPr lang="en-US" sz="9600" b="1" dirty="0" smtClean="0">
                <a:effectLst>
                  <a:outerShdw blurRad="38100" dist="38100" dir="2700000" algn="tl">
                    <a:srgbClr val="000000">
                      <a:alpha val="43137"/>
                    </a:srgbClr>
                  </a:outerShdw>
                </a:effectLst>
              </a:rPr>
              <a:t>You</a:t>
            </a:r>
            <a:endParaRPr lang="en-US" sz="9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71083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850" y="2057400"/>
            <a:ext cx="8229600" cy="3763963"/>
          </a:xfrm>
        </p:spPr>
        <p:txBody>
          <a:bodyPr/>
          <a:lstStyle/>
          <a:p>
            <a:pPr marL="0" indent="0" algn="just">
              <a:buNone/>
            </a:pPr>
            <a:r>
              <a:rPr lang="en-US" dirty="0" smtClean="0">
                <a:solidFill>
                  <a:schemeClr val="bg2">
                    <a:lumMod val="25000"/>
                  </a:schemeClr>
                </a:solidFill>
              </a:rPr>
              <a:t>Act authorizes local taxing authorities to exempt new construction from real estate taxes in deteriorated areas of economically depressed communities and improvements to certain deteriorated industrial, commercial and other business property.</a:t>
            </a:r>
            <a:endParaRPr lang="en-US" dirty="0">
              <a:solidFill>
                <a:schemeClr val="bg2">
                  <a:lumMod val="25000"/>
                </a:schemeClr>
              </a:solidFill>
            </a:endParaRPr>
          </a:p>
        </p:txBody>
      </p:sp>
      <p:sp>
        <p:nvSpPr>
          <p:cNvPr id="2" name="Title 1"/>
          <p:cNvSpPr>
            <a:spLocks noGrp="1"/>
          </p:cNvSpPr>
          <p:nvPr>
            <p:ph type="title"/>
          </p:nvPr>
        </p:nvSpPr>
        <p:spPr>
          <a:xfrm>
            <a:off x="152400" y="457200"/>
            <a:ext cx="7152194" cy="1143000"/>
          </a:xfrm>
        </p:spPr>
        <p:txBody>
          <a:bodyPr>
            <a:normAutofit/>
          </a:bodyPr>
          <a:lstStyle/>
          <a:p>
            <a:pPr algn="ctr"/>
            <a:r>
              <a:rPr lang="en-US" sz="3200" dirty="0" smtClean="0">
                <a:solidFill>
                  <a:schemeClr val="bg2">
                    <a:lumMod val="25000"/>
                  </a:schemeClr>
                </a:solidFill>
              </a:rPr>
              <a:t>Local Economic Revitalization </a:t>
            </a:r>
            <a:br>
              <a:rPr lang="en-US" sz="3200" dirty="0" smtClean="0">
                <a:solidFill>
                  <a:schemeClr val="bg2">
                    <a:lumMod val="25000"/>
                  </a:schemeClr>
                </a:solidFill>
              </a:rPr>
            </a:br>
            <a:r>
              <a:rPr lang="en-US" sz="3200" dirty="0" smtClean="0">
                <a:solidFill>
                  <a:schemeClr val="bg2">
                    <a:lumMod val="25000"/>
                  </a:schemeClr>
                </a:solidFill>
              </a:rPr>
              <a:t>Tax Act  (</a:t>
            </a:r>
            <a:r>
              <a:rPr lang="en-US" sz="3200" b="1" dirty="0" smtClean="0">
                <a:solidFill>
                  <a:schemeClr val="bg2">
                    <a:lumMod val="25000"/>
                  </a:schemeClr>
                </a:solidFill>
              </a:rPr>
              <a:t>LERTA)</a:t>
            </a:r>
            <a:endParaRPr lang="en-US" sz="3200" b="1" dirty="0">
              <a:solidFill>
                <a:schemeClr val="bg2">
                  <a:lumMod val="2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190635"/>
            <a:ext cx="1593850" cy="673100"/>
          </a:xfrm>
          <a:prstGeom prst="rect">
            <a:avLst/>
          </a:prstGeom>
        </p:spPr>
      </p:pic>
    </p:spTree>
    <p:extLst>
      <p:ext uri="{BB962C8B-B14F-4D97-AF65-F5344CB8AC3E}">
        <p14:creationId xmlns:p14="http://schemas.microsoft.com/office/powerpoint/2010/main" val="28935463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solidFill>
                  <a:schemeClr val="bg2">
                    <a:lumMod val="25000"/>
                  </a:schemeClr>
                </a:solidFill>
              </a:rPr>
              <a:t>In a public hearing the governing body fixes the boundaries of a “deteriorated area” in accordance with Urban Redevelopment Law</a:t>
            </a:r>
          </a:p>
          <a:p>
            <a:endParaRPr lang="en-US" dirty="0" smtClean="0">
              <a:solidFill>
                <a:schemeClr val="bg2">
                  <a:lumMod val="25000"/>
                </a:schemeClr>
              </a:solidFill>
            </a:endParaRPr>
          </a:p>
          <a:p>
            <a:r>
              <a:rPr lang="en-US" dirty="0" smtClean="0">
                <a:solidFill>
                  <a:schemeClr val="bg2">
                    <a:lumMod val="25000"/>
                  </a:schemeClr>
                </a:solidFill>
              </a:rPr>
              <a:t>Taxing </a:t>
            </a:r>
            <a:r>
              <a:rPr lang="en-US" dirty="0">
                <a:solidFill>
                  <a:schemeClr val="bg2">
                    <a:lumMod val="25000"/>
                  </a:schemeClr>
                </a:solidFill>
              </a:rPr>
              <a:t>authority </a:t>
            </a:r>
            <a:r>
              <a:rPr lang="en-US" dirty="0" smtClean="0">
                <a:solidFill>
                  <a:schemeClr val="bg2">
                    <a:lumMod val="25000"/>
                  </a:schemeClr>
                </a:solidFill>
              </a:rPr>
              <a:t>grants an exemption on </a:t>
            </a:r>
            <a:r>
              <a:rPr lang="en-US" dirty="0">
                <a:solidFill>
                  <a:schemeClr val="bg2">
                    <a:lumMod val="25000"/>
                  </a:schemeClr>
                </a:solidFill>
              </a:rPr>
              <a:t>the assessment attributable to the actual cost of new construction or improvements or up to any maximum cost </a:t>
            </a:r>
            <a:r>
              <a:rPr lang="en-US" dirty="0" smtClean="0">
                <a:solidFill>
                  <a:schemeClr val="bg2">
                    <a:lumMod val="25000"/>
                  </a:schemeClr>
                </a:solidFill>
              </a:rPr>
              <a:t>established </a:t>
            </a:r>
            <a:r>
              <a:rPr lang="en-US" dirty="0">
                <a:solidFill>
                  <a:schemeClr val="bg2">
                    <a:lumMod val="25000"/>
                  </a:schemeClr>
                </a:solidFill>
              </a:rPr>
              <a:t>by the municipal governing body. </a:t>
            </a:r>
            <a:endParaRPr lang="en-US" dirty="0" smtClean="0">
              <a:solidFill>
                <a:schemeClr val="bg2">
                  <a:lumMod val="25000"/>
                </a:schemeClr>
              </a:solidFill>
            </a:endParaRPr>
          </a:p>
          <a:p>
            <a:endParaRPr lang="en-US" dirty="0"/>
          </a:p>
        </p:txBody>
      </p:sp>
      <p:sp>
        <p:nvSpPr>
          <p:cNvPr id="2" name="Title 1"/>
          <p:cNvSpPr>
            <a:spLocks noGrp="1"/>
          </p:cNvSpPr>
          <p:nvPr>
            <p:ph type="title"/>
          </p:nvPr>
        </p:nvSpPr>
        <p:spPr/>
        <p:txBody>
          <a:bodyPr/>
          <a:lstStyle/>
          <a:p>
            <a:r>
              <a:rPr lang="en-US" dirty="0" smtClean="0">
                <a:solidFill>
                  <a:schemeClr val="bg2">
                    <a:lumMod val="25000"/>
                  </a:schemeClr>
                </a:solidFill>
              </a:rPr>
              <a:t>LERTA</a:t>
            </a:r>
            <a:endParaRPr lang="en-US" dirty="0">
              <a:solidFill>
                <a:schemeClr val="bg2">
                  <a:lumMod val="2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381000"/>
            <a:ext cx="1593850" cy="673100"/>
          </a:xfrm>
          <a:prstGeom prst="rect">
            <a:avLst/>
          </a:prstGeom>
        </p:spPr>
      </p:pic>
    </p:spTree>
    <p:extLst>
      <p:ext uri="{BB962C8B-B14F-4D97-AF65-F5344CB8AC3E}">
        <p14:creationId xmlns:p14="http://schemas.microsoft.com/office/powerpoint/2010/main" val="27791672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buNone/>
            </a:pPr>
            <a:r>
              <a:rPr lang="en-US" dirty="0" smtClean="0">
                <a:solidFill>
                  <a:schemeClr val="bg2">
                    <a:lumMod val="25000"/>
                  </a:schemeClr>
                </a:solidFill>
              </a:rPr>
              <a:t>Taxes </a:t>
            </a:r>
            <a:r>
              <a:rPr lang="en-US" dirty="0">
                <a:solidFill>
                  <a:schemeClr val="bg2">
                    <a:lumMod val="25000"/>
                  </a:schemeClr>
                </a:solidFill>
              </a:rPr>
              <a:t>exempted </a:t>
            </a:r>
            <a:r>
              <a:rPr lang="en-US" dirty="0" smtClean="0">
                <a:solidFill>
                  <a:schemeClr val="bg2">
                    <a:lumMod val="25000"/>
                  </a:schemeClr>
                </a:solidFill>
              </a:rPr>
              <a:t>are </a:t>
            </a:r>
            <a:r>
              <a:rPr lang="en-US" dirty="0">
                <a:solidFill>
                  <a:schemeClr val="bg2">
                    <a:lumMod val="25000"/>
                  </a:schemeClr>
                </a:solidFill>
              </a:rPr>
              <a:t>subject to the following limitations</a:t>
            </a:r>
            <a:r>
              <a:rPr lang="en-US" dirty="0" smtClean="0">
                <a:solidFill>
                  <a:schemeClr val="bg2">
                    <a:lumMod val="25000"/>
                  </a:schemeClr>
                </a:solidFill>
              </a:rPr>
              <a:t>:</a:t>
            </a:r>
          </a:p>
          <a:p>
            <a:endParaRPr lang="en-US" sz="1000" dirty="0" smtClean="0">
              <a:solidFill>
                <a:schemeClr val="bg2">
                  <a:lumMod val="25000"/>
                </a:schemeClr>
              </a:solidFill>
            </a:endParaRPr>
          </a:p>
          <a:p>
            <a:r>
              <a:rPr lang="en-US" dirty="0" smtClean="0">
                <a:solidFill>
                  <a:schemeClr val="bg2">
                    <a:lumMod val="25000"/>
                  </a:schemeClr>
                </a:solidFill>
              </a:rPr>
              <a:t> The schedule </a:t>
            </a:r>
            <a:r>
              <a:rPr lang="en-US" dirty="0">
                <a:solidFill>
                  <a:schemeClr val="bg2">
                    <a:lumMod val="25000"/>
                  </a:schemeClr>
                </a:solidFill>
              </a:rPr>
              <a:t>of taxes exempted shall not exceed ten </a:t>
            </a:r>
            <a:r>
              <a:rPr lang="en-US" dirty="0" smtClean="0">
                <a:solidFill>
                  <a:schemeClr val="bg2">
                    <a:lumMod val="25000"/>
                  </a:schemeClr>
                </a:solidFill>
              </a:rPr>
              <a:t>years.</a:t>
            </a:r>
          </a:p>
          <a:p>
            <a:endParaRPr lang="en-US" sz="1000" dirty="0">
              <a:solidFill>
                <a:schemeClr val="bg2">
                  <a:lumMod val="25000"/>
                </a:schemeClr>
              </a:solidFill>
            </a:endParaRPr>
          </a:p>
          <a:p>
            <a:r>
              <a:rPr lang="en-US" dirty="0" smtClean="0">
                <a:solidFill>
                  <a:schemeClr val="bg2">
                    <a:lumMod val="25000"/>
                  </a:schemeClr>
                </a:solidFill>
              </a:rPr>
              <a:t>The </a:t>
            </a:r>
            <a:r>
              <a:rPr lang="en-US" dirty="0">
                <a:solidFill>
                  <a:schemeClr val="bg2">
                    <a:lumMod val="25000"/>
                  </a:schemeClr>
                </a:solidFill>
              </a:rPr>
              <a:t>exemption </a:t>
            </a:r>
            <a:r>
              <a:rPr lang="en-US" dirty="0" smtClean="0">
                <a:solidFill>
                  <a:schemeClr val="bg2">
                    <a:lumMod val="25000"/>
                  </a:schemeClr>
                </a:solidFill>
              </a:rPr>
              <a:t>is limited </a:t>
            </a:r>
            <a:r>
              <a:rPr lang="en-US" dirty="0">
                <a:solidFill>
                  <a:schemeClr val="bg2">
                    <a:lumMod val="25000"/>
                  </a:schemeClr>
                </a:solidFill>
              </a:rPr>
              <a:t>to the additional </a:t>
            </a:r>
            <a:r>
              <a:rPr lang="en-US" dirty="0" smtClean="0">
                <a:solidFill>
                  <a:schemeClr val="bg2">
                    <a:lumMod val="25000"/>
                  </a:schemeClr>
                </a:solidFill>
              </a:rPr>
              <a:t>assessed value </a:t>
            </a:r>
            <a:r>
              <a:rPr lang="en-US" dirty="0">
                <a:solidFill>
                  <a:schemeClr val="bg2">
                    <a:lumMod val="25000"/>
                  </a:schemeClr>
                </a:solidFill>
              </a:rPr>
              <a:t>attributable to the </a:t>
            </a:r>
            <a:r>
              <a:rPr lang="en-US" dirty="0" smtClean="0">
                <a:solidFill>
                  <a:schemeClr val="bg2">
                    <a:lumMod val="25000"/>
                  </a:schemeClr>
                </a:solidFill>
              </a:rPr>
              <a:t>costs </a:t>
            </a:r>
            <a:r>
              <a:rPr lang="en-US" dirty="0">
                <a:solidFill>
                  <a:schemeClr val="bg2">
                    <a:lumMod val="25000"/>
                  </a:schemeClr>
                </a:solidFill>
              </a:rPr>
              <a:t>of new construction or improvements to deteriorated property </a:t>
            </a:r>
          </a:p>
        </p:txBody>
      </p:sp>
      <p:sp>
        <p:nvSpPr>
          <p:cNvPr id="3" name="Title 2"/>
          <p:cNvSpPr>
            <a:spLocks noGrp="1"/>
          </p:cNvSpPr>
          <p:nvPr>
            <p:ph type="title"/>
          </p:nvPr>
        </p:nvSpPr>
        <p:spPr/>
        <p:txBody>
          <a:bodyPr/>
          <a:lstStyle/>
          <a:p>
            <a:r>
              <a:rPr lang="en-US" dirty="0" smtClean="0">
                <a:solidFill>
                  <a:schemeClr val="bg2">
                    <a:lumMod val="25000"/>
                  </a:schemeClr>
                </a:solidFill>
              </a:rPr>
              <a:t>LERTA</a:t>
            </a:r>
            <a:endParaRPr lang="en-US" dirty="0">
              <a:solidFill>
                <a:schemeClr val="bg2">
                  <a:lumMod val="25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381000"/>
            <a:ext cx="1593850" cy="673100"/>
          </a:xfrm>
          <a:prstGeom prst="rect">
            <a:avLst/>
          </a:prstGeom>
        </p:spPr>
      </p:pic>
    </p:spTree>
    <p:extLst>
      <p:ext uri="{BB962C8B-B14F-4D97-AF65-F5344CB8AC3E}">
        <p14:creationId xmlns:p14="http://schemas.microsoft.com/office/powerpoint/2010/main" val="26952896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52600"/>
            <a:ext cx="8229600" cy="4254691"/>
          </a:xfrm>
        </p:spPr>
        <p:txBody>
          <a:bodyPr/>
          <a:lstStyle/>
          <a:p>
            <a:r>
              <a:rPr lang="en-US" dirty="0" smtClean="0">
                <a:solidFill>
                  <a:schemeClr val="bg2">
                    <a:lumMod val="25000"/>
                  </a:schemeClr>
                </a:solidFill>
              </a:rPr>
              <a:t>The tax abatement on the additional assessed value is generally 100% the first year and decreases by 10% each year thereafter. In the eleventh year, the property is 100% taxable.</a:t>
            </a:r>
          </a:p>
          <a:p>
            <a:endParaRPr lang="en-US" dirty="0" smtClean="0">
              <a:solidFill>
                <a:schemeClr val="bg2">
                  <a:lumMod val="25000"/>
                </a:schemeClr>
              </a:solidFill>
            </a:endParaRPr>
          </a:p>
          <a:p>
            <a:r>
              <a:rPr lang="en-US" dirty="0" smtClean="0">
                <a:solidFill>
                  <a:schemeClr val="bg2">
                    <a:lumMod val="25000"/>
                  </a:schemeClr>
                </a:solidFill>
              </a:rPr>
              <a:t>Each LERTA Property will require disclosure for 10 years in accordance with GASB Statement #77 </a:t>
            </a:r>
            <a:endParaRPr lang="en-US" dirty="0">
              <a:solidFill>
                <a:schemeClr val="bg2">
                  <a:lumMod val="25000"/>
                </a:schemeClr>
              </a:solidFill>
            </a:endParaRPr>
          </a:p>
        </p:txBody>
      </p:sp>
      <p:sp>
        <p:nvSpPr>
          <p:cNvPr id="3" name="Title 2"/>
          <p:cNvSpPr>
            <a:spLocks noGrp="1"/>
          </p:cNvSpPr>
          <p:nvPr>
            <p:ph type="title"/>
          </p:nvPr>
        </p:nvSpPr>
        <p:spPr/>
        <p:txBody>
          <a:bodyPr/>
          <a:lstStyle/>
          <a:p>
            <a:r>
              <a:rPr lang="en-US" dirty="0" smtClean="0">
                <a:solidFill>
                  <a:schemeClr val="bg2">
                    <a:lumMod val="25000"/>
                  </a:schemeClr>
                </a:solidFill>
              </a:rPr>
              <a:t>LERTA</a:t>
            </a:r>
            <a:endParaRPr lang="en-US" dirty="0">
              <a:solidFill>
                <a:schemeClr val="bg2">
                  <a:lumMod val="2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6495" y="304800"/>
            <a:ext cx="1593850" cy="673100"/>
          </a:xfrm>
          <a:prstGeom prst="rect">
            <a:avLst/>
          </a:prstGeom>
        </p:spPr>
      </p:pic>
    </p:spTree>
    <p:extLst>
      <p:ext uri="{BB962C8B-B14F-4D97-AF65-F5344CB8AC3E}">
        <p14:creationId xmlns:p14="http://schemas.microsoft.com/office/powerpoint/2010/main" val="2317744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smtClean="0">
                <a:solidFill>
                  <a:schemeClr val="bg2">
                    <a:lumMod val="25000"/>
                  </a:schemeClr>
                </a:solidFill>
              </a:rPr>
              <a:t>Harley Davidson Site, Route 30, York</a:t>
            </a:r>
            <a:endParaRPr lang="en-US" sz="2400" dirty="0">
              <a:solidFill>
                <a:schemeClr val="bg2">
                  <a:lumMod val="25000"/>
                </a:schemeClr>
              </a:solidFill>
            </a:endParaRPr>
          </a:p>
        </p:txBody>
      </p:sp>
      <p:pic>
        <p:nvPicPr>
          <p:cNvPr id="4" name="Picture 2" descr="C:\Users\lenz\AppData\Local\Microsoft\Windows\Temporary Internet Files\Content.Outlook\G4PQ5IRQ\HD Obliqu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1143000"/>
            <a:ext cx="7163793" cy="4864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304800"/>
            <a:ext cx="1593850" cy="673100"/>
          </a:xfrm>
          <a:prstGeom prst="rect">
            <a:avLst/>
          </a:prstGeom>
        </p:spPr>
      </p:pic>
    </p:spTree>
    <p:extLst>
      <p:ext uri="{BB962C8B-B14F-4D97-AF65-F5344CB8AC3E}">
        <p14:creationId xmlns:p14="http://schemas.microsoft.com/office/powerpoint/2010/main" val="15089104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b="0" dirty="0" smtClean="0">
                <a:solidFill>
                  <a:schemeClr val="bg2">
                    <a:lumMod val="25000"/>
                  </a:schemeClr>
                </a:solidFill>
                <a:effectLst/>
              </a:rPr>
              <a:t>Predevelopment Conditions</a:t>
            </a:r>
            <a:endParaRPr lang="en-US" sz="2800" b="0" dirty="0">
              <a:solidFill>
                <a:schemeClr val="bg2">
                  <a:lumMod val="25000"/>
                </a:schemeClr>
              </a:solidFill>
              <a:effectLst/>
            </a:endParaRPr>
          </a:p>
        </p:txBody>
      </p:sp>
      <p:pic>
        <p:nvPicPr>
          <p:cNvPr id="4" name="Picture 7" descr="C:\Users\lenz\AppData\Local\Microsoft\Windows\Temporary Internet Files\Content.Outlook\G4PQ5IRQ\HD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8108188" cy="47879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228600"/>
            <a:ext cx="1593850" cy="673100"/>
          </a:xfrm>
          <a:prstGeom prst="rect">
            <a:avLst/>
          </a:prstGeom>
        </p:spPr>
      </p:pic>
    </p:spTree>
    <p:extLst>
      <p:ext uri="{BB962C8B-B14F-4D97-AF65-F5344CB8AC3E}">
        <p14:creationId xmlns:p14="http://schemas.microsoft.com/office/powerpoint/2010/main" val="417850332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338</TotalTime>
  <Words>1561</Words>
  <Application>Microsoft Office PowerPoint</Application>
  <PresentationFormat>On-screen Show (4:3)</PresentationFormat>
  <Paragraphs>284</Paragraphs>
  <Slides>38</Slides>
  <Notes>1</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Concourse</vt:lpstr>
      <vt:lpstr>Tax Abatement Disclosures</vt:lpstr>
      <vt:lpstr>Tax Abatement</vt:lpstr>
      <vt:lpstr>York County’s Potential Tax Abatement Disclosures Requirements</vt:lpstr>
      <vt:lpstr>Local Economic Revitalization  Tax Act  (LERTA)</vt:lpstr>
      <vt:lpstr>LERTA</vt:lpstr>
      <vt:lpstr>LERTA</vt:lpstr>
      <vt:lpstr>LERTA</vt:lpstr>
      <vt:lpstr>Harley Davidson Site, Route 30, York</vt:lpstr>
      <vt:lpstr>Predevelopment Conditions</vt:lpstr>
      <vt:lpstr> Harley Davidson Site - Environmental </vt:lpstr>
      <vt:lpstr>Current Redevelopment</vt:lpstr>
      <vt:lpstr>New Construction</vt:lpstr>
      <vt:lpstr>1605 Bartlet Drive, Manchester, PA</vt:lpstr>
      <vt:lpstr>1605 Bartet Drive, Manchester, PA</vt:lpstr>
      <vt:lpstr>What’s wrong with this picture ???</vt:lpstr>
      <vt:lpstr>PowerPoint Presentation</vt:lpstr>
      <vt:lpstr>Residential Tax Abatement Program (RETAP)</vt:lpstr>
      <vt:lpstr>George Street Commons</vt:lpstr>
      <vt:lpstr>George Street Commons</vt:lpstr>
      <vt:lpstr>George Street Commons</vt:lpstr>
      <vt:lpstr>Linden Lofts</vt:lpstr>
      <vt:lpstr>Linden Lofts</vt:lpstr>
      <vt:lpstr>Linden Lofts</vt:lpstr>
      <vt:lpstr>Linden Lofts</vt:lpstr>
      <vt:lpstr>Tax Increment Financing (TIF)</vt:lpstr>
      <vt:lpstr>Tax Increment Financing (TIF)</vt:lpstr>
      <vt:lpstr>Tax Increment Financing (TIF)</vt:lpstr>
      <vt:lpstr>West Manchester Mall Reconstruction (TIF)</vt:lpstr>
      <vt:lpstr>New Home of Johnson Controls (TIF)</vt:lpstr>
      <vt:lpstr>Clean &amp; Green Program</vt:lpstr>
      <vt:lpstr>Clean &amp; Green</vt:lpstr>
      <vt:lpstr>Clean &amp; Green</vt:lpstr>
      <vt:lpstr>Clean &amp; Green</vt:lpstr>
      <vt:lpstr>Clean &amp; Green</vt:lpstr>
      <vt:lpstr>Definition of a Tax Abatement</vt:lpstr>
      <vt:lpstr>Disclose in Financial Statements?</vt:lpstr>
      <vt:lpstr>PowerPoint Presentation</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Tax Abatement Disclosures</dc:title>
  <dc:creator>m.derr</dc:creator>
  <cp:lastModifiedBy>Buti37512</cp:lastModifiedBy>
  <cp:revision>41</cp:revision>
  <cp:lastPrinted>2016-10-25T12:26:57Z</cp:lastPrinted>
  <dcterms:created xsi:type="dcterms:W3CDTF">2016-10-22T11:52:33Z</dcterms:created>
  <dcterms:modified xsi:type="dcterms:W3CDTF">2016-10-27T21:27:32Z</dcterms:modified>
</cp:coreProperties>
</file>