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4" r:id="rId3"/>
    <p:sldId id="350" r:id="rId4"/>
    <p:sldId id="305" r:id="rId5"/>
    <p:sldId id="314" r:id="rId6"/>
    <p:sldId id="338" r:id="rId7"/>
    <p:sldId id="335" r:id="rId8"/>
    <p:sldId id="33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0042" autoAdjust="0"/>
    <p:restoredTop sz="83445" autoAdjust="0"/>
  </p:normalViewPr>
  <p:slideViewPr>
    <p:cSldViewPr>
      <p:cViewPr>
        <p:scale>
          <a:sx n="70" d="100"/>
          <a:sy n="70" d="100"/>
        </p:scale>
        <p:origin x="-2094" y="-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6B4CC-7B7D-49A7-BAA8-3FEEEB115E7C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E14F2-97B2-4851-AB3A-291182B22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97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E81A1-A9E9-4F0E-896B-4451AA7F6494}" type="datetimeFigureOut">
              <a:rPr lang="en-US" smtClean="0"/>
              <a:pPr/>
              <a:t>12/11/2017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5D4980-DDFE-4360-BA75-542F5AD31D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48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36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D4980-DDFE-4360-BA75-542F5AD31DD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0AB8-BA80-4AAC-AD16-7438BF06CA9F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16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DE9A-74E3-47E8-ADDD-683C40CFE4E2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3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667DF-944B-4D3E-93D9-586187CFA7E0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7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779B8-FFAE-49FE-ACE8-F5F3B41CB53A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5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D419-A517-4936-8E6F-D64330501D56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12CA9-7C69-4EEC-8F4C-109F620A94B2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9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F874-50A7-436D-9543-B6C62D794EEF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8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8AB0-3292-4637-BC81-DF8C02545520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0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9E7C2-BA77-44FF-919A-9FDD8BD5413E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4182B-114C-4940-A2FE-70CCC1916CFC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7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CDDB2-F1BF-4C0D-B7AE-39B3BCD92CAB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8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DBE3-AA5C-4167-A0C5-707C25DB44EB}" type="datetime1">
              <a:rPr lang="en-US" smtClean="0"/>
              <a:t>12/11/2017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49FFB-98F9-4C76-A1C3-6EE2C566C6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7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13" y="1524000"/>
            <a:ext cx="7661385" cy="13716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Arial Narrow" panose="020B0606020202030204" pitchFamily="34" charset="0"/>
              </a:rPr>
              <a:t/>
            </a:r>
            <a:br>
              <a:rPr lang="en-US" sz="3200" dirty="0" smtClean="0">
                <a:latin typeface="Arial Narrow" panose="020B0606020202030204" pitchFamily="34" charset="0"/>
              </a:rPr>
            </a:br>
            <a:r>
              <a:rPr lang="en-US" sz="3200" dirty="0" smtClean="0">
                <a:latin typeface="Arial Narrow" panose="020B0606020202030204" pitchFamily="34" charset="0"/>
              </a:rPr>
              <a:t/>
            </a:r>
            <a:br>
              <a:rPr lang="en-US" sz="3200" dirty="0" smtClean="0">
                <a:latin typeface="Arial Narrow" panose="020B0606020202030204" pitchFamily="34" charset="0"/>
              </a:rPr>
            </a:br>
            <a:r>
              <a:rPr lang="en-US" sz="3200" dirty="0" smtClean="0">
                <a:latin typeface="Arial Narrow" panose="020B0606020202030204" pitchFamily="34" charset="0"/>
              </a:rPr>
              <a:t/>
            </a:r>
            <a:br>
              <a:rPr lang="en-US" sz="3200" dirty="0" smtClean="0">
                <a:latin typeface="Arial Narrow" panose="020B0606020202030204" pitchFamily="34" charset="0"/>
              </a:rPr>
            </a:br>
            <a:r>
              <a:rPr lang="en-US" sz="3200" dirty="0">
                <a:latin typeface="Arial Narrow" panose="020B0606020202030204" pitchFamily="34" charset="0"/>
              </a:rPr>
              <a:t/>
            </a:r>
            <a:br>
              <a:rPr lang="en-US" sz="3200" dirty="0">
                <a:latin typeface="Arial Narrow" panose="020B0606020202030204" pitchFamily="34" charset="0"/>
              </a:rPr>
            </a:br>
            <a:r>
              <a:rPr lang="en-US" sz="3200" dirty="0" smtClean="0">
                <a:latin typeface="Arial Narrow" panose="020B0606020202030204" pitchFamily="34" charset="0"/>
              </a:rPr>
              <a:t/>
            </a:r>
            <a:br>
              <a:rPr lang="en-US" sz="3200" dirty="0" smtClean="0">
                <a:latin typeface="Arial Narrow" panose="020B0606020202030204" pitchFamily="34" charset="0"/>
              </a:rPr>
            </a:br>
            <a:r>
              <a:rPr lang="en-US" sz="3200" dirty="0" smtClean="0">
                <a:latin typeface="Arial Narrow" panose="020B0606020202030204" pitchFamily="34" charset="0"/>
              </a:rPr>
              <a:t/>
            </a:r>
            <a:br>
              <a:rPr lang="en-US" sz="3200" dirty="0" smtClean="0">
                <a:latin typeface="Arial Narrow" panose="020B0606020202030204" pitchFamily="34" charset="0"/>
              </a:rPr>
            </a:br>
            <a:r>
              <a:rPr lang="en-US" sz="3200" dirty="0">
                <a:latin typeface="Arial Narrow" panose="020B0606020202030204" pitchFamily="34" charset="0"/>
              </a:rPr>
              <a:t/>
            </a:r>
            <a:br>
              <a:rPr lang="en-US" sz="3200" dirty="0">
                <a:latin typeface="Arial Narrow" panose="020B0606020202030204" pitchFamily="34" charset="0"/>
              </a:rPr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  <a:t>Bureau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  <a:t>of the Comptroller </a:t>
            </a:r>
            <a:br>
              <a:rPr lang="en-US" sz="4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</a:b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  <a:t>and Global Financial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  <a:t>Services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  <a:t>(CGFS) </a:t>
            </a:r>
            <a:br>
              <a:rPr lang="en-US" sz="40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  <a:t/>
            </a:r>
            <a:b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</a:br>
            <a:r>
              <a:rPr lang="en-US" sz="3100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/>
            </a:r>
            <a:br>
              <a:rPr lang="en-US" sz="3100" dirty="0" smtClean="0">
                <a:latin typeface="Britannic Bold" panose="020B0903060703020204" pitchFamily="34" charset="0"/>
                <a:cs typeface="Aharoni" panose="02010803020104030203" pitchFamily="2" charset="-79"/>
              </a:rPr>
            </a:br>
            <a:r>
              <a:rPr lang="en-US" sz="3200" dirty="0" smtClean="0">
                <a:latin typeface="Britannic Bold" panose="020B0903060703020204" pitchFamily="34" charset="0"/>
                <a:cs typeface="Aharoni" panose="02010803020104030203" pitchFamily="2" charset="-79"/>
              </a:rPr>
              <a:t/>
            </a:r>
            <a:br>
              <a:rPr lang="en-US" sz="3200" dirty="0" smtClean="0">
                <a:latin typeface="Britannic Bold" panose="020B0903060703020204" pitchFamily="34" charset="0"/>
                <a:cs typeface="Aharoni" panose="02010803020104030203" pitchFamily="2" charset="-79"/>
              </a:rPr>
            </a:br>
            <a:r>
              <a:rPr lang="en-US" sz="3200" dirty="0" smtClean="0">
                <a:latin typeface="Arial Narrow" panose="020B0606020202030204" pitchFamily="34" charset="0"/>
              </a:rPr>
              <a:t/>
            </a:r>
            <a:br>
              <a:rPr lang="en-US" sz="3200" dirty="0" smtClean="0">
                <a:latin typeface="Arial Narrow" panose="020B0606020202030204" pitchFamily="34" charset="0"/>
              </a:rPr>
            </a:br>
            <a:r>
              <a:rPr lang="en-US" sz="3200" dirty="0" smtClean="0">
                <a:latin typeface="Arial Narrow" panose="020B0606020202030204" pitchFamily="34" charset="0"/>
              </a:rPr>
              <a:t/>
            </a:r>
            <a:br>
              <a:rPr lang="en-US" sz="3200" dirty="0" smtClean="0">
                <a:latin typeface="Arial Narrow" panose="020B0606020202030204" pitchFamily="34" charset="0"/>
              </a:rPr>
            </a:br>
            <a:endParaRPr lang="en-US" sz="3200" dirty="0"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599"/>
            <a:ext cx="1795955" cy="17959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03" y="443181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  <a:cs typeface="Aharoni" panose="02010803020104030203" pitchFamily="2" charset="-79"/>
              </a:rPr>
              <a:t>Financial Oversight and Quality Assurance (FOQA)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4495800" y="3203810"/>
            <a:ext cx="210206" cy="225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5-Point Star 12"/>
          <p:cNvSpPr/>
          <p:nvPr/>
        </p:nvSpPr>
        <p:spPr>
          <a:xfrm>
            <a:off x="4285594" y="3139685"/>
            <a:ext cx="210206" cy="225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5-Point Star 13"/>
          <p:cNvSpPr/>
          <p:nvPr/>
        </p:nvSpPr>
        <p:spPr>
          <a:xfrm>
            <a:off x="6553200" y="4115472"/>
            <a:ext cx="210206" cy="225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/>
          <p:cNvSpPr/>
          <p:nvPr/>
        </p:nvSpPr>
        <p:spPr>
          <a:xfrm>
            <a:off x="2380594" y="3657600"/>
            <a:ext cx="210206" cy="225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5-Point Star 10"/>
          <p:cNvSpPr/>
          <p:nvPr/>
        </p:nvSpPr>
        <p:spPr>
          <a:xfrm>
            <a:off x="7010400" y="4165677"/>
            <a:ext cx="210206" cy="225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5-Point Star 11"/>
          <p:cNvSpPr/>
          <p:nvPr/>
        </p:nvSpPr>
        <p:spPr>
          <a:xfrm>
            <a:off x="2343806" y="3505200"/>
            <a:ext cx="210206" cy="2251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50838"/>
            <a:ext cx="6514442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Audit Program History/Objectives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447800"/>
            <a:ext cx="8615197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Established in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response to a 2006 GAO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audit on Department of State (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DoS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) travel abuses,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the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Bureau of Resource Management, now CGFS, implemented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the Department of State Travel Oversight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Program (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DoSTOP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), administered by the CGFS Office of Oversight and Management Analysis (OMA/FOQA)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Quarterly sample reviews are conducted to ensure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the internal controls established for travel by State employees are operating properly.  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Identifies weaknesses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including the use of premium tickets by travelers; the access levels in the automated Travel Management system;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and monitoring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of travel advances. 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Tests that travel-related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orders and vouchers are in compliance with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DoS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Travel Regulations, Departmental Notices, and Federal Travel Regulations and other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DoS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authorities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related to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travel.</a:t>
            </a:r>
            <a:endParaRPr lang="en-US" sz="2200" dirty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185246"/>
            <a:ext cx="1414954" cy="14149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1000" y="1066800"/>
            <a:ext cx="69716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8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50838"/>
            <a:ext cx="6514442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Audit Program History/Objectives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447800"/>
            <a:ext cx="8615197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Established in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response to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the Improper Payment Information Act, as amended (IPIA) in 2012, CGFS implemented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State Oversight Reviews of Domestic and Overseas Vendor Payments, administered by the CGFS Office of Oversight and Management Analysis (OMA/FOQA)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Quarterly sample reviews are conducted to ensure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the internal controls established for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Domestic and Overseas vendor claims paid by the Department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are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properly paid and supported.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Ensures compliance with IPIA for the identification of improper payments and recapture of improper payments.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Identified improper payments and recapture of funds is a required section of the Department of State Annual Financial Report.</a:t>
            </a:r>
            <a:endParaRPr lang="en-US" sz="2200" dirty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185246"/>
            <a:ext cx="1414954" cy="14149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1000" y="1066800"/>
            <a:ext cx="69716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9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50838"/>
            <a:ext cx="6514442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Britannic Bold" panose="020B0903060703020204" pitchFamily="34" charset="0"/>
              </a:rPr>
              <a:t>Program History/Objectives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447800"/>
            <a:ext cx="8615197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Provides feedback to bureau and post approving officers, contracting officers and travelers on areas that may require additional emphasis or review including necessary approvals and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supporting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documentation.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Monitors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the use of Premium Class transportation to ensure premium class travel has been properly approved.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Provides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a framework for external auditors tasked with performing the Department's financial statement A-123 audits to review the Department's travel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oversight and vendor claims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results, thereby eliminating the need to perform their own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external audits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of the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Department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travel vouchers.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Supports the Department’s compliance with government-wide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Improper Payment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Information Act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(IPIA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),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as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Amended,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by identifying vouchers with improper payments and initiating the collection process for potential overpayments.</a:t>
            </a:r>
          </a:p>
          <a:p>
            <a:pPr>
              <a:spcBef>
                <a:spcPts val="0"/>
              </a:spcBef>
            </a:pPr>
            <a:endParaRPr lang="en-US" sz="20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185246"/>
            <a:ext cx="1414954" cy="14149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1000" y="1066800"/>
            <a:ext cx="69716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776"/>
            <a:ext cx="6514442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Current Program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447800"/>
            <a:ext cx="8615197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Travel reviews examining over 600 samples totaling more than $5 Million Dollars annually.   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Audit over 650 Domestic Vendor Claims totaling more than $185 Million Dollars annually.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Audit over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240 Overseas Vendor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Claims totaling more than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$5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Million Dollars annually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Conduct audits of American Payroll, LE Payroll and Annuitant Payroll in support of IPIA.</a:t>
            </a:r>
            <a:endParaRPr lang="en-US" sz="2200" dirty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Samples consist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of stratified random samples of both Domestic and Overseas processed claims.  In addition, some samples may concentrate on specific areas, such as high miscellaneous expense claims or other specific travel entitlements.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200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200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200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185246"/>
            <a:ext cx="1414954" cy="14149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1000" y="1066800"/>
            <a:ext cx="69716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0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776"/>
            <a:ext cx="6514442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Current Program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600200"/>
            <a:ext cx="8615197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cs typeface="Times New Roman" panose="02020603050405020304" pitchFamily="18" charset="0"/>
              </a:rPr>
              <a:t>Includes sampling of travel </a:t>
            </a:r>
            <a:r>
              <a:rPr lang="en-US" sz="2200" dirty="0">
                <a:cs typeface="Times New Roman" panose="02020603050405020304" pitchFamily="18" charset="0"/>
              </a:rPr>
              <a:t>claims with premium class </a:t>
            </a:r>
            <a:r>
              <a:rPr lang="en-US" sz="2200" dirty="0" smtClean="0">
                <a:cs typeface="Times New Roman" panose="02020603050405020304" pitchFamily="18" charset="0"/>
              </a:rPr>
              <a:t>travel that are included in the Department’s sensitive payments reported the Annual Financial Report (AFR). </a:t>
            </a:r>
            <a:endParaRPr lang="en-US" sz="22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cs typeface="Times New Roman" panose="02020603050405020304" pitchFamily="18" charset="0"/>
              </a:rPr>
              <a:t>Internal OMA auditors work with bureau and post POCs, contracting officers, CGFS processing offices and travelers to request and obtain any missing documentation.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cs typeface="Times New Roman" panose="02020603050405020304" pitchFamily="18" charset="0"/>
              </a:rPr>
              <a:t>Formal quarterly memo written to the Comptroller and Bureau EX directors on findings for that bureau in the review.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cs typeface="Times New Roman" panose="02020603050405020304" pitchFamily="18" charset="0"/>
              </a:rPr>
              <a:t>Potential overpayments are documented and forwarded for validation and potential collection. </a:t>
            </a:r>
            <a:endParaRPr lang="en-US" sz="2200" dirty="0"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185246"/>
            <a:ext cx="1414954" cy="14149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1000" y="1066800"/>
            <a:ext cx="69716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6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776"/>
            <a:ext cx="6514442" cy="7159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Common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Findings/Concerns (TDY) 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447800"/>
            <a:ext cx="8615197" cy="5257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cs typeface="Times New Roman" panose="02020603050405020304" pitchFamily="18" charset="0"/>
              </a:rPr>
              <a:t>No receipts or lack of detailed documentation to support </a:t>
            </a:r>
            <a:r>
              <a:rPr lang="en-US" sz="2200" dirty="0" smtClean="0">
                <a:cs typeface="Times New Roman" panose="02020603050405020304" pitchFamily="18" charset="0"/>
              </a:rPr>
              <a:t>reimbursement.</a:t>
            </a:r>
            <a:endParaRPr lang="en-US" sz="22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cs typeface="Times New Roman" panose="02020603050405020304" pitchFamily="18" charset="0"/>
              </a:rPr>
              <a:t>No </a:t>
            </a:r>
            <a:r>
              <a:rPr lang="en-US" sz="2200" dirty="0" smtClean="0">
                <a:cs typeface="Times New Roman" panose="02020603050405020304" pitchFamily="18" charset="0"/>
              </a:rPr>
              <a:t>Travel and Transportation Management TTM </a:t>
            </a:r>
            <a:r>
              <a:rPr lang="en-US" sz="2200" dirty="0">
                <a:cs typeface="Times New Roman" panose="02020603050405020304" pitchFamily="18" charset="0"/>
              </a:rPr>
              <a:t>approval included with claims for reimbursement of self-purchased </a:t>
            </a:r>
            <a:r>
              <a:rPr lang="en-US" sz="2200" dirty="0" smtClean="0">
                <a:cs typeface="Times New Roman" panose="02020603050405020304" pitchFamily="18" charset="0"/>
              </a:rPr>
              <a:t>transportation.</a:t>
            </a:r>
            <a:endParaRPr lang="en-US" sz="22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cs typeface="Times New Roman" panose="02020603050405020304" pitchFamily="18" charset="0"/>
              </a:rPr>
              <a:t>Proper authorization (DS-4087) or appropriate level of approving official not included with claims where premium class transportation was </a:t>
            </a:r>
            <a:r>
              <a:rPr lang="en-US" sz="2200" dirty="0" smtClean="0">
                <a:cs typeface="Times New Roman" panose="02020603050405020304" pitchFamily="18" charset="0"/>
              </a:rPr>
              <a:t>utilized.</a:t>
            </a:r>
            <a:endParaRPr lang="en-US" sz="22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cs typeface="Times New Roman" panose="02020603050405020304" pitchFamily="18" charset="0"/>
              </a:rPr>
              <a:t>Miscellaneous reimbursable expenses not properly authorized.  Some may require approval in advance of travel </a:t>
            </a:r>
            <a:r>
              <a:rPr lang="en-US" sz="2200" dirty="0" smtClean="0">
                <a:cs typeface="Times New Roman" panose="02020603050405020304" pitchFamily="18" charset="0"/>
              </a:rPr>
              <a:t>(internet</a:t>
            </a:r>
            <a:r>
              <a:rPr lang="en-US" sz="2200" dirty="0">
                <a:cs typeface="Times New Roman" panose="02020603050405020304" pitchFamily="18" charset="0"/>
              </a:rPr>
              <a:t>, personal credit card fees, etc</a:t>
            </a:r>
            <a:r>
              <a:rPr lang="en-US" sz="2200" dirty="0" smtClean="0">
                <a:cs typeface="Times New Roman" panose="02020603050405020304" pitchFamily="18" charset="0"/>
              </a:rPr>
              <a:t>.).</a:t>
            </a:r>
            <a:endParaRPr lang="en-US" sz="2200" dirty="0"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185246"/>
            <a:ext cx="1414954" cy="14149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1000" y="1066800"/>
            <a:ext cx="69716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3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7776"/>
            <a:ext cx="6514442" cy="7159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Britannic Bold" panose="020B0903060703020204" pitchFamily="34" charset="0"/>
              </a:rPr>
              <a:t>Common Findings/Concerns (TDY)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600200"/>
            <a:ext cx="8615197" cy="51054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200" dirty="0" smtClean="0">
                <a:cs typeface="Times New Roman" panose="02020603050405020304" pitchFamily="18" charset="0"/>
              </a:rPr>
              <a:t>Lodging </a:t>
            </a:r>
            <a:r>
              <a:rPr lang="en-US" sz="2200" dirty="0">
                <a:cs typeface="Times New Roman" panose="02020603050405020304" pitchFamily="18" charset="0"/>
              </a:rPr>
              <a:t>costs above the maximum allowable rate paid as an “other” reimbursable </a:t>
            </a:r>
            <a:r>
              <a:rPr lang="en-US" sz="2200" dirty="0" smtClean="0">
                <a:cs typeface="Times New Roman" panose="02020603050405020304" pitchFamily="18" charset="0"/>
              </a:rPr>
              <a:t>expense.</a:t>
            </a:r>
            <a:endParaRPr lang="en-US" sz="22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cs typeface="Times New Roman" panose="02020603050405020304" pitchFamily="18" charset="0"/>
              </a:rPr>
              <a:t>Lodging receipts that do not show proof of full </a:t>
            </a:r>
            <a:r>
              <a:rPr lang="en-US" sz="2200" dirty="0" smtClean="0">
                <a:cs typeface="Times New Roman" panose="02020603050405020304" pitchFamily="18" charset="0"/>
              </a:rPr>
              <a:t>payment.</a:t>
            </a:r>
            <a:endParaRPr lang="en-US" sz="22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cs typeface="Times New Roman" panose="02020603050405020304" pitchFamily="18" charset="0"/>
              </a:rPr>
              <a:t>Daily commercial lodging costs averaged over the full period of </a:t>
            </a:r>
            <a:r>
              <a:rPr lang="en-US" sz="2200" dirty="0" smtClean="0">
                <a:cs typeface="Times New Roman" panose="02020603050405020304" pitchFamily="18" charset="0"/>
              </a:rPr>
              <a:t>travel.</a:t>
            </a:r>
            <a:endParaRPr lang="en-US" sz="22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>
                <a:cs typeface="Times New Roman" panose="02020603050405020304" pitchFamily="18" charset="0"/>
              </a:rPr>
              <a:t>Lack of supporting documentation such as receipts, timesheets, delivery and acceptance of products and/or services.</a:t>
            </a:r>
            <a:endParaRPr lang="en-US" sz="2200" dirty="0"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185246"/>
            <a:ext cx="1414954" cy="141495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81000" y="1066800"/>
            <a:ext cx="69716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9FFB-98F9-4C76-A1C3-6EE2C566C6B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34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6268</TotalTime>
  <Words>712</Words>
  <Application>Microsoft Office PowerPoint</Application>
  <PresentationFormat>On-screen Show (4:3)</PresentationFormat>
  <Paragraphs>55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   Bureau of the Comptroller  and Global Financial Services (CGFS)       </vt:lpstr>
      <vt:lpstr>Audit Program History/Objectives</vt:lpstr>
      <vt:lpstr>Audit Program History/Objectives</vt:lpstr>
      <vt:lpstr>Program History/Objectives</vt:lpstr>
      <vt:lpstr>Current Program</vt:lpstr>
      <vt:lpstr>Current Program</vt:lpstr>
      <vt:lpstr>Common Findings/Concerns (TDY) </vt:lpstr>
      <vt:lpstr>Common Findings/Concerns (TDY)</vt:lpstr>
    </vt:vector>
  </TitlesOfParts>
  <Company>U S Department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CGFS Priorities and Perspectives</dc:title>
  <dc:creator>Davisson, Brandon</dc:creator>
  <cp:lastModifiedBy>Sergent, Leonard E</cp:lastModifiedBy>
  <cp:revision>426</cp:revision>
  <cp:lastPrinted>2015-04-07T14:12:01Z</cp:lastPrinted>
  <dcterms:created xsi:type="dcterms:W3CDTF">2013-10-23T19:39:02Z</dcterms:created>
  <dcterms:modified xsi:type="dcterms:W3CDTF">2017-12-11T20:23:19Z</dcterms:modified>
</cp:coreProperties>
</file>