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22"/>
  </p:notesMasterIdLst>
  <p:handoutMasterIdLst>
    <p:handoutMasterId r:id="rId23"/>
  </p:handoutMasterIdLst>
  <p:sldIdLst>
    <p:sldId id="258" r:id="rId3"/>
    <p:sldId id="259" r:id="rId4"/>
    <p:sldId id="262" r:id="rId5"/>
    <p:sldId id="260" r:id="rId6"/>
    <p:sldId id="263" r:id="rId7"/>
    <p:sldId id="264" r:id="rId8"/>
    <p:sldId id="261" r:id="rId9"/>
    <p:sldId id="265" r:id="rId10"/>
    <p:sldId id="266" r:id="rId11"/>
    <p:sldId id="271" r:id="rId12"/>
    <p:sldId id="270" r:id="rId13"/>
    <p:sldId id="267" r:id="rId14"/>
    <p:sldId id="268" r:id="rId15"/>
    <p:sldId id="273" r:id="rId16"/>
    <p:sldId id="272" r:id="rId17"/>
    <p:sldId id="275" r:id="rId18"/>
    <p:sldId id="274" r:id="rId19"/>
    <p:sldId id="276" r:id="rId20"/>
    <p:sldId id="277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04">
          <p15:clr>
            <a:srgbClr val="A4A3A4"/>
          </p15:clr>
        </p15:guide>
        <p15:guide id="2" pos="1728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5620"/>
    <p:restoredTop sz="94660"/>
  </p:normalViewPr>
  <p:slideViewPr>
    <p:cSldViewPr showGuides="1">
      <p:cViewPr varScale="1">
        <p:scale>
          <a:sx n="94" d="100"/>
          <a:sy n="94" d="100"/>
        </p:scale>
        <p:origin x="96" y="1122"/>
      </p:cViewPr>
      <p:guideLst>
        <p:guide orient="horz" pos="804"/>
        <p:guide pos="172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95" d="100"/>
          <a:sy n="95" d="100"/>
        </p:scale>
        <p:origin x="1950" y="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E94E0B-763E-4D6A-B13D-7008C0820F6B}" type="doc">
      <dgm:prSet loTypeId="urn:microsoft.com/office/officeart/2005/8/layout/rings+Icon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68283E-3DA0-4231-85AC-83C320B4F9CA}">
      <dgm:prSet phldrT="[Text]"/>
      <dgm:spPr/>
      <dgm:t>
        <a:bodyPr/>
        <a:lstStyle/>
        <a:p>
          <a:r>
            <a:rPr lang="en-US" b="1"/>
            <a:t>SCPA “Inside of the Fence</a:t>
          </a:r>
          <a:r>
            <a:rPr lang="en-US"/>
            <a:t>”</a:t>
          </a:r>
          <a:endParaRPr lang="en-US" dirty="0"/>
        </a:p>
      </dgm:t>
    </dgm:pt>
    <dgm:pt modelId="{459D9E06-7053-423A-B404-4CCA107A5300}" type="parTrans" cxnId="{BD280593-5BB6-4EE4-9AB2-84127BDDC1DC}">
      <dgm:prSet/>
      <dgm:spPr/>
      <dgm:t>
        <a:bodyPr/>
        <a:lstStyle/>
        <a:p>
          <a:endParaRPr lang="en-US"/>
        </a:p>
      </dgm:t>
    </dgm:pt>
    <dgm:pt modelId="{46DFA93F-7371-4B5D-BC72-41DF4436B126}" type="sibTrans" cxnId="{BD280593-5BB6-4EE4-9AB2-84127BDDC1DC}">
      <dgm:prSet/>
      <dgm:spPr/>
      <dgm:t>
        <a:bodyPr/>
        <a:lstStyle/>
        <a:p>
          <a:endParaRPr lang="en-US"/>
        </a:p>
      </dgm:t>
    </dgm:pt>
    <dgm:pt modelId="{E2B24C17-E8CB-449E-ABEE-599B40464CF2}">
      <dgm:prSet phldrT="[Text]"/>
      <dgm:spPr/>
      <dgm:t>
        <a:bodyPr/>
        <a:lstStyle/>
        <a:p>
          <a:r>
            <a:rPr lang="en-US" b="1" dirty="0"/>
            <a:t>Harbor Deepening</a:t>
          </a:r>
        </a:p>
      </dgm:t>
    </dgm:pt>
    <dgm:pt modelId="{19A9C875-8FE8-4368-85F6-98FDF385FB03}" type="parTrans" cxnId="{87CD9991-39F5-41E5-8612-0D68C1A33977}">
      <dgm:prSet/>
      <dgm:spPr/>
      <dgm:t>
        <a:bodyPr/>
        <a:lstStyle/>
        <a:p>
          <a:endParaRPr lang="en-US"/>
        </a:p>
      </dgm:t>
    </dgm:pt>
    <dgm:pt modelId="{843AA595-9F7D-4CE2-8521-BBA7C57CB179}" type="sibTrans" cxnId="{87CD9991-39F5-41E5-8612-0D68C1A33977}">
      <dgm:prSet/>
      <dgm:spPr/>
      <dgm:t>
        <a:bodyPr/>
        <a:lstStyle/>
        <a:p>
          <a:endParaRPr lang="en-US"/>
        </a:p>
      </dgm:t>
    </dgm:pt>
    <dgm:pt modelId="{1DA8C877-56AA-4F93-B67A-9544A48894A4}">
      <dgm:prSet phldrT="[Text]"/>
      <dgm:spPr/>
      <dgm:t>
        <a:bodyPr/>
        <a:lstStyle/>
        <a:p>
          <a:r>
            <a:rPr lang="en-US" b="1" dirty="0"/>
            <a:t>HLT Access Road</a:t>
          </a:r>
        </a:p>
      </dgm:t>
    </dgm:pt>
    <dgm:pt modelId="{A99FF99D-FD23-4A04-B07B-40F1D65A306A}" type="parTrans" cxnId="{39714CBB-A53E-4EEB-8EC2-F4D53E0D2A85}">
      <dgm:prSet/>
      <dgm:spPr/>
      <dgm:t>
        <a:bodyPr/>
        <a:lstStyle/>
        <a:p>
          <a:endParaRPr lang="en-US"/>
        </a:p>
      </dgm:t>
    </dgm:pt>
    <dgm:pt modelId="{F0B2DE0F-585B-41BF-A4D0-D5CA4C1CF474}" type="sibTrans" cxnId="{39714CBB-A53E-4EEB-8EC2-F4D53E0D2A85}">
      <dgm:prSet/>
      <dgm:spPr/>
      <dgm:t>
        <a:bodyPr/>
        <a:lstStyle/>
        <a:p>
          <a:endParaRPr lang="en-US"/>
        </a:p>
      </dgm:t>
    </dgm:pt>
    <dgm:pt modelId="{CC179CFE-7AC8-4251-AC74-48C482936BF4}">
      <dgm:prSet phldrT="[Text]"/>
      <dgm:spPr/>
      <dgm:t>
        <a:bodyPr/>
        <a:lstStyle/>
        <a:p>
          <a:r>
            <a:rPr lang="en-US" b="1" dirty="0"/>
            <a:t>Rail Infrastructure</a:t>
          </a:r>
        </a:p>
      </dgm:t>
    </dgm:pt>
    <dgm:pt modelId="{830EBDAC-17A9-4D21-BC3E-78348564ABB2}" type="parTrans" cxnId="{5BC1FF80-ABE3-4760-BA07-65C295DBCDF1}">
      <dgm:prSet/>
      <dgm:spPr/>
      <dgm:t>
        <a:bodyPr/>
        <a:lstStyle/>
        <a:p>
          <a:endParaRPr lang="en-US"/>
        </a:p>
      </dgm:t>
    </dgm:pt>
    <dgm:pt modelId="{E9D76000-5121-4099-8AC8-3753F3F9A96C}" type="sibTrans" cxnId="{5BC1FF80-ABE3-4760-BA07-65C295DBCDF1}">
      <dgm:prSet/>
      <dgm:spPr/>
      <dgm:t>
        <a:bodyPr/>
        <a:lstStyle/>
        <a:p>
          <a:endParaRPr lang="en-US"/>
        </a:p>
      </dgm:t>
    </dgm:pt>
    <dgm:pt modelId="{40B75EFD-2871-4E57-A0C2-E72FDB266E9F}" type="pres">
      <dgm:prSet presAssocID="{63E94E0B-763E-4D6A-B13D-7008C0820F6B}" presName="Name0" presStyleCnt="0">
        <dgm:presLayoutVars>
          <dgm:chMax val="7"/>
          <dgm:dir/>
          <dgm:resizeHandles val="exact"/>
        </dgm:presLayoutVars>
      </dgm:prSet>
      <dgm:spPr/>
    </dgm:pt>
    <dgm:pt modelId="{64DD566E-38B9-4138-88DD-FC2626D00798}" type="pres">
      <dgm:prSet presAssocID="{63E94E0B-763E-4D6A-B13D-7008C0820F6B}" presName="ellipse1" presStyleLbl="vennNode1" presStyleIdx="0" presStyleCnt="4">
        <dgm:presLayoutVars>
          <dgm:bulletEnabled val="1"/>
        </dgm:presLayoutVars>
      </dgm:prSet>
      <dgm:spPr/>
    </dgm:pt>
    <dgm:pt modelId="{20D0DAF0-11B4-4722-9FAB-BACB64B632C7}" type="pres">
      <dgm:prSet presAssocID="{63E94E0B-763E-4D6A-B13D-7008C0820F6B}" presName="ellipse2" presStyleLbl="vennNode1" presStyleIdx="1" presStyleCnt="4">
        <dgm:presLayoutVars>
          <dgm:bulletEnabled val="1"/>
        </dgm:presLayoutVars>
      </dgm:prSet>
      <dgm:spPr/>
    </dgm:pt>
    <dgm:pt modelId="{B8BA2627-9A49-48AC-9829-F5A44896F3FB}" type="pres">
      <dgm:prSet presAssocID="{63E94E0B-763E-4D6A-B13D-7008C0820F6B}" presName="ellipse3" presStyleLbl="vennNode1" presStyleIdx="2" presStyleCnt="4" custLinFactNeighborY="-3126">
        <dgm:presLayoutVars>
          <dgm:bulletEnabled val="1"/>
        </dgm:presLayoutVars>
      </dgm:prSet>
      <dgm:spPr/>
    </dgm:pt>
    <dgm:pt modelId="{499BC2C5-BE35-4547-99A8-5D8246668246}" type="pres">
      <dgm:prSet presAssocID="{63E94E0B-763E-4D6A-B13D-7008C0820F6B}" presName="ellipse4" presStyleLbl="vennNode1" presStyleIdx="3" presStyleCnt="4" custLinFactNeighborY="-3126">
        <dgm:presLayoutVars>
          <dgm:bulletEnabled val="1"/>
        </dgm:presLayoutVars>
      </dgm:prSet>
      <dgm:spPr/>
    </dgm:pt>
  </dgm:ptLst>
  <dgm:cxnLst>
    <dgm:cxn modelId="{33CD6218-10DE-4C08-B5EF-E6F6571D547C}" type="presOf" srcId="{0768283E-3DA0-4231-85AC-83C320B4F9CA}" destId="{64DD566E-38B9-4138-88DD-FC2626D00798}" srcOrd="0" destOrd="0" presId="urn:microsoft.com/office/officeart/2005/8/layout/rings+Icon"/>
    <dgm:cxn modelId="{62177F37-5777-43C5-9E1D-4B968FA7E90E}" type="presOf" srcId="{CC179CFE-7AC8-4251-AC74-48C482936BF4}" destId="{499BC2C5-BE35-4547-99A8-5D8246668246}" srcOrd="0" destOrd="0" presId="urn:microsoft.com/office/officeart/2005/8/layout/rings+Icon"/>
    <dgm:cxn modelId="{F85FFE6D-E9D6-4968-BB6A-6AFA4131F226}" type="presOf" srcId="{63E94E0B-763E-4D6A-B13D-7008C0820F6B}" destId="{40B75EFD-2871-4E57-A0C2-E72FDB266E9F}" srcOrd="0" destOrd="0" presId="urn:microsoft.com/office/officeart/2005/8/layout/rings+Icon"/>
    <dgm:cxn modelId="{5BC1FF80-ABE3-4760-BA07-65C295DBCDF1}" srcId="{63E94E0B-763E-4D6A-B13D-7008C0820F6B}" destId="{CC179CFE-7AC8-4251-AC74-48C482936BF4}" srcOrd="3" destOrd="0" parTransId="{830EBDAC-17A9-4D21-BC3E-78348564ABB2}" sibTransId="{E9D76000-5121-4099-8AC8-3753F3F9A96C}"/>
    <dgm:cxn modelId="{BF9C3883-D7CD-44A3-9D5B-D08E935E9554}" type="presOf" srcId="{1DA8C877-56AA-4F93-B67A-9544A48894A4}" destId="{B8BA2627-9A49-48AC-9829-F5A44896F3FB}" srcOrd="0" destOrd="0" presId="urn:microsoft.com/office/officeart/2005/8/layout/rings+Icon"/>
    <dgm:cxn modelId="{87CD9991-39F5-41E5-8612-0D68C1A33977}" srcId="{63E94E0B-763E-4D6A-B13D-7008C0820F6B}" destId="{E2B24C17-E8CB-449E-ABEE-599B40464CF2}" srcOrd="1" destOrd="0" parTransId="{19A9C875-8FE8-4368-85F6-98FDF385FB03}" sibTransId="{843AA595-9F7D-4CE2-8521-BBA7C57CB179}"/>
    <dgm:cxn modelId="{BD280593-5BB6-4EE4-9AB2-84127BDDC1DC}" srcId="{63E94E0B-763E-4D6A-B13D-7008C0820F6B}" destId="{0768283E-3DA0-4231-85AC-83C320B4F9CA}" srcOrd="0" destOrd="0" parTransId="{459D9E06-7053-423A-B404-4CCA107A5300}" sibTransId="{46DFA93F-7371-4B5D-BC72-41DF4436B126}"/>
    <dgm:cxn modelId="{82BEC8A6-C4E5-418A-BF5D-9198AEEDC62F}" type="presOf" srcId="{E2B24C17-E8CB-449E-ABEE-599B40464CF2}" destId="{20D0DAF0-11B4-4722-9FAB-BACB64B632C7}" srcOrd="0" destOrd="0" presId="urn:microsoft.com/office/officeart/2005/8/layout/rings+Icon"/>
    <dgm:cxn modelId="{39714CBB-A53E-4EEB-8EC2-F4D53E0D2A85}" srcId="{63E94E0B-763E-4D6A-B13D-7008C0820F6B}" destId="{1DA8C877-56AA-4F93-B67A-9544A48894A4}" srcOrd="2" destOrd="0" parTransId="{A99FF99D-FD23-4A04-B07B-40F1D65A306A}" sibTransId="{F0B2DE0F-585B-41BF-A4D0-D5CA4C1CF474}"/>
    <dgm:cxn modelId="{7952C243-51D8-434B-8615-9D5E17228B1D}" type="presParOf" srcId="{40B75EFD-2871-4E57-A0C2-E72FDB266E9F}" destId="{64DD566E-38B9-4138-88DD-FC2626D00798}" srcOrd="0" destOrd="0" presId="urn:microsoft.com/office/officeart/2005/8/layout/rings+Icon"/>
    <dgm:cxn modelId="{E98F9823-6885-40C7-9B3E-020BEED1BC46}" type="presParOf" srcId="{40B75EFD-2871-4E57-A0C2-E72FDB266E9F}" destId="{20D0DAF0-11B4-4722-9FAB-BACB64B632C7}" srcOrd="1" destOrd="0" presId="urn:microsoft.com/office/officeart/2005/8/layout/rings+Icon"/>
    <dgm:cxn modelId="{A85EBADB-4454-4750-BAFF-73DF77413C23}" type="presParOf" srcId="{40B75EFD-2871-4E57-A0C2-E72FDB266E9F}" destId="{B8BA2627-9A49-48AC-9829-F5A44896F3FB}" srcOrd="2" destOrd="0" presId="urn:microsoft.com/office/officeart/2005/8/layout/rings+Icon"/>
    <dgm:cxn modelId="{9FBC66E6-984E-4EB1-8897-748F97E8B62B}" type="presParOf" srcId="{40B75EFD-2871-4E57-A0C2-E72FDB266E9F}" destId="{499BC2C5-BE35-4547-99A8-5D8246668246}" srcOrd="3" destOrd="0" presId="urn:microsoft.com/office/officeart/2005/8/layout/rings+Icon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DD566E-38B9-4138-88DD-FC2626D00798}">
      <dsp:nvSpPr>
        <dsp:cNvPr id="0" name=""/>
        <dsp:cNvSpPr/>
      </dsp:nvSpPr>
      <dsp:spPr>
        <a:xfrm>
          <a:off x="0" y="15754"/>
          <a:ext cx="2289522" cy="22898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SCPA “Inside of the Fence</a:t>
          </a:r>
          <a:r>
            <a:rPr lang="en-US" sz="2000" kern="1200"/>
            <a:t>”</a:t>
          </a:r>
          <a:endParaRPr lang="en-US" sz="2000" kern="1200" dirty="0"/>
        </a:p>
      </dsp:txBody>
      <dsp:txXfrm>
        <a:off x="335293" y="351088"/>
        <a:ext cx="1618936" cy="1619135"/>
      </dsp:txXfrm>
    </dsp:sp>
    <dsp:sp modelId="{20D0DAF0-11B4-4722-9FAB-BACB64B632C7}">
      <dsp:nvSpPr>
        <dsp:cNvPr id="0" name=""/>
        <dsp:cNvSpPr/>
      </dsp:nvSpPr>
      <dsp:spPr>
        <a:xfrm>
          <a:off x="1177951" y="1542925"/>
          <a:ext cx="2289522" cy="22898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Harbor Deepening</a:t>
          </a:r>
        </a:p>
      </dsp:txBody>
      <dsp:txXfrm>
        <a:off x="1513244" y="1878259"/>
        <a:ext cx="1618936" cy="1619135"/>
      </dsp:txXfrm>
    </dsp:sp>
    <dsp:sp modelId="{B8BA2627-9A49-48AC-9829-F5A44896F3FB}">
      <dsp:nvSpPr>
        <dsp:cNvPr id="0" name=""/>
        <dsp:cNvSpPr/>
      </dsp:nvSpPr>
      <dsp:spPr>
        <a:xfrm>
          <a:off x="2355320" y="0"/>
          <a:ext cx="2289522" cy="22898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HLT Access Road</a:t>
          </a:r>
        </a:p>
      </dsp:txBody>
      <dsp:txXfrm>
        <a:off x="2690613" y="335334"/>
        <a:ext cx="1618936" cy="1619135"/>
      </dsp:txXfrm>
    </dsp:sp>
    <dsp:sp modelId="{499BC2C5-BE35-4547-99A8-5D8246668246}">
      <dsp:nvSpPr>
        <dsp:cNvPr id="0" name=""/>
        <dsp:cNvSpPr/>
      </dsp:nvSpPr>
      <dsp:spPr>
        <a:xfrm>
          <a:off x="3533272" y="1471346"/>
          <a:ext cx="2289522" cy="2289803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Rail Infrastructure</a:t>
          </a:r>
        </a:p>
      </dsp:txBody>
      <dsp:txXfrm>
        <a:off x="3868565" y="1806680"/>
        <a:ext cx="1618936" cy="16191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A16FF1-77E6-4365-9426-E35F6DDB2228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297CA-BE81-4404-B656-06A8BC32D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11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2AADA2-AABE-43CD-9CD0-4F7B6F1195FC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0F351-DFBF-45F8-B151-8896EAE07C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43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have been with the Ports Authority since May 2016  </a:t>
            </a:r>
          </a:p>
          <a:p>
            <a:endParaRPr lang="en-US" dirty="0"/>
          </a:p>
          <a:p>
            <a:r>
              <a:rPr lang="en-US" dirty="0"/>
              <a:t>Previously was the CFO for the Metro Nashville Airport Authority for past nine (9) years.</a:t>
            </a:r>
          </a:p>
          <a:p>
            <a:endParaRPr lang="en-US" dirty="0"/>
          </a:p>
          <a:p>
            <a:r>
              <a:rPr lang="en-US" dirty="0"/>
              <a:t>At Nashville, I oversaw more than $800 million in capital including terminal renovations and restructuring of our concession program, a new consolidated rental car facility, and major reconstruction of our airfield.  </a:t>
            </a:r>
          </a:p>
          <a:p>
            <a:endParaRPr lang="en-US" dirty="0"/>
          </a:p>
          <a:p>
            <a:r>
              <a:rPr lang="en-US" dirty="0"/>
              <a:t>Nashville currently has a $1.2 Billion expansion program called the BNA Vision that is currently getting underway.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258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10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22B88ACD-2A31-40C5-9F76-6344E8CEF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date, we have completed or under</a:t>
            </a:r>
            <a:r>
              <a:rPr lang="en-US" baseline="0" dirty="0"/>
              <a:t> construction the </a:t>
            </a:r>
            <a:endParaRPr lang="en-US" dirty="0"/>
          </a:p>
          <a:p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Containment wall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In process of reclaiming 66 acres of tidal waters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4 million cubic yards of sand fill &amp; crushed surcharge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6,000 miles of wick drains have been installed to aid in soil consolidation and compaction </a:t>
            </a:r>
          </a:p>
        </p:txBody>
      </p:sp>
    </p:spTree>
    <p:extLst>
      <p:ext uri="{BB962C8B-B14F-4D97-AF65-F5344CB8AC3E}">
        <p14:creationId xmlns:p14="http://schemas.microsoft.com/office/powerpoint/2010/main" val="37649573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11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EC9CCB41-10A5-4325-ADF4-71EBA4091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Plan of Finance </a:t>
            </a:r>
          </a:p>
          <a:p>
            <a:pPr marL="726005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726005" lvl="1" indent="-268805">
              <a:buFont typeface="Arial" panose="020B0604020202020204" pitchFamily="34" charset="0"/>
              <a:buChar char="•"/>
            </a:pPr>
            <a:r>
              <a:rPr lang="en-US" dirty="0"/>
              <a:t>Construction to Date (Site Development):</a:t>
            </a:r>
          </a:p>
          <a:p>
            <a:pPr marL="1183205" lvl="2" indent="-268805">
              <a:buFont typeface="Arial" panose="020B0604020202020204" pitchFamily="34" charset="0"/>
              <a:buChar char="•"/>
            </a:pPr>
            <a:r>
              <a:rPr lang="en-US" dirty="0"/>
              <a:t>$300 Million was mostly financed by Bonds and some Pay Go </a:t>
            </a:r>
          </a:p>
          <a:p>
            <a:pPr marL="726005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726005" lvl="1" indent="-268805">
              <a:buFont typeface="Arial" panose="020B0604020202020204" pitchFamily="34" charset="0"/>
              <a:buChar char="•"/>
            </a:pPr>
            <a:r>
              <a:rPr lang="en-US" dirty="0"/>
              <a:t>Future Construction  – Currently developing our plan of Finance</a:t>
            </a:r>
          </a:p>
          <a:p>
            <a:pPr marL="1183205" lvl="2" indent="-268805">
              <a:buFont typeface="Arial" panose="020B0604020202020204" pitchFamily="34" charset="0"/>
              <a:buChar char="•"/>
            </a:pPr>
            <a:r>
              <a:rPr lang="en-US" dirty="0"/>
              <a:t>Includes Super Structure, Equipment and Access Road Shortfall </a:t>
            </a:r>
          </a:p>
          <a:p>
            <a:pPr marL="1640405" lvl="3" indent="-268805">
              <a:buFont typeface="Arial" panose="020B0604020202020204" pitchFamily="34" charset="0"/>
              <a:buChar char="•"/>
            </a:pPr>
            <a:r>
              <a:rPr lang="en-US" dirty="0"/>
              <a:t>Looking at TIFIA , Revenue Bonds, Pay Go and Sale of Assets </a:t>
            </a:r>
          </a:p>
        </p:txBody>
      </p:sp>
    </p:spTree>
    <p:extLst>
      <p:ext uri="{BB962C8B-B14F-4D97-AF65-F5344CB8AC3E}">
        <p14:creationId xmlns:p14="http://schemas.microsoft.com/office/powerpoint/2010/main" val="1336590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12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7D8BCF95-B808-4C5B-A8B5-BD08DBB65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The Wando Welch</a:t>
            </a:r>
            <a:r>
              <a:rPr lang="en-US" baseline="0" dirty="0"/>
              <a:t> Terminal is our main container terminal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Most of our capital projects at this terminal are about handling larger ships t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When this terminal was completed in the 1990s – the largest vessel in the world was the Regina Maersk with a capacity of 6,600 TEUs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Today,</a:t>
            </a:r>
            <a:r>
              <a:rPr lang="en-US" baseline="0" dirty="0"/>
              <a:t> we are routinely handling </a:t>
            </a:r>
            <a:r>
              <a:rPr lang="en-US" dirty="0"/>
              <a:t>13 - 14,000 TEU vessels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We have simulated and expect to handle ships as large as an 18,000 TEU in the next year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22,000</a:t>
            </a:r>
            <a:r>
              <a:rPr lang="en-US" baseline="0" dirty="0"/>
              <a:t> TEU ship orders are being ordered and built – mostly for Asia to Europe service  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77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13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39EFC71A-F7FA-4537-8D1E-8C121A7B9A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We have a strategic initiative to improve rail service structure and remove trucks from our roads.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SCIP-Greer was a $50 million investment</a:t>
            </a:r>
          </a:p>
          <a:p>
            <a:pPr marL="726005" lvl="1" indent="-268805">
              <a:buFont typeface="Arial" panose="020B0604020202020204" pitchFamily="34" charset="0"/>
              <a:buChar char="•"/>
            </a:pPr>
            <a:r>
              <a:rPr lang="en-US" dirty="0"/>
              <a:t>It took more than 121,000 trucks off of I-26 this past year (FY2017).</a:t>
            </a:r>
          </a:p>
          <a:p>
            <a:pPr marL="1154481" lvl="2" indent="-268805">
              <a:buFont typeface="Arial" panose="020B0604020202020204" pitchFamily="34" charset="0"/>
              <a:buChar char="•"/>
            </a:pPr>
            <a:r>
              <a:rPr lang="en-US" dirty="0"/>
              <a:t>That is 331 trucks a day on the 3 hour drive between Charleston and Greenville in FY2017.</a:t>
            </a:r>
          </a:p>
          <a:p>
            <a:pPr marL="1154481" lvl="2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40081" indent="-268805">
              <a:buFont typeface="Arial" panose="020B0604020202020204" pitchFamily="34" charset="0"/>
              <a:buChar char="•"/>
            </a:pPr>
            <a:r>
              <a:rPr lang="en-US" dirty="0"/>
              <a:t>SCIP Dillon will be another $50 million investment.</a:t>
            </a:r>
          </a:p>
          <a:p>
            <a:pPr marL="726005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Since 2012, container rail cargo to and from Charleston has tripled and now represents 23% of our total container volume.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1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3755-23E5-494D-B5E0-67B7FE0A95E3}" type="slidenum">
              <a:rPr lang="en-US" smtClean="0"/>
              <a:t>14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E2A93DE0-229D-4456-A990-A9E849ADB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We expect to see similar results at our new Inland Port in Dillon, SC. 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Harbor Freight is one of our anchor customers in Dillon.  </a:t>
            </a:r>
          </a:p>
        </p:txBody>
      </p:sp>
    </p:spTree>
    <p:extLst>
      <p:ext uri="{BB962C8B-B14F-4D97-AF65-F5344CB8AC3E}">
        <p14:creationId xmlns:p14="http://schemas.microsoft.com/office/powerpoint/2010/main" val="23570993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3755-23E5-494D-B5E0-67B7FE0A95E3}" type="slidenum">
              <a:rPr lang="en-US" smtClean="0"/>
              <a:t>15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A52B0DD8-01A0-40B2-85F6-6E88CF66A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Old offices will be new site for a downtown hotel development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New office is 82,000 sq. ft.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Just under 200 employees will be brought under one roof.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Currently exist in 5 disparate locations throughout the Charleston area.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Scheduling</a:t>
            </a:r>
            <a:r>
              <a:rPr lang="en-US" baseline="0" dirty="0"/>
              <a:t> meetings is often a challenge and we experience a  loss of productivity due to travel times</a:t>
            </a: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This will be a modern campus with open &amp; collaborative work areas, an exercise facility, walking trails, and a cafeteria. </a:t>
            </a:r>
          </a:p>
        </p:txBody>
      </p:sp>
    </p:spTree>
    <p:extLst>
      <p:ext uri="{BB962C8B-B14F-4D97-AF65-F5344CB8AC3E}">
        <p14:creationId xmlns:p14="http://schemas.microsoft.com/office/powerpoint/2010/main" val="901692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3755-23E5-494D-B5E0-67B7FE0A95E3}" type="slidenum">
              <a:rPr lang="en-US" smtClean="0"/>
              <a:t>16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A184E48B-6512-41AD-A66B-214C85AAB1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will be the deepest port on the East Coast.  </a:t>
            </a:r>
          </a:p>
          <a:p>
            <a:endParaRPr lang="en-US" dirty="0"/>
          </a:p>
          <a:p>
            <a:r>
              <a:rPr lang="en-US" dirty="0"/>
              <a:t>To be fair… Norfolk has plans to dredge to 55’ and may ultimately become the deepest port on the East Coast.  </a:t>
            </a:r>
          </a:p>
          <a:p>
            <a:endParaRPr lang="en-US" dirty="0"/>
          </a:p>
          <a:p>
            <a:r>
              <a:rPr lang="en-US" dirty="0"/>
              <a:t>But at least for now, our dredging plan is permitted and contracts executed to begin dredging in early 2018.  </a:t>
            </a:r>
          </a:p>
          <a:p>
            <a:endParaRPr lang="en-US" dirty="0"/>
          </a:p>
          <a:p>
            <a:r>
              <a:rPr lang="en-US" dirty="0"/>
              <a:t>The real point of this slide is that ports with drafts of 47’ or less will have ever increasing issues handling these newest, large ships.  </a:t>
            </a:r>
          </a:p>
          <a:p>
            <a:endParaRPr lang="en-US" dirty="0"/>
          </a:p>
          <a:p>
            <a:r>
              <a:rPr lang="en-US" dirty="0"/>
              <a:t>And ocean depth and tidal restrictions are not the only issues…. </a:t>
            </a:r>
          </a:p>
          <a:p>
            <a:endParaRPr lang="en-US" dirty="0"/>
          </a:p>
          <a:p>
            <a:r>
              <a:rPr lang="en-US" dirty="0"/>
              <a:t>Some ports already have air draft issues with bridges, with ships arriving not fully loaded, with the top deck possibly stripped off, and exacting requirements for tide conditions.  </a:t>
            </a:r>
          </a:p>
          <a:p>
            <a:endParaRPr lang="en-US" dirty="0"/>
          </a:p>
          <a:p>
            <a:r>
              <a:rPr lang="en-US" dirty="0"/>
              <a:t>Whether it is dredging, larger cranes or increasing container capacity…large ships are mandating extensive capital investments at many ports.   </a:t>
            </a:r>
          </a:p>
        </p:txBody>
      </p:sp>
    </p:spTree>
    <p:extLst>
      <p:ext uri="{BB962C8B-B14F-4D97-AF65-F5344CB8AC3E}">
        <p14:creationId xmlns:p14="http://schemas.microsoft.com/office/powerpoint/2010/main" val="2094090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3755-23E5-494D-B5E0-67B7FE0A95E3}" type="slidenum">
              <a:rPr lang="en-US" smtClean="0"/>
              <a:t>17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B049ABED-2BC4-49F3-BDFE-0849190C6B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Fastest federal deepening project from inception in 2011 to project construction.</a:t>
            </a:r>
          </a:p>
          <a:p>
            <a:pPr marL="697281" lvl="1" indent="-268805">
              <a:buFont typeface="Arial" panose="020B0604020202020204" pitchFamily="34" charset="0"/>
              <a:buChar char="•"/>
            </a:pPr>
            <a:r>
              <a:rPr lang="en-US" dirty="0"/>
              <a:t>Named one of President Obama’s “We Can’t Wait” initiatives.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$533 Million project</a:t>
            </a:r>
          </a:p>
          <a:p>
            <a:pPr marL="697281" lvl="1" indent="-268805">
              <a:buFont typeface="Arial" panose="020B0604020202020204" pitchFamily="34" charset="0"/>
              <a:buChar char="•"/>
            </a:pPr>
            <a:r>
              <a:rPr lang="en-US" dirty="0"/>
              <a:t>$300 Million set aside by SC General Assembly in 2012.</a:t>
            </a:r>
          </a:p>
          <a:p>
            <a:pPr marL="697281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97281" lvl="1" indent="-268805">
              <a:buFont typeface="Arial" panose="020B0604020202020204" pitchFamily="34" charset="0"/>
              <a:buChar char="•"/>
            </a:pPr>
            <a:r>
              <a:rPr lang="en-US" dirty="0"/>
              <a:t>Federal appropriations of $17.5 million to date</a:t>
            </a:r>
          </a:p>
          <a:p>
            <a:pPr marL="1125749" lvl="2" indent="-268805">
              <a:buFont typeface="Arial" panose="020B0604020202020204" pitchFamily="34" charset="0"/>
              <a:buChar char="•"/>
            </a:pPr>
            <a:r>
              <a:rPr lang="en-US" dirty="0"/>
              <a:t>We are working on securing additional federal funding.</a:t>
            </a:r>
          </a:p>
          <a:p>
            <a:pPr marL="697281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97281" lvl="1" indent="-268805">
              <a:buFont typeface="Arial" panose="020B0604020202020204" pitchFamily="34" charset="0"/>
              <a:buChar char="•"/>
            </a:pPr>
            <a:r>
              <a:rPr lang="en-US" dirty="0"/>
              <a:t>First two contracts, totaling $273 million, were signed earlier this fall.</a:t>
            </a:r>
          </a:p>
          <a:p>
            <a:pPr marL="856944" lvl="2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607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63755-23E5-494D-B5E0-67B7FE0A95E3}" type="slidenum">
              <a:rPr lang="en-US" smtClean="0"/>
              <a:t>18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0E60EB92-9C50-4957-8EDD-C4E9E49F6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Barge Operations – Maritime</a:t>
            </a:r>
            <a:r>
              <a:rPr lang="en-US" baseline="0" dirty="0"/>
              <a:t> Highway Designation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We currently truck all containers from the Wando Terminal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dirty="0"/>
              <a:t>Including all shipments </a:t>
            </a:r>
            <a:r>
              <a:rPr lang="en-US" baseline="0" dirty="0"/>
              <a:t>to or from Norfolk Southern or CSX rail yards.  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This has the potential to remove over 150,000+ trucks annually that contribute to the congested Charleston traffic 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dirty="0"/>
              <a:t>Mostly on I-526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257026" indent="-285750">
              <a:buFont typeface="Arial" panose="020B0604020202020204" pitchFamily="34" charset="0"/>
              <a:buChar char="•"/>
            </a:pPr>
            <a:r>
              <a:rPr lang="en-US" dirty="0"/>
              <a:t>Alternatives 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baseline="0" dirty="0"/>
              <a:t>Night Dray Program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306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6B2C59-B9D2-4CAA-9E7C-C8ABEB0AF08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32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9</a:t>
            </a:r>
            <a:r>
              <a:rPr lang="en-US" sz="1050" baseline="30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Largest U.S. Container Port</a:t>
            </a:r>
          </a:p>
          <a:p>
            <a:pPr marL="779394" lvl="1" indent="-376327" defTabSz="806127">
              <a:buFont typeface="Arial" panose="020B0604020202020204" pitchFamily="34" charset="0"/>
              <a:buChar char="•"/>
              <a:defRPr/>
            </a:pPr>
            <a:r>
              <a:rPr lang="en-US" sz="1050" dirty="0"/>
              <a:t>We have close to the no. 7 &amp; 8 (Houston &amp; Oakland) ports by volume </a:t>
            </a:r>
          </a:p>
          <a:p>
            <a:pPr marL="376327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Since 2011, the Fastest Growing Port by Percentage Growth </a:t>
            </a:r>
          </a:p>
          <a:p>
            <a:pPr marL="376327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Manufacturing oriented vs. Retail Distribution 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Auto – </a:t>
            </a:r>
          </a:p>
          <a:p>
            <a:pPr marL="1478009" lvl="3" indent="-26880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BMW</a:t>
            </a:r>
          </a:p>
          <a:p>
            <a:pPr marL="1478009" lvl="3" indent="-26880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Volvo</a:t>
            </a:r>
          </a:p>
          <a:p>
            <a:pPr marL="1478009" lvl="3" indent="-268805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Michelin/Continental/Bridgestone/Tire Kingdom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Widely Acknowledged as Most Productive and Low Cost Port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r>
              <a:rPr lang="en-US" sz="105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Avg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35 – 40 Crane moves/</a:t>
            </a:r>
            <a:r>
              <a:rPr lang="en-US" sz="105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Hr</a:t>
            </a: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 - compared to other ports at 20-25 moves</a:t>
            </a:r>
          </a:p>
          <a:p>
            <a:pPr marL="376327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Deepest Harbor in South East and with Harbor Deepening will be deepest on the East Coast</a:t>
            </a:r>
          </a:p>
          <a:p>
            <a:pPr marL="376327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Focus on rail enhancement: 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Inland Ports – Greer &amp; Dillon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Others Inland Ports are possible in future </a:t>
            </a:r>
          </a:p>
          <a:p>
            <a:pPr marL="1207862" lvl="2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Greer facility took over 120,000 Truck Trips off the road</a:t>
            </a:r>
          </a:p>
          <a:p>
            <a:pPr marL="1182454" lvl="2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Specialized Work Force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Takes years to develop a crane operator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Working with Trident Tech for training</a:t>
            </a:r>
          </a:p>
          <a:p>
            <a:pPr marL="1182454" lvl="2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Provided them crane simulators </a:t>
            </a:r>
          </a:p>
          <a:p>
            <a:pPr marL="779394" lvl="1" indent="-376327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6327" indent="-376327">
              <a:buFont typeface="Arial" panose="020B0604020202020204" pitchFamily="34" charset="0"/>
              <a:buChar char="•"/>
            </a:pPr>
            <a:r>
              <a:rPr lang="en-US" sz="105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$2 Billion Capital Program to ensure we remain a Top 10 Port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00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history…</a:t>
            </a:r>
          </a:p>
          <a:p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The Port Authority started in 1942 during WWII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Operated mostly from Downtown Charleston 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At Union Pier and Columbus Street Terminals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 defTabSz="806127">
              <a:buFont typeface="Arial" panose="020B0604020202020204" pitchFamily="34" charset="0"/>
              <a:buChar char="•"/>
              <a:defRPr/>
            </a:pPr>
            <a:r>
              <a:rPr lang="en-US" dirty="0"/>
              <a:t>After WWII, the Port Authority acquired the former Army terminal</a:t>
            </a:r>
          </a:p>
          <a:p>
            <a:pPr marL="671872" lvl="1" indent="-268805" defTabSz="806127">
              <a:buFont typeface="Arial" panose="020B0604020202020204" pitchFamily="34" charset="0"/>
              <a:buChar char="•"/>
              <a:defRPr/>
            </a:pPr>
            <a:r>
              <a:rPr lang="en-US" dirty="0"/>
              <a:t>now known as our North Charleston terminal</a:t>
            </a:r>
          </a:p>
          <a:p>
            <a:pPr marL="671872" lvl="1" indent="-268805" defTabSz="806127"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marL="243396" indent="-268805" defTabSz="806127">
              <a:buFont typeface="Arial" panose="020B0604020202020204" pitchFamily="34" charset="0"/>
              <a:buChar char="•"/>
              <a:defRPr/>
            </a:pPr>
            <a:r>
              <a:rPr lang="en-US" dirty="0"/>
              <a:t>Until the 1990’s most shipping activity in Charleston occurred at these two terminals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52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The Wando Welch terminal, built in the 1990s, is currently our largest container terminal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It now has weekly scheduled service of 13 - 14,000 TEU ships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These ships are the largest currently sailing the east coast.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97281" lvl="1" indent="-268805">
              <a:buFont typeface="Arial" panose="020B0604020202020204" pitchFamily="34" charset="0"/>
              <a:buChar char="•"/>
            </a:pPr>
            <a:r>
              <a:rPr lang="en-US" dirty="0"/>
              <a:t>If you are new to the industry – like me- TEU stands for 20 </a:t>
            </a:r>
            <a:r>
              <a:rPr lang="en-US" dirty="0" err="1"/>
              <a:t>ft</a:t>
            </a:r>
            <a:r>
              <a:rPr lang="en-US" dirty="0"/>
              <a:t> equivalent unit and is a standard metric for the industry.  </a:t>
            </a:r>
          </a:p>
          <a:p>
            <a:pPr marL="1100340" lvl="2" indent="-268805">
              <a:buFont typeface="Arial" panose="020B0604020202020204" pitchFamily="34" charset="0"/>
              <a:buChar char="•"/>
            </a:pPr>
            <a:r>
              <a:rPr lang="en-US" dirty="0"/>
              <a:t>Most containers you see on roadways are 40 foot units or 2 TEUs. 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We recently simulated arrival of an 18,000 TEU ship with no issues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00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We had an Economic Impact Study performed and completed in 2015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This slides shows some of the highlights from that study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In addition to a $53 Billion impact statewide, we have a $6.3 Billion Impact in the Charleston region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dirty="0"/>
              <a:t>We are responsible for more than 200,000 jobs, or 1 in 11 jobs throughout the state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Port activities statewide accounts for 10% of South Carolina’s Gross Domestic Product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49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These are some of the companies that have located in South Carolina in recent years. 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Note the clustering around the Port and Charleston and the Inland Port –Greer.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Supply Chain is a critical factor for most, if not all, of these companies.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0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7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60F7B3A4-D771-4729-AE99-C41305448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sz="900" dirty="0"/>
              <a:t>Container operations are about 80% of our business.</a:t>
            </a:r>
            <a:r>
              <a:rPr lang="en-US" sz="900" baseline="0" dirty="0"/>
              <a:t> 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dirty="0"/>
              <a:t>I am frequently surprised what can be shipped in containers.  </a:t>
            </a:r>
            <a:endParaRPr lang="en-US" sz="900" baseline="0" dirty="0"/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grain, plastic pellets, timber products, and other raw materials.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refrigerated goods, chemicals …. even vehicles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Breakbulk is our remaining freight business.  It also includes Roll On-Roll Off or RORO operations. 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RORO ships mostly handle automobiles,</a:t>
            </a:r>
          </a:p>
          <a:p>
            <a:pPr marL="1100340" lvl="2" indent="-268805">
              <a:buFont typeface="Arial" panose="020B0604020202020204" pitchFamily="34" charset="0"/>
              <a:buChar char="•"/>
            </a:pPr>
            <a:r>
              <a:rPr lang="en-US" sz="900" dirty="0"/>
              <a:t>but can include other rolling stock, such as construction equipment</a:t>
            </a:r>
            <a:endParaRPr lang="en-US" sz="900" baseline="0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BMW ships over 400,000 cars annually </a:t>
            </a:r>
          </a:p>
          <a:p>
            <a:pPr marL="1100340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We bring in almost 800 cars by rail every day.</a:t>
            </a:r>
          </a:p>
          <a:p>
            <a:pPr marL="1100340" lvl="2" indent="-268805">
              <a:buFont typeface="Arial" panose="020B0604020202020204" pitchFamily="34" charset="0"/>
              <a:buChar char="•"/>
            </a:pPr>
            <a:r>
              <a:rPr lang="en-US" sz="900" dirty="0"/>
              <a:t>The remainder are shipped in containers</a:t>
            </a:r>
            <a:endParaRPr lang="en-US" sz="900" baseline="0" dirty="0"/>
          </a:p>
          <a:p>
            <a:pPr marL="1260021" lvl="3"/>
            <a:r>
              <a:rPr lang="en-US" sz="900" baseline="0" dirty="0"/>
              <a:t> 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We expect to see similar traffic when Volvo begins operations. 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Breakbulk also includes any other freight shipments not placed in containers  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Mostly Bulk materials, such as fuels, coal, scrap metal and oversize cargo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Inland Ports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Our first Inland Port at Greer (near Greenville)has been very successful, growing its operations every year.  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Initial anchor customer was BMW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This past year we moved 121,000 containers by rail, taking a like number of trucks off of Interstate 26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sz="900" baseline="0" dirty="0"/>
          </a:p>
          <a:p>
            <a:pPr marL="671872" lvl="1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We will open our second inland port in Dillon this next spring in the Northern part of the State.  </a:t>
            </a:r>
          </a:p>
          <a:p>
            <a:pPr marL="1074932" lvl="2" indent="-268805">
              <a:buFont typeface="Arial" panose="020B0604020202020204" pitchFamily="34" charset="0"/>
              <a:buChar char="•"/>
            </a:pPr>
            <a:r>
              <a:rPr lang="en-US" sz="900" baseline="0" dirty="0"/>
              <a:t>Anchor customer is Harbor Freight Tools </a:t>
            </a:r>
          </a:p>
          <a:p>
            <a:pPr marL="671872" lvl="1" indent="-268805">
              <a:buFont typeface="Arial" panose="020B0604020202020204" pitchFamily="34" charset="0"/>
              <a:buChar char="•"/>
            </a:pPr>
            <a:endParaRPr lang="en-US" sz="1200" baseline="0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sz="900" dirty="0"/>
              <a:t>Cruises are a small segment, but is our most profitable operation.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110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8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74221117-1EB4-4DF9-95B8-2CB7A654A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Inside vs. Outside the Fence</a:t>
            </a:r>
            <a:r>
              <a:rPr lang="en-US" baseline="0" dirty="0"/>
              <a:t> Projects</a:t>
            </a:r>
          </a:p>
          <a:p>
            <a:endParaRPr lang="en-US" dirty="0"/>
          </a:p>
          <a:p>
            <a:r>
              <a:rPr lang="en-US" baseline="0" dirty="0"/>
              <a:t>Harbor Deepening – </a:t>
            </a:r>
          </a:p>
          <a:p>
            <a:r>
              <a:rPr lang="en-US" baseline="0" dirty="0"/>
              <a:t>over $500m Million with the State contributing more than $300 Million.  </a:t>
            </a:r>
          </a:p>
          <a:p>
            <a:endParaRPr lang="en-US" dirty="0"/>
          </a:p>
          <a:p>
            <a:r>
              <a:rPr lang="en-US" baseline="0" dirty="0"/>
              <a:t>HLT Access Road - $320 Million with the Port contributing $112 Million</a:t>
            </a:r>
          </a:p>
          <a:p>
            <a:endParaRPr lang="en-US" dirty="0"/>
          </a:p>
          <a:p>
            <a:r>
              <a:rPr lang="en-US" baseline="0" dirty="0"/>
              <a:t>Rail Infrastructure - $250 Million for ICTF (Inter Container Transfer Facility) </a:t>
            </a:r>
          </a:p>
          <a:p>
            <a:endParaRPr lang="en-US" dirty="0"/>
          </a:p>
          <a:p>
            <a:r>
              <a:rPr lang="en-US" dirty="0"/>
              <a:t>SCIP Dillon - $50 Million - $40 Million for SCPA and $10 Million from CSX </a:t>
            </a:r>
            <a:endParaRPr lang="en-US" baseline="0" dirty="0"/>
          </a:p>
          <a:p>
            <a:endParaRPr lang="en-US" dirty="0"/>
          </a:p>
          <a:p>
            <a:r>
              <a:rPr lang="en-US" baseline="0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8767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0F351-DFBF-45F8-B151-8896EAE07C54}" type="slidenum">
              <a:rPr lang="en-US" smtClean="0"/>
              <a:t>9</a:t>
            </a:fld>
            <a:endParaRPr lang="en-US"/>
          </a:p>
        </p:txBody>
      </p:sp>
      <p:sp>
        <p:nvSpPr>
          <p:cNvPr id="5" name="Notes Placeholder 2">
            <a:extLst>
              <a:ext uri="{FF2B5EF4-FFF2-40B4-BE49-F238E27FC236}">
                <a16:creationId xmlns:a16="http://schemas.microsoft.com/office/drawing/2014/main" id="{D81988DF-247F-482D-B09F-262DC9DAB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slide shows our Capital Program over the next four (4) years.  </a:t>
            </a:r>
          </a:p>
          <a:p>
            <a:pPr marL="268805" marR="0" lvl="0" indent="-268805" algn="l" defTabSz="856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marL="268805" marR="0" lvl="0" indent="-268805" algn="l" defTabSz="856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have projects totaling $1.3 billion currently underway or to be started in near term.</a:t>
            </a:r>
          </a:p>
          <a:p>
            <a:pPr marL="268805" marR="0" lvl="0" indent="-268805" algn="l" defTabSz="8569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baseline="0" dirty="0"/>
              <a:t>These are our various segments of our capital spend 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  <a:p>
            <a:pPr marL="268805" indent="-268805">
              <a:buFont typeface="Arial" panose="020B0604020202020204" pitchFamily="34" charset="0"/>
              <a:buChar char="•"/>
            </a:pPr>
            <a:r>
              <a:rPr lang="en-US" dirty="0"/>
              <a:t>Outside the fence,</a:t>
            </a:r>
            <a:r>
              <a:rPr lang="en-US" baseline="0" dirty="0"/>
              <a:t> we have o</a:t>
            </a:r>
            <a:r>
              <a:rPr lang="en-US" dirty="0"/>
              <a:t>ver $500 Million to be spent for Harbor Deepening, with the State and Port Authority paying over $300 million for this project.</a:t>
            </a:r>
          </a:p>
          <a:p>
            <a:pPr marL="268805" indent="-268805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275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91C74-3F27-4B70-905A-7DDBDDC7B1DB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3699A-4ECB-468B-ACDB-317D12E53E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345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78C1CD-7A97-4BA4-9579-13CEAFF0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D495A-07F0-4CA8-A1D4-24761627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9C201-7814-48C5-BB29-C0E5539D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5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2B48A-421C-4966-ACBA-C8B2052EC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E3370-DD4F-45BE-B512-AAB5D927C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DE4BF2-3672-4006-9800-A1F0D22F1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1FDDC-832A-468E-8665-CE2FBC177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0B25A7-2874-4130-BD47-B674DFC8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5A646-1906-49EF-92F3-33FB8152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046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770F2-9CF2-4576-AB11-52A5ECF75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ABE669-9E15-49EC-8A17-AE0B30CF8B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C05CC3-9B58-4969-949D-735636AB7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E71CB-4B3E-4B54-B2E6-71FF89F3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88F508-701B-45F0-A997-7F5B38CD1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4984E7-D3A7-4AD5-8138-8F409C8BE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56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13291-F7F4-4E7F-AE60-BBD243108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33DEA0-917E-4D5F-9FF9-28F3D9AE7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7547-8170-436B-B780-B57EA3CF8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2645E-B971-41DC-8A13-0A1D4C0CC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4729A-86BA-4B79-823E-B8EDC05FE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25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62B13-8D55-4A24-A967-5F08AF36EB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E84C81-B20F-448D-A3B6-7EF5A640B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E052A9-FF65-4E10-A50A-8D3DCAD01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5739B-B272-4F8B-9DBE-E8D8D7570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E4F1D-F9AA-4FF1-9C67-AE41E905D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6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4800" y="1556325"/>
            <a:ext cx="60198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444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9696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3870"/>
            <a:ext cx="8229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5017F506-8A65-BC44-9268-E2897255A328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3BCF4-0638-6F45-B233-2F6A8A32F4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23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3F8F-311E-49AE-9541-9CEB4629D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23F76-CEFB-46B1-B80C-91B0A3C6F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5D795-122B-4C3C-8421-83D2DD336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FA9DC-05F0-401E-B809-637F702E3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5BE72-EC34-4638-A928-0C736E100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756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35005-C858-42DA-8C23-4A2524F4F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69811-0057-425A-9BB9-76DBFE32C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29FACB-B4D3-4B23-A949-2EA7169BB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FEAA5-D7E0-4DD4-A4AB-708B2D839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8AD97-CD16-4B27-B0B3-7F645942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24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7FAC7-53FF-4644-95C1-1DDDC0576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944C6-8B5C-466F-8CBD-2F02B0532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2311F-88E3-42B5-840E-A27885903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FF0D8-7868-40CC-9169-7C5EB4EF5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37E49-6C4B-46CB-AE87-FFDC8786A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06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9821E-3BC5-4151-9FF0-A297B15F7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20ACA-793D-47FD-B7C7-43712F87B4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C3566-E455-4E46-83B1-D8DE57625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BFB5E-6636-415E-A25C-BB533A43C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E2BD69-866A-47FE-AD7B-EC971B4DB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AF52D3-0271-4CDA-B6B0-80F5F1CBC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8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B8B1D-8F2B-41E2-938A-C2A54F2B3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8407B-979B-427A-A2B3-F78595D92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0C58AF-4540-44A2-B9B5-9557302DC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9EB9E2-1683-46B8-A6F9-BE355FA6E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D47A22-DE81-499E-A062-81846D5519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2F8529-BF07-428D-9F63-9BBB3C58A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1BD4F8-B515-4025-B3ED-F6FF32ED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94F0C-1EC7-4811-8BDF-CF0A641F5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090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C186-AE27-4287-BF5F-9BFD021FC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B860A-9DB3-4083-8BB9-5C77E1088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577A5-2119-4D2B-945C-7B6707287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2B6F84-76C8-452C-8802-A4FEFA6D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93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91C74-3F27-4B70-905A-7DDBDDC7B1DB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3699A-4ECB-468B-ACDB-317D12E53E8F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Z:\ALL GRAPHICS\OTHER GRAPHICS\2017 PPT Background 1 Inside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" y="0"/>
            <a:ext cx="91420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18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5F70DE-6205-4FF2-B7FC-C5346A66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C2AA9-199D-44A7-AA12-09BE46975F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BE4E-15C7-4CC8-806F-FB81617A3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F1C2F-3BF2-43D8-8865-8948C0372FF0}" type="datetimeFigureOut">
              <a:rPr lang="en-US" smtClean="0"/>
              <a:t>12/11/2017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D288D-DA74-4DDE-B634-1C1D3481E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CEC68-99EB-46C8-B804-A7219EEDF4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C75466-AB33-4FAE-BFE5-9B84E0BCF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f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ALL GRAPHICS\OTHER GRAPHICS\2017 PPT Background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1420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4016DE-7CC0-4D39-B840-66C878BCCCB9}"/>
              </a:ext>
            </a:extLst>
          </p:cNvPr>
          <p:cNvSpPr txBox="1"/>
          <p:nvPr/>
        </p:nvSpPr>
        <p:spPr>
          <a:xfrm>
            <a:off x="381000" y="211455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Freight Moving</a:t>
            </a:r>
          </a:p>
        </p:txBody>
      </p:sp>
      <p:sp>
        <p:nvSpPr>
          <p:cNvPr id="4" name="Subtitle 4">
            <a:extLst>
              <a:ext uri="{FF2B5EF4-FFF2-40B4-BE49-F238E27FC236}">
                <a16:creationId xmlns:a16="http://schemas.microsoft.com/office/drawing/2014/main" id="{BCEB0282-BA11-4A1A-BEAD-563AE64EB130}"/>
              </a:ext>
            </a:extLst>
          </p:cNvPr>
          <p:cNvSpPr txBox="1">
            <a:spLocks/>
          </p:cNvSpPr>
          <p:nvPr/>
        </p:nvSpPr>
        <p:spPr>
          <a:xfrm>
            <a:off x="-1371600" y="4152900"/>
            <a:ext cx="6400800" cy="131445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 Van Ostran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JD, CPA, CIA, CFSA, CFE, CGMA, CRMA, IAP, AAE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Senior Vice President and CFO </a:t>
            </a:r>
          </a:p>
          <a:p>
            <a:pPr marL="0" indent="0" algn="ctr">
              <a:buNone/>
            </a:pP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96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19200" y="-1905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 K. Leatherman, Sr. Terminal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77B4BD-1AD5-43BC-ABFC-0F1124608161}"/>
              </a:ext>
            </a:extLst>
          </p:cNvPr>
          <p:cNvSpPr txBox="1"/>
          <p:nvPr/>
        </p:nvSpPr>
        <p:spPr>
          <a:xfrm>
            <a:off x="403718" y="1081795"/>
            <a:ext cx="57912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b="1" i="1" dirty="0">
              <a:solidFill>
                <a:srgbClr val="002060"/>
              </a:solidFill>
            </a:endParaRPr>
          </a:p>
          <a:p>
            <a:r>
              <a:rPr lang="en-US" b="1" i="1" dirty="0">
                <a:solidFill>
                  <a:srgbClr val="002060"/>
                </a:solidFill>
              </a:rPr>
              <a:t>Site Development: 66-Acre Reclamation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0D8374C-E4BA-463E-9FB2-DFB9E32B0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943" y="1647578"/>
            <a:ext cx="3738547" cy="304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9D2DC9-22F4-47B6-AFD7-5EE904658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85" y="1656685"/>
            <a:ext cx="3962400" cy="3048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4D6DAC-0052-4093-95B7-3BE0D186A1F4}"/>
              </a:ext>
            </a:extLst>
          </p:cNvPr>
          <p:cNvSpPr txBox="1"/>
          <p:nvPr/>
        </p:nvSpPr>
        <p:spPr>
          <a:xfrm>
            <a:off x="4866428" y="1346577"/>
            <a:ext cx="57912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Rendering at Full Build-Out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A70AA90-5307-4CED-85CB-02A3537A7550}"/>
              </a:ext>
            </a:extLst>
          </p:cNvPr>
          <p:cNvCxnSpPr>
            <a:cxnSpLocks/>
          </p:cNvCxnSpPr>
          <p:nvPr/>
        </p:nvCxnSpPr>
        <p:spPr>
          <a:xfrm flipV="1">
            <a:off x="401985" y="1614676"/>
            <a:ext cx="3962400" cy="15027"/>
          </a:xfrm>
          <a:prstGeom prst="line">
            <a:avLst/>
          </a:prstGeom>
          <a:ln w="158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C1694C-B8BC-42A2-B377-FFEB6855194C}"/>
              </a:ext>
            </a:extLst>
          </p:cNvPr>
          <p:cNvCxnSpPr>
            <a:cxnSpLocks/>
          </p:cNvCxnSpPr>
          <p:nvPr/>
        </p:nvCxnSpPr>
        <p:spPr>
          <a:xfrm>
            <a:off x="4876800" y="1601470"/>
            <a:ext cx="3721690" cy="0"/>
          </a:xfrm>
          <a:prstGeom prst="line">
            <a:avLst/>
          </a:prstGeom>
          <a:ln w="15875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5A46ED5-A80D-4E54-AE7A-CD0C525F118E}"/>
              </a:ext>
            </a:extLst>
          </p:cNvPr>
          <p:cNvSpPr txBox="1"/>
          <p:nvPr/>
        </p:nvSpPr>
        <p:spPr>
          <a:xfrm>
            <a:off x="401984" y="742950"/>
            <a:ext cx="874201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New, fully-permitted container terminal constructed on previous Navy Base in North Charleston. Will have dual-served rail access to Palmetto Railway’s future ICTF.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19200" y="-1905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Hugh K. Leatherman, Sr. Terminal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F0D725-9EDB-41B6-A311-A7C8AEF949AB}"/>
              </a:ext>
            </a:extLst>
          </p:cNvPr>
          <p:cNvSpPr txBox="1"/>
          <p:nvPr/>
        </p:nvSpPr>
        <p:spPr>
          <a:xfrm>
            <a:off x="304800" y="695930"/>
            <a:ext cx="5105399" cy="4389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US" sz="16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Total Project Cost =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$1.4 Billion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Phase 1 + Access Road Shortfall = </a:t>
            </a:r>
            <a:r>
              <a:rPr lang="en-US" sz="1600" b="1" u="sng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$840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Three-Phased Project with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Phase 1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projected to open during 2020.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Phase 1 over 50% of total project cost are site development costs.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Over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$300 Million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in design &amp; site development spent to date.</a:t>
            </a:r>
          </a:p>
          <a:p>
            <a:pPr marL="771376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Site development nearly complete.</a:t>
            </a:r>
          </a:p>
          <a:p>
            <a:pPr marL="771376" lvl="1" indent="-34290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66-acres of tidal areas reclaimed.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Superstructure &amp; equipment will be next steps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42789" lvl="1" indent="-21431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Ship-to-shore cranes recently ordered.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7213" lvl="1" indent="-214313">
              <a:buFont typeface="Arial" panose="020B0604020202020204" pitchFamily="34" charset="0"/>
              <a:buChar char="•"/>
            </a:pPr>
            <a:endParaRPr lang="en-US" sz="112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1661F7-04CF-43EC-9C00-B040B1CC0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199" y="1671561"/>
            <a:ext cx="3518394" cy="243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F3C8DD-3AC5-4341-8CDB-A633F483A564}"/>
              </a:ext>
            </a:extLst>
          </p:cNvPr>
          <p:cNvSpPr txBox="1"/>
          <p:nvPr/>
        </p:nvSpPr>
        <p:spPr>
          <a:xfrm>
            <a:off x="5562600" y="1109596"/>
            <a:ext cx="24574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u="sng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Phases of HLT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948DDC5-03BE-4321-A834-8B8507EC9DD8}"/>
              </a:ext>
            </a:extLst>
          </p:cNvPr>
          <p:cNvCxnSpPr/>
          <p:nvPr/>
        </p:nvCxnSpPr>
        <p:spPr>
          <a:xfrm>
            <a:off x="5354953" y="947661"/>
            <a:ext cx="57150" cy="3886200"/>
          </a:xfrm>
          <a:prstGeom prst="line">
            <a:avLst/>
          </a:prstGeom>
          <a:ln w="127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589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39520" y="-1905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Wando Welch Upgrades</a:t>
            </a:r>
          </a:p>
          <a:p>
            <a:pPr algn="ctr"/>
            <a:r>
              <a:rPr lang="en-US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Big Ship Ready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33FFC6-DF52-4534-B0A5-F396430FDFBA}"/>
              </a:ext>
            </a:extLst>
          </p:cNvPr>
          <p:cNvSpPr txBox="1"/>
          <p:nvPr/>
        </p:nvSpPr>
        <p:spPr>
          <a:xfrm>
            <a:off x="-125141" y="962590"/>
            <a:ext cx="5306741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Wharf Enhancements &amp; Modernization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– $49.5 Million</a:t>
            </a:r>
          </a:p>
          <a:p>
            <a:pPr marL="1142694" lvl="2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Berths 1 &amp; 2 built in early 1980s; Berth 3 in 1990s. </a:t>
            </a:r>
          </a:p>
          <a:p>
            <a:pPr marL="1142694" lvl="2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Repairs and enhancements required for larger cranes &amp; larger ships.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Crane Modifications &amp; Purchase  </a:t>
            </a: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– $56 Million</a:t>
            </a:r>
          </a:p>
          <a:p>
            <a:pPr marL="1171426" lvl="2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Raising 4 cranes from 115’ to 155’</a:t>
            </a:r>
          </a:p>
          <a:p>
            <a:pPr marL="1171426" lvl="2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Purchasing 3 additional cranes @ 155’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65F6F-6CD4-49CE-AE19-327212B2B109}"/>
              </a:ext>
            </a:extLst>
          </p:cNvPr>
          <p:cNvSpPr txBox="1"/>
          <p:nvPr/>
        </p:nvSpPr>
        <p:spPr>
          <a:xfrm>
            <a:off x="5029200" y="3230761"/>
            <a:ext cx="3962401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28476" lvl="1"/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	Traffic Flow Improvements</a:t>
            </a:r>
          </a:p>
          <a:p>
            <a:pPr marL="1256994" lvl="2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Three-Phased Project : Additional outbound truck lane, expanded outbound security gate, n</a:t>
            </a: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ew POV in/out gates, additional inbound truck lanes, roundabout, &amp; chassis yard</a:t>
            </a:r>
          </a:p>
          <a:p>
            <a:pPr marL="428476" lvl="1"/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9C5773B-1B77-4622-9EA5-0635701A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950406"/>
            <a:ext cx="2514600" cy="22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FCCFA17-77E6-4E45-A913-8859B3DA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01" y="3358566"/>
            <a:ext cx="4664999" cy="126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76C705-147D-4D13-8617-BE3217B0339C}"/>
              </a:ext>
            </a:extLst>
          </p:cNvPr>
          <p:cNvCxnSpPr>
            <a:cxnSpLocks/>
          </p:cNvCxnSpPr>
          <p:nvPr/>
        </p:nvCxnSpPr>
        <p:spPr>
          <a:xfrm>
            <a:off x="228600" y="3257550"/>
            <a:ext cx="4648200" cy="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FFF3DB-61BE-449B-B6F9-606BE15F4B71}"/>
              </a:ext>
            </a:extLst>
          </p:cNvPr>
          <p:cNvCxnSpPr>
            <a:cxnSpLocks/>
          </p:cNvCxnSpPr>
          <p:nvPr/>
        </p:nvCxnSpPr>
        <p:spPr>
          <a:xfrm>
            <a:off x="5334000" y="962590"/>
            <a:ext cx="0" cy="389516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CDA6CD3-F43C-4A1D-B152-E2895CFDF101}"/>
              </a:ext>
            </a:extLst>
          </p:cNvPr>
          <p:cNvCxnSpPr>
            <a:cxnSpLocks/>
          </p:cNvCxnSpPr>
          <p:nvPr/>
        </p:nvCxnSpPr>
        <p:spPr>
          <a:xfrm>
            <a:off x="5943600" y="3168322"/>
            <a:ext cx="2667001" cy="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559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19200" y="1333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Dillon Inland Port</a:t>
            </a:r>
            <a:endParaRPr lang="en-US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9573684-08D6-4921-AD05-213BDA7BD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45" y="819150"/>
            <a:ext cx="7386869" cy="40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0834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madison\Davenport\Public\Public Finance\pubfin\Deal Files\_SC Client Files\South Carolina State Ports Authority\SCSPA - words only.jpg">
            <a:extLst>
              <a:ext uri="{FF2B5EF4-FFF2-40B4-BE49-F238E27FC236}">
                <a16:creationId xmlns:a16="http://schemas.microsoft.com/office/drawing/2014/main" id="{4885C349-E16D-48AE-B5CD-4FFEFF8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2" y="479942"/>
            <a:ext cx="902851" cy="361949"/>
          </a:xfrm>
          <a:prstGeom prst="rect">
            <a:avLst/>
          </a:prstGeom>
          <a:noFill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54A2DEF-2336-4324-80DC-8DAABB91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57150"/>
            <a:ext cx="7200000" cy="428363"/>
          </a:xfrm>
        </p:spPr>
        <p:txBody>
          <a:bodyPr>
            <a:normAutofit fontScale="90000"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Dillon Inland Port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B5BFE2-044F-4E51-A429-0A63061E1824}"/>
              </a:ext>
            </a:extLst>
          </p:cNvPr>
          <p:cNvSpPr txBox="1"/>
          <p:nvPr/>
        </p:nvSpPr>
        <p:spPr>
          <a:xfrm>
            <a:off x="228600" y="666750"/>
            <a:ext cx="813100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Greenfield project to build a $40 million inland rail terminal in Dillon, South Carolina served by CSX.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Estimated Cost: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$50+ Million (SCPA - $40 Million, CSX $10 Million)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Estimated Completion: </a:t>
            </a:r>
            <a:r>
              <a:rPr lang="en-US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Spring 2018 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4209B7C-D2AD-412B-A8B8-983150E84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3" y="1809750"/>
            <a:ext cx="7083665" cy="319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0C942C6E-9A17-43AC-AF9B-064C8625F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345" y="1640383"/>
            <a:ext cx="1461077" cy="726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\\madison\Davenport\Public\Public Finance\pubfin\Deal Files\_SC Client Files\South Carolina State Ports Authority\SCSPA - words only.jpg">
            <a:extLst>
              <a:ext uri="{FF2B5EF4-FFF2-40B4-BE49-F238E27FC236}">
                <a16:creationId xmlns:a16="http://schemas.microsoft.com/office/drawing/2014/main" id="{0EB4CFB7-15EA-4518-B4A3-28A3B929A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3768" y="3967726"/>
            <a:ext cx="1983958" cy="952500"/>
          </a:xfrm>
          <a:prstGeom prst="rect">
            <a:avLst/>
          </a:prstGeom>
          <a:noFill/>
        </p:spPr>
      </p:pic>
      <p:pic>
        <p:nvPicPr>
          <p:cNvPr id="14" name="Picture 9" descr="Image result for marlboro county">
            <a:extLst>
              <a:ext uri="{FF2B5EF4-FFF2-40B4-BE49-F238E27FC236}">
                <a16:creationId xmlns:a16="http://schemas.microsoft.com/office/drawing/2014/main" id="{425C5909-78CE-41DE-9446-75AAED376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725" y="2500790"/>
            <a:ext cx="1676400" cy="1332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73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madison\Davenport\Public\Public Finance\pubfin\Deal Files\_SC Client Files\South Carolina State Ports Authority\SCSPA - words only.jpg">
            <a:extLst>
              <a:ext uri="{FF2B5EF4-FFF2-40B4-BE49-F238E27FC236}">
                <a16:creationId xmlns:a16="http://schemas.microsoft.com/office/drawing/2014/main" id="{4885C349-E16D-48AE-B5CD-4FFEFF8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2" y="479942"/>
            <a:ext cx="902851" cy="361949"/>
          </a:xfrm>
          <a:prstGeom prst="rect">
            <a:avLst/>
          </a:prstGeom>
          <a:noFill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54A2DEF-2336-4324-80DC-8DAABB91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49" y="235711"/>
            <a:ext cx="7200000" cy="42836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Corporate Office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0A5667-B4EB-43BC-83B5-8A01A2D09A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4" y="1555878"/>
            <a:ext cx="6299777" cy="32856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411881-7D78-447F-A503-9E5E66DC6868}"/>
              </a:ext>
            </a:extLst>
          </p:cNvPr>
          <p:cNvSpPr txBox="1"/>
          <p:nvPr/>
        </p:nvSpPr>
        <p:spPr>
          <a:xfrm>
            <a:off x="304799" y="801529"/>
            <a:ext cx="87725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Relocation of Corporate Headquarters from downtown Charleston to the SCPA’s Wando Welch Terminal.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116986-C231-4F0F-AC25-B268A5709CAB}"/>
              </a:ext>
            </a:extLst>
          </p:cNvPr>
          <p:cNvSpPr txBox="1"/>
          <p:nvPr/>
        </p:nvSpPr>
        <p:spPr>
          <a:xfrm>
            <a:off x="6257925" y="1557337"/>
            <a:ext cx="2819400" cy="28469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Design/Build contract</a:t>
            </a: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Design: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LS3P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Construction: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Choate</a:t>
            </a:r>
            <a:endParaRPr lang="en-US" sz="16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Estimated Final Cost: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$40 Million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Funding: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SCPA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5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Estimated Completion: </a:t>
            </a:r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December 2018 </a:t>
            </a:r>
            <a:endParaRPr lang="en-US" sz="16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sz="1600" b="1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48E69C-0130-4E3D-A54E-F5EF620D7F13}"/>
              </a:ext>
            </a:extLst>
          </p:cNvPr>
          <p:cNvCxnSpPr>
            <a:cxnSpLocks/>
          </p:cNvCxnSpPr>
          <p:nvPr/>
        </p:nvCxnSpPr>
        <p:spPr>
          <a:xfrm>
            <a:off x="228600" y="1200150"/>
            <a:ext cx="8686800" cy="0"/>
          </a:xfrm>
          <a:prstGeom prst="line">
            <a:avLst/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9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madison\Davenport\Public\Public Finance\pubfin\Deal Files\_SC Client Files\South Carolina State Ports Authority\SCSPA - words only.jpg">
            <a:extLst>
              <a:ext uri="{FF2B5EF4-FFF2-40B4-BE49-F238E27FC236}">
                <a16:creationId xmlns:a16="http://schemas.microsoft.com/office/drawing/2014/main" id="{4885C349-E16D-48AE-B5CD-4FFEFF8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2" y="479942"/>
            <a:ext cx="902851" cy="361949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2D7C4A0-A80B-4AE0-A1C0-441CFB6967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742951"/>
            <a:ext cx="7074144" cy="4384368"/>
          </a:xfrm>
          <a:prstGeom prst="rect">
            <a:avLst/>
          </a:prstGeom>
        </p:spPr>
      </p:pic>
      <p:sp>
        <p:nvSpPr>
          <p:cNvPr id="10" name="Title 3">
            <a:extLst>
              <a:ext uri="{FF2B5EF4-FFF2-40B4-BE49-F238E27FC236}">
                <a16:creationId xmlns:a16="http://schemas.microsoft.com/office/drawing/2014/main" id="{E4A5AAD0-042D-4071-88EF-245B8F1CD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6349" y="235711"/>
            <a:ext cx="7200000" cy="42836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Harbor Deepening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27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madison\Davenport\Public\Public Finance\pubfin\Deal Files\_SC Client Files\South Carolina State Ports Authority\SCSPA - words only.jpg">
            <a:extLst>
              <a:ext uri="{FF2B5EF4-FFF2-40B4-BE49-F238E27FC236}">
                <a16:creationId xmlns:a16="http://schemas.microsoft.com/office/drawing/2014/main" id="{4885C349-E16D-48AE-B5CD-4FFEFF8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2" y="479942"/>
            <a:ext cx="902851" cy="361949"/>
          </a:xfrm>
          <a:prstGeom prst="rect">
            <a:avLst/>
          </a:prstGeom>
          <a:noFill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54A2DEF-2336-4324-80DC-8DAABB91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9600" y="57150"/>
            <a:ext cx="7200000" cy="42836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Harbor Deepening</a:t>
            </a: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94C9FB-2434-4FC1-AB1C-BBA4C46C3F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978" y="991006"/>
            <a:ext cx="7064098" cy="3866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381675-FFEB-4391-BE7C-1BC1CA39FD80}"/>
              </a:ext>
            </a:extLst>
          </p:cNvPr>
          <p:cNvSpPr txBox="1"/>
          <p:nvPr/>
        </p:nvSpPr>
        <p:spPr>
          <a:xfrm>
            <a:off x="762000" y="725329"/>
            <a:ext cx="8382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Construction phase is underway…</a:t>
            </a:r>
          </a:p>
        </p:txBody>
      </p:sp>
    </p:spTree>
    <p:extLst>
      <p:ext uri="{BB962C8B-B14F-4D97-AF65-F5344CB8AC3E}">
        <p14:creationId xmlns:p14="http://schemas.microsoft.com/office/powerpoint/2010/main" val="1549526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madison\Davenport\Public\Public Finance\pubfin\Deal Files\_SC Client Files\South Carolina State Ports Authority\SCSPA - words only.jpg">
            <a:extLst>
              <a:ext uri="{FF2B5EF4-FFF2-40B4-BE49-F238E27FC236}">
                <a16:creationId xmlns:a16="http://schemas.microsoft.com/office/drawing/2014/main" id="{4885C349-E16D-48AE-B5CD-4FFEFF8E4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2" y="479942"/>
            <a:ext cx="902851" cy="361949"/>
          </a:xfrm>
          <a:prstGeom prst="rect">
            <a:avLst/>
          </a:prstGeom>
          <a:noFill/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A54A2DEF-2336-4324-80DC-8DAABB91F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238387"/>
            <a:ext cx="7200000" cy="428363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Into the Future</a:t>
            </a:r>
            <a:br>
              <a:rPr lang="en-US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FE294-DDB8-4312-AFB7-7183F69C0F83}"/>
              </a:ext>
            </a:extLst>
          </p:cNvPr>
          <p:cNvSpPr txBox="1"/>
          <p:nvPr/>
        </p:nvSpPr>
        <p:spPr>
          <a:xfrm>
            <a:off x="282643" y="1077932"/>
            <a:ext cx="3777034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Potential barge to run between container terminals.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Will assist in getting local drays (trucks) off of the road between container &amp; rail yards. 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Applied for a Marine Highway Designation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Feasibility study will soon begin.</a:t>
            </a: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pPr marL="714226" lvl="1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</a:rPr>
              <a:t>Funding has not been determined.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714226" lvl="1" indent="-285750">
              <a:buFont typeface="Arial" panose="020B0604020202020204" pitchFamily="34" charset="0"/>
              <a:buChar char="•"/>
            </a:pPr>
            <a:endParaRPr lang="en-US" sz="1600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FAEE49-565E-456C-B7C9-DB522F5FE0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578" y="1500053"/>
            <a:ext cx="4038025" cy="268932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73891D-1AC8-4C06-B0E7-B9E2A809D8B1}"/>
              </a:ext>
            </a:extLst>
          </p:cNvPr>
          <p:cNvCxnSpPr>
            <a:cxnSpLocks/>
          </p:cNvCxnSpPr>
          <p:nvPr/>
        </p:nvCxnSpPr>
        <p:spPr>
          <a:xfrm>
            <a:off x="4572000" y="962590"/>
            <a:ext cx="0" cy="3895160"/>
          </a:xfrm>
          <a:prstGeom prst="line">
            <a:avLst/>
          </a:prstGeom>
          <a:ln w="254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044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E8D34D-C18F-4072-82C9-C5818739C48B}" type="slidenum">
              <a:rPr lang="en-US" smtClean="0">
                <a:solidFill>
                  <a:srgbClr val="5A5A5A">
                    <a:tint val="75000"/>
                  </a:srgbClr>
                </a:solidFill>
              </a:rPr>
              <a:pPr/>
              <a:t>19</a:t>
            </a:fld>
            <a:endParaRPr lang="en-US" dirty="0">
              <a:solidFill>
                <a:srgbClr val="5A5A5A">
                  <a:tint val="75000"/>
                </a:srgbClr>
              </a:solidFill>
            </a:endParaRPr>
          </a:p>
        </p:txBody>
      </p:sp>
      <p:pic>
        <p:nvPicPr>
          <p:cNvPr id="10" name="Picture 2" descr="\\madison\Davenport\Public\Public Finance\pubfin\Deal Files\_SC Client Files\South Carolina State Ports Authority\SCSPA - words on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5752" y="95251"/>
            <a:ext cx="902851" cy="438129"/>
          </a:xfrm>
          <a:prstGeom prst="rect">
            <a:avLst/>
          </a:prstGeom>
          <a:noFill/>
        </p:spPr>
      </p:pic>
      <p:sp>
        <p:nvSpPr>
          <p:cNvPr id="2" name="AutoShape 5" descr="Image result for marlboro county"/>
          <p:cNvSpPr>
            <a:spLocks noChangeAspect="1" noChangeArrowheads="1"/>
          </p:cNvSpPr>
          <p:nvPr/>
        </p:nvSpPr>
        <p:spPr bwMode="auto">
          <a:xfrm>
            <a:off x="533400" y="-146685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7" descr="Image result for marlboro county"/>
          <p:cNvSpPr>
            <a:spLocks noChangeAspect="1" noChangeArrowheads="1"/>
          </p:cNvSpPr>
          <p:nvPr/>
        </p:nvSpPr>
        <p:spPr bwMode="auto">
          <a:xfrm>
            <a:off x="307975" y="-16764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Keeping Freight Moving = Big Investment in the future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1543050"/>
            <a:ext cx="9855200" cy="739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782020"/>
            <a:ext cx="7772400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Keeping Freight Moving.</a:t>
            </a:r>
          </a:p>
        </p:txBody>
      </p:sp>
    </p:spTree>
    <p:extLst>
      <p:ext uri="{BB962C8B-B14F-4D97-AF65-F5344CB8AC3E}">
        <p14:creationId xmlns:p14="http://schemas.microsoft.com/office/powerpoint/2010/main" val="951019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E0AA3-0DF6-43EA-95C1-F71F82C9A09B}"/>
              </a:ext>
            </a:extLst>
          </p:cNvPr>
          <p:cNvSpPr txBox="1"/>
          <p:nvPr/>
        </p:nvSpPr>
        <p:spPr>
          <a:xfrm>
            <a:off x="1600200" y="1333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 Ports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C65ED6-F164-4118-8450-2B27EE5A1B8E}"/>
              </a:ext>
            </a:extLst>
          </p:cNvPr>
          <p:cNvSpPr txBox="1"/>
          <p:nvPr/>
        </p:nvSpPr>
        <p:spPr>
          <a:xfrm>
            <a:off x="206299" y="950406"/>
            <a:ext cx="4365701" cy="3683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9</a:t>
            </a:r>
            <a:r>
              <a:rPr lang="en-US" sz="1400" baseline="300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th</a:t>
            </a: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 Largest U.S. Container Port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Self-Sustaining &amp; Operating Port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Fastest Growing Port Since 2011 (% Increase)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$53 Billion Annual Economic Impact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1 in 11 jobs in South Carolina attributed to SCPA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Focus on Manufacturing Logistics Economic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Development Catalyst for the State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Most Productive and Low Cost Port in United States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Deepest Permitted Harbor in Southeast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Dual Class 1 Rail Service (Norfolk Southern and CSX)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Focus on Rail growth: Inland Ports – Greer &amp; Dillon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Skilled &amp; Specialized Workforce</a:t>
            </a:r>
          </a:p>
          <a:p>
            <a:pPr marL="400050" indent="-4000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Significant Capital Investment to Remain a Top 10 Port</a:t>
            </a:r>
          </a:p>
          <a:p>
            <a:pPr marL="400050" indent="-4000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506651D-4BE9-43DA-92D0-701308007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42950"/>
            <a:ext cx="4104075" cy="383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4545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402285" y="10564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 were….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02A86DC-8359-4A71-829C-3B0CDDE47E9E}"/>
              </a:ext>
            </a:extLst>
          </p:cNvPr>
          <p:cNvSpPr txBox="1">
            <a:spLocks/>
          </p:cNvSpPr>
          <p:nvPr/>
        </p:nvSpPr>
        <p:spPr>
          <a:xfrm>
            <a:off x="318569" y="1052485"/>
            <a:ext cx="4023183" cy="4283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/>
              <a:t>Columbus Street Terminal, 1944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0855D8C-E891-4D90-AA3A-0252F8B47A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" t="2730" r="5435" b="20867"/>
          <a:stretch/>
        </p:blipFill>
        <p:spPr bwMode="auto">
          <a:xfrm>
            <a:off x="228600" y="1417594"/>
            <a:ext cx="4152657" cy="3269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9DBB5CE1-AFBB-431C-BB78-7B9F3491C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8" t="-2319" r="3297" b="21967"/>
          <a:stretch/>
        </p:blipFill>
        <p:spPr bwMode="auto">
          <a:xfrm>
            <a:off x="4460266" y="1312557"/>
            <a:ext cx="4348337" cy="34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62422EE-9432-40C4-8316-DAEAB7472BE6}"/>
              </a:ext>
            </a:extLst>
          </p:cNvPr>
          <p:cNvSpPr txBox="1">
            <a:spLocks/>
          </p:cNvSpPr>
          <p:nvPr/>
        </p:nvSpPr>
        <p:spPr bwMode="gray">
          <a:xfrm>
            <a:off x="4876800" y="1038213"/>
            <a:ext cx="4267200" cy="4283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8557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i="1" dirty="0"/>
              <a:t>North Charleston Terminal, 1945</a:t>
            </a:r>
          </a:p>
        </p:txBody>
      </p:sp>
    </p:spTree>
    <p:extLst>
      <p:ext uri="{BB962C8B-B14F-4D97-AF65-F5344CB8AC3E}">
        <p14:creationId xmlns:p14="http://schemas.microsoft.com/office/powerpoint/2010/main" val="182008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95400" y="0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We’ve come a long way….</a:t>
            </a:r>
          </a:p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SHIPS ARE HERE NOW.</a:t>
            </a:r>
          </a:p>
        </p:txBody>
      </p:sp>
      <p:pic>
        <p:nvPicPr>
          <p:cNvPr id="8" name="Picture 4" descr="\\SPAPUBS\Publications\IMAGES\VESSELS\JPEG\COSCO Development 3001.JPG">
            <a:extLst>
              <a:ext uri="{FF2B5EF4-FFF2-40B4-BE49-F238E27FC236}">
                <a16:creationId xmlns:a16="http://schemas.microsoft.com/office/drawing/2014/main" id="{003665F7-36F3-482F-AFEE-1D449A2F5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518" r="2255" b="11286"/>
          <a:stretch/>
        </p:blipFill>
        <p:spPr bwMode="auto">
          <a:xfrm>
            <a:off x="685800" y="742950"/>
            <a:ext cx="7372814" cy="406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142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E0AA3-0DF6-43EA-95C1-F71F82C9A09B}"/>
              </a:ext>
            </a:extLst>
          </p:cNvPr>
          <p:cNvSpPr txBox="1"/>
          <p:nvPr/>
        </p:nvSpPr>
        <p:spPr>
          <a:xfrm>
            <a:off x="1600200" y="13335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Impact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74D7CB-74F9-4934-AB57-CC2C402F2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19150"/>
            <a:ext cx="7595177" cy="415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457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DE0AA3-0DF6-43EA-95C1-F71F82C9A09B}"/>
              </a:ext>
            </a:extLst>
          </p:cNvPr>
          <p:cNvSpPr txBox="1"/>
          <p:nvPr/>
        </p:nvSpPr>
        <p:spPr>
          <a:xfrm>
            <a:off x="1371600" y="-32347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Economic Engine for Our State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D1C6E-11A1-4817-AECC-4B806354F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895350"/>
            <a:ext cx="7086599" cy="38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90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8A1D3E-6FA6-48E5-9C8B-1371E554F1D6}"/>
              </a:ext>
            </a:extLst>
          </p:cNvPr>
          <p:cNvSpPr txBox="1"/>
          <p:nvPr/>
        </p:nvSpPr>
        <p:spPr>
          <a:xfrm>
            <a:off x="1371600" y="-32347"/>
            <a:ext cx="335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Segments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FY2017 – Percent of Revenue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0A39603-F859-41D6-A236-6AEC5243CECC}"/>
              </a:ext>
            </a:extLst>
          </p:cNvPr>
          <p:cNvGrpSpPr/>
          <p:nvPr/>
        </p:nvGrpSpPr>
        <p:grpSpPr>
          <a:xfrm>
            <a:off x="55063" y="1085205"/>
            <a:ext cx="2181841" cy="3746957"/>
            <a:chOff x="219011" y="685800"/>
            <a:chExt cx="2240605" cy="384536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49C1460-207A-4843-B5E6-01028FEF72AA}"/>
                </a:ext>
              </a:extLst>
            </p:cNvPr>
            <p:cNvSpPr/>
            <p:nvPr/>
          </p:nvSpPr>
          <p:spPr>
            <a:xfrm>
              <a:off x="219011" y="685800"/>
              <a:ext cx="2240605" cy="38453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A53D1F-B654-471E-AFF6-486DE23C25AF}"/>
                </a:ext>
              </a:extLst>
            </p:cNvPr>
            <p:cNvSpPr txBox="1"/>
            <p:nvPr/>
          </p:nvSpPr>
          <p:spPr>
            <a:xfrm>
              <a:off x="424913" y="3124201"/>
              <a:ext cx="1828800" cy="34744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US" sz="22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Containers 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88A751D-5959-4224-A7B1-6A6443A309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r="6244"/>
            <a:stretch/>
          </p:blipFill>
          <p:spPr>
            <a:xfrm>
              <a:off x="270892" y="1215958"/>
              <a:ext cx="2136844" cy="1744114"/>
            </a:xfrm>
            <a:prstGeom prst="rect">
              <a:avLst/>
            </a:prstGeom>
            <a:grpFill/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9D71619-8EBB-4615-97F0-14C563E6D6E0}"/>
                </a:ext>
              </a:extLst>
            </p:cNvPr>
            <p:cNvCxnSpPr/>
            <p:nvPr/>
          </p:nvCxnSpPr>
          <p:spPr>
            <a:xfrm>
              <a:off x="405458" y="3048000"/>
              <a:ext cx="1905000" cy="0"/>
            </a:xfrm>
            <a:prstGeom prst="line">
              <a:avLst/>
            </a:prstGeom>
            <a:grpFill/>
            <a:ln w="12700">
              <a:solidFill>
                <a:srgbClr val="054B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584A7-B079-4C8C-A9A0-D8D71F697DC4}"/>
              </a:ext>
            </a:extLst>
          </p:cNvPr>
          <p:cNvGrpSpPr/>
          <p:nvPr/>
        </p:nvGrpSpPr>
        <p:grpSpPr>
          <a:xfrm>
            <a:off x="2286000" y="1085205"/>
            <a:ext cx="2387882" cy="3746956"/>
            <a:chOff x="2511498" y="685800"/>
            <a:chExt cx="2240605" cy="389017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0ACBB4E-C736-40F4-A64E-32D719E03219}"/>
                </a:ext>
              </a:extLst>
            </p:cNvPr>
            <p:cNvSpPr/>
            <p:nvPr/>
          </p:nvSpPr>
          <p:spPr>
            <a:xfrm>
              <a:off x="2511498" y="685800"/>
              <a:ext cx="2240605" cy="38901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FC821ED-295A-4C71-87A9-FA51A833639B}"/>
                </a:ext>
              </a:extLst>
            </p:cNvPr>
            <p:cNvSpPr txBox="1"/>
            <p:nvPr/>
          </p:nvSpPr>
          <p:spPr>
            <a:xfrm>
              <a:off x="2712536" y="3128426"/>
              <a:ext cx="1828800" cy="70298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US" sz="22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Breakbulk/</a:t>
              </a:r>
            </a:p>
            <a:p>
              <a:pPr lvl="0" algn="ctr"/>
              <a:r>
                <a:rPr lang="en-US" sz="22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Rolling Stock 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714B66-E945-48EC-94F4-D69F0327F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20" r="9100"/>
            <a:stretch/>
          </p:blipFill>
          <p:spPr>
            <a:xfrm>
              <a:off x="2558513" y="1201706"/>
              <a:ext cx="2136844" cy="1803230"/>
            </a:xfrm>
            <a:prstGeom prst="rect">
              <a:avLst/>
            </a:prstGeom>
            <a:grpFill/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16BF19-7FEE-41FE-9A1C-FEDAFE275D61}"/>
                </a:ext>
              </a:extLst>
            </p:cNvPr>
            <p:cNvCxnSpPr/>
            <p:nvPr/>
          </p:nvCxnSpPr>
          <p:spPr>
            <a:xfrm>
              <a:off x="2636336" y="3106689"/>
              <a:ext cx="1905000" cy="0"/>
            </a:xfrm>
            <a:prstGeom prst="line">
              <a:avLst/>
            </a:prstGeom>
            <a:grpFill/>
            <a:ln w="12700">
              <a:solidFill>
                <a:srgbClr val="054B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3BC995-987A-4B85-9DCF-27C56A90E60A}"/>
              </a:ext>
            </a:extLst>
          </p:cNvPr>
          <p:cNvGrpSpPr/>
          <p:nvPr/>
        </p:nvGrpSpPr>
        <p:grpSpPr>
          <a:xfrm>
            <a:off x="6858000" y="1085205"/>
            <a:ext cx="2161356" cy="3746956"/>
            <a:chOff x="4798981" y="682558"/>
            <a:chExt cx="2240605" cy="384877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3DA421E-E3EC-4E43-97C3-B44830AE6ED1}"/>
                </a:ext>
              </a:extLst>
            </p:cNvPr>
            <p:cNvSpPr/>
            <p:nvPr/>
          </p:nvSpPr>
          <p:spPr>
            <a:xfrm>
              <a:off x="4798981" y="682558"/>
              <a:ext cx="2240605" cy="384877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0772DC-D4C9-41AF-8338-A4723338F4ED}"/>
                </a:ext>
              </a:extLst>
            </p:cNvPr>
            <p:cNvSpPr txBox="1"/>
            <p:nvPr/>
          </p:nvSpPr>
          <p:spPr>
            <a:xfrm>
              <a:off x="5009749" y="3120174"/>
              <a:ext cx="1828801" cy="343736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US" sz="22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Cruise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5A10C90-08B4-486C-BB17-41C6DD82C1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10"/>
            <a:stretch/>
          </p:blipFill>
          <p:spPr>
            <a:xfrm>
              <a:off x="4892706" y="1215957"/>
              <a:ext cx="2132251" cy="1752600"/>
            </a:xfrm>
            <a:prstGeom prst="rect">
              <a:avLst/>
            </a:prstGeom>
            <a:grpFill/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384AF8E-07B5-490B-B547-C7E5C5E4ECDF}"/>
                </a:ext>
              </a:extLst>
            </p:cNvPr>
            <p:cNvCxnSpPr/>
            <p:nvPr/>
          </p:nvCxnSpPr>
          <p:spPr>
            <a:xfrm>
              <a:off x="4980565" y="3067398"/>
              <a:ext cx="1905000" cy="0"/>
            </a:xfrm>
            <a:prstGeom prst="line">
              <a:avLst/>
            </a:prstGeom>
            <a:grpFill/>
            <a:ln w="12700">
              <a:solidFill>
                <a:srgbClr val="054B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C6B4F7-BBCD-4943-90D6-2247ABDC97FC}"/>
              </a:ext>
            </a:extLst>
          </p:cNvPr>
          <p:cNvGrpSpPr/>
          <p:nvPr/>
        </p:nvGrpSpPr>
        <p:grpSpPr>
          <a:xfrm>
            <a:off x="4724403" y="1085204"/>
            <a:ext cx="2086467" cy="3746957"/>
            <a:chOff x="6629400" y="571500"/>
            <a:chExt cx="2240605" cy="3775675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5EDD342-6BA7-410A-9842-8BD395831914}"/>
                </a:ext>
              </a:extLst>
            </p:cNvPr>
            <p:cNvSpPr/>
            <p:nvPr/>
          </p:nvSpPr>
          <p:spPr>
            <a:xfrm>
              <a:off x="6629400" y="571500"/>
              <a:ext cx="2240605" cy="37756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4000" tIns="54000" rIns="54000" bIns="54000"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B23DB5-235B-4A06-B0A0-3BEB6CB768B9}"/>
                </a:ext>
              </a:extLst>
            </p:cNvPr>
            <p:cNvSpPr txBox="1"/>
            <p:nvPr/>
          </p:nvSpPr>
          <p:spPr>
            <a:xfrm>
              <a:off x="6830438" y="2988827"/>
              <a:ext cx="1828801" cy="334697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lvl="0" algn="ctr"/>
              <a:r>
                <a:rPr lang="en-US" sz="22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</a:rPr>
                <a:t>SC Inland Port</a:t>
              </a: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A893295-F909-4072-8FBE-98CCA8D80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416" y="1094769"/>
              <a:ext cx="2162372" cy="1738957"/>
            </a:xfrm>
            <a:prstGeom prst="rect">
              <a:avLst/>
            </a:prstGeom>
            <a:grpFill/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F273B23-17AF-42FB-9D80-94EF4F85E94C}"/>
                </a:ext>
              </a:extLst>
            </p:cNvPr>
            <p:cNvCxnSpPr/>
            <p:nvPr/>
          </p:nvCxnSpPr>
          <p:spPr>
            <a:xfrm>
              <a:off x="6754238" y="2927546"/>
              <a:ext cx="1905001" cy="0"/>
            </a:xfrm>
            <a:prstGeom prst="line">
              <a:avLst/>
            </a:prstGeom>
            <a:grpFill/>
            <a:ln w="12700">
              <a:solidFill>
                <a:srgbClr val="054B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F956C7B-BF5B-4FD6-A178-1010BBC1E418}"/>
              </a:ext>
            </a:extLst>
          </p:cNvPr>
          <p:cNvSpPr txBox="1"/>
          <p:nvPr/>
        </p:nvSpPr>
        <p:spPr>
          <a:xfrm>
            <a:off x="279601" y="4046653"/>
            <a:ext cx="183070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79%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6E34A3-CFB0-44BF-A421-53EDEAAD2E6E}"/>
              </a:ext>
            </a:extLst>
          </p:cNvPr>
          <p:cNvSpPr txBox="1"/>
          <p:nvPr/>
        </p:nvSpPr>
        <p:spPr>
          <a:xfrm>
            <a:off x="2623272" y="4046651"/>
            <a:ext cx="183070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10%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8D099F-04EE-4B5F-9E78-9E658466DC75}"/>
              </a:ext>
            </a:extLst>
          </p:cNvPr>
          <p:cNvSpPr txBox="1"/>
          <p:nvPr/>
        </p:nvSpPr>
        <p:spPr>
          <a:xfrm>
            <a:off x="7112751" y="4040049"/>
            <a:ext cx="183070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60FBBE5-43AB-406F-9400-364729D2998E}"/>
              </a:ext>
            </a:extLst>
          </p:cNvPr>
          <p:cNvSpPr txBox="1"/>
          <p:nvPr/>
        </p:nvSpPr>
        <p:spPr>
          <a:xfrm>
            <a:off x="4839830" y="4046653"/>
            <a:ext cx="1830703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4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5%</a:t>
            </a:r>
          </a:p>
        </p:txBody>
      </p:sp>
      <p:pic>
        <p:nvPicPr>
          <p:cNvPr id="27" name="Picture 2" descr="\\SPAPUBS\Publications\IMAGES\YARD SHOTS\JPEG\BMW X Series_SCP2038.JPG">
            <a:extLst>
              <a:ext uri="{FF2B5EF4-FFF2-40B4-BE49-F238E27FC236}">
                <a16:creationId xmlns:a16="http://schemas.microsoft.com/office/drawing/2014/main" id="{1F609187-565F-40BA-831F-16AAB004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23" y="1583857"/>
            <a:ext cx="2369684" cy="172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76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95400" y="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Keeping Freight Moving =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Investment in the Future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8AF0EA80-5B1B-415D-8906-97557428C9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3854401"/>
              </p:ext>
            </p:extLst>
          </p:nvPr>
        </p:nvGraphicFramePr>
        <p:xfrm>
          <a:off x="1416204" y="1053789"/>
          <a:ext cx="5822795" cy="3848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443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0F3151-66AD-44BB-B8BD-93B90443CE12}"/>
              </a:ext>
            </a:extLst>
          </p:cNvPr>
          <p:cNvSpPr txBox="1"/>
          <p:nvPr/>
        </p:nvSpPr>
        <p:spPr>
          <a:xfrm>
            <a:off x="1295400" y="0"/>
            <a:ext cx="335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“Inside of the Fence”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Priorities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BB2A6-5E0C-40F0-9283-63404C97DA6D}"/>
              </a:ext>
            </a:extLst>
          </p:cNvPr>
          <p:cNvSpPr txBox="1"/>
          <p:nvPr/>
        </p:nvSpPr>
        <p:spPr>
          <a:xfrm>
            <a:off x="228439" y="961955"/>
            <a:ext cx="4296661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Hugh Leatherman Terminal Phase 1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2020 Projected Opening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Wando Welch Terminal Improvements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Wharf Improvements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Traffic Flow Improvements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Equipment Modifications &amp; Purchase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Densification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Inland Port – Dillon (2Q CY18)</a:t>
            </a:r>
          </a:p>
          <a:p>
            <a:pPr marL="400050" indent="-400050"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Corporate Office Building (4Q CY18)</a:t>
            </a:r>
          </a:p>
          <a:p>
            <a:endParaRPr lang="en-US" sz="14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400050" indent="-4000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All Other Improvements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New Terminal Operating System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Paving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Capital Repairs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r>
              <a:rPr lang="en-US" sz="1400" i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Equipment</a:t>
            </a: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371326" indent="-4000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  <a:p>
            <a:pPr marL="828526" lvl="1" indent="-400050">
              <a:buFont typeface="Arial" panose="020B0604020202020204" pitchFamily="34" charset="0"/>
              <a:buChar char="•"/>
            </a:pPr>
            <a:endParaRPr lang="en-US" i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4BD5DB-F110-4C8E-BA1B-F6E1C4962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703481"/>
            <a:ext cx="5308309" cy="44005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DBA1A9-2EBF-4ACC-87F9-40D68BC4CBF0}"/>
              </a:ext>
            </a:extLst>
          </p:cNvPr>
          <p:cNvSpPr txBox="1"/>
          <p:nvPr/>
        </p:nvSpPr>
        <p:spPr>
          <a:xfrm>
            <a:off x="6629400" y="3848100"/>
            <a:ext cx="1480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HLT Phase 1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$840 Million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546805-1864-4FC5-9401-920B6EA9A393}"/>
              </a:ext>
            </a:extLst>
          </p:cNvPr>
          <p:cNvSpPr txBox="1"/>
          <p:nvPr/>
        </p:nvSpPr>
        <p:spPr>
          <a:xfrm>
            <a:off x="4031480" y="4120575"/>
            <a:ext cx="194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Inland Port Dillon</a:t>
            </a:r>
          </a:p>
          <a:p>
            <a:r>
              <a:rPr lang="en-US" sz="1600" b="1" dirty="0"/>
              <a:t>$40 Million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A337DB-91C4-4401-A6CF-3D7C8CD8B37C}"/>
              </a:ext>
            </a:extLst>
          </p:cNvPr>
          <p:cNvSpPr txBox="1"/>
          <p:nvPr/>
        </p:nvSpPr>
        <p:spPr>
          <a:xfrm>
            <a:off x="3677656" y="3380068"/>
            <a:ext cx="194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Corporate Office</a:t>
            </a:r>
          </a:p>
          <a:p>
            <a:r>
              <a:rPr lang="en-US" sz="1600" b="1" dirty="0"/>
              <a:t>$40 Million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F9E8F5-9A73-4B1A-B5D7-FD6622EC118C}"/>
              </a:ext>
            </a:extLst>
          </p:cNvPr>
          <p:cNvSpPr txBox="1"/>
          <p:nvPr/>
        </p:nvSpPr>
        <p:spPr>
          <a:xfrm>
            <a:off x="4061780" y="1944282"/>
            <a:ext cx="19410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Wando Welch Improvements</a:t>
            </a:r>
          </a:p>
          <a:p>
            <a:r>
              <a:rPr lang="en-US" sz="1600" b="1" dirty="0"/>
              <a:t>$212 Million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50A21-E012-4260-943E-CD281DF779B8}"/>
              </a:ext>
            </a:extLst>
          </p:cNvPr>
          <p:cNvSpPr txBox="1"/>
          <p:nvPr/>
        </p:nvSpPr>
        <p:spPr>
          <a:xfrm>
            <a:off x="6112934" y="1329579"/>
            <a:ext cx="19410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All Other</a:t>
            </a:r>
          </a:p>
          <a:p>
            <a:r>
              <a:rPr lang="en-US" sz="1600" b="1" dirty="0"/>
              <a:t>$168 Million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1D118B-4440-460D-AF96-DDA6BB494AAB}"/>
              </a:ext>
            </a:extLst>
          </p:cNvPr>
          <p:cNvCxnSpPr/>
          <p:nvPr/>
        </p:nvCxnSpPr>
        <p:spPr>
          <a:xfrm flipH="1">
            <a:off x="5305476" y="3892756"/>
            <a:ext cx="304800" cy="2584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A63F3B-D455-443B-90DC-4B6B0F484649}"/>
              </a:ext>
            </a:extLst>
          </p:cNvPr>
          <p:cNvCxnSpPr>
            <a:cxnSpLocks/>
          </p:cNvCxnSpPr>
          <p:nvPr/>
        </p:nvCxnSpPr>
        <p:spPr>
          <a:xfrm flipH="1">
            <a:off x="5181600" y="3590619"/>
            <a:ext cx="303647" cy="219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310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2115</TotalTime>
  <Words>2208</Words>
  <Application>Microsoft Office PowerPoint</Application>
  <PresentationFormat>On-screen Show (16:9)</PresentationFormat>
  <Paragraphs>359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Dillon Inland Port</vt:lpstr>
      <vt:lpstr>Corporate Office </vt:lpstr>
      <vt:lpstr>Harbor Deepening </vt:lpstr>
      <vt:lpstr>Harbor Deepening</vt:lpstr>
      <vt:lpstr>Into the Future </vt:lpstr>
      <vt:lpstr>Keeping Freight Moving = Big Investment in the future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Bull, Marion</dc:creator>
  <cp:lastModifiedBy>Richardson, Mary Beth</cp:lastModifiedBy>
  <cp:revision>60</cp:revision>
  <dcterms:created xsi:type="dcterms:W3CDTF">2017-11-17T16:59:24Z</dcterms:created>
  <dcterms:modified xsi:type="dcterms:W3CDTF">2017-12-11T19:55:10Z</dcterms:modified>
</cp:coreProperties>
</file>