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78" r:id="rId3"/>
    <p:sldId id="259" r:id="rId4"/>
    <p:sldId id="262" r:id="rId5"/>
    <p:sldId id="263" r:id="rId6"/>
    <p:sldId id="264" r:id="rId7"/>
    <p:sldId id="266" r:id="rId8"/>
    <p:sldId id="268" r:id="rId9"/>
    <p:sldId id="269" r:id="rId10"/>
    <p:sldId id="270" r:id="rId11"/>
    <p:sldId id="271" r:id="rId12"/>
    <p:sldId id="275" r:id="rId13"/>
    <p:sldId id="277" r:id="rId1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7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78" y="10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4610B7-2172-443A-876C-CFFD8AF58E29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4017B6F8-8F13-4991-8883-A8BF4FBDFBFA}">
      <dgm:prSet phldrT="[Text]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tx2"/>
              </a:solidFill>
            </a:rPr>
            <a:t>1</a:t>
          </a:r>
        </a:p>
      </dgm:t>
    </dgm:pt>
    <dgm:pt modelId="{89B0FB79-3F95-45E3-BBEA-9DEF4A9042E7}" type="parTrans" cxnId="{3B4DAD00-7311-4593-A798-FDD3944F270C}">
      <dgm:prSet/>
      <dgm:spPr/>
      <dgm:t>
        <a:bodyPr/>
        <a:lstStyle/>
        <a:p>
          <a:endParaRPr lang="en-US"/>
        </a:p>
      </dgm:t>
    </dgm:pt>
    <dgm:pt modelId="{E7862CB9-4158-4424-8E08-EF531DEE1E24}" type="sibTrans" cxnId="{3B4DAD00-7311-4593-A798-FDD3944F270C}">
      <dgm:prSet/>
      <dgm:spPr/>
      <dgm:t>
        <a:bodyPr/>
        <a:lstStyle/>
        <a:p>
          <a:endParaRPr lang="en-US"/>
        </a:p>
      </dgm:t>
    </dgm:pt>
    <dgm:pt modelId="{EAE26DFF-457D-47D4-B4C7-466ACD6C62B6}">
      <dgm:prSet phldrT="[Text]"/>
      <dgm:spPr>
        <a:solidFill>
          <a:srgbClr val="327919"/>
        </a:solidFill>
        <a:ln>
          <a:noFill/>
        </a:ln>
      </dgm:spPr>
      <dgm:t>
        <a:bodyPr/>
        <a:lstStyle/>
        <a:p>
          <a:r>
            <a:rPr lang="en-US" dirty="0">
              <a:solidFill>
                <a:srgbClr val="327919"/>
              </a:solidFill>
            </a:rPr>
            <a:t>1</a:t>
          </a:r>
        </a:p>
      </dgm:t>
    </dgm:pt>
    <dgm:pt modelId="{17F632D8-2068-46CA-AA69-93A6C232C4CD}" type="parTrans" cxnId="{1DFB4F3C-F661-4D41-9092-61EC0DABD697}">
      <dgm:prSet/>
      <dgm:spPr/>
      <dgm:t>
        <a:bodyPr/>
        <a:lstStyle/>
        <a:p>
          <a:endParaRPr lang="en-US"/>
        </a:p>
      </dgm:t>
    </dgm:pt>
    <dgm:pt modelId="{5668CF8B-CFCC-4B22-8831-EF36ACD8E273}" type="sibTrans" cxnId="{1DFB4F3C-F661-4D41-9092-61EC0DABD697}">
      <dgm:prSet/>
      <dgm:spPr/>
      <dgm:t>
        <a:bodyPr/>
        <a:lstStyle/>
        <a:p>
          <a:endParaRPr lang="en-US"/>
        </a:p>
      </dgm:t>
    </dgm:pt>
    <dgm:pt modelId="{31939C4D-FC46-47D5-B04D-BBD7A39CCB7F}">
      <dgm:prSet phldrT="[Text]"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1</a:t>
          </a:r>
        </a:p>
      </dgm:t>
    </dgm:pt>
    <dgm:pt modelId="{2512ACE7-A1CD-40A0-91AE-58CA4BE61215}" type="parTrans" cxnId="{7A094075-4C6F-4F68-BA25-A49008FB503C}">
      <dgm:prSet/>
      <dgm:spPr/>
      <dgm:t>
        <a:bodyPr/>
        <a:lstStyle/>
        <a:p>
          <a:endParaRPr lang="en-US"/>
        </a:p>
      </dgm:t>
    </dgm:pt>
    <dgm:pt modelId="{3643C66C-5332-4ECF-84D4-284D4E8C5EB1}" type="sibTrans" cxnId="{7A094075-4C6F-4F68-BA25-A49008FB503C}">
      <dgm:prSet/>
      <dgm:spPr/>
      <dgm:t>
        <a:bodyPr/>
        <a:lstStyle/>
        <a:p>
          <a:endParaRPr lang="en-US"/>
        </a:p>
      </dgm:t>
    </dgm:pt>
    <dgm:pt modelId="{38D0F101-A2A2-4D2B-B137-177BBE2FEDF0}" type="pres">
      <dgm:prSet presAssocID="{434610B7-2172-443A-876C-CFFD8AF58E29}" presName="compositeShape" presStyleCnt="0">
        <dgm:presLayoutVars>
          <dgm:chMax val="7"/>
          <dgm:dir/>
          <dgm:resizeHandles val="exact"/>
        </dgm:presLayoutVars>
      </dgm:prSet>
      <dgm:spPr/>
    </dgm:pt>
    <dgm:pt modelId="{CB5B42AD-01C5-4244-B03F-5E7FF12B5690}" type="pres">
      <dgm:prSet presAssocID="{434610B7-2172-443A-876C-CFFD8AF58E29}" presName="wedge1" presStyleLbl="node1" presStyleIdx="0" presStyleCnt="3" custLinFactNeighborX="-5104" custLinFactNeighborY="2967"/>
      <dgm:spPr/>
    </dgm:pt>
    <dgm:pt modelId="{A092A58A-E8A7-4639-8869-A8272F501900}" type="pres">
      <dgm:prSet presAssocID="{434610B7-2172-443A-876C-CFFD8AF58E2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399E297-66CF-41B1-9DAE-0789B38B17EF}" type="pres">
      <dgm:prSet presAssocID="{434610B7-2172-443A-876C-CFFD8AF58E29}" presName="wedge2" presStyleLbl="node1" presStyleIdx="1" presStyleCnt="3"/>
      <dgm:spPr/>
    </dgm:pt>
    <dgm:pt modelId="{1BF9529B-F62E-4D99-99B1-604A3A0205C2}" type="pres">
      <dgm:prSet presAssocID="{434610B7-2172-443A-876C-CFFD8AF58E2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2379D77-61E7-44DC-93D5-A1D5C39942B8}" type="pres">
      <dgm:prSet presAssocID="{434610B7-2172-443A-876C-CFFD8AF58E29}" presName="wedge3" presStyleLbl="node1" presStyleIdx="2" presStyleCnt="3"/>
      <dgm:spPr/>
    </dgm:pt>
    <dgm:pt modelId="{101E12FC-74F9-4374-A3E9-F27733245C76}" type="pres">
      <dgm:prSet presAssocID="{434610B7-2172-443A-876C-CFFD8AF58E2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B4DAD00-7311-4593-A798-FDD3944F270C}" srcId="{434610B7-2172-443A-876C-CFFD8AF58E29}" destId="{4017B6F8-8F13-4991-8883-A8BF4FBDFBFA}" srcOrd="0" destOrd="0" parTransId="{89B0FB79-3F95-45E3-BBEA-9DEF4A9042E7}" sibTransId="{E7862CB9-4158-4424-8E08-EF531DEE1E24}"/>
    <dgm:cxn modelId="{5359001F-CDEC-436B-903D-51E2277B1906}" type="presOf" srcId="{4017B6F8-8F13-4991-8883-A8BF4FBDFBFA}" destId="{CB5B42AD-01C5-4244-B03F-5E7FF12B5690}" srcOrd="0" destOrd="0" presId="urn:microsoft.com/office/officeart/2005/8/layout/chart3"/>
    <dgm:cxn modelId="{1DFB4F3C-F661-4D41-9092-61EC0DABD697}" srcId="{434610B7-2172-443A-876C-CFFD8AF58E29}" destId="{EAE26DFF-457D-47D4-B4C7-466ACD6C62B6}" srcOrd="1" destOrd="0" parTransId="{17F632D8-2068-46CA-AA69-93A6C232C4CD}" sibTransId="{5668CF8B-CFCC-4B22-8831-EF36ACD8E273}"/>
    <dgm:cxn modelId="{F2BA8A4D-1EF8-4B34-AD97-35DE2789021B}" type="presOf" srcId="{EAE26DFF-457D-47D4-B4C7-466ACD6C62B6}" destId="{1BF9529B-F62E-4D99-99B1-604A3A0205C2}" srcOrd="1" destOrd="0" presId="urn:microsoft.com/office/officeart/2005/8/layout/chart3"/>
    <dgm:cxn modelId="{B053C173-2251-4782-B212-42189069477D}" type="presOf" srcId="{31939C4D-FC46-47D5-B04D-BBD7A39CCB7F}" destId="{101E12FC-74F9-4374-A3E9-F27733245C76}" srcOrd="1" destOrd="0" presId="urn:microsoft.com/office/officeart/2005/8/layout/chart3"/>
    <dgm:cxn modelId="{A2C27054-C9FD-4522-B20B-8DF97A433F37}" type="presOf" srcId="{EAE26DFF-457D-47D4-B4C7-466ACD6C62B6}" destId="{C399E297-66CF-41B1-9DAE-0789B38B17EF}" srcOrd="0" destOrd="0" presId="urn:microsoft.com/office/officeart/2005/8/layout/chart3"/>
    <dgm:cxn modelId="{7A094075-4C6F-4F68-BA25-A49008FB503C}" srcId="{434610B7-2172-443A-876C-CFFD8AF58E29}" destId="{31939C4D-FC46-47D5-B04D-BBD7A39CCB7F}" srcOrd="2" destOrd="0" parTransId="{2512ACE7-A1CD-40A0-91AE-58CA4BE61215}" sibTransId="{3643C66C-5332-4ECF-84D4-284D4E8C5EB1}"/>
    <dgm:cxn modelId="{13B3FCB4-961D-48CC-9580-B020401CDD2B}" type="presOf" srcId="{4017B6F8-8F13-4991-8883-A8BF4FBDFBFA}" destId="{A092A58A-E8A7-4639-8869-A8272F501900}" srcOrd="1" destOrd="0" presId="urn:microsoft.com/office/officeart/2005/8/layout/chart3"/>
    <dgm:cxn modelId="{16C069B8-5B56-4170-8001-C74D54BEDC3D}" type="presOf" srcId="{31939C4D-FC46-47D5-B04D-BBD7A39CCB7F}" destId="{12379D77-61E7-44DC-93D5-A1D5C39942B8}" srcOrd="0" destOrd="0" presId="urn:microsoft.com/office/officeart/2005/8/layout/chart3"/>
    <dgm:cxn modelId="{12B68DE6-8232-48CD-BB19-57F26B1507FC}" type="presOf" srcId="{434610B7-2172-443A-876C-CFFD8AF58E29}" destId="{38D0F101-A2A2-4D2B-B137-177BBE2FEDF0}" srcOrd="0" destOrd="0" presId="urn:microsoft.com/office/officeart/2005/8/layout/chart3"/>
    <dgm:cxn modelId="{239872C4-5C2F-4ABF-B7C6-E729B655794E}" type="presParOf" srcId="{38D0F101-A2A2-4D2B-B137-177BBE2FEDF0}" destId="{CB5B42AD-01C5-4244-B03F-5E7FF12B5690}" srcOrd="0" destOrd="0" presId="urn:microsoft.com/office/officeart/2005/8/layout/chart3"/>
    <dgm:cxn modelId="{6B6A048B-9C76-4117-8F96-3714B4D1777E}" type="presParOf" srcId="{38D0F101-A2A2-4D2B-B137-177BBE2FEDF0}" destId="{A092A58A-E8A7-4639-8869-A8272F501900}" srcOrd="1" destOrd="0" presId="urn:microsoft.com/office/officeart/2005/8/layout/chart3"/>
    <dgm:cxn modelId="{132F79A2-9886-4013-8DD2-CE28E2AE719A}" type="presParOf" srcId="{38D0F101-A2A2-4D2B-B137-177BBE2FEDF0}" destId="{C399E297-66CF-41B1-9DAE-0789B38B17EF}" srcOrd="2" destOrd="0" presId="urn:microsoft.com/office/officeart/2005/8/layout/chart3"/>
    <dgm:cxn modelId="{A660C480-9B4C-488C-B7AC-9ED271003CAE}" type="presParOf" srcId="{38D0F101-A2A2-4D2B-B137-177BBE2FEDF0}" destId="{1BF9529B-F62E-4D99-99B1-604A3A0205C2}" srcOrd="3" destOrd="0" presId="urn:microsoft.com/office/officeart/2005/8/layout/chart3"/>
    <dgm:cxn modelId="{26EFE760-57FB-480A-AF02-ACA67BA6A1B5}" type="presParOf" srcId="{38D0F101-A2A2-4D2B-B137-177BBE2FEDF0}" destId="{12379D77-61E7-44DC-93D5-A1D5C39942B8}" srcOrd="4" destOrd="0" presId="urn:microsoft.com/office/officeart/2005/8/layout/chart3"/>
    <dgm:cxn modelId="{8950C6FF-B450-4184-8B1A-682C8A31C309}" type="presParOf" srcId="{38D0F101-A2A2-4D2B-B137-177BBE2FEDF0}" destId="{101E12FC-74F9-4374-A3E9-F27733245C76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B42AD-01C5-4244-B03F-5E7FF12B5690}">
      <dsp:nvSpPr>
        <dsp:cNvPr id="0" name=""/>
        <dsp:cNvSpPr/>
      </dsp:nvSpPr>
      <dsp:spPr>
        <a:xfrm>
          <a:off x="1673156" y="500808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tx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tx2"/>
              </a:solidFill>
            </a:rPr>
            <a:t>1</a:t>
          </a:r>
        </a:p>
      </dsp:txBody>
      <dsp:txXfrm>
        <a:off x="4147861" y="1340701"/>
        <a:ext cx="1544320" cy="1517226"/>
      </dsp:txXfrm>
    </dsp:sp>
    <dsp:sp modelId="{C399E297-66CF-41B1-9DAE-0789B38B17EF}">
      <dsp:nvSpPr>
        <dsp:cNvPr id="0" name=""/>
        <dsp:cNvSpPr/>
      </dsp:nvSpPr>
      <dsp:spPr>
        <a:xfrm>
          <a:off x="1670845" y="501226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rgbClr val="32791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rgbClr val="327919"/>
              </a:solidFill>
            </a:rPr>
            <a:t>1</a:t>
          </a:r>
        </a:p>
      </dsp:txBody>
      <dsp:txXfrm>
        <a:off x="2917139" y="3373120"/>
        <a:ext cx="2059093" cy="1408853"/>
      </dsp:txXfrm>
    </dsp:sp>
    <dsp:sp modelId="{12379D77-61E7-44DC-93D5-A1D5C39942B8}">
      <dsp:nvSpPr>
        <dsp:cNvPr id="0" name=""/>
        <dsp:cNvSpPr/>
      </dsp:nvSpPr>
      <dsp:spPr>
        <a:xfrm>
          <a:off x="1670845" y="501226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tx1">
                  <a:lumMod val="50000"/>
                  <a:lumOff val="50000"/>
                </a:schemeClr>
              </a:solidFill>
            </a:rPr>
            <a:t>1</a:t>
          </a:r>
        </a:p>
      </dsp:txBody>
      <dsp:txXfrm>
        <a:off x="2158525" y="1395306"/>
        <a:ext cx="1544320" cy="1517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700DC-1A67-418B-94D1-5854A7D24CDA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F0CF3-940C-46A4-B3A4-8234D391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67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7200" y="2694439"/>
            <a:ext cx="11277600" cy="612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3484" y="1791201"/>
            <a:ext cx="4108450" cy="3604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719651" y="1662420"/>
            <a:ext cx="4275455" cy="4679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6557"/>
            <a:ext cx="11277600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871792"/>
            <a:ext cx="11277600" cy="1732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4/7/2022</a:t>
            </a:fld>
            <a:endParaRPr lang="en-US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74CE0564-A63F-4C23-8070-BEFED5799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2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0800" y="381000"/>
            <a:ext cx="5489447" cy="5489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7018" y="2308822"/>
            <a:ext cx="5403782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 Future of Federal Financial Management</a:t>
            </a:r>
            <a:endParaRPr sz="36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7018" y="3744461"/>
            <a:ext cx="3346382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b="1" spc="-3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Spring 2022</a:t>
            </a:r>
            <a:endParaRPr sz="22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1460" y="146304"/>
            <a:ext cx="1280159" cy="3063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35" dirty="0"/>
              <a:t>We’re </a:t>
            </a:r>
            <a:r>
              <a:rPr sz="2800" spc="-10" dirty="0"/>
              <a:t>seeing the </a:t>
            </a:r>
            <a:r>
              <a:rPr sz="2800" spc="-5" dirty="0"/>
              <a:t>effects </a:t>
            </a:r>
            <a:r>
              <a:rPr sz="2800" spc="-10" dirty="0"/>
              <a:t>already: </a:t>
            </a:r>
            <a:r>
              <a:rPr sz="2800" spc="-5" dirty="0"/>
              <a:t>15 </a:t>
            </a:r>
            <a:r>
              <a:rPr sz="2800" spc="-10" dirty="0"/>
              <a:t>jobs </a:t>
            </a:r>
            <a:r>
              <a:rPr sz="2800" spc="-5" dirty="0"/>
              <a:t>that </a:t>
            </a:r>
            <a:r>
              <a:rPr sz="2800" dirty="0"/>
              <a:t>didn’t </a:t>
            </a:r>
            <a:r>
              <a:rPr sz="2800" spc="-10" dirty="0"/>
              <a:t>exist </a:t>
            </a:r>
            <a:r>
              <a:rPr sz="2800" spc="-5" dirty="0"/>
              <a:t>15  </a:t>
            </a:r>
            <a:r>
              <a:rPr sz="2800" spc="-10" dirty="0"/>
              <a:t>years</a:t>
            </a:r>
            <a:r>
              <a:rPr sz="2800" spc="25" dirty="0"/>
              <a:t> </a:t>
            </a:r>
            <a:r>
              <a:rPr sz="2800" spc="-5" dirty="0"/>
              <a:t>ago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418709" y="1947989"/>
            <a:ext cx="1550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AI-related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jobs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00371" y="1673351"/>
            <a:ext cx="777240" cy="777240"/>
          </a:xfrm>
          <a:custGeom>
            <a:avLst/>
            <a:gdLst/>
            <a:ahLst/>
            <a:cxnLst/>
            <a:rect l="l" t="t" r="r" b="b"/>
            <a:pathLst>
              <a:path w="777239" h="777239">
                <a:moveTo>
                  <a:pt x="0" y="388620"/>
                </a:moveTo>
                <a:lnTo>
                  <a:pt x="3027" y="339872"/>
                </a:lnTo>
                <a:lnTo>
                  <a:pt x="11868" y="292931"/>
                </a:lnTo>
                <a:lnTo>
                  <a:pt x="26158" y="248161"/>
                </a:lnTo>
                <a:lnTo>
                  <a:pt x="45532" y="205927"/>
                </a:lnTo>
                <a:lnTo>
                  <a:pt x="69627" y="166592"/>
                </a:lnTo>
                <a:lnTo>
                  <a:pt x="98078" y="130521"/>
                </a:lnTo>
                <a:lnTo>
                  <a:pt x="130521" y="98078"/>
                </a:lnTo>
                <a:lnTo>
                  <a:pt x="166592" y="69627"/>
                </a:lnTo>
                <a:lnTo>
                  <a:pt x="205927" y="45532"/>
                </a:lnTo>
                <a:lnTo>
                  <a:pt x="248161" y="26158"/>
                </a:lnTo>
                <a:lnTo>
                  <a:pt x="292931" y="11868"/>
                </a:lnTo>
                <a:lnTo>
                  <a:pt x="339872" y="3027"/>
                </a:lnTo>
                <a:lnTo>
                  <a:pt x="388620" y="0"/>
                </a:lnTo>
                <a:lnTo>
                  <a:pt x="437367" y="3027"/>
                </a:lnTo>
                <a:lnTo>
                  <a:pt x="484308" y="11868"/>
                </a:lnTo>
                <a:lnTo>
                  <a:pt x="529078" y="26158"/>
                </a:lnTo>
                <a:lnTo>
                  <a:pt x="571312" y="45532"/>
                </a:lnTo>
                <a:lnTo>
                  <a:pt x="610647" y="69627"/>
                </a:lnTo>
                <a:lnTo>
                  <a:pt x="646718" y="98078"/>
                </a:lnTo>
                <a:lnTo>
                  <a:pt x="679161" y="130521"/>
                </a:lnTo>
                <a:lnTo>
                  <a:pt x="707612" y="166592"/>
                </a:lnTo>
                <a:lnTo>
                  <a:pt x="731707" y="205927"/>
                </a:lnTo>
                <a:lnTo>
                  <a:pt x="751081" y="248161"/>
                </a:lnTo>
                <a:lnTo>
                  <a:pt x="765371" y="292931"/>
                </a:lnTo>
                <a:lnTo>
                  <a:pt x="774212" y="339872"/>
                </a:lnTo>
                <a:lnTo>
                  <a:pt x="777240" y="388620"/>
                </a:lnTo>
                <a:lnTo>
                  <a:pt x="774212" y="437367"/>
                </a:lnTo>
                <a:lnTo>
                  <a:pt x="765371" y="484308"/>
                </a:lnTo>
                <a:lnTo>
                  <a:pt x="751081" y="529078"/>
                </a:lnTo>
                <a:lnTo>
                  <a:pt x="731707" y="571312"/>
                </a:lnTo>
                <a:lnTo>
                  <a:pt x="707612" y="610647"/>
                </a:lnTo>
                <a:lnTo>
                  <a:pt x="679161" y="646718"/>
                </a:lnTo>
                <a:lnTo>
                  <a:pt x="646718" y="679161"/>
                </a:lnTo>
                <a:lnTo>
                  <a:pt x="610647" y="707612"/>
                </a:lnTo>
                <a:lnTo>
                  <a:pt x="571312" y="731707"/>
                </a:lnTo>
                <a:lnTo>
                  <a:pt x="529078" y="751081"/>
                </a:lnTo>
                <a:lnTo>
                  <a:pt x="484308" y="765371"/>
                </a:lnTo>
                <a:lnTo>
                  <a:pt x="437367" y="774212"/>
                </a:lnTo>
                <a:lnTo>
                  <a:pt x="388620" y="777240"/>
                </a:lnTo>
                <a:lnTo>
                  <a:pt x="339872" y="774212"/>
                </a:lnTo>
                <a:lnTo>
                  <a:pt x="292931" y="765371"/>
                </a:lnTo>
                <a:lnTo>
                  <a:pt x="248161" y="751081"/>
                </a:lnTo>
                <a:lnTo>
                  <a:pt x="205927" y="731707"/>
                </a:lnTo>
                <a:lnTo>
                  <a:pt x="166592" y="707612"/>
                </a:lnTo>
                <a:lnTo>
                  <a:pt x="130521" y="679161"/>
                </a:lnTo>
                <a:lnTo>
                  <a:pt x="98078" y="646718"/>
                </a:lnTo>
                <a:lnTo>
                  <a:pt x="69627" y="610647"/>
                </a:lnTo>
                <a:lnTo>
                  <a:pt x="45532" y="571312"/>
                </a:lnTo>
                <a:lnTo>
                  <a:pt x="26158" y="529078"/>
                </a:lnTo>
                <a:lnTo>
                  <a:pt x="11868" y="484308"/>
                </a:lnTo>
                <a:lnTo>
                  <a:pt x="3027" y="437367"/>
                </a:lnTo>
                <a:lnTo>
                  <a:pt x="0" y="388620"/>
                </a:lnTo>
                <a:close/>
              </a:path>
            </a:pathLst>
          </a:custGeom>
          <a:ln w="12192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18709" y="2803566"/>
            <a:ext cx="13455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Online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Brand 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Ambassador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00371" y="2676144"/>
            <a:ext cx="777240" cy="777240"/>
          </a:xfrm>
          <a:custGeom>
            <a:avLst/>
            <a:gdLst/>
            <a:ahLst/>
            <a:cxnLst/>
            <a:rect l="l" t="t" r="r" b="b"/>
            <a:pathLst>
              <a:path w="777239" h="777239">
                <a:moveTo>
                  <a:pt x="0" y="388620"/>
                </a:moveTo>
                <a:lnTo>
                  <a:pt x="3027" y="339872"/>
                </a:lnTo>
                <a:lnTo>
                  <a:pt x="11868" y="292931"/>
                </a:lnTo>
                <a:lnTo>
                  <a:pt x="26158" y="248161"/>
                </a:lnTo>
                <a:lnTo>
                  <a:pt x="45532" y="205927"/>
                </a:lnTo>
                <a:lnTo>
                  <a:pt x="69627" y="166592"/>
                </a:lnTo>
                <a:lnTo>
                  <a:pt x="98078" y="130521"/>
                </a:lnTo>
                <a:lnTo>
                  <a:pt x="130521" y="98078"/>
                </a:lnTo>
                <a:lnTo>
                  <a:pt x="166592" y="69627"/>
                </a:lnTo>
                <a:lnTo>
                  <a:pt x="205927" y="45532"/>
                </a:lnTo>
                <a:lnTo>
                  <a:pt x="248161" y="26158"/>
                </a:lnTo>
                <a:lnTo>
                  <a:pt x="292931" y="11868"/>
                </a:lnTo>
                <a:lnTo>
                  <a:pt x="339872" y="3027"/>
                </a:lnTo>
                <a:lnTo>
                  <a:pt x="388620" y="0"/>
                </a:lnTo>
                <a:lnTo>
                  <a:pt x="437367" y="3027"/>
                </a:lnTo>
                <a:lnTo>
                  <a:pt x="484308" y="11868"/>
                </a:lnTo>
                <a:lnTo>
                  <a:pt x="529078" y="26158"/>
                </a:lnTo>
                <a:lnTo>
                  <a:pt x="571312" y="45532"/>
                </a:lnTo>
                <a:lnTo>
                  <a:pt x="610647" y="69627"/>
                </a:lnTo>
                <a:lnTo>
                  <a:pt x="646718" y="98078"/>
                </a:lnTo>
                <a:lnTo>
                  <a:pt x="679161" y="130521"/>
                </a:lnTo>
                <a:lnTo>
                  <a:pt x="707612" y="166592"/>
                </a:lnTo>
                <a:lnTo>
                  <a:pt x="731707" y="205927"/>
                </a:lnTo>
                <a:lnTo>
                  <a:pt x="751081" y="248161"/>
                </a:lnTo>
                <a:lnTo>
                  <a:pt x="765371" y="292931"/>
                </a:lnTo>
                <a:lnTo>
                  <a:pt x="774212" y="339872"/>
                </a:lnTo>
                <a:lnTo>
                  <a:pt x="777240" y="388620"/>
                </a:lnTo>
                <a:lnTo>
                  <a:pt x="774212" y="437367"/>
                </a:lnTo>
                <a:lnTo>
                  <a:pt x="765371" y="484308"/>
                </a:lnTo>
                <a:lnTo>
                  <a:pt x="751081" y="529078"/>
                </a:lnTo>
                <a:lnTo>
                  <a:pt x="731707" y="571312"/>
                </a:lnTo>
                <a:lnTo>
                  <a:pt x="707612" y="610647"/>
                </a:lnTo>
                <a:lnTo>
                  <a:pt x="679161" y="646718"/>
                </a:lnTo>
                <a:lnTo>
                  <a:pt x="646718" y="679161"/>
                </a:lnTo>
                <a:lnTo>
                  <a:pt x="610647" y="707612"/>
                </a:lnTo>
                <a:lnTo>
                  <a:pt x="571312" y="731707"/>
                </a:lnTo>
                <a:lnTo>
                  <a:pt x="529078" y="751081"/>
                </a:lnTo>
                <a:lnTo>
                  <a:pt x="484308" y="765371"/>
                </a:lnTo>
                <a:lnTo>
                  <a:pt x="437367" y="774212"/>
                </a:lnTo>
                <a:lnTo>
                  <a:pt x="388620" y="777240"/>
                </a:lnTo>
                <a:lnTo>
                  <a:pt x="339872" y="774212"/>
                </a:lnTo>
                <a:lnTo>
                  <a:pt x="292931" y="765371"/>
                </a:lnTo>
                <a:lnTo>
                  <a:pt x="248161" y="751081"/>
                </a:lnTo>
                <a:lnTo>
                  <a:pt x="205927" y="731707"/>
                </a:lnTo>
                <a:lnTo>
                  <a:pt x="166592" y="707612"/>
                </a:lnTo>
                <a:lnTo>
                  <a:pt x="130521" y="679161"/>
                </a:lnTo>
                <a:lnTo>
                  <a:pt x="98078" y="646718"/>
                </a:lnTo>
                <a:lnTo>
                  <a:pt x="69627" y="610647"/>
                </a:lnTo>
                <a:lnTo>
                  <a:pt x="45532" y="571312"/>
                </a:lnTo>
                <a:lnTo>
                  <a:pt x="26158" y="529078"/>
                </a:lnTo>
                <a:lnTo>
                  <a:pt x="11868" y="484308"/>
                </a:lnTo>
                <a:lnTo>
                  <a:pt x="3027" y="437367"/>
                </a:lnTo>
                <a:lnTo>
                  <a:pt x="0" y="388620"/>
                </a:lnTo>
                <a:close/>
              </a:path>
            </a:pathLst>
          </a:custGeom>
          <a:ln w="12192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6161" y="2923963"/>
            <a:ext cx="208915" cy="299085"/>
          </a:xfrm>
          <a:custGeom>
            <a:avLst/>
            <a:gdLst/>
            <a:ahLst/>
            <a:cxnLst/>
            <a:rect l="l" t="t" r="r" b="b"/>
            <a:pathLst>
              <a:path w="208914" h="299085">
                <a:moveTo>
                  <a:pt x="104430" y="298857"/>
                </a:moveTo>
                <a:lnTo>
                  <a:pt x="96297" y="297189"/>
                </a:lnTo>
                <a:lnTo>
                  <a:pt x="89611" y="292658"/>
                </a:lnTo>
                <a:lnTo>
                  <a:pt x="85080" y="285971"/>
                </a:lnTo>
                <a:lnTo>
                  <a:pt x="83413" y="277838"/>
                </a:lnTo>
                <a:lnTo>
                  <a:pt x="83413" y="270941"/>
                </a:lnTo>
                <a:lnTo>
                  <a:pt x="75331" y="269325"/>
                </a:lnTo>
                <a:lnTo>
                  <a:pt x="68758" y="264907"/>
                </a:lnTo>
                <a:lnTo>
                  <a:pt x="64340" y="258333"/>
                </a:lnTo>
                <a:lnTo>
                  <a:pt x="62723" y="250251"/>
                </a:lnTo>
                <a:lnTo>
                  <a:pt x="62723" y="199675"/>
                </a:lnTo>
                <a:lnTo>
                  <a:pt x="36852" y="183634"/>
                </a:lnTo>
                <a:lnTo>
                  <a:pt x="17076" y="161251"/>
                </a:lnTo>
                <a:lnTo>
                  <a:pt x="4443" y="134188"/>
                </a:lnTo>
                <a:lnTo>
                  <a:pt x="0" y="104107"/>
                </a:lnTo>
                <a:lnTo>
                  <a:pt x="8374" y="63594"/>
                </a:lnTo>
                <a:lnTo>
                  <a:pt x="30787" y="30501"/>
                </a:lnTo>
                <a:lnTo>
                  <a:pt x="63914" y="8184"/>
                </a:lnTo>
                <a:lnTo>
                  <a:pt x="104430" y="0"/>
                </a:lnTo>
                <a:lnTo>
                  <a:pt x="144941" y="8189"/>
                </a:lnTo>
                <a:lnTo>
                  <a:pt x="153237" y="13793"/>
                </a:lnTo>
                <a:lnTo>
                  <a:pt x="104430" y="13793"/>
                </a:lnTo>
                <a:lnTo>
                  <a:pt x="69261" y="20936"/>
                </a:lnTo>
                <a:lnTo>
                  <a:pt x="40557" y="40394"/>
                </a:lnTo>
                <a:lnTo>
                  <a:pt x="21212" y="69213"/>
                </a:lnTo>
                <a:lnTo>
                  <a:pt x="14121" y="104435"/>
                </a:lnTo>
                <a:lnTo>
                  <a:pt x="18939" y="133500"/>
                </a:lnTo>
                <a:lnTo>
                  <a:pt x="32470" y="158870"/>
                </a:lnTo>
                <a:lnTo>
                  <a:pt x="53328" y="178698"/>
                </a:lnTo>
                <a:lnTo>
                  <a:pt x="80129" y="191137"/>
                </a:lnTo>
                <a:lnTo>
                  <a:pt x="93833" y="191137"/>
                </a:lnTo>
                <a:lnTo>
                  <a:pt x="94250" y="194092"/>
                </a:lnTo>
                <a:lnTo>
                  <a:pt x="101146" y="194749"/>
                </a:lnTo>
                <a:lnTo>
                  <a:pt x="154049" y="194749"/>
                </a:lnTo>
                <a:lnTo>
                  <a:pt x="146137" y="199675"/>
                </a:lnTo>
                <a:lnTo>
                  <a:pt x="146137" y="204602"/>
                </a:lnTo>
                <a:lnTo>
                  <a:pt x="76516" y="204602"/>
                </a:lnTo>
                <a:lnTo>
                  <a:pt x="76516" y="215439"/>
                </a:lnTo>
                <a:lnTo>
                  <a:pt x="146137" y="215439"/>
                </a:lnTo>
                <a:lnTo>
                  <a:pt x="146137" y="229233"/>
                </a:lnTo>
                <a:lnTo>
                  <a:pt x="76516" y="229233"/>
                </a:lnTo>
                <a:lnTo>
                  <a:pt x="76516" y="236129"/>
                </a:lnTo>
                <a:lnTo>
                  <a:pt x="146137" y="236129"/>
                </a:lnTo>
                <a:lnTo>
                  <a:pt x="146137" y="250251"/>
                </a:lnTo>
                <a:lnTo>
                  <a:pt x="76516" y="250251"/>
                </a:lnTo>
                <a:lnTo>
                  <a:pt x="76516" y="253864"/>
                </a:lnTo>
                <a:lnTo>
                  <a:pt x="79800" y="257148"/>
                </a:lnTo>
                <a:lnTo>
                  <a:pt x="144713" y="257148"/>
                </a:lnTo>
                <a:lnTo>
                  <a:pt x="144469" y="258333"/>
                </a:lnTo>
                <a:lnTo>
                  <a:pt x="139938" y="264907"/>
                </a:lnTo>
                <a:lnTo>
                  <a:pt x="133252" y="269325"/>
                </a:lnTo>
                <a:lnTo>
                  <a:pt x="125119" y="270941"/>
                </a:lnTo>
                <a:lnTo>
                  <a:pt x="97534" y="270941"/>
                </a:lnTo>
                <a:lnTo>
                  <a:pt x="97534" y="281779"/>
                </a:lnTo>
                <a:lnTo>
                  <a:pt x="100489" y="285063"/>
                </a:lnTo>
                <a:lnTo>
                  <a:pt x="123683" y="285063"/>
                </a:lnTo>
                <a:lnTo>
                  <a:pt x="123503" y="285971"/>
                </a:lnTo>
                <a:lnTo>
                  <a:pt x="119085" y="292658"/>
                </a:lnTo>
                <a:lnTo>
                  <a:pt x="112512" y="297189"/>
                </a:lnTo>
                <a:lnTo>
                  <a:pt x="104430" y="298857"/>
                </a:lnTo>
                <a:close/>
              </a:path>
              <a:path w="208914" h="299085">
                <a:moveTo>
                  <a:pt x="159851" y="191137"/>
                </a:moveTo>
                <a:lnTo>
                  <a:pt x="128731" y="191137"/>
                </a:lnTo>
                <a:lnTo>
                  <a:pt x="155532" y="178647"/>
                </a:lnTo>
                <a:lnTo>
                  <a:pt x="176390" y="158706"/>
                </a:lnTo>
                <a:lnTo>
                  <a:pt x="189921" y="133223"/>
                </a:lnTo>
                <a:lnTo>
                  <a:pt x="194739" y="104107"/>
                </a:lnTo>
                <a:lnTo>
                  <a:pt x="187602" y="68936"/>
                </a:lnTo>
                <a:lnTo>
                  <a:pt x="168180" y="40230"/>
                </a:lnTo>
                <a:lnTo>
                  <a:pt x="139461" y="20885"/>
                </a:lnTo>
                <a:lnTo>
                  <a:pt x="104430" y="13793"/>
                </a:lnTo>
                <a:lnTo>
                  <a:pt x="153237" y="13793"/>
                </a:lnTo>
                <a:lnTo>
                  <a:pt x="178032" y="30542"/>
                </a:lnTo>
                <a:lnTo>
                  <a:pt x="200348" y="63732"/>
                </a:lnTo>
                <a:lnTo>
                  <a:pt x="208532" y="104435"/>
                </a:lnTo>
                <a:lnTo>
                  <a:pt x="204094" y="134465"/>
                </a:lnTo>
                <a:lnTo>
                  <a:pt x="191497" y="161415"/>
                </a:lnTo>
                <a:lnTo>
                  <a:pt x="171818" y="183686"/>
                </a:lnTo>
                <a:lnTo>
                  <a:pt x="159851" y="191137"/>
                </a:lnTo>
                <a:close/>
              </a:path>
              <a:path w="208914" h="299085">
                <a:moveTo>
                  <a:pt x="93833" y="191137"/>
                </a:moveTo>
                <a:lnTo>
                  <a:pt x="80129" y="191137"/>
                </a:lnTo>
                <a:lnTo>
                  <a:pt x="69620" y="119214"/>
                </a:lnTo>
                <a:lnTo>
                  <a:pt x="83413" y="117243"/>
                </a:lnTo>
                <a:lnTo>
                  <a:pt x="93833" y="191137"/>
                </a:lnTo>
                <a:close/>
              </a:path>
              <a:path w="208914" h="299085">
                <a:moveTo>
                  <a:pt x="154049" y="194749"/>
                </a:moveTo>
                <a:lnTo>
                  <a:pt x="107714" y="194749"/>
                </a:lnTo>
                <a:lnTo>
                  <a:pt x="114282" y="194092"/>
                </a:lnTo>
                <a:lnTo>
                  <a:pt x="125119" y="117243"/>
                </a:lnTo>
                <a:lnTo>
                  <a:pt x="138912" y="119214"/>
                </a:lnTo>
                <a:lnTo>
                  <a:pt x="128731" y="191137"/>
                </a:lnTo>
                <a:lnTo>
                  <a:pt x="159851" y="191137"/>
                </a:lnTo>
                <a:lnTo>
                  <a:pt x="154049" y="194749"/>
                </a:lnTo>
                <a:close/>
              </a:path>
              <a:path w="208914" h="299085">
                <a:moveTo>
                  <a:pt x="104266" y="208543"/>
                </a:moveTo>
                <a:lnTo>
                  <a:pt x="90268" y="207557"/>
                </a:lnTo>
                <a:lnTo>
                  <a:pt x="76516" y="204602"/>
                </a:lnTo>
                <a:lnTo>
                  <a:pt x="132015" y="204602"/>
                </a:lnTo>
                <a:lnTo>
                  <a:pt x="118264" y="207557"/>
                </a:lnTo>
                <a:lnTo>
                  <a:pt x="104266" y="208543"/>
                </a:lnTo>
                <a:close/>
              </a:path>
              <a:path w="208914" h="299085">
                <a:moveTo>
                  <a:pt x="146137" y="215439"/>
                </a:moveTo>
                <a:lnTo>
                  <a:pt x="132015" y="215439"/>
                </a:lnTo>
                <a:lnTo>
                  <a:pt x="132015" y="204602"/>
                </a:lnTo>
                <a:lnTo>
                  <a:pt x="146137" y="204602"/>
                </a:lnTo>
                <a:lnTo>
                  <a:pt x="146137" y="215439"/>
                </a:lnTo>
                <a:close/>
              </a:path>
              <a:path w="208914" h="299085">
                <a:moveTo>
                  <a:pt x="146137" y="236129"/>
                </a:moveTo>
                <a:lnTo>
                  <a:pt x="132015" y="236129"/>
                </a:lnTo>
                <a:lnTo>
                  <a:pt x="132015" y="229233"/>
                </a:lnTo>
                <a:lnTo>
                  <a:pt x="146137" y="229233"/>
                </a:lnTo>
                <a:lnTo>
                  <a:pt x="146137" y="236129"/>
                </a:lnTo>
                <a:close/>
              </a:path>
              <a:path w="208914" h="299085">
                <a:moveTo>
                  <a:pt x="144713" y="257148"/>
                </a:moveTo>
                <a:lnTo>
                  <a:pt x="129060" y="257148"/>
                </a:lnTo>
                <a:lnTo>
                  <a:pt x="132015" y="253864"/>
                </a:lnTo>
                <a:lnTo>
                  <a:pt x="132015" y="250251"/>
                </a:lnTo>
                <a:lnTo>
                  <a:pt x="146137" y="250251"/>
                </a:lnTo>
                <a:lnTo>
                  <a:pt x="144713" y="257148"/>
                </a:lnTo>
                <a:close/>
              </a:path>
              <a:path w="208914" h="299085">
                <a:moveTo>
                  <a:pt x="123683" y="285063"/>
                </a:moveTo>
                <a:lnTo>
                  <a:pt x="108042" y="285063"/>
                </a:lnTo>
                <a:lnTo>
                  <a:pt x="111326" y="281779"/>
                </a:lnTo>
                <a:lnTo>
                  <a:pt x="111326" y="270941"/>
                </a:lnTo>
                <a:lnTo>
                  <a:pt x="125119" y="270941"/>
                </a:lnTo>
                <a:lnTo>
                  <a:pt x="125119" y="277838"/>
                </a:lnTo>
                <a:lnTo>
                  <a:pt x="123683" y="285063"/>
                </a:lnTo>
                <a:close/>
              </a:path>
            </a:pathLst>
          </a:custGeom>
          <a:solidFill>
            <a:srgbClr val="42B8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84783" y="2833977"/>
            <a:ext cx="417830" cy="417195"/>
          </a:xfrm>
          <a:custGeom>
            <a:avLst/>
            <a:gdLst/>
            <a:ahLst/>
            <a:cxnLst/>
            <a:rect l="l" t="t" r="r" b="b"/>
            <a:pathLst>
              <a:path w="417829" h="417194">
                <a:moveTo>
                  <a:pt x="316247" y="416757"/>
                </a:moveTo>
                <a:lnTo>
                  <a:pt x="2955" y="416757"/>
                </a:lnTo>
                <a:lnTo>
                  <a:pt x="0" y="413473"/>
                </a:lnTo>
                <a:lnTo>
                  <a:pt x="0" y="74221"/>
                </a:lnTo>
                <a:lnTo>
                  <a:pt x="656" y="72579"/>
                </a:lnTo>
                <a:lnTo>
                  <a:pt x="71262" y="1642"/>
                </a:lnTo>
                <a:lnTo>
                  <a:pt x="72575" y="656"/>
                </a:lnTo>
                <a:lnTo>
                  <a:pt x="74546" y="0"/>
                </a:lnTo>
                <a:lnTo>
                  <a:pt x="316247" y="0"/>
                </a:lnTo>
                <a:lnTo>
                  <a:pt x="319531" y="2955"/>
                </a:lnTo>
                <a:lnTo>
                  <a:pt x="319531" y="13464"/>
                </a:lnTo>
                <a:lnTo>
                  <a:pt x="83084" y="13464"/>
                </a:lnTo>
                <a:lnTo>
                  <a:pt x="83084" y="23317"/>
                </a:lnTo>
                <a:lnTo>
                  <a:pt x="69291" y="23317"/>
                </a:lnTo>
                <a:lnTo>
                  <a:pt x="23644" y="69295"/>
                </a:lnTo>
                <a:lnTo>
                  <a:pt x="83084" y="69295"/>
                </a:lnTo>
                <a:lnTo>
                  <a:pt x="83084" y="80133"/>
                </a:lnTo>
                <a:lnTo>
                  <a:pt x="80129" y="83088"/>
                </a:lnTo>
                <a:lnTo>
                  <a:pt x="13792" y="83088"/>
                </a:lnTo>
                <a:lnTo>
                  <a:pt x="13792" y="402636"/>
                </a:lnTo>
                <a:lnTo>
                  <a:pt x="319531" y="402636"/>
                </a:lnTo>
                <a:lnTo>
                  <a:pt x="319531" y="413473"/>
                </a:lnTo>
                <a:lnTo>
                  <a:pt x="316247" y="416757"/>
                </a:lnTo>
                <a:close/>
              </a:path>
              <a:path w="417829" h="417194">
                <a:moveTo>
                  <a:pt x="291617" y="27586"/>
                </a:moveTo>
                <a:lnTo>
                  <a:pt x="277824" y="27586"/>
                </a:lnTo>
                <a:lnTo>
                  <a:pt x="277824" y="13464"/>
                </a:lnTo>
                <a:lnTo>
                  <a:pt x="291617" y="13464"/>
                </a:lnTo>
                <a:lnTo>
                  <a:pt x="291617" y="27586"/>
                </a:lnTo>
                <a:close/>
              </a:path>
              <a:path w="417829" h="417194">
                <a:moveTo>
                  <a:pt x="319531" y="27586"/>
                </a:moveTo>
                <a:lnTo>
                  <a:pt x="305410" y="27586"/>
                </a:lnTo>
                <a:lnTo>
                  <a:pt x="305410" y="13464"/>
                </a:lnTo>
                <a:lnTo>
                  <a:pt x="319531" y="13464"/>
                </a:lnTo>
                <a:lnTo>
                  <a:pt x="319531" y="27586"/>
                </a:lnTo>
                <a:close/>
              </a:path>
              <a:path w="417829" h="417194">
                <a:moveTo>
                  <a:pt x="83084" y="69295"/>
                </a:moveTo>
                <a:lnTo>
                  <a:pt x="69291" y="69295"/>
                </a:lnTo>
                <a:lnTo>
                  <a:pt x="69291" y="23317"/>
                </a:lnTo>
                <a:lnTo>
                  <a:pt x="83084" y="23317"/>
                </a:lnTo>
                <a:lnTo>
                  <a:pt x="83084" y="69295"/>
                </a:lnTo>
                <a:close/>
              </a:path>
              <a:path w="417829" h="417194">
                <a:moveTo>
                  <a:pt x="291617" y="402636"/>
                </a:moveTo>
                <a:lnTo>
                  <a:pt x="277824" y="402636"/>
                </a:lnTo>
                <a:lnTo>
                  <a:pt x="277824" y="141546"/>
                </a:lnTo>
                <a:lnTo>
                  <a:pt x="243671" y="107391"/>
                </a:lnTo>
                <a:lnTo>
                  <a:pt x="243014" y="105749"/>
                </a:lnTo>
                <a:lnTo>
                  <a:pt x="243014" y="30542"/>
                </a:lnTo>
                <a:lnTo>
                  <a:pt x="245970" y="27586"/>
                </a:lnTo>
                <a:lnTo>
                  <a:pt x="321173" y="27586"/>
                </a:lnTo>
                <a:lnTo>
                  <a:pt x="323143" y="28243"/>
                </a:lnTo>
                <a:lnTo>
                  <a:pt x="336279" y="41380"/>
                </a:lnTo>
                <a:lnTo>
                  <a:pt x="256807" y="41380"/>
                </a:lnTo>
                <a:lnTo>
                  <a:pt x="256807" y="101151"/>
                </a:lnTo>
                <a:lnTo>
                  <a:pt x="310992" y="155340"/>
                </a:lnTo>
                <a:lnTo>
                  <a:pt x="291617" y="155340"/>
                </a:lnTo>
                <a:lnTo>
                  <a:pt x="291617" y="402636"/>
                </a:lnTo>
                <a:close/>
              </a:path>
              <a:path w="417829" h="417194">
                <a:moveTo>
                  <a:pt x="359661" y="184568"/>
                </a:moveTo>
                <a:lnTo>
                  <a:pt x="340220" y="184568"/>
                </a:lnTo>
                <a:lnTo>
                  <a:pt x="399988" y="124797"/>
                </a:lnTo>
                <a:lnTo>
                  <a:pt x="316575" y="41380"/>
                </a:lnTo>
                <a:lnTo>
                  <a:pt x="336279" y="41380"/>
                </a:lnTo>
                <a:lnTo>
                  <a:pt x="417393" y="122498"/>
                </a:lnTo>
                <a:lnTo>
                  <a:pt x="417393" y="127096"/>
                </a:lnTo>
                <a:lnTo>
                  <a:pt x="359661" y="184568"/>
                </a:lnTo>
                <a:close/>
              </a:path>
              <a:path w="417829" h="417194">
                <a:moveTo>
                  <a:pt x="319531" y="402636"/>
                </a:moveTo>
                <a:lnTo>
                  <a:pt x="305410" y="402636"/>
                </a:lnTo>
                <a:lnTo>
                  <a:pt x="305410" y="169461"/>
                </a:lnTo>
                <a:lnTo>
                  <a:pt x="291617" y="155340"/>
                </a:lnTo>
                <a:lnTo>
                  <a:pt x="310992" y="155340"/>
                </a:lnTo>
                <a:lnTo>
                  <a:pt x="338906" y="183255"/>
                </a:lnTo>
                <a:lnTo>
                  <a:pt x="319531" y="183255"/>
                </a:lnTo>
                <a:lnTo>
                  <a:pt x="319531" y="402636"/>
                </a:lnTo>
                <a:close/>
              </a:path>
              <a:path w="417829" h="417194">
                <a:moveTo>
                  <a:pt x="342518" y="201974"/>
                </a:moveTo>
                <a:lnTo>
                  <a:pt x="337921" y="201974"/>
                </a:lnTo>
                <a:lnTo>
                  <a:pt x="335294" y="199019"/>
                </a:lnTo>
                <a:lnTo>
                  <a:pt x="319531" y="183255"/>
                </a:lnTo>
                <a:lnTo>
                  <a:pt x="338906" y="183255"/>
                </a:lnTo>
                <a:lnTo>
                  <a:pt x="340220" y="184568"/>
                </a:lnTo>
                <a:lnTo>
                  <a:pt x="359661" y="184568"/>
                </a:lnTo>
                <a:lnTo>
                  <a:pt x="345146" y="199019"/>
                </a:lnTo>
                <a:lnTo>
                  <a:pt x="342518" y="201974"/>
                </a:lnTo>
                <a:close/>
              </a:path>
            </a:pathLst>
          </a:custGeom>
          <a:solidFill>
            <a:srgbClr val="42B8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71809" y="3007051"/>
            <a:ext cx="117475" cy="28575"/>
          </a:xfrm>
          <a:custGeom>
            <a:avLst/>
            <a:gdLst/>
            <a:ahLst/>
            <a:cxnLst/>
            <a:rect l="l" t="t" r="r" b="b"/>
            <a:pathLst>
              <a:path w="117475" h="28575">
                <a:moveTo>
                  <a:pt x="111326" y="27586"/>
                </a:moveTo>
                <a:lnTo>
                  <a:pt x="86368" y="15107"/>
                </a:lnTo>
                <a:lnTo>
                  <a:pt x="0" y="15107"/>
                </a:lnTo>
                <a:lnTo>
                  <a:pt x="29884" y="0"/>
                </a:lnTo>
                <a:lnTo>
                  <a:pt x="32182" y="0"/>
                </a:lnTo>
                <a:lnTo>
                  <a:pt x="58783" y="13464"/>
                </a:lnTo>
                <a:lnTo>
                  <a:pt x="114030" y="13464"/>
                </a:lnTo>
                <a:lnTo>
                  <a:pt x="117238" y="15107"/>
                </a:lnTo>
                <a:lnTo>
                  <a:pt x="30869" y="15107"/>
                </a:lnTo>
                <a:lnTo>
                  <a:pt x="6239" y="27258"/>
                </a:lnTo>
                <a:lnTo>
                  <a:pt x="111482" y="27258"/>
                </a:lnTo>
                <a:lnTo>
                  <a:pt x="111326" y="27586"/>
                </a:lnTo>
                <a:close/>
              </a:path>
              <a:path w="117475" h="28575">
                <a:moveTo>
                  <a:pt x="114030" y="13464"/>
                </a:moveTo>
                <a:lnTo>
                  <a:pt x="58783" y="13464"/>
                </a:lnTo>
                <a:lnTo>
                  <a:pt x="85383" y="0"/>
                </a:lnTo>
                <a:lnTo>
                  <a:pt x="87682" y="0"/>
                </a:lnTo>
                <a:lnTo>
                  <a:pt x="89652" y="985"/>
                </a:lnTo>
                <a:lnTo>
                  <a:pt x="114030" y="13464"/>
                </a:lnTo>
                <a:close/>
              </a:path>
              <a:path w="117475" h="28575">
                <a:moveTo>
                  <a:pt x="59768" y="28572"/>
                </a:moveTo>
                <a:lnTo>
                  <a:pt x="57469" y="28572"/>
                </a:lnTo>
                <a:lnTo>
                  <a:pt x="30869" y="15107"/>
                </a:lnTo>
                <a:lnTo>
                  <a:pt x="86368" y="15107"/>
                </a:lnTo>
                <a:lnTo>
                  <a:pt x="59768" y="28572"/>
                </a:lnTo>
                <a:close/>
              </a:path>
            </a:pathLst>
          </a:custGeom>
          <a:solidFill>
            <a:srgbClr val="42B8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55712" y="2889150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20689" y="41708"/>
                </a:moveTo>
                <a:lnTo>
                  <a:pt x="12607" y="40092"/>
                </a:lnTo>
                <a:lnTo>
                  <a:pt x="6034" y="35674"/>
                </a:lnTo>
                <a:lnTo>
                  <a:pt x="1616" y="29100"/>
                </a:lnTo>
                <a:lnTo>
                  <a:pt x="0" y="21018"/>
                </a:lnTo>
                <a:lnTo>
                  <a:pt x="1616" y="12885"/>
                </a:lnTo>
                <a:lnTo>
                  <a:pt x="6034" y="6198"/>
                </a:lnTo>
                <a:lnTo>
                  <a:pt x="12607" y="1667"/>
                </a:lnTo>
                <a:lnTo>
                  <a:pt x="20689" y="0"/>
                </a:lnTo>
                <a:lnTo>
                  <a:pt x="28822" y="1667"/>
                </a:lnTo>
                <a:lnTo>
                  <a:pt x="35508" y="6198"/>
                </a:lnTo>
                <a:lnTo>
                  <a:pt x="40038" y="12885"/>
                </a:lnTo>
                <a:lnTo>
                  <a:pt x="40292" y="14121"/>
                </a:lnTo>
                <a:lnTo>
                  <a:pt x="16748" y="14121"/>
                </a:lnTo>
                <a:lnTo>
                  <a:pt x="13792" y="17077"/>
                </a:lnTo>
                <a:lnTo>
                  <a:pt x="13792" y="24959"/>
                </a:lnTo>
                <a:lnTo>
                  <a:pt x="16748" y="27915"/>
                </a:lnTo>
                <a:lnTo>
                  <a:pt x="40283" y="27915"/>
                </a:lnTo>
                <a:lnTo>
                  <a:pt x="40038" y="29100"/>
                </a:lnTo>
                <a:lnTo>
                  <a:pt x="35508" y="35674"/>
                </a:lnTo>
                <a:lnTo>
                  <a:pt x="28822" y="40092"/>
                </a:lnTo>
                <a:lnTo>
                  <a:pt x="20689" y="41708"/>
                </a:lnTo>
                <a:close/>
              </a:path>
              <a:path w="41910" h="41910">
                <a:moveTo>
                  <a:pt x="40283" y="27915"/>
                </a:moveTo>
                <a:lnTo>
                  <a:pt x="24629" y="27915"/>
                </a:lnTo>
                <a:lnTo>
                  <a:pt x="27585" y="24959"/>
                </a:lnTo>
                <a:lnTo>
                  <a:pt x="27585" y="17077"/>
                </a:lnTo>
                <a:lnTo>
                  <a:pt x="24629" y="14121"/>
                </a:lnTo>
                <a:lnTo>
                  <a:pt x="40292" y="14121"/>
                </a:lnTo>
                <a:lnTo>
                  <a:pt x="41706" y="21018"/>
                </a:lnTo>
                <a:lnTo>
                  <a:pt x="40283" y="27915"/>
                </a:lnTo>
                <a:close/>
              </a:path>
            </a:pathLst>
          </a:custGeom>
          <a:solidFill>
            <a:srgbClr val="42B8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58177" y="2903272"/>
            <a:ext cx="55880" cy="13970"/>
          </a:xfrm>
          <a:custGeom>
            <a:avLst/>
            <a:gdLst/>
            <a:ahLst/>
            <a:cxnLst/>
            <a:rect l="l" t="t" r="r" b="b"/>
            <a:pathLst>
              <a:path w="55879" h="13969">
                <a:moveTo>
                  <a:pt x="0" y="0"/>
                </a:moveTo>
                <a:lnTo>
                  <a:pt x="55827" y="0"/>
                </a:lnTo>
                <a:lnTo>
                  <a:pt x="55827" y="13793"/>
                </a:lnTo>
                <a:lnTo>
                  <a:pt x="0" y="13793"/>
                </a:lnTo>
                <a:lnTo>
                  <a:pt x="0" y="0"/>
                </a:lnTo>
                <a:close/>
              </a:path>
            </a:pathLst>
          </a:custGeom>
          <a:solidFill>
            <a:srgbClr val="42B8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92988" y="2875356"/>
            <a:ext cx="21590" cy="13970"/>
          </a:xfrm>
          <a:custGeom>
            <a:avLst/>
            <a:gdLst/>
            <a:ahLst/>
            <a:cxnLst/>
            <a:rect l="l" t="t" r="r" b="b"/>
            <a:pathLst>
              <a:path w="21589" h="13969">
                <a:moveTo>
                  <a:pt x="0" y="0"/>
                </a:moveTo>
                <a:lnTo>
                  <a:pt x="21017" y="0"/>
                </a:lnTo>
                <a:lnTo>
                  <a:pt x="21017" y="13793"/>
                </a:lnTo>
                <a:lnTo>
                  <a:pt x="0" y="13793"/>
                </a:lnTo>
                <a:lnTo>
                  <a:pt x="0" y="0"/>
                </a:lnTo>
                <a:close/>
              </a:path>
            </a:pathLst>
          </a:custGeom>
          <a:solidFill>
            <a:srgbClr val="42B8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23696" y="2875356"/>
            <a:ext cx="55880" cy="13970"/>
          </a:xfrm>
          <a:custGeom>
            <a:avLst/>
            <a:gdLst/>
            <a:ahLst/>
            <a:cxnLst/>
            <a:rect l="l" t="t" r="r" b="b"/>
            <a:pathLst>
              <a:path w="55879" h="13969">
                <a:moveTo>
                  <a:pt x="0" y="0"/>
                </a:moveTo>
                <a:lnTo>
                  <a:pt x="55499" y="0"/>
                </a:lnTo>
                <a:lnTo>
                  <a:pt x="55499" y="13793"/>
                </a:lnTo>
                <a:lnTo>
                  <a:pt x="0" y="13793"/>
                </a:lnTo>
                <a:lnTo>
                  <a:pt x="0" y="0"/>
                </a:lnTo>
                <a:close/>
              </a:path>
            </a:pathLst>
          </a:custGeom>
          <a:solidFill>
            <a:srgbClr val="42B8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13181" y="2946950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5">
                <a:moveTo>
                  <a:pt x="9851" y="44664"/>
                </a:moveTo>
                <a:lnTo>
                  <a:pt x="0" y="34811"/>
                </a:lnTo>
                <a:lnTo>
                  <a:pt x="34810" y="0"/>
                </a:lnTo>
                <a:lnTo>
                  <a:pt x="44662" y="9852"/>
                </a:lnTo>
                <a:lnTo>
                  <a:pt x="9851" y="44664"/>
                </a:lnTo>
                <a:close/>
              </a:path>
            </a:pathLst>
          </a:custGeom>
          <a:solidFill>
            <a:srgbClr val="42B8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31900" y="3034636"/>
            <a:ext cx="69620" cy="216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92988" y="3132503"/>
            <a:ext cx="55880" cy="13970"/>
          </a:xfrm>
          <a:custGeom>
            <a:avLst/>
            <a:gdLst/>
            <a:ahLst/>
            <a:cxnLst/>
            <a:rect l="l" t="t" r="r" b="b"/>
            <a:pathLst>
              <a:path w="55879" h="13969">
                <a:moveTo>
                  <a:pt x="0" y="0"/>
                </a:moveTo>
                <a:lnTo>
                  <a:pt x="55499" y="0"/>
                </a:lnTo>
                <a:lnTo>
                  <a:pt x="55499" y="13793"/>
                </a:lnTo>
                <a:lnTo>
                  <a:pt x="0" y="13793"/>
                </a:lnTo>
                <a:lnTo>
                  <a:pt x="0" y="0"/>
                </a:lnTo>
                <a:close/>
              </a:path>
            </a:pathLst>
          </a:custGeom>
          <a:solidFill>
            <a:srgbClr val="42B8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92988" y="3160090"/>
            <a:ext cx="55880" cy="14604"/>
          </a:xfrm>
          <a:custGeom>
            <a:avLst/>
            <a:gdLst/>
            <a:ahLst/>
            <a:cxnLst/>
            <a:rect l="l" t="t" r="r" b="b"/>
            <a:pathLst>
              <a:path w="55879" h="14605">
                <a:moveTo>
                  <a:pt x="0" y="0"/>
                </a:moveTo>
                <a:lnTo>
                  <a:pt x="55499" y="0"/>
                </a:lnTo>
                <a:lnTo>
                  <a:pt x="55499" y="14121"/>
                </a:lnTo>
                <a:lnTo>
                  <a:pt x="0" y="14121"/>
                </a:lnTo>
                <a:lnTo>
                  <a:pt x="0" y="0"/>
                </a:lnTo>
                <a:close/>
              </a:path>
            </a:pathLst>
          </a:custGeom>
          <a:solidFill>
            <a:srgbClr val="42B8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92988" y="3188004"/>
            <a:ext cx="55880" cy="13970"/>
          </a:xfrm>
          <a:custGeom>
            <a:avLst/>
            <a:gdLst/>
            <a:ahLst/>
            <a:cxnLst/>
            <a:rect l="l" t="t" r="r" b="b"/>
            <a:pathLst>
              <a:path w="55879" h="13969">
                <a:moveTo>
                  <a:pt x="0" y="0"/>
                </a:moveTo>
                <a:lnTo>
                  <a:pt x="55499" y="0"/>
                </a:lnTo>
                <a:lnTo>
                  <a:pt x="55499" y="13793"/>
                </a:lnTo>
                <a:lnTo>
                  <a:pt x="0" y="13793"/>
                </a:lnTo>
                <a:lnTo>
                  <a:pt x="0" y="0"/>
                </a:lnTo>
                <a:close/>
              </a:path>
            </a:pathLst>
          </a:custGeom>
          <a:solidFill>
            <a:srgbClr val="42B8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418709" y="3954448"/>
            <a:ext cx="15716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Cloud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Architect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500371" y="3678935"/>
            <a:ext cx="777240" cy="777240"/>
          </a:xfrm>
          <a:custGeom>
            <a:avLst/>
            <a:gdLst/>
            <a:ahLst/>
            <a:cxnLst/>
            <a:rect l="l" t="t" r="r" b="b"/>
            <a:pathLst>
              <a:path w="777239" h="777239">
                <a:moveTo>
                  <a:pt x="0" y="388619"/>
                </a:moveTo>
                <a:lnTo>
                  <a:pt x="3027" y="339872"/>
                </a:lnTo>
                <a:lnTo>
                  <a:pt x="11868" y="292931"/>
                </a:lnTo>
                <a:lnTo>
                  <a:pt x="26158" y="248161"/>
                </a:lnTo>
                <a:lnTo>
                  <a:pt x="45532" y="205927"/>
                </a:lnTo>
                <a:lnTo>
                  <a:pt x="69627" y="166592"/>
                </a:lnTo>
                <a:lnTo>
                  <a:pt x="98078" y="130521"/>
                </a:lnTo>
                <a:lnTo>
                  <a:pt x="130521" y="98078"/>
                </a:lnTo>
                <a:lnTo>
                  <a:pt x="166592" y="69627"/>
                </a:lnTo>
                <a:lnTo>
                  <a:pt x="205927" y="45532"/>
                </a:lnTo>
                <a:lnTo>
                  <a:pt x="248161" y="26158"/>
                </a:lnTo>
                <a:lnTo>
                  <a:pt x="292931" y="11868"/>
                </a:lnTo>
                <a:lnTo>
                  <a:pt x="339872" y="3027"/>
                </a:lnTo>
                <a:lnTo>
                  <a:pt x="388620" y="0"/>
                </a:lnTo>
                <a:lnTo>
                  <a:pt x="437367" y="3027"/>
                </a:lnTo>
                <a:lnTo>
                  <a:pt x="484308" y="11868"/>
                </a:lnTo>
                <a:lnTo>
                  <a:pt x="529078" y="26158"/>
                </a:lnTo>
                <a:lnTo>
                  <a:pt x="571312" y="45532"/>
                </a:lnTo>
                <a:lnTo>
                  <a:pt x="610647" y="69627"/>
                </a:lnTo>
                <a:lnTo>
                  <a:pt x="646718" y="98078"/>
                </a:lnTo>
                <a:lnTo>
                  <a:pt x="679161" y="130521"/>
                </a:lnTo>
                <a:lnTo>
                  <a:pt x="707612" y="166592"/>
                </a:lnTo>
                <a:lnTo>
                  <a:pt x="731707" y="205927"/>
                </a:lnTo>
                <a:lnTo>
                  <a:pt x="751081" y="248161"/>
                </a:lnTo>
                <a:lnTo>
                  <a:pt x="765371" y="292931"/>
                </a:lnTo>
                <a:lnTo>
                  <a:pt x="774212" y="339872"/>
                </a:lnTo>
                <a:lnTo>
                  <a:pt x="777240" y="388619"/>
                </a:lnTo>
                <a:lnTo>
                  <a:pt x="774212" y="437367"/>
                </a:lnTo>
                <a:lnTo>
                  <a:pt x="765371" y="484308"/>
                </a:lnTo>
                <a:lnTo>
                  <a:pt x="751081" y="529078"/>
                </a:lnTo>
                <a:lnTo>
                  <a:pt x="731707" y="571312"/>
                </a:lnTo>
                <a:lnTo>
                  <a:pt x="707612" y="610647"/>
                </a:lnTo>
                <a:lnTo>
                  <a:pt x="679161" y="646718"/>
                </a:lnTo>
                <a:lnTo>
                  <a:pt x="646718" y="679161"/>
                </a:lnTo>
                <a:lnTo>
                  <a:pt x="610647" y="707612"/>
                </a:lnTo>
                <a:lnTo>
                  <a:pt x="571312" y="731707"/>
                </a:lnTo>
                <a:lnTo>
                  <a:pt x="529078" y="751081"/>
                </a:lnTo>
                <a:lnTo>
                  <a:pt x="484308" y="765371"/>
                </a:lnTo>
                <a:lnTo>
                  <a:pt x="437367" y="774212"/>
                </a:lnTo>
                <a:lnTo>
                  <a:pt x="388620" y="777240"/>
                </a:lnTo>
                <a:lnTo>
                  <a:pt x="339872" y="774212"/>
                </a:lnTo>
                <a:lnTo>
                  <a:pt x="292931" y="765371"/>
                </a:lnTo>
                <a:lnTo>
                  <a:pt x="248161" y="751081"/>
                </a:lnTo>
                <a:lnTo>
                  <a:pt x="205927" y="731707"/>
                </a:lnTo>
                <a:lnTo>
                  <a:pt x="166592" y="707612"/>
                </a:lnTo>
                <a:lnTo>
                  <a:pt x="130521" y="679161"/>
                </a:lnTo>
                <a:lnTo>
                  <a:pt x="98078" y="646718"/>
                </a:lnTo>
                <a:lnTo>
                  <a:pt x="69627" y="610647"/>
                </a:lnTo>
                <a:lnTo>
                  <a:pt x="45532" y="571312"/>
                </a:lnTo>
                <a:lnTo>
                  <a:pt x="26158" y="529078"/>
                </a:lnTo>
                <a:lnTo>
                  <a:pt x="11868" y="484308"/>
                </a:lnTo>
                <a:lnTo>
                  <a:pt x="3027" y="437367"/>
                </a:lnTo>
                <a:lnTo>
                  <a:pt x="0" y="388619"/>
                </a:lnTo>
                <a:close/>
              </a:path>
            </a:pathLst>
          </a:custGeom>
          <a:ln w="12192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34588" y="4013882"/>
            <a:ext cx="336550" cy="93345"/>
          </a:xfrm>
          <a:custGeom>
            <a:avLst/>
            <a:gdLst/>
            <a:ahLst/>
            <a:cxnLst/>
            <a:rect l="l" t="t" r="r" b="b"/>
            <a:pathLst>
              <a:path w="336550" h="93345">
                <a:moveTo>
                  <a:pt x="175036" y="43137"/>
                </a:moveTo>
                <a:lnTo>
                  <a:pt x="161247" y="43137"/>
                </a:lnTo>
                <a:lnTo>
                  <a:pt x="161247" y="3121"/>
                </a:lnTo>
                <a:lnTo>
                  <a:pt x="164342" y="0"/>
                </a:lnTo>
                <a:lnTo>
                  <a:pt x="171940" y="0"/>
                </a:lnTo>
                <a:lnTo>
                  <a:pt x="175036" y="3121"/>
                </a:lnTo>
                <a:lnTo>
                  <a:pt x="175036" y="43137"/>
                </a:lnTo>
                <a:close/>
              </a:path>
              <a:path w="336550" h="93345">
                <a:moveTo>
                  <a:pt x="10693" y="93085"/>
                </a:moveTo>
                <a:lnTo>
                  <a:pt x="3095" y="93085"/>
                </a:lnTo>
                <a:lnTo>
                  <a:pt x="0" y="89963"/>
                </a:lnTo>
                <a:lnTo>
                  <a:pt x="0" y="77476"/>
                </a:lnTo>
                <a:lnTo>
                  <a:pt x="2668" y="64089"/>
                </a:lnTo>
                <a:lnTo>
                  <a:pt x="9954" y="53176"/>
                </a:lnTo>
                <a:lnTo>
                  <a:pt x="20775" y="45828"/>
                </a:lnTo>
                <a:lnTo>
                  <a:pt x="34050" y="43137"/>
                </a:lnTo>
                <a:lnTo>
                  <a:pt x="302233" y="43137"/>
                </a:lnTo>
                <a:lnTo>
                  <a:pt x="315508" y="45828"/>
                </a:lnTo>
                <a:lnTo>
                  <a:pt x="326329" y="53176"/>
                </a:lnTo>
                <a:lnTo>
                  <a:pt x="328910" y="57043"/>
                </a:lnTo>
                <a:lnTo>
                  <a:pt x="34050" y="57043"/>
                </a:lnTo>
                <a:lnTo>
                  <a:pt x="26135" y="58639"/>
                </a:lnTo>
                <a:lnTo>
                  <a:pt x="19698" y="63003"/>
                </a:lnTo>
                <a:lnTo>
                  <a:pt x="15371" y="69495"/>
                </a:lnTo>
                <a:lnTo>
                  <a:pt x="13789" y="77476"/>
                </a:lnTo>
                <a:lnTo>
                  <a:pt x="13789" y="89963"/>
                </a:lnTo>
                <a:lnTo>
                  <a:pt x="10693" y="93085"/>
                </a:lnTo>
                <a:close/>
              </a:path>
              <a:path w="336550" h="93345">
                <a:moveTo>
                  <a:pt x="171940" y="93085"/>
                </a:moveTo>
                <a:lnTo>
                  <a:pt x="164342" y="93085"/>
                </a:lnTo>
                <a:lnTo>
                  <a:pt x="161247" y="89963"/>
                </a:lnTo>
                <a:lnTo>
                  <a:pt x="161247" y="57043"/>
                </a:lnTo>
                <a:lnTo>
                  <a:pt x="175036" y="57043"/>
                </a:lnTo>
                <a:lnTo>
                  <a:pt x="175036" y="89963"/>
                </a:lnTo>
                <a:lnTo>
                  <a:pt x="171940" y="93085"/>
                </a:lnTo>
                <a:close/>
              </a:path>
              <a:path w="336550" h="93345">
                <a:moveTo>
                  <a:pt x="333188" y="93085"/>
                </a:moveTo>
                <a:lnTo>
                  <a:pt x="325590" y="93085"/>
                </a:lnTo>
                <a:lnTo>
                  <a:pt x="322494" y="89963"/>
                </a:lnTo>
                <a:lnTo>
                  <a:pt x="322494" y="77476"/>
                </a:lnTo>
                <a:lnTo>
                  <a:pt x="320911" y="69495"/>
                </a:lnTo>
                <a:lnTo>
                  <a:pt x="316585" y="63003"/>
                </a:lnTo>
                <a:lnTo>
                  <a:pt x="310148" y="58639"/>
                </a:lnTo>
                <a:lnTo>
                  <a:pt x="302233" y="57043"/>
                </a:lnTo>
                <a:lnTo>
                  <a:pt x="328910" y="57043"/>
                </a:lnTo>
                <a:lnTo>
                  <a:pt x="333614" y="64089"/>
                </a:lnTo>
                <a:lnTo>
                  <a:pt x="336283" y="77476"/>
                </a:lnTo>
                <a:lnTo>
                  <a:pt x="336283" y="89963"/>
                </a:lnTo>
                <a:lnTo>
                  <a:pt x="333188" y="93085"/>
                </a:lnTo>
                <a:close/>
              </a:path>
            </a:pathLst>
          </a:custGeom>
          <a:solidFill>
            <a:srgbClr val="6CC5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66486" y="4121442"/>
            <a:ext cx="472486" cy="1518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47531" y="3798196"/>
            <a:ext cx="310515" cy="202565"/>
          </a:xfrm>
          <a:custGeom>
            <a:avLst/>
            <a:gdLst/>
            <a:ahLst/>
            <a:cxnLst/>
            <a:rect l="l" t="t" r="r" b="b"/>
            <a:pathLst>
              <a:path w="310514" h="202564">
                <a:moveTo>
                  <a:pt x="73447" y="107843"/>
                </a:moveTo>
                <a:lnTo>
                  <a:pt x="65849" y="107843"/>
                </a:lnTo>
                <a:lnTo>
                  <a:pt x="62754" y="104721"/>
                </a:lnTo>
                <a:lnTo>
                  <a:pt x="62754" y="101032"/>
                </a:lnTo>
                <a:lnTo>
                  <a:pt x="70655" y="61659"/>
                </a:lnTo>
                <a:lnTo>
                  <a:pt x="92196" y="29550"/>
                </a:lnTo>
                <a:lnTo>
                  <a:pt x="124132" y="7924"/>
                </a:lnTo>
                <a:lnTo>
                  <a:pt x="163217" y="0"/>
                </a:lnTo>
                <a:lnTo>
                  <a:pt x="200833" y="7343"/>
                </a:lnTo>
                <a:lnTo>
                  <a:pt x="210558" y="13622"/>
                </a:lnTo>
                <a:lnTo>
                  <a:pt x="163217" y="13622"/>
                </a:lnTo>
                <a:lnTo>
                  <a:pt x="129492" y="20495"/>
                </a:lnTo>
                <a:lnTo>
                  <a:pt x="101940" y="39235"/>
                </a:lnTo>
                <a:lnTo>
                  <a:pt x="83358" y="67020"/>
                </a:lnTo>
                <a:lnTo>
                  <a:pt x="76543" y="101032"/>
                </a:lnTo>
                <a:lnTo>
                  <a:pt x="76543" y="104721"/>
                </a:lnTo>
                <a:lnTo>
                  <a:pt x="73447" y="107843"/>
                </a:lnTo>
                <a:close/>
              </a:path>
              <a:path w="310514" h="202564">
                <a:moveTo>
                  <a:pt x="252986" y="138777"/>
                </a:moveTo>
                <a:lnTo>
                  <a:pt x="249328" y="138777"/>
                </a:lnTo>
                <a:lnTo>
                  <a:pt x="247640" y="138209"/>
                </a:lnTo>
                <a:lnTo>
                  <a:pt x="243981" y="136506"/>
                </a:lnTo>
                <a:lnTo>
                  <a:pt x="242574" y="132533"/>
                </a:lnTo>
                <a:lnTo>
                  <a:pt x="243981" y="128844"/>
                </a:lnTo>
                <a:lnTo>
                  <a:pt x="245951" y="125154"/>
                </a:lnTo>
                <a:lnTo>
                  <a:pt x="247358" y="120046"/>
                </a:lnTo>
                <a:lnTo>
                  <a:pt x="248484" y="114370"/>
                </a:lnTo>
                <a:lnTo>
                  <a:pt x="249328" y="109262"/>
                </a:lnTo>
                <a:lnTo>
                  <a:pt x="249858" y="104721"/>
                </a:lnTo>
                <a:lnTo>
                  <a:pt x="249891" y="101032"/>
                </a:lnTo>
                <a:lnTo>
                  <a:pt x="243075" y="67020"/>
                </a:lnTo>
                <a:lnTo>
                  <a:pt x="224494" y="39235"/>
                </a:lnTo>
                <a:lnTo>
                  <a:pt x="196942" y="20495"/>
                </a:lnTo>
                <a:lnTo>
                  <a:pt x="163217" y="13622"/>
                </a:lnTo>
                <a:lnTo>
                  <a:pt x="210558" y="13622"/>
                </a:lnTo>
                <a:lnTo>
                  <a:pt x="231986" y="27457"/>
                </a:lnTo>
                <a:lnTo>
                  <a:pt x="253800" y="57469"/>
                </a:lnTo>
                <a:lnTo>
                  <a:pt x="263398" y="94504"/>
                </a:lnTo>
                <a:lnTo>
                  <a:pt x="281901" y="100371"/>
                </a:lnTo>
                <a:lnTo>
                  <a:pt x="291972" y="108410"/>
                </a:lnTo>
                <a:lnTo>
                  <a:pt x="263117" y="108410"/>
                </a:lnTo>
                <a:lnTo>
                  <a:pt x="263117" y="111248"/>
                </a:lnTo>
                <a:lnTo>
                  <a:pt x="261991" y="116924"/>
                </a:lnTo>
                <a:lnTo>
                  <a:pt x="260584" y="123735"/>
                </a:lnTo>
                <a:lnTo>
                  <a:pt x="258896" y="129695"/>
                </a:lnTo>
                <a:lnTo>
                  <a:pt x="255519" y="137358"/>
                </a:lnTo>
                <a:lnTo>
                  <a:pt x="252986" y="138777"/>
                </a:lnTo>
                <a:close/>
              </a:path>
              <a:path w="310514" h="202564">
                <a:moveTo>
                  <a:pt x="261147" y="202347"/>
                </a:moveTo>
                <a:lnTo>
                  <a:pt x="66131" y="202347"/>
                </a:lnTo>
                <a:lnTo>
                  <a:pt x="40483" y="197071"/>
                </a:lnTo>
                <a:lnTo>
                  <a:pt x="19452" y="182694"/>
                </a:lnTo>
                <a:lnTo>
                  <a:pt x="5228" y="161401"/>
                </a:lnTo>
                <a:lnTo>
                  <a:pt x="0" y="135371"/>
                </a:lnTo>
                <a:lnTo>
                  <a:pt x="2743" y="116383"/>
                </a:lnTo>
                <a:lnTo>
                  <a:pt x="10552" y="99258"/>
                </a:lnTo>
                <a:lnTo>
                  <a:pt x="22794" y="85006"/>
                </a:lnTo>
                <a:lnTo>
                  <a:pt x="38834" y="74638"/>
                </a:lnTo>
                <a:lnTo>
                  <a:pt x="42211" y="72936"/>
                </a:lnTo>
                <a:lnTo>
                  <a:pt x="46432" y="74638"/>
                </a:lnTo>
                <a:lnTo>
                  <a:pt x="48120" y="78044"/>
                </a:lnTo>
                <a:lnTo>
                  <a:pt x="49528" y="81733"/>
                </a:lnTo>
                <a:lnTo>
                  <a:pt x="48120" y="85706"/>
                </a:lnTo>
                <a:lnTo>
                  <a:pt x="44462" y="87409"/>
                </a:lnTo>
                <a:lnTo>
                  <a:pt x="31834" y="95582"/>
                </a:lnTo>
                <a:lnTo>
                  <a:pt x="22160" y="106814"/>
                </a:lnTo>
                <a:lnTo>
                  <a:pt x="15969" y="120334"/>
                </a:lnTo>
                <a:lnTo>
                  <a:pt x="13789" y="135371"/>
                </a:lnTo>
                <a:lnTo>
                  <a:pt x="17931" y="155951"/>
                </a:lnTo>
                <a:lnTo>
                  <a:pt x="29196" y="172726"/>
                </a:lnTo>
                <a:lnTo>
                  <a:pt x="45843" y="184020"/>
                </a:lnTo>
                <a:lnTo>
                  <a:pt x="66131" y="188158"/>
                </a:lnTo>
                <a:lnTo>
                  <a:pt x="291562" y="188158"/>
                </a:lnTo>
                <a:lnTo>
                  <a:pt x="281426" y="196073"/>
                </a:lnTo>
                <a:lnTo>
                  <a:pt x="262554" y="201780"/>
                </a:lnTo>
                <a:lnTo>
                  <a:pt x="261710" y="202064"/>
                </a:lnTo>
                <a:lnTo>
                  <a:pt x="261147" y="202347"/>
                </a:lnTo>
                <a:close/>
              </a:path>
              <a:path w="310514" h="202564">
                <a:moveTo>
                  <a:pt x="291562" y="188158"/>
                </a:moveTo>
                <a:lnTo>
                  <a:pt x="259740" y="188158"/>
                </a:lnTo>
                <a:lnTo>
                  <a:pt x="274167" y="184100"/>
                </a:lnTo>
                <a:lnTo>
                  <a:pt x="285876" y="175280"/>
                </a:lnTo>
                <a:lnTo>
                  <a:pt x="293733" y="162895"/>
                </a:lnTo>
                <a:lnTo>
                  <a:pt x="296605" y="148142"/>
                </a:lnTo>
                <a:lnTo>
                  <a:pt x="294063" y="134152"/>
                </a:lnTo>
                <a:lnTo>
                  <a:pt x="287037" y="122210"/>
                </a:lnTo>
                <a:lnTo>
                  <a:pt x="276422" y="113301"/>
                </a:lnTo>
                <a:lnTo>
                  <a:pt x="263117" y="108410"/>
                </a:lnTo>
                <a:lnTo>
                  <a:pt x="291972" y="108410"/>
                </a:lnTo>
                <a:lnTo>
                  <a:pt x="296816" y="112277"/>
                </a:lnTo>
                <a:lnTo>
                  <a:pt x="306771" y="128706"/>
                </a:lnTo>
                <a:lnTo>
                  <a:pt x="310394" y="148142"/>
                </a:lnTo>
                <a:lnTo>
                  <a:pt x="306718" y="167737"/>
                </a:lnTo>
                <a:lnTo>
                  <a:pt x="296605" y="184220"/>
                </a:lnTo>
                <a:lnTo>
                  <a:pt x="291562" y="188158"/>
                </a:lnTo>
                <a:close/>
              </a:path>
            </a:pathLst>
          </a:custGeom>
          <a:solidFill>
            <a:srgbClr val="6CC5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418709" y="4957678"/>
            <a:ext cx="12744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SEO</a:t>
            </a:r>
            <a:r>
              <a:rPr sz="16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Analyst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500371" y="4683252"/>
            <a:ext cx="777240" cy="777240"/>
          </a:xfrm>
          <a:custGeom>
            <a:avLst/>
            <a:gdLst/>
            <a:ahLst/>
            <a:cxnLst/>
            <a:rect l="l" t="t" r="r" b="b"/>
            <a:pathLst>
              <a:path w="777239" h="777239">
                <a:moveTo>
                  <a:pt x="0" y="388620"/>
                </a:moveTo>
                <a:lnTo>
                  <a:pt x="3027" y="339872"/>
                </a:lnTo>
                <a:lnTo>
                  <a:pt x="11868" y="292931"/>
                </a:lnTo>
                <a:lnTo>
                  <a:pt x="26158" y="248161"/>
                </a:lnTo>
                <a:lnTo>
                  <a:pt x="45532" y="205927"/>
                </a:lnTo>
                <a:lnTo>
                  <a:pt x="69627" y="166592"/>
                </a:lnTo>
                <a:lnTo>
                  <a:pt x="98078" y="130521"/>
                </a:lnTo>
                <a:lnTo>
                  <a:pt x="130521" y="98078"/>
                </a:lnTo>
                <a:lnTo>
                  <a:pt x="166592" y="69627"/>
                </a:lnTo>
                <a:lnTo>
                  <a:pt x="205927" y="45532"/>
                </a:lnTo>
                <a:lnTo>
                  <a:pt x="248161" y="26158"/>
                </a:lnTo>
                <a:lnTo>
                  <a:pt x="292931" y="11868"/>
                </a:lnTo>
                <a:lnTo>
                  <a:pt x="339872" y="3027"/>
                </a:lnTo>
                <a:lnTo>
                  <a:pt x="388620" y="0"/>
                </a:lnTo>
                <a:lnTo>
                  <a:pt x="437367" y="3027"/>
                </a:lnTo>
                <a:lnTo>
                  <a:pt x="484308" y="11868"/>
                </a:lnTo>
                <a:lnTo>
                  <a:pt x="529078" y="26158"/>
                </a:lnTo>
                <a:lnTo>
                  <a:pt x="571312" y="45532"/>
                </a:lnTo>
                <a:lnTo>
                  <a:pt x="610647" y="69627"/>
                </a:lnTo>
                <a:lnTo>
                  <a:pt x="646718" y="98078"/>
                </a:lnTo>
                <a:lnTo>
                  <a:pt x="679161" y="130521"/>
                </a:lnTo>
                <a:lnTo>
                  <a:pt x="707612" y="166592"/>
                </a:lnTo>
                <a:lnTo>
                  <a:pt x="731707" y="205927"/>
                </a:lnTo>
                <a:lnTo>
                  <a:pt x="751081" y="248161"/>
                </a:lnTo>
                <a:lnTo>
                  <a:pt x="765371" y="292931"/>
                </a:lnTo>
                <a:lnTo>
                  <a:pt x="774212" y="339872"/>
                </a:lnTo>
                <a:lnTo>
                  <a:pt x="777240" y="388620"/>
                </a:lnTo>
                <a:lnTo>
                  <a:pt x="774212" y="437367"/>
                </a:lnTo>
                <a:lnTo>
                  <a:pt x="765371" y="484308"/>
                </a:lnTo>
                <a:lnTo>
                  <a:pt x="751081" y="529078"/>
                </a:lnTo>
                <a:lnTo>
                  <a:pt x="731707" y="571312"/>
                </a:lnTo>
                <a:lnTo>
                  <a:pt x="707612" y="610647"/>
                </a:lnTo>
                <a:lnTo>
                  <a:pt x="679161" y="646718"/>
                </a:lnTo>
                <a:lnTo>
                  <a:pt x="646718" y="679161"/>
                </a:lnTo>
                <a:lnTo>
                  <a:pt x="610647" y="707612"/>
                </a:lnTo>
                <a:lnTo>
                  <a:pt x="571312" y="731707"/>
                </a:lnTo>
                <a:lnTo>
                  <a:pt x="529078" y="751081"/>
                </a:lnTo>
                <a:lnTo>
                  <a:pt x="484308" y="765371"/>
                </a:lnTo>
                <a:lnTo>
                  <a:pt x="437367" y="774212"/>
                </a:lnTo>
                <a:lnTo>
                  <a:pt x="388620" y="777240"/>
                </a:lnTo>
                <a:lnTo>
                  <a:pt x="339872" y="774212"/>
                </a:lnTo>
                <a:lnTo>
                  <a:pt x="292931" y="765371"/>
                </a:lnTo>
                <a:lnTo>
                  <a:pt x="248161" y="751081"/>
                </a:lnTo>
                <a:lnTo>
                  <a:pt x="205927" y="731707"/>
                </a:lnTo>
                <a:lnTo>
                  <a:pt x="166592" y="707612"/>
                </a:lnTo>
                <a:lnTo>
                  <a:pt x="130521" y="679161"/>
                </a:lnTo>
                <a:lnTo>
                  <a:pt x="98078" y="646718"/>
                </a:lnTo>
                <a:lnTo>
                  <a:pt x="69627" y="610647"/>
                </a:lnTo>
                <a:lnTo>
                  <a:pt x="45532" y="571312"/>
                </a:lnTo>
                <a:lnTo>
                  <a:pt x="26158" y="529078"/>
                </a:lnTo>
                <a:lnTo>
                  <a:pt x="11868" y="484308"/>
                </a:lnTo>
                <a:lnTo>
                  <a:pt x="3027" y="437367"/>
                </a:lnTo>
                <a:lnTo>
                  <a:pt x="0" y="388620"/>
                </a:lnTo>
                <a:close/>
              </a:path>
            </a:pathLst>
          </a:custGeom>
          <a:ln w="12192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66290" y="4826063"/>
            <a:ext cx="435609" cy="441959"/>
          </a:xfrm>
          <a:custGeom>
            <a:avLst/>
            <a:gdLst/>
            <a:ahLst/>
            <a:cxnLst/>
            <a:rect l="l" t="t" r="r" b="b"/>
            <a:pathLst>
              <a:path w="435610" h="441960">
                <a:moveTo>
                  <a:pt x="331754" y="11416"/>
                </a:moveTo>
                <a:lnTo>
                  <a:pt x="234200" y="11416"/>
                </a:lnTo>
                <a:lnTo>
                  <a:pt x="323927" y="393"/>
                </a:lnTo>
                <a:lnTo>
                  <a:pt x="327485" y="0"/>
                </a:lnTo>
                <a:lnTo>
                  <a:pt x="330647" y="2362"/>
                </a:lnTo>
                <a:lnTo>
                  <a:pt x="331144" y="6692"/>
                </a:lnTo>
                <a:lnTo>
                  <a:pt x="331754" y="11416"/>
                </a:lnTo>
                <a:close/>
              </a:path>
              <a:path w="435610" h="441960">
                <a:moveTo>
                  <a:pt x="379463" y="441913"/>
                </a:moveTo>
                <a:lnTo>
                  <a:pt x="52769" y="441913"/>
                </a:lnTo>
                <a:lnTo>
                  <a:pt x="50397" y="440339"/>
                </a:lnTo>
                <a:lnTo>
                  <a:pt x="49409" y="437977"/>
                </a:lnTo>
                <a:lnTo>
                  <a:pt x="48618" y="436402"/>
                </a:lnTo>
                <a:lnTo>
                  <a:pt x="49014" y="434630"/>
                </a:lnTo>
                <a:lnTo>
                  <a:pt x="48816" y="432859"/>
                </a:lnTo>
                <a:lnTo>
                  <a:pt x="197" y="47242"/>
                </a:lnTo>
                <a:lnTo>
                  <a:pt x="0" y="43699"/>
                </a:lnTo>
                <a:lnTo>
                  <a:pt x="2371" y="40549"/>
                </a:lnTo>
                <a:lnTo>
                  <a:pt x="5731" y="39959"/>
                </a:lnTo>
                <a:lnTo>
                  <a:pt x="101190" y="28148"/>
                </a:lnTo>
                <a:lnTo>
                  <a:pt x="102969" y="6692"/>
                </a:lnTo>
                <a:lnTo>
                  <a:pt x="103364" y="3149"/>
                </a:lnTo>
                <a:lnTo>
                  <a:pt x="106526" y="590"/>
                </a:lnTo>
                <a:lnTo>
                  <a:pt x="110084" y="984"/>
                </a:lnTo>
                <a:lnTo>
                  <a:pt x="233212" y="11220"/>
                </a:lnTo>
                <a:lnTo>
                  <a:pt x="233607" y="11220"/>
                </a:lnTo>
                <a:lnTo>
                  <a:pt x="234002" y="11416"/>
                </a:lnTo>
                <a:lnTo>
                  <a:pt x="331754" y="11416"/>
                </a:lnTo>
                <a:lnTo>
                  <a:pt x="332084" y="13975"/>
                </a:lnTo>
                <a:lnTo>
                  <a:pt x="318986" y="13975"/>
                </a:lnTo>
                <a:lnTo>
                  <a:pt x="315836" y="14369"/>
                </a:lnTo>
                <a:lnTo>
                  <a:pt x="115420" y="14369"/>
                </a:lnTo>
                <a:lnTo>
                  <a:pt x="114432" y="26377"/>
                </a:lnTo>
                <a:lnTo>
                  <a:pt x="219749" y="26377"/>
                </a:lnTo>
                <a:lnTo>
                  <a:pt x="107910" y="40352"/>
                </a:lnTo>
                <a:lnTo>
                  <a:pt x="379463" y="40352"/>
                </a:lnTo>
                <a:lnTo>
                  <a:pt x="382428" y="43305"/>
                </a:lnTo>
                <a:lnTo>
                  <a:pt x="382428" y="47833"/>
                </a:lnTo>
                <a:lnTo>
                  <a:pt x="48816" y="47833"/>
                </a:lnTo>
                <a:lnTo>
                  <a:pt x="13834" y="52163"/>
                </a:lnTo>
                <a:lnTo>
                  <a:pt x="48816" y="328925"/>
                </a:lnTo>
                <a:lnTo>
                  <a:pt x="61860" y="328925"/>
                </a:lnTo>
                <a:lnTo>
                  <a:pt x="61860" y="428922"/>
                </a:lnTo>
                <a:lnTo>
                  <a:pt x="382428" y="428922"/>
                </a:lnTo>
                <a:lnTo>
                  <a:pt x="382428" y="439158"/>
                </a:lnTo>
                <a:lnTo>
                  <a:pt x="379463" y="441913"/>
                </a:lnTo>
                <a:close/>
              </a:path>
              <a:path w="435610" h="441960">
                <a:moveTo>
                  <a:pt x="335390" y="40352"/>
                </a:moveTo>
                <a:lnTo>
                  <a:pt x="322346" y="40352"/>
                </a:lnTo>
                <a:lnTo>
                  <a:pt x="318986" y="13975"/>
                </a:lnTo>
                <a:lnTo>
                  <a:pt x="332084" y="13975"/>
                </a:lnTo>
                <a:lnTo>
                  <a:pt x="332821" y="19684"/>
                </a:lnTo>
                <a:lnTo>
                  <a:pt x="429466" y="27951"/>
                </a:lnTo>
                <a:lnTo>
                  <a:pt x="431244" y="28148"/>
                </a:lnTo>
                <a:lnTo>
                  <a:pt x="432825" y="28936"/>
                </a:lnTo>
                <a:lnTo>
                  <a:pt x="434999" y="31494"/>
                </a:lnTo>
                <a:lnTo>
                  <a:pt x="435461" y="32872"/>
                </a:lnTo>
                <a:lnTo>
                  <a:pt x="334600" y="32872"/>
                </a:lnTo>
                <a:lnTo>
                  <a:pt x="335390" y="40352"/>
                </a:lnTo>
                <a:close/>
              </a:path>
              <a:path w="435610" h="441960">
                <a:moveTo>
                  <a:pt x="219749" y="26377"/>
                </a:moveTo>
                <a:lnTo>
                  <a:pt x="114432" y="26377"/>
                </a:lnTo>
                <a:lnTo>
                  <a:pt x="172735" y="19093"/>
                </a:lnTo>
                <a:lnTo>
                  <a:pt x="115420" y="14369"/>
                </a:lnTo>
                <a:lnTo>
                  <a:pt x="315836" y="14369"/>
                </a:lnTo>
                <a:lnTo>
                  <a:pt x="219749" y="26377"/>
                </a:lnTo>
                <a:close/>
              </a:path>
              <a:path w="435610" h="441960">
                <a:moveTo>
                  <a:pt x="402850" y="414552"/>
                </a:moveTo>
                <a:lnTo>
                  <a:pt x="389740" y="414552"/>
                </a:lnTo>
                <a:lnTo>
                  <a:pt x="421758" y="40352"/>
                </a:lnTo>
                <a:lnTo>
                  <a:pt x="334600" y="32872"/>
                </a:lnTo>
                <a:lnTo>
                  <a:pt x="435461" y="32872"/>
                </a:lnTo>
                <a:lnTo>
                  <a:pt x="435592" y="33266"/>
                </a:lnTo>
                <a:lnTo>
                  <a:pt x="435395" y="35038"/>
                </a:lnTo>
                <a:lnTo>
                  <a:pt x="402850" y="414552"/>
                </a:lnTo>
                <a:close/>
              </a:path>
              <a:path w="435610" h="441960">
                <a:moveTo>
                  <a:pt x="61860" y="328925"/>
                </a:moveTo>
                <a:lnTo>
                  <a:pt x="48816" y="328925"/>
                </a:lnTo>
                <a:lnTo>
                  <a:pt x="48816" y="47833"/>
                </a:lnTo>
                <a:lnTo>
                  <a:pt x="382428" y="47833"/>
                </a:lnTo>
                <a:lnTo>
                  <a:pt x="382428" y="53344"/>
                </a:lnTo>
                <a:lnTo>
                  <a:pt x="61860" y="53344"/>
                </a:lnTo>
                <a:lnTo>
                  <a:pt x="61860" y="328925"/>
                </a:lnTo>
                <a:close/>
              </a:path>
              <a:path w="435610" h="441960">
                <a:moveTo>
                  <a:pt x="379463" y="199993"/>
                </a:moveTo>
                <a:lnTo>
                  <a:pt x="372348" y="199993"/>
                </a:lnTo>
                <a:lnTo>
                  <a:pt x="369384" y="197040"/>
                </a:lnTo>
                <a:lnTo>
                  <a:pt x="369384" y="53344"/>
                </a:lnTo>
                <a:lnTo>
                  <a:pt x="382428" y="53344"/>
                </a:lnTo>
                <a:lnTo>
                  <a:pt x="382428" y="197040"/>
                </a:lnTo>
                <a:lnTo>
                  <a:pt x="379463" y="199993"/>
                </a:lnTo>
                <a:close/>
              </a:path>
              <a:path w="435610" h="441960">
                <a:moveTo>
                  <a:pt x="382428" y="428922"/>
                </a:moveTo>
                <a:lnTo>
                  <a:pt x="369384" y="428922"/>
                </a:lnTo>
                <a:lnTo>
                  <a:pt x="369384" y="220268"/>
                </a:lnTo>
                <a:lnTo>
                  <a:pt x="372348" y="217315"/>
                </a:lnTo>
                <a:lnTo>
                  <a:pt x="379463" y="217315"/>
                </a:lnTo>
                <a:lnTo>
                  <a:pt x="382428" y="220268"/>
                </a:lnTo>
                <a:lnTo>
                  <a:pt x="382428" y="413962"/>
                </a:lnTo>
                <a:lnTo>
                  <a:pt x="389740" y="414552"/>
                </a:lnTo>
                <a:lnTo>
                  <a:pt x="402850" y="414552"/>
                </a:lnTo>
                <a:lnTo>
                  <a:pt x="402192" y="422229"/>
                </a:lnTo>
                <a:lnTo>
                  <a:pt x="401796" y="425772"/>
                </a:lnTo>
                <a:lnTo>
                  <a:pt x="400337" y="426953"/>
                </a:lnTo>
                <a:lnTo>
                  <a:pt x="382428" y="426953"/>
                </a:lnTo>
                <a:lnTo>
                  <a:pt x="382428" y="428922"/>
                </a:lnTo>
                <a:close/>
              </a:path>
              <a:path w="435610" h="441960">
                <a:moveTo>
                  <a:pt x="398634" y="428331"/>
                </a:moveTo>
                <a:lnTo>
                  <a:pt x="395077" y="428134"/>
                </a:lnTo>
                <a:lnTo>
                  <a:pt x="382428" y="426953"/>
                </a:lnTo>
                <a:lnTo>
                  <a:pt x="400337" y="426953"/>
                </a:lnTo>
                <a:lnTo>
                  <a:pt x="398634" y="428331"/>
                </a:lnTo>
                <a:close/>
              </a:path>
            </a:pathLst>
          </a:custGeom>
          <a:solidFill>
            <a:srgbClr val="A1D5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70841" y="4901061"/>
            <a:ext cx="243094" cy="2281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50090" y="5151052"/>
            <a:ext cx="69215" cy="13335"/>
          </a:xfrm>
          <a:custGeom>
            <a:avLst/>
            <a:gdLst/>
            <a:ahLst/>
            <a:cxnLst/>
            <a:rect l="l" t="t" r="r" b="b"/>
            <a:pathLst>
              <a:path w="69214" h="13335">
                <a:moveTo>
                  <a:pt x="65813" y="12991"/>
                </a:moveTo>
                <a:lnTo>
                  <a:pt x="2766" y="12991"/>
                </a:lnTo>
                <a:lnTo>
                  <a:pt x="0" y="10039"/>
                </a:lnTo>
                <a:lnTo>
                  <a:pt x="0" y="2755"/>
                </a:lnTo>
                <a:lnTo>
                  <a:pt x="2766" y="0"/>
                </a:lnTo>
                <a:lnTo>
                  <a:pt x="65813" y="0"/>
                </a:lnTo>
                <a:lnTo>
                  <a:pt x="68777" y="2755"/>
                </a:lnTo>
                <a:lnTo>
                  <a:pt x="68777" y="10039"/>
                </a:lnTo>
                <a:lnTo>
                  <a:pt x="65813" y="12991"/>
                </a:lnTo>
                <a:close/>
              </a:path>
            </a:pathLst>
          </a:custGeom>
          <a:solidFill>
            <a:srgbClr val="A1D5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33691" y="5151052"/>
            <a:ext cx="69215" cy="13335"/>
          </a:xfrm>
          <a:custGeom>
            <a:avLst/>
            <a:gdLst/>
            <a:ahLst/>
            <a:cxnLst/>
            <a:rect l="l" t="t" r="r" b="b"/>
            <a:pathLst>
              <a:path w="69214" h="13335">
                <a:moveTo>
                  <a:pt x="65813" y="12991"/>
                </a:moveTo>
                <a:lnTo>
                  <a:pt x="2766" y="12991"/>
                </a:lnTo>
                <a:lnTo>
                  <a:pt x="0" y="10039"/>
                </a:lnTo>
                <a:lnTo>
                  <a:pt x="0" y="2755"/>
                </a:lnTo>
                <a:lnTo>
                  <a:pt x="2766" y="0"/>
                </a:lnTo>
                <a:lnTo>
                  <a:pt x="65813" y="0"/>
                </a:lnTo>
                <a:lnTo>
                  <a:pt x="68777" y="2755"/>
                </a:lnTo>
                <a:lnTo>
                  <a:pt x="68777" y="10039"/>
                </a:lnTo>
                <a:lnTo>
                  <a:pt x="65813" y="12991"/>
                </a:lnTo>
                <a:close/>
              </a:path>
            </a:pathLst>
          </a:custGeom>
          <a:solidFill>
            <a:srgbClr val="A1D5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50091" y="5192193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561" y="0"/>
                </a:lnTo>
              </a:path>
            </a:pathLst>
          </a:custGeom>
          <a:ln w="12991">
            <a:solidFill>
              <a:srgbClr val="A1D5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68476" y="5185697"/>
            <a:ext cx="34290" cy="13335"/>
          </a:xfrm>
          <a:custGeom>
            <a:avLst/>
            <a:gdLst/>
            <a:ahLst/>
            <a:cxnLst/>
            <a:rect l="l" t="t" r="r" b="b"/>
            <a:pathLst>
              <a:path w="34289" h="13335">
                <a:moveTo>
                  <a:pt x="31029" y="12991"/>
                </a:moveTo>
                <a:lnTo>
                  <a:pt x="2964" y="12991"/>
                </a:lnTo>
                <a:lnTo>
                  <a:pt x="0" y="10039"/>
                </a:lnTo>
                <a:lnTo>
                  <a:pt x="0" y="2952"/>
                </a:lnTo>
                <a:lnTo>
                  <a:pt x="2964" y="0"/>
                </a:lnTo>
                <a:lnTo>
                  <a:pt x="31029" y="0"/>
                </a:lnTo>
                <a:lnTo>
                  <a:pt x="33993" y="2952"/>
                </a:lnTo>
                <a:lnTo>
                  <a:pt x="33993" y="10039"/>
                </a:lnTo>
                <a:lnTo>
                  <a:pt x="31029" y="12991"/>
                </a:lnTo>
                <a:close/>
              </a:path>
            </a:pathLst>
          </a:custGeom>
          <a:solidFill>
            <a:srgbClr val="A1D5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50091" y="5220341"/>
            <a:ext cx="41275" cy="13335"/>
          </a:xfrm>
          <a:custGeom>
            <a:avLst/>
            <a:gdLst/>
            <a:ahLst/>
            <a:cxnLst/>
            <a:rect l="l" t="t" r="r" b="b"/>
            <a:pathLst>
              <a:path w="41275" h="13335">
                <a:moveTo>
                  <a:pt x="37946" y="12991"/>
                </a:moveTo>
                <a:lnTo>
                  <a:pt x="2766" y="12991"/>
                </a:lnTo>
                <a:lnTo>
                  <a:pt x="0" y="10039"/>
                </a:lnTo>
                <a:lnTo>
                  <a:pt x="0" y="2952"/>
                </a:lnTo>
                <a:lnTo>
                  <a:pt x="2766" y="0"/>
                </a:lnTo>
                <a:lnTo>
                  <a:pt x="37946" y="0"/>
                </a:lnTo>
                <a:lnTo>
                  <a:pt x="40910" y="2952"/>
                </a:lnTo>
                <a:lnTo>
                  <a:pt x="40910" y="10039"/>
                </a:lnTo>
                <a:lnTo>
                  <a:pt x="37946" y="12991"/>
                </a:lnTo>
                <a:close/>
              </a:path>
            </a:pathLst>
          </a:custGeom>
          <a:solidFill>
            <a:srgbClr val="A1D5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05826" y="5226837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6644" y="0"/>
                </a:lnTo>
              </a:path>
            </a:pathLst>
          </a:custGeom>
          <a:ln w="12991">
            <a:solidFill>
              <a:srgbClr val="A1D5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418709" y="5983209"/>
            <a:ext cx="21647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Developer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Evangelist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500371" y="5708903"/>
            <a:ext cx="777240" cy="777240"/>
          </a:xfrm>
          <a:custGeom>
            <a:avLst/>
            <a:gdLst/>
            <a:ahLst/>
            <a:cxnLst/>
            <a:rect l="l" t="t" r="r" b="b"/>
            <a:pathLst>
              <a:path w="777239" h="777239">
                <a:moveTo>
                  <a:pt x="0" y="388620"/>
                </a:moveTo>
                <a:lnTo>
                  <a:pt x="3027" y="339872"/>
                </a:lnTo>
                <a:lnTo>
                  <a:pt x="11868" y="292931"/>
                </a:lnTo>
                <a:lnTo>
                  <a:pt x="26158" y="248161"/>
                </a:lnTo>
                <a:lnTo>
                  <a:pt x="45532" y="205927"/>
                </a:lnTo>
                <a:lnTo>
                  <a:pt x="69627" y="166592"/>
                </a:lnTo>
                <a:lnTo>
                  <a:pt x="98078" y="130521"/>
                </a:lnTo>
                <a:lnTo>
                  <a:pt x="130521" y="98078"/>
                </a:lnTo>
                <a:lnTo>
                  <a:pt x="166592" y="69627"/>
                </a:lnTo>
                <a:lnTo>
                  <a:pt x="205927" y="45532"/>
                </a:lnTo>
                <a:lnTo>
                  <a:pt x="248161" y="26158"/>
                </a:lnTo>
                <a:lnTo>
                  <a:pt x="292931" y="11868"/>
                </a:lnTo>
                <a:lnTo>
                  <a:pt x="339872" y="3027"/>
                </a:lnTo>
                <a:lnTo>
                  <a:pt x="388620" y="0"/>
                </a:lnTo>
                <a:lnTo>
                  <a:pt x="437367" y="3027"/>
                </a:lnTo>
                <a:lnTo>
                  <a:pt x="484308" y="11868"/>
                </a:lnTo>
                <a:lnTo>
                  <a:pt x="529078" y="26158"/>
                </a:lnTo>
                <a:lnTo>
                  <a:pt x="571312" y="45532"/>
                </a:lnTo>
                <a:lnTo>
                  <a:pt x="610647" y="69627"/>
                </a:lnTo>
                <a:lnTo>
                  <a:pt x="646718" y="98078"/>
                </a:lnTo>
                <a:lnTo>
                  <a:pt x="679161" y="130521"/>
                </a:lnTo>
                <a:lnTo>
                  <a:pt x="707612" y="166592"/>
                </a:lnTo>
                <a:lnTo>
                  <a:pt x="731707" y="205927"/>
                </a:lnTo>
                <a:lnTo>
                  <a:pt x="751081" y="248161"/>
                </a:lnTo>
                <a:lnTo>
                  <a:pt x="765371" y="292931"/>
                </a:lnTo>
                <a:lnTo>
                  <a:pt x="774212" y="339872"/>
                </a:lnTo>
                <a:lnTo>
                  <a:pt x="777240" y="388620"/>
                </a:lnTo>
                <a:lnTo>
                  <a:pt x="774212" y="437367"/>
                </a:lnTo>
                <a:lnTo>
                  <a:pt x="765371" y="484308"/>
                </a:lnTo>
                <a:lnTo>
                  <a:pt x="751081" y="529078"/>
                </a:lnTo>
                <a:lnTo>
                  <a:pt x="731707" y="571312"/>
                </a:lnTo>
                <a:lnTo>
                  <a:pt x="707612" y="610647"/>
                </a:lnTo>
                <a:lnTo>
                  <a:pt x="679161" y="646718"/>
                </a:lnTo>
                <a:lnTo>
                  <a:pt x="646718" y="679161"/>
                </a:lnTo>
                <a:lnTo>
                  <a:pt x="610647" y="707612"/>
                </a:lnTo>
                <a:lnTo>
                  <a:pt x="571312" y="731707"/>
                </a:lnTo>
                <a:lnTo>
                  <a:pt x="529078" y="751081"/>
                </a:lnTo>
                <a:lnTo>
                  <a:pt x="484308" y="765371"/>
                </a:lnTo>
                <a:lnTo>
                  <a:pt x="437367" y="774212"/>
                </a:lnTo>
                <a:lnTo>
                  <a:pt x="388620" y="777240"/>
                </a:lnTo>
                <a:lnTo>
                  <a:pt x="339872" y="774212"/>
                </a:lnTo>
                <a:lnTo>
                  <a:pt x="292931" y="765371"/>
                </a:lnTo>
                <a:lnTo>
                  <a:pt x="248161" y="751081"/>
                </a:lnTo>
                <a:lnTo>
                  <a:pt x="205927" y="731707"/>
                </a:lnTo>
                <a:lnTo>
                  <a:pt x="166592" y="707612"/>
                </a:lnTo>
                <a:lnTo>
                  <a:pt x="130521" y="679161"/>
                </a:lnTo>
                <a:lnTo>
                  <a:pt x="98078" y="646718"/>
                </a:lnTo>
                <a:lnTo>
                  <a:pt x="69627" y="610647"/>
                </a:lnTo>
                <a:lnTo>
                  <a:pt x="45532" y="571312"/>
                </a:lnTo>
                <a:lnTo>
                  <a:pt x="26158" y="529078"/>
                </a:lnTo>
                <a:lnTo>
                  <a:pt x="11868" y="484308"/>
                </a:lnTo>
                <a:lnTo>
                  <a:pt x="3027" y="437367"/>
                </a:lnTo>
                <a:lnTo>
                  <a:pt x="0" y="388620"/>
                </a:lnTo>
                <a:close/>
              </a:path>
            </a:pathLst>
          </a:custGeom>
          <a:ln w="12192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61915" y="1822704"/>
            <a:ext cx="408431" cy="4754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92395" y="5905500"/>
            <a:ext cx="420623" cy="4206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648395" y="1947989"/>
            <a:ext cx="22440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Social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Media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Manager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25423" y="1673351"/>
            <a:ext cx="777240" cy="777240"/>
          </a:xfrm>
          <a:custGeom>
            <a:avLst/>
            <a:gdLst/>
            <a:ahLst/>
            <a:cxnLst/>
            <a:rect l="l" t="t" r="r" b="b"/>
            <a:pathLst>
              <a:path w="777240" h="777239">
                <a:moveTo>
                  <a:pt x="0" y="388620"/>
                </a:moveTo>
                <a:lnTo>
                  <a:pt x="3027" y="339872"/>
                </a:lnTo>
                <a:lnTo>
                  <a:pt x="11868" y="292931"/>
                </a:lnTo>
                <a:lnTo>
                  <a:pt x="26158" y="248161"/>
                </a:lnTo>
                <a:lnTo>
                  <a:pt x="45532" y="205927"/>
                </a:lnTo>
                <a:lnTo>
                  <a:pt x="69627" y="166592"/>
                </a:lnTo>
                <a:lnTo>
                  <a:pt x="98078" y="130521"/>
                </a:lnTo>
                <a:lnTo>
                  <a:pt x="130521" y="98078"/>
                </a:lnTo>
                <a:lnTo>
                  <a:pt x="166592" y="69627"/>
                </a:lnTo>
                <a:lnTo>
                  <a:pt x="205927" y="45532"/>
                </a:lnTo>
                <a:lnTo>
                  <a:pt x="248161" y="26158"/>
                </a:lnTo>
                <a:lnTo>
                  <a:pt x="292931" y="11868"/>
                </a:lnTo>
                <a:lnTo>
                  <a:pt x="339872" y="3027"/>
                </a:lnTo>
                <a:lnTo>
                  <a:pt x="388620" y="0"/>
                </a:lnTo>
                <a:lnTo>
                  <a:pt x="437367" y="3027"/>
                </a:lnTo>
                <a:lnTo>
                  <a:pt x="484308" y="11868"/>
                </a:lnTo>
                <a:lnTo>
                  <a:pt x="529078" y="26158"/>
                </a:lnTo>
                <a:lnTo>
                  <a:pt x="571312" y="45532"/>
                </a:lnTo>
                <a:lnTo>
                  <a:pt x="610647" y="69627"/>
                </a:lnTo>
                <a:lnTo>
                  <a:pt x="646718" y="98078"/>
                </a:lnTo>
                <a:lnTo>
                  <a:pt x="679161" y="130521"/>
                </a:lnTo>
                <a:lnTo>
                  <a:pt x="707612" y="166592"/>
                </a:lnTo>
                <a:lnTo>
                  <a:pt x="731707" y="205927"/>
                </a:lnTo>
                <a:lnTo>
                  <a:pt x="751081" y="248161"/>
                </a:lnTo>
                <a:lnTo>
                  <a:pt x="765371" y="292931"/>
                </a:lnTo>
                <a:lnTo>
                  <a:pt x="774212" y="339872"/>
                </a:lnTo>
                <a:lnTo>
                  <a:pt x="777240" y="388620"/>
                </a:lnTo>
                <a:lnTo>
                  <a:pt x="774212" y="437367"/>
                </a:lnTo>
                <a:lnTo>
                  <a:pt x="765371" y="484308"/>
                </a:lnTo>
                <a:lnTo>
                  <a:pt x="751081" y="529078"/>
                </a:lnTo>
                <a:lnTo>
                  <a:pt x="731707" y="571312"/>
                </a:lnTo>
                <a:lnTo>
                  <a:pt x="707612" y="610647"/>
                </a:lnTo>
                <a:lnTo>
                  <a:pt x="679161" y="646718"/>
                </a:lnTo>
                <a:lnTo>
                  <a:pt x="646718" y="679161"/>
                </a:lnTo>
                <a:lnTo>
                  <a:pt x="610647" y="707612"/>
                </a:lnTo>
                <a:lnTo>
                  <a:pt x="571312" y="731707"/>
                </a:lnTo>
                <a:lnTo>
                  <a:pt x="529078" y="751081"/>
                </a:lnTo>
                <a:lnTo>
                  <a:pt x="484308" y="765371"/>
                </a:lnTo>
                <a:lnTo>
                  <a:pt x="437367" y="774212"/>
                </a:lnTo>
                <a:lnTo>
                  <a:pt x="388620" y="777240"/>
                </a:lnTo>
                <a:lnTo>
                  <a:pt x="339872" y="774212"/>
                </a:lnTo>
                <a:lnTo>
                  <a:pt x="292931" y="765371"/>
                </a:lnTo>
                <a:lnTo>
                  <a:pt x="248161" y="751081"/>
                </a:lnTo>
                <a:lnTo>
                  <a:pt x="205927" y="731707"/>
                </a:lnTo>
                <a:lnTo>
                  <a:pt x="166592" y="707612"/>
                </a:lnTo>
                <a:lnTo>
                  <a:pt x="130521" y="679161"/>
                </a:lnTo>
                <a:lnTo>
                  <a:pt x="98078" y="646718"/>
                </a:lnTo>
                <a:lnTo>
                  <a:pt x="69627" y="610647"/>
                </a:lnTo>
                <a:lnTo>
                  <a:pt x="45532" y="571312"/>
                </a:lnTo>
                <a:lnTo>
                  <a:pt x="26158" y="529078"/>
                </a:lnTo>
                <a:lnTo>
                  <a:pt x="11868" y="484308"/>
                </a:lnTo>
                <a:lnTo>
                  <a:pt x="3027" y="437367"/>
                </a:lnTo>
                <a:lnTo>
                  <a:pt x="0" y="388620"/>
                </a:lnTo>
                <a:close/>
              </a:path>
            </a:pathLst>
          </a:custGeom>
          <a:ln w="12192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5423" y="2676144"/>
            <a:ext cx="777240" cy="777240"/>
          </a:xfrm>
          <a:custGeom>
            <a:avLst/>
            <a:gdLst/>
            <a:ahLst/>
            <a:cxnLst/>
            <a:rect l="l" t="t" r="r" b="b"/>
            <a:pathLst>
              <a:path w="777240" h="777239">
                <a:moveTo>
                  <a:pt x="0" y="388620"/>
                </a:moveTo>
                <a:lnTo>
                  <a:pt x="3027" y="339872"/>
                </a:lnTo>
                <a:lnTo>
                  <a:pt x="11868" y="292931"/>
                </a:lnTo>
                <a:lnTo>
                  <a:pt x="26158" y="248161"/>
                </a:lnTo>
                <a:lnTo>
                  <a:pt x="45532" y="205927"/>
                </a:lnTo>
                <a:lnTo>
                  <a:pt x="69627" y="166592"/>
                </a:lnTo>
                <a:lnTo>
                  <a:pt x="98078" y="130521"/>
                </a:lnTo>
                <a:lnTo>
                  <a:pt x="130521" y="98078"/>
                </a:lnTo>
                <a:lnTo>
                  <a:pt x="166592" y="69627"/>
                </a:lnTo>
                <a:lnTo>
                  <a:pt x="205927" y="45532"/>
                </a:lnTo>
                <a:lnTo>
                  <a:pt x="248161" y="26158"/>
                </a:lnTo>
                <a:lnTo>
                  <a:pt x="292931" y="11868"/>
                </a:lnTo>
                <a:lnTo>
                  <a:pt x="339872" y="3027"/>
                </a:lnTo>
                <a:lnTo>
                  <a:pt x="388620" y="0"/>
                </a:lnTo>
                <a:lnTo>
                  <a:pt x="437367" y="3027"/>
                </a:lnTo>
                <a:lnTo>
                  <a:pt x="484308" y="11868"/>
                </a:lnTo>
                <a:lnTo>
                  <a:pt x="529078" y="26158"/>
                </a:lnTo>
                <a:lnTo>
                  <a:pt x="571312" y="45532"/>
                </a:lnTo>
                <a:lnTo>
                  <a:pt x="610647" y="69627"/>
                </a:lnTo>
                <a:lnTo>
                  <a:pt x="646718" y="98078"/>
                </a:lnTo>
                <a:lnTo>
                  <a:pt x="679161" y="130521"/>
                </a:lnTo>
                <a:lnTo>
                  <a:pt x="707612" y="166592"/>
                </a:lnTo>
                <a:lnTo>
                  <a:pt x="731707" y="205927"/>
                </a:lnTo>
                <a:lnTo>
                  <a:pt x="751081" y="248161"/>
                </a:lnTo>
                <a:lnTo>
                  <a:pt x="765371" y="292931"/>
                </a:lnTo>
                <a:lnTo>
                  <a:pt x="774212" y="339872"/>
                </a:lnTo>
                <a:lnTo>
                  <a:pt x="777240" y="388620"/>
                </a:lnTo>
                <a:lnTo>
                  <a:pt x="774212" y="437367"/>
                </a:lnTo>
                <a:lnTo>
                  <a:pt x="765371" y="484308"/>
                </a:lnTo>
                <a:lnTo>
                  <a:pt x="751081" y="529078"/>
                </a:lnTo>
                <a:lnTo>
                  <a:pt x="731707" y="571312"/>
                </a:lnTo>
                <a:lnTo>
                  <a:pt x="707612" y="610647"/>
                </a:lnTo>
                <a:lnTo>
                  <a:pt x="679161" y="646718"/>
                </a:lnTo>
                <a:lnTo>
                  <a:pt x="646718" y="679161"/>
                </a:lnTo>
                <a:lnTo>
                  <a:pt x="610647" y="707612"/>
                </a:lnTo>
                <a:lnTo>
                  <a:pt x="571312" y="731707"/>
                </a:lnTo>
                <a:lnTo>
                  <a:pt x="529078" y="751081"/>
                </a:lnTo>
                <a:lnTo>
                  <a:pt x="484308" y="765371"/>
                </a:lnTo>
                <a:lnTo>
                  <a:pt x="437367" y="774212"/>
                </a:lnTo>
                <a:lnTo>
                  <a:pt x="388620" y="777240"/>
                </a:lnTo>
                <a:lnTo>
                  <a:pt x="339872" y="774212"/>
                </a:lnTo>
                <a:lnTo>
                  <a:pt x="292931" y="765371"/>
                </a:lnTo>
                <a:lnTo>
                  <a:pt x="248161" y="751081"/>
                </a:lnTo>
                <a:lnTo>
                  <a:pt x="205927" y="731707"/>
                </a:lnTo>
                <a:lnTo>
                  <a:pt x="166592" y="707612"/>
                </a:lnTo>
                <a:lnTo>
                  <a:pt x="130521" y="679161"/>
                </a:lnTo>
                <a:lnTo>
                  <a:pt x="98078" y="646718"/>
                </a:lnTo>
                <a:lnTo>
                  <a:pt x="69627" y="610647"/>
                </a:lnTo>
                <a:lnTo>
                  <a:pt x="45532" y="571312"/>
                </a:lnTo>
                <a:lnTo>
                  <a:pt x="26158" y="529078"/>
                </a:lnTo>
                <a:lnTo>
                  <a:pt x="11868" y="484308"/>
                </a:lnTo>
                <a:lnTo>
                  <a:pt x="3027" y="437367"/>
                </a:lnTo>
                <a:lnTo>
                  <a:pt x="0" y="388620"/>
                </a:lnTo>
                <a:close/>
              </a:path>
            </a:pathLst>
          </a:custGeom>
          <a:ln w="12192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648395" y="2951218"/>
            <a:ext cx="14439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Data</a:t>
            </a:r>
            <a:r>
              <a:rPr sz="16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Scientist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925067" y="2801111"/>
            <a:ext cx="350519" cy="4754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5423" y="3678935"/>
            <a:ext cx="777240" cy="777240"/>
          </a:xfrm>
          <a:custGeom>
            <a:avLst/>
            <a:gdLst/>
            <a:ahLst/>
            <a:cxnLst/>
            <a:rect l="l" t="t" r="r" b="b"/>
            <a:pathLst>
              <a:path w="777240" h="777239">
                <a:moveTo>
                  <a:pt x="0" y="388619"/>
                </a:moveTo>
                <a:lnTo>
                  <a:pt x="3027" y="339872"/>
                </a:lnTo>
                <a:lnTo>
                  <a:pt x="11868" y="292931"/>
                </a:lnTo>
                <a:lnTo>
                  <a:pt x="26158" y="248161"/>
                </a:lnTo>
                <a:lnTo>
                  <a:pt x="45532" y="205927"/>
                </a:lnTo>
                <a:lnTo>
                  <a:pt x="69627" y="166592"/>
                </a:lnTo>
                <a:lnTo>
                  <a:pt x="98078" y="130521"/>
                </a:lnTo>
                <a:lnTo>
                  <a:pt x="130521" y="98078"/>
                </a:lnTo>
                <a:lnTo>
                  <a:pt x="166592" y="69627"/>
                </a:lnTo>
                <a:lnTo>
                  <a:pt x="205927" y="45532"/>
                </a:lnTo>
                <a:lnTo>
                  <a:pt x="248161" y="26158"/>
                </a:lnTo>
                <a:lnTo>
                  <a:pt x="292931" y="11868"/>
                </a:lnTo>
                <a:lnTo>
                  <a:pt x="339872" y="3027"/>
                </a:lnTo>
                <a:lnTo>
                  <a:pt x="388620" y="0"/>
                </a:lnTo>
                <a:lnTo>
                  <a:pt x="437367" y="3027"/>
                </a:lnTo>
                <a:lnTo>
                  <a:pt x="484308" y="11868"/>
                </a:lnTo>
                <a:lnTo>
                  <a:pt x="529078" y="26158"/>
                </a:lnTo>
                <a:lnTo>
                  <a:pt x="571312" y="45532"/>
                </a:lnTo>
                <a:lnTo>
                  <a:pt x="610647" y="69627"/>
                </a:lnTo>
                <a:lnTo>
                  <a:pt x="646718" y="98078"/>
                </a:lnTo>
                <a:lnTo>
                  <a:pt x="679161" y="130521"/>
                </a:lnTo>
                <a:lnTo>
                  <a:pt x="707612" y="166592"/>
                </a:lnTo>
                <a:lnTo>
                  <a:pt x="731707" y="205927"/>
                </a:lnTo>
                <a:lnTo>
                  <a:pt x="751081" y="248161"/>
                </a:lnTo>
                <a:lnTo>
                  <a:pt x="765371" y="292931"/>
                </a:lnTo>
                <a:lnTo>
                  <a:pt x="774212" y="339872"/>
                </a:lnTo>
                <a:lnTo>
                  <a:pt x="777240" y="388619"/>
                </a:lnTo>
                <a:lnTo>
                  <a:pt x="774212" y="437367"/>
                </a:lnTo>
                <a:lnTo>
                  <a:pt x="765371" y="484308"/>
                </a:lnTo>
                <a:lnTo>
                  <a:pt x="751081" y="529078"/>
                </a:lnTo>
                <a:lnTo>
                  <a:pt x="731707" y="571312"/>
                </a:lnTo>
                <a:lnTo>
                  <a:pt x="707612" y="610647"/>
                </a:lnTo>
                <a:lnTo>
                  <a:pt x="679161" y="646718"/>
                </a:lnTo>
                <a:lnTo>
                  <a:pt x="646718" y="679161"/>
                </a:lnTo>
                <a:lnTo>
                  <a:pt x="610647" y="707612"/>
                </a:lnTo>
                <a:lnTo>
                  <a:pt x="571312" y="731707"/>
                </a:lnTo>
                <a:lnTo>
                  <a:pt x="529078" y="751081"/>
                </a:lnTo>
                <a:lnTo>
                  <a:pt x="484308" y="765371"/>
                </a:lnTo>
                <a:lnTo>
                  <a:pt x="437367" y="774212"/>
                </a:lnTo>
                <a:lnTo>
                  <a:pt x="388620" y="777240"/>
                </a:lnTo>
                <a:lnTo>
                  <a:pt x="339872" y="774212"/>
                </a:lnTo>
                <a:lnTo>
                  <a:pt x="292931" y="765371"/>
                </a:lnTo>
                <a:lnTo>
                  <a:pt x="248161" y="751081"/>
                </a:lnTo>
                <a:lnTo>
                  <a:pt x="205927" y="731707"/>
                </a:lnTo>
                <a:lnTo>
                  <a:pt x="166592" y="707612"/>
                </a:lnTo>
                <a:lnTo>
                  <a:pt x="130521" y="679161"/>
                </a:lnTo>
                <a:lnTo>
                  <a:pt x="98078" y="646718"/>
                </a:lnTo>
                <a:lnTo>
                  <a:pt x="69627" y="610647"/>
                </a:lnTo>
                <a:lnTo>
                  <a:pt x="45532" y="571312"/>
                </a:lnTo>
                <a:lnTo>
                  <a:pt x="26158" y="529078"/>
                </a:lnTo>
                <a:lnTo>
                  <a:pt x="11868" y="484308"/>
                </a:lnTo>
                <a:lnTo>
                  <a:pt x="3027" y="437367"/>
                </a:lnTo>
                <a:lnTo>
                  <a:pt x="0" y="388619"/>
                </a:lnTo>
                <a:close/>
              </a:path>
            </a:pathLst>
          </a:custGeom>
          <a:ln w="12192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648395" y="3954448"/>
            <a:ext cx="177736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Podcast</a:t>
            </a:r>
            <a:r>
              <a:rPr sz="16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Producer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25423" y="4683252"/>
            <a:ext cx="777240" cy="777240"/>
          </a:xfrm>
          <a:custGeom>
            <a:avLst/>
            <a:gdLst/>
            <a:ahLst/>
            <a:cxnLst/>
            <a:rect l="l" t="t" r="r" b="b"/>
            <a:pathLst>
              <a:path w="777240" h="777239">
                <a:moveTo>
                  <a:pt x="0" y="388620"/>
                </a:moveTo>
                <a:lnTo>
                  <a:pt x="3027" y="339872"/>
                </a:lnTo>
                <a:lnTo>
                  <a:pt x="11868" y="292931"/>
                </a:lnTo>
                <a:lnTo>
                  <a:pt x="26158" y="248161"/>
                </a:lnTo>
                <a:lnTo>
                  <a:pt x="45532" y="205927"/>
                </a:lnTo>
                <a:lnTo>
                  <a:pt x="69627" y="166592"/>
                </a:lnTo>
                <a:lnTo>
                  <a:pt x="98078" y="130521"/>
                </a:lnTo>
                <a:lnTo>
                  <a:pt x="130521" y="98078"/>
                </a:lnTo>
                <a:lnTo>
                  <a:pt x="166592" y="69627"/>
                </a:lnTo>
                <a:lnTo>
                  <a:pt x="205927" y="45532"/>
                </a:lnTo>
                <a:lnTo>
                  <a:pt x="248161" y="26158"/>
                </a:lnTo>
                <a:lnTo>
                  <a:pt x="292931" y="11868"/>
                </a:lnTo>
                <a:lnTo>
                  <a:pt x="339872" y="3027"/>
                </a:lnTo>
                <a:lnTo>
                  <a:pt x="388620" y="0"/>
                </a:lnTo>
                <a:lnTo>
                  <a:pt x="437367" y="3027"/>
                </a:lnTo>
                <a:lnTo>
                  <a:pt x="484308" y="11868"/>
                </a:lnTo>
                <a:lnTo>
                  <a:pt x="529078" y="26158"/>
                </a:lnTo>
                <a:lnTo>
                  <a:pt x="571312" y="45532"/>
                </a:lnTo>
                <a:lnTo>
                  <a:pt x="610647" y="69627"/>
                </a:lnTo>
                <a:lnTo>
                  <a:pt x="646718" y="98078"/>
                </a:lnTo>
                <a:lnTo>
                  <a:pt x="679161" y="130521"/>
                </a:lnTo>
                <a:lnTo>
                  <a:pt x="707612" y="166592"/>
                </a:lnTo>
                <a:lnTo>
                  <a:pt x="731707" y="205927"/>
                </a:lnTo>
                <a:lnTo>
                  <a:pt x="751081" y="248161"/>
                </a:lnTo>
                <a:lnTo>
                  <a:pt x="765371" y="292931"/>
                </a:lnTo>
                <a:lnTo>
                  <a:pt x="774212" y="339872"/>
                </a:lnTo>
                <a:lnTo>
                  <a:pt x="777240" y="388620"/>
                </a:lnTo>
                <a:lnTo>
                  <a:pt x="774212" y="437367"/>
                </a:lnTo>
                <a:lnTo>
                  <a:pt x="765371" y="484308"/>
                </a:lnTo>
                <a:lnTo>
                  <a:pt x="751081" y="529078"/>
                </a:lnTo>
                <a:lnTo>
                  <a:pt x="731707" y="571312"/>
                </a:lnTo>
                <a:lnTo>
                  <a:pt x="707612" y="610647"/>
                </a:lnTo>
                <a:lnTo>
                  <a:pt x="679161" y="646718"/>
                </a:lnTo>
                <a:lnTo>
                  <a:pt x="646718" y="679161"/>
                </a:lnTo>
                <a:lnTo>
                  <a:pt x="610647" y="707612"/>
                </a:lnTo>
                <a:lnTo>
                  <a:pt x="571312" y="731707"/>
                </a:lnTo>
                <a:lnTo>
                  <a:pt x="529078" y="751081"/>
                </a:lnTo>
                <a:lnTo>
                  <a:pt x="484308" y="765371"/>
                </a:lnTo>
                <a:lnTo>
                  <a:pt x="437367" y="774212"/>
                </a:lnTo>
                <a:lnTo>
                  <a:pt x="388620" y="777240"/>
                </a:lnTo>
                <a:lnTo>
                  <a:pt x="339872" y="774212"/>
                </a:lnTo>
                <a:lnTo>
                  <a:pt x="292931" y="765371"/>
                </a:lnTo>
                <a:lnTo>
                  <a:pt x="248161" y="751081"/>
                </a:lnTo>
                <a:lnTo>
                  <a:pt x="205927" y="731707"/>
                </a:lnTo>
                <a:lnTo>
                  <a:pt x="166592" y="707612"/>
                </a:lnTo>
                <a:lnTo>
                  <a:pt x="130521" y="679161"/>
                </a:lnTo>
                <a:lnTo>
                  <a:pt x="98078" y="646718"/>
                </a:lnTo>
                <a:lnTo>
                  <a:pt x="69627" y="610647"/>
                </a:lnTo>
                <a:lnTo>
                  <a:pt x="45532" y="571312"/>
                </a:lnTo>
                <a:lnTo>
                  <a:pt x="26158" y="529078"/>
                </a:lnTo>
                <a:lnTo>
                  <a:pt x="11868" y="484308"/>
                </a:lnTo>
                <a:lnTo>
                  <a:pt x="3027" y="437367"/>
                </a:lnTo>
                <a:lnTo>
                  <a:pt x="0" y="388620"/>
                </a:lnTo>
                <a:close/>
              </a:path>
            </a:pathLst>
          </a:custGeom>
          <a:ln w="12192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648395" y="4957678"/>
            <a:ext cx="22885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Mobile </a:t>
            </a:r>
            <a:r>
              <a:rPr sz="1600" spc="-30" dirty="0">
                <a:solidFill>
                  <a:srgbClr val="FFFFFF"/>
                </a:solidFill>
                <a:latin typeface="Verdana"/>
                <a:cs typeface="Verdana"/>
              </a:rPr>
              <a:t>Web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Developer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25423" y="5708903"/>
            <a:ext cx="777240" cy="777240"/>
          </a:xfrm>
          <a:custGeom>
            <a:avLst/>
            <a:gdLst/>
            <a:ahLst/>
            <a:cxnLst/>
            <a:rect l="l" t="t" r="r" b="b"/>
            <a:pathLst>
              <a:path w="777240" h="777239">
                <a:moveTo>
                  <a:pt x="0" y="388620"/>
                </a:moveTo>
                <a:lnTo>
                  <a:pt x="3027" y="339872"/>
                </a:lnTo>
                <a:lnTo>
                  <a:pt x="11868" y="292931"/>
                </a:lnTo>
                <a:lnTo>
                  <a:pt x="26158" y="248161"/>
                </a:lnTo>
                <a:lnTo>
                  <a:pt x="45532" y="205927"/>
                </a:lnTo>
                <a:lnTo>
                  <a:pt x="69627" y="166592"/>
                </a:lnTo>
                <a:lnTo>
                  <a:pt x="98078" y="130521"/>
                </a:lnTo>
                <a:lnTo>
                  <a:pt x="130521" y="98078"/>
                </a:lnTo>
                <a:lnTo>
                  <a:pt x="166592" y="69627"/>
                </a:lnTo>
                <a:lnTo>
                  <a:pt x="205927" y="45532"/>
                </a:lnTo>
                <a:lnTo>
                  <a:pt x="248161" y="26158"/>
                </a:lnTo>
                <a:lnTo>
                  <a:pt x="292931" y="11868"/>
                </a:lnTo>
                <a:lnTo>
                  <a:pt x="339872" y="3027"/>
                </a:lnTo>
                <a:lnTo>
                  <a:pt x="388620" y="0"/>
                </a:lnTo>
                <a:lnTo>
                  <a:pt x="437367" y="3027"/>
                </a:lnTo>
                <a:lnTo>
                  <a:pt x="484308" y="11868"/>
                </a:lnTo>
                <a:lnTo>
                  <a:pt x="529078" y="26158"/>
                </a:lnTo>
                <a:lnTo>
                  <a:pt x="571312" y="45532"/>
                </a:lnTo>
                <a:lnTo>
                  <a:pt x="610647" y="69627"/>
                </a:lnTo>
                <a:lnTo>
                  <a:pt x="646718" y="98078"/>
                </a:lnTo>
                <a:lnTo>
                  <a:pt x="679161" y="130521"/>
                </a:lnTo>
                <a:lnTo>
                  <a:pt x="707612" y="166592"/>
                </a:lnTo>
                <a:lnTo>
                  <a:pt x="731707" y="205927"/>
                </a:lnTo>
                <a:lnTo>
                  <a:pt x="751081" y="248161"/>
                </a:lnTo>
                <a:lnTo>
                  <a:pt x="765371" y="292931"/>
                </a:lnTo>
                <a:lnTo>
                  <a:pt x="774212" y="339872"/>
                </a:lnTo>
                <a:lnTo>
                  <a:pt x="777240" y="388620"/>
                </a:lnTo>
                <a:lnTo>
                  <a:pt x="774212" y="437367"/>
                </a:lnTo>
                <a:lnTo>
                  <a:pt x="765371" y="484308"/>
                </a:lnTo>
                <a:lnTo>
                  <a:pt x="751081" y="529078"/>
                </a:lnTo>
                <a:lnTo>
                  <a:pt x="731707" y="571312"/>
                </a:lnTo>
                <a:lnTo>
                  <a:pt x="707612" y="610647"/>
                </a:lnTo>
                <a:lnTo>
                  <a:pt x="679161" y="646718"/>
                </a:lnTo>
                <a:lnTo>
                  <a:pt x="646718" y="679161"/>
                </a:lnTo>
                <a:lnTo>
                  <a:pt x="610647" y="707612"/>
                </a:lnTo>
                <a:lnTo>
                  <a:pt x="571312" y="731707"/>
                </a:lnTo>
                <a:lnTo>
                  <a:pt x="529078" y="751081"/>
                </a:lnTo>
                <a:lnTo>
                  <a:pt x="484308" y="765371"/>
                </a:lnTo>
                <a:lnTo>
                  <a:pt x="437367" y="774212"/>
                </a:lnTo>
                <a:lnTo>
                  <a:pt x="388620" y="777240"/>
                </a:lnTo>
                <a:lnTo>
                  <a:pt x="339872" y="774212"/>
                </a:lnTo>
                <a:lnTo>
                  <a:pt x="292931" y="765371"/>
                </a:lnTo>
                <a:lnTo>
                  <a:pt x="248161" y="751081"/>
                </a:lnTo>
                <a:lnTo>
                  <a:pt x="205927" y="731707"/>
                </a:lnTo>
                <a:lnTo>
                  <a:pt x="166592" y="707612"/>
                </a:lnTo>
                <a:lnTo>
                  <a:pt x="130521" y="679161"/>
                </a:lnTo>
                <a:lnTo>
                  <a:pt x="98078" y="646718"/>
                </a:lnTo>
                <a:lnTo>
                  <a:pt x="69627" y="610647"/>
                </a:lnTo>
                <a:lnTo>
                  <a:pt x="45532" y="571312"/>
                </a:lnTo>
                <a:lnTo>
                  <a:pt x="26158" y="529078"/>
                </a:lnTo>
                <a:lnTo>
                  <a:pt x="11868" y="484308"/>
                </a:lnTo>
                <a:lnTo>
                  <a:pt x="3027" y="437367"/>
                </a:lnTo>
                <a:lnTo>
                  <a:pt x="0" y="388620"/>
                </a:lnTo>
                <a:close/>
              </a:path>
            </a:pathLst>
          </a:custGeom>
          <a:ln w="12192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648395" y="5983209"/>
            <a:ext cx="22161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Experience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Designers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912875" y="5905500"/>
            <a:ext cx="408431" cy="408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53439" y="3831335"/>
            <a:ext cx="519683" cy="4297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85444" y="1837944"/>
            <a:ext cx="475488" cy="4754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62583" y="4834127"/>
            <a:ext cx="475487" cy="4754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9142066" y="1947989"/>
            <a:ext cx="1663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Content</a:t>
            </a:r>
            <a:r>
              <a:rPr sz="16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Curator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218931" y="1673351"/>
            <a:ext cx="777240" cy="777240"/>
          </a:xfrm>
          <a:custGeom>
            <a:avLst/>
            <a:gdLst/>
            <a:ahLst/>
            <a:cxnLst/>
            <a:rect l="l" t="t" r="r" b="b"/>
            <a:pathLst>
              <a:path w="777240" h="777239">
                <a:moveTo>
                  <a:pt x="0" y="388620"/>
                </a:moveTo>
                <a:lnTo>
                  <a:pt x="3027" y="339872"/>
                </a:lnTo>
                <a:lnTo>
                  <a:pt x="11868" y="292931"/>
                </a:lnTo>
                <a:lnTo>
                  <a:pt x="26158" y="248161"/>
                </a:lnTo>
                <a:lnTo>
                  <a:pt x="45532" y="205927"/>
                </a:lnTo>
                <a:lnTo>
                  <a:pt x="69627" y="166592"/>
                </a:lnTo>
                <a:lnTo>
                  <a:pt x="98078" y="130521"/>
                </a:lnTo>
                <a:lnTo>
                  <a:pt x="130521" y="98078"/>
                </a:lnTo>
                <a:lnTo>
                  <a:pt x="166592" y="69627"/>
                </a:lnTo>
                <a:lnTo>
                  <a:pt x="205927" y="45532"/>
                </a:lnTo>
                <a:lnTo>
                  <a:pt x="248161" y="26158"/>
                </a:lnTo>
                <a:lnTo>
                  <a:pt x="292931" y="11868"/>
                </a:lnTo>
                <a:lnTo>
                  <a:pt x="339872" y="3027"/>
                </a:lnTo>
                <a:lnTo>
                  <a:pt x="388620" y="0"/>
                </a:lnTo>
                <a:lnTo>
                  <a:pt x="437367" y="3027"/>
                </a:lnTo>
                <a:lnTo>
                  <a:pt x="484308" y="11868"/>
                </a:lnTo>
                <a:lnTo>
                  <a:pt x="529078" y="26158"/>
                </a:lnTo>
                <a:lnTo>
                  <a:pt x="571312" y="45532"/>
                </a:lnTo>
                <a:lnTo>
                  <a:pt x="610647" y="69627"/>
                </a:lnTo>
                <a:lnTo>
                  <a:pt x="646718" y="98078"/>
                </a:lnTo>
                <a:lnTo>
                  <a:pt x="679161" y="130521"/>
                </a:lnTo>
                <a:lnTo>
                  <a:pt x="707612" y="166592"/>
                </a:lnTo>
                <a:lnTo>
                  <a:pt x="731707" y="205927"/>
                </a:lnTo>
                <a:lnTo>
                  <a:pt x="751081" y="248161"/>
                </a:lnTo>
                <a:lnTo>
                  <a:pt x="765371" y="292931"/>
                </a:lnTo>
                <a:lnTo>
                  <a:pt x="774212" y="339872"/>
                </a:lnTo>
                <a:lnTo>
                  <a:pt x="777240" y="388620"/>
                </a:lnTo>
                <a:lnTo>
                  <a:pt x="774212" y="437367"/>
                </a:lnTo>
                <a:lnTo>
                  <a:pt x="765371" y="484308"/>
                </a:lnTo>
                <a:lnTo>
                  <a:pt x="751081" y="529078"/>
                </a:lnTo>
                <a:lnTo>
                  <a:pt x="731707" y="571312"/>
                </a:lnTo>
                <a:lnTo>
                  <a:pt x="707612" y="610647"/>
                </a:lnTo>
                <a:lnTo>
                  <a:pt x="679161" y="646718"/>
                </a:lnTo>
                <a:lnTo>
                  <a:pt x="646718" y="679161"/>
                </a:lnTo>
                <a:lnTo>
                  <a:pt x="610647" y="707612"/>
                </a:lnTo>
                <a:lnTo>
                  <a:pt x="571312" y="731707"/>
                </a:lnTo>
                <a:lnTo>
                  <a:pt x="529078" y="751081"/>
                </a:lnTo>
                <a:lnTo>
                  <a:pt x="484308" y="765371"/>
                </a:lnTo>
                <a:lnTo>
                  <a:pt x="437367" y="774212"/>
                </a:lnTo>
                <a:lnTo>
                  <a:pt x="388620" y="777240"/>
                </a:lnTo>
                <a:lnTo>
                  <a:pt x="339872" y="774212"/>
                </a:lnTo>
                <a:lnTo>
                  <a:pt x="292931" y="765371"/>
                </a:lnTo>
                <a:lnTo>
                  <a:pt x="248161" y="751081"/>
                </a:lnTo>
                <a:lnTo>
                  <a:pt x="205927" y="731707"/>
                </a:lnTo>
                <a:lnTo>
                  <a:pt x="166592" y="707612"/>
                </a:lnTo>
                <a:lnTo>
                  <a:pt x="130521" y="679161"/>
                </a:lnTo>
                <a:lnTo>
                  <a:pt x="98078" y="646718"/>
                </a:lnTo>
                <a:lnTo>
                  <a:pt x="69627" y="610647"/>
                </a:lnTo>
                <a:lnTo>
                  <a:pt x="45532" y="571312"/>
                </a:lnTo>
                <a:lnTo>
                  <a:pt x="26158" y="529078"/>
                </a:lnTo>
                <a:lnTo>
                  <a:pt x="11868" y="484308"/>
                </a:lnTo>
                <a:lnTo>
                  <a:pt x="3027" y="437367"/>
                </a:lnTo>
                <a:lnTo>
                  <a:pt x="0" y="388620"/>
                </a:lnTo>
                <a:close/>
              </a:path>
            </a:pathLst>
          </a:custGeom>
          <a:ln w="12192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400288" y="1854707"/>
            <a:ext cx="406907" cy="4023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9142066" y="2951218"/>
            <a:ext cx="16827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Virtual</a:t>
            </a:r>
            <a:r>
              <a:rPr sz="16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Assistant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8218931" y="2676144"/>
            <a:ext cx="777240" cy="777240"/>
          </a:xfrm>
          <a:custGeom>
            <a:avLst/>
            <a:gdLst/>
            <a:ahLst/>
            <a:cxnLst/>
            <a:rect l="l" t="t" r="r" b="b"/>
            <a:pathLst>
              <a:path w="777240" h="777239">
                <a:moveTo>
                  <a:pt x="0" y="388620"/>
                </a:moveTo>
                <a:lnTo>
                  <a:pt x="3027" y="339872"/>
                </a:lnTo>
                <a:lnTo>
                  <a:pt x="11868" y="292931"/>
                </a:lnTo>
                <a:lnTo>
                  <a:pt x="26158" y="248161"/>
                </a:lnTo>
                <a:lnTo>
                  <a:pt x="45532" y="205927"/>
                </a:lnTo>
                <a:lnTo>
                  <a:pt x="69627" y="166592"/>
                </a:lnTo>
                <a:lnTo>
                  <a:pt x="98078" y="130521"/>
                </a:lnTo>
                <a:lnTo>
                  <a:pt x="130521" y="98078"/>
                </a:lnTo>
                <a:lnTo>
                  <a:pt x="166592" y="69627"/>
                </a:lnTo>
                <a:lnTo>
                  <a:pt x="205927" y="45532"/>
                </a:lnTo>
                <a:lnTo>
                  <a:pt x="248161" y="26158"/>
                </a:lnTo>
                <a:lnTo>
                  <a:pt x="292931" y="11868"/>
                </a:lnTo>
                <a:lnTo>
                  <a:pt x="339872" y="3027"/>
                </a:lnTo>
                <a:lnTo>
                  <a:pt x="388620" y="0"/>
                </a:lnTo>
                <a:lnTo>
                  <a:pt x="437367" y="3027"/>
                </a:lnTo>
                <a:lnTo>
                  <a:pt x="484308" y="11868"/>
                </a:lnTo>
                <a:lnTo>
                  <a:pt x="529078" y="26158"/>
                </a:lnTo>
                <a:lnTo>
                  <a:pt x="571312" y="45532"/>
                </a:lnTo>
                <a:lnTo>
                  <a:pt x="610647" y="69627"/>
                </a:lnTo>
                <a:lnTo>
                  <a:pt x="646718" y="98078"/>
                </a:lnTo>
                <a:lnTo>
                  <a:pt x="679161" y="130521"/>
                </a:lnTo>
                <a:lnTo>
                  <a:pt x="707612" y="166592"/>
                </a:lnTo>
                <a:lnTo>
                  <a:pt x="731707" y="205927"/>
                </a:lnTo>
                <a:lnTo>
                  <a:pt x="751081" y="248161"/>
                </a:lnTo>
                <a:lnTo>
                  <a:pt x="765371" y="292931"/>
                </a:lnTo>
                <a:lnTo>
                  <a:pt x="774212" y="339872"/>
                </a:lnTo>
                <a:lnTo>
                  <a:pt x="777240" y="388620"/>
                </a:lnTo>
                <a:lnTo>
                  <a:pt x="774212" y="437367"/>
                </a:lnTo>
                <a:lnTo>
                  <a:pt x="765371" y="484308"/>
                </a:lnTo>
                <a:lnTo>
                  <a:pt x="751081" y="529078"/>
                </a:lnTo>
                <a:lnTo>
                  <a:pt x="731707" y="571312"/>
                </a:lnTo>
                <a:lnTo>
                  <a:pt x="707612" y="610647"/>
                </a:lnTo>
                <a:lnTo>
                  <a:pt x="679161" y="646718"/>
                </a:lnTo>
                <a:lnTo>
                  <a:pt x="646718" y="679161"/>
                </a:lnTo>
                <a:lnTo>
                  <a:pt x="610647" y="707612"/>
                </a:lnTo>
                <a:lnTo>
                  <a:pt x="571312" y="731707"/>
                </a:lnTo>
                <a:lnTo>
                  <a:pt x="529078" y="751081"/>
                </a:lnTo>
                <a:lnTo>
                  <a:pt x="484308" y="765371"/>
                </a:lnTo>
                <a:lnTo>
                  <a:pt x="437367" y="774212"/>
                </a:lnTo>
                <a:lnTo>
                  <a:pt x="388620" y="777240"/>
                </a:lnTo>
                <a:lnTo>
                  <a:pt x="339872" y="774212"/>
                </a:lnTo>
                <a:lnTo>
                  <a:pt x="292931" y="765371"/>
                </a:lnTo>
                <a:lnTo>
                  <a:pt x="248161" y="751081"/>
                </a:lnTo>
                <a:lnTo>
                  <a:pt x="205927" y="731707"/>
                </a:lnTo>
                <a:lnTo>
                  <a:pt x="166592" y="707612"/>
                </a:lnTo>
                <a:lnTo>
                  <a:pt x="130521" y="679161"/>
                </a:lnTo>
                <a:lnTo>
                  <a:pt x="98078" y="646718"/>
                </a:lnTo>
                <a:lnTo>
                  <a:pt x="69627" y="610647"/>
                </a:lnTo>
                <a:lnTo>
                  <a:pt x="45532" y="571312"/>
                </a:lnTo>
                <a:lnTo>
                  <a:pt x="26158" y="529078"/>
                </a:lnTo>
                <a:lnTo>
                  <a:pt x="11868" y="484308"/>
                </a:lnTo>
                <a:lnTo>
                  <a:pt x="3027" y="437367"/>
                </a:lnTo>
                <a:lnTo>
                  <a:pt x="0" y="388620"/>
                </a:lnTo>
                <a:close/>
              </a:path>
            </a:pathLst>
          </a:custGeom>
          <a:ln w="12192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385047" y="2788919"/>
            <a:ext cx="438911" cy="5745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9142066" y="3954448"/>
            <a:ext cx="23507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Telemedicine</a:t>
            </a:r>
            <a:r>
              <a:rPr sz="16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Physician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8218931" y="3678935"/>
            <a:ext cx="777240" cy="777240"/>
          </a:xfrm>
          <a:custGeom>
            <a:avLst/>
            <a:gdLst/>
            <a:ahLst/>
            <a:cxnLst/>
            <a:rect l="l" t="t" r="r" b="b"/>
            <a:pathLst>
              <a:path w="777240" h="777239">
                <a:moveTo>
                  <a:pt x="0" y="388619"/>
                </a:moveTo>
                <a:lnTo>
                  <a:pt x="3027" y="339872"/>
                </a:lnTo>
                <a:lnTo>
                  <a:pt x="11868" y="292931"/>
                </a:lnTo>
                <a:lnTo>
                  <a:pt x="26158" y="248161"/>
                </a:lnTo>
                <a:lnTo>
                  <a:pt x="45532" y="205927"/>
                </a:lnTo>
                <a:lnTo>
                  <a:pt x="69627" y="166592"/>
                </a:lnTo>
                <a:lnTo>
                  <a:pt x="98078" y="130521"/>
                </a:lnTo>
                <a:lnTo>
                  <a:pt x="130521" y="98078"/>
                </a:lnTo>
                <a:lnTo>
                  <a:pt x="166592" y="69627"/>
                </a:lnTo>
                <a:lnTo>
                  <a:pt x="205927" y="45532"/>
                </a:lnTo>
                <a:lnTo>
                  <a:pt x="248161" y="26158"/>
                </a:lnTo>
                <a:lnTo>
                  <a:pt x="292931" y="11868"/>
                </a:lnTo>
                <a:lnTo>
                  <a:pt x="339872" y="3027"/>
                </a:lnTo>
                <a:lnTo>
                  <a:pt x="388620" y="0"/>
                </a:lnTo>
                <a:lnTo>
                  <a:pt x="437367" y="3027"/>
                </a:lnTo>
                <a:lnTo>
                  <a:pt x="484308" y="11868"/>
                </a:lnTo>
                <a:lnTo>
                  <a:pt x="529078" y="26158"/>
                </a:lnTo>
                <a:lnTo>
                  <a:pt x="571312" y="45532"/>
                </a:lnTo>
                <a:lnTo>
                  <a:pt x="610647" y="69627"/>
                </a:lnTo>
                <a:lnTo>
                  <a:pt x="646718" y="98078"/>
                </a:lnTo>
                <a:lnTo>
                  <a:pt x="679161" y="130521"/>
                </a:lnTo>
                <a:lnTo>
                  <a:pt x="707612" y="166592"/>
                </a:lnTo>
                <a:lnTo>
                  <a:pt x="731707" y="205927"/>
                </a:lnTo>
                <a:lnTo>
                  <a:pt x="751081" y="248161"/>
                </a:lnTo>
                <a:lnTo>
                  <a:pt x="765371" y="292931"/>
                </a:lnTo>
                <a:lnTo>
                  <a:pt x="774212" y="339872"/>
                </a:lnTo>
                <a:lnTo>
                  <a:pt x="777240" y="388619"/>
                </a:lnTo>
                <a:lnTo>
                  <a:pt x="774212" y="437367"/>
                </a:lnTo>
                <a:lnTo>
                  <a:pt x="765371" y="484308"/>
                </a:lnTo>
                <a:lnTo>
                  <a:pt x="751081" y="529078"/>
                </a:lnTo>
                <a:lnTo>
                  <a:pt x="731707" y="571312"/>
                </a:lnTo>
                <a:lnTo>
                  <a:pt x="707612" y="610647"/>
                </a:lnTo>
                <a:lnTo>
                  <a:pt x="679161" y="646718"/>
                </a:lnTo>
                <a:lnTo>
                  <a:pt x="646718" y="679161"/>
                </a:lnTo>
                <a:lnTo>
                  <a:pt x="610647" y="707612"/>
                </a:lnTo>
                <a:lnTo>
                  <a:pt x="571312" y="731707"/>
                </a:lnTo>
                <a:lnTo>
                  <a:pt x="529078" y="751081"/>
                </a:lnTo>
                <a:lnTo>
                  <a:pt x="484308" y="765371"/>
                </a:lnTo>
                <a:lnTo>
                  <a:pt x="437367" y="774212"/>
                </a:lnTo>
                <a:lnTo>
                  <a:pt x="388620" y="777240"/>
                </a:lnTo>
                <a:lnTo>
                  <a:pt x="339872" y="774212"/>
                </a:lnTo>
                <a:lnTo>
                  <a:pt x="292931" y="765371"/>
                </a:lnTo>
                <a:lnTo>
                  <a:pt x="248161" y="751081"/>
                </a:lnTo>
                <a:lnTo>
                  <a:pt x="205927" y="731707"/>
                </a:lnTo>
                <a:lnTo>
                  <a:pt x="166592" y="707612"/>
                </a:lnTo>
                <a:lnTo>
                  <a:pt x="130521" y="679161"/>
                </a:lnTo>
                <a:lnTo>
                  <a:pt x="98078" y="646718"/>
                </a:lnTo>
                <a:lnTo>
                  <a:pt x="69627" y="610647"/>
                </a:lnTo>
                <a:lnTo>
                  <a:pt x="45532" y="571312"/>
                </a:lnTo>
                <a:lnTo>
                  <a:pt x="26158" y="529078"/>
                </a:lnTo>
                <a:lnTo>
                  <a:pt x="11868" y="484308"/>
                </a:lnTo>
                <a:lnTo>
                  <a:pt x="3027" y="437367"/>
                </a:lnTo>
                <a:lnTo>
                  <a:pt x="0" y="388619"/>
                </a:lnTo>
                <a:close/>
              </a:path>
            </a:pathLst>
          </a:custGeom>
          <a:ln w="12192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9142066" y="4838419"/>
            <a:ext cx="194246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Automated Driving 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Jobs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218931" y="4683252"/>
            <a:ext cx="777240" cy="777240"/>
          </a:xfrm>
          <a:custGeom>
            <a:avLst/>
            <a:gdLst/>
            <a:ahLst/>
            <a:cxnLst/>
            <a:rect l="l" t="t" r="r" b="b"/>
            <a:pathLst>
              <a:path w="777240" h="777239">
                <a:moveTo>
                  <a:pt x="0" y="388620"/>
                </a:moveTo>
                <a:lnTo>
                  <a:pt x="3027" y="339872"/>
                </a:lnTo>
                <a:lnTo>
                  <a:pt x="11868" y="292931"/>
                </a:lnTo>
                <a:lnTo>
                  <a:pt x="26158" y="248161"/>
                </a:lnTo>
                <a:lnTo>
                  <a:pt x="45532" y="205927"/>
                </a:lnTo>
                <a:lnTo>
                  <a:pt x="69627" y="166592"/>
                </a:lnTo>
                <a:lnTo>
                  <a:pt x="98078" y="130521"/>
                </a:lnTo>
                <a:lnTo>
                  <a:pt x="130521" y="98078"/>
                </a:lnTo>
                <a:lnTo>
                  <a:pt x="166592" y="69627"/>
                </a:lnTo>
                <a:lnTo>
                  <a:pt x="205927" y="45532"/>
                </a:lnTo>
                <a:lnTo>
                  <a:pt x="248161" y="26158"/>
                </a:lnTo>
                <a:lnTo>
                  <a:pt x="292931" y="11868"/>
                </a:lnTo>
                <a:lnTo>
                  <a:pt x="339872" y="3027"/>
                </a:lnTo>
                <a:lnTo>
                  <a:pt x="388620" y="0"/>
                </a:lnTo>
                <a:lnTo>
                  <a:pt x="437367" y="3027"/>
                </a:lnTo>
                <a:lnTo>
                  <a:pt x="484308" y="11868"/>
                </a:lnTo>
                <a:lnTo>
                  <a:pt x="529078" y="26158"/>
                </a:lnTo>
                <a:lnTo>
                  <a:pt x="571312" y="45532"/>
                </a:lnTo>
                <a:lnTo>
                  <a:pt x="610647" y="69627"/>
                </a:lnTo>
                <a:lnTo>
                  <a:pt x="646718" y="98078"/>
                </a:lnTo>
                <a:lnTo>
                  <a:pt x="679161" y="130521"/>
                </a:lnTo>
                <a:lnTo>
                  <a:pt x="707612" y="166592"/>
                </a:lnTo>
                <a:lnTo>
                  <a:pt x="731707" y="205927"/>
                </a:lnTo>
                <a:lnTo>
                  <a:pt x="751081" y="248161"/>
                </a:lnTo>
                <a:lnTo>
                  <a:pt x="765371" y="292931"/>
                </a:lnTo>
                <a:lnTo>
                  <a:pt x="774212" y="339872"/>
                </a:lnTo>
                <a:lnTo>
                  <a:pt x="777240" y="388620"/>
                </a:lnTo>
                <a:lnTo>
                  <a:pt x="774212" y="437367"/>
                </a:lnTo>
                <a:lnTo>
                  <a:pt x="765371" y="484308"/>
                </a:lnTo>
                <a:lnTo>
                  <a:pt x="751081" y="529078"/>
                </a:lnTo>
                <a:lnTo>
                  <a:pt x="731707" y="571312"/>
                </a:lnTo>
                <a:lnTo>
                  <a:pt x="707612" y="610647"/>
                </a:lnTo>
                <a:lnTo>
                  <a:pt x="679161" y="646718"/>
                </a:lnTo>
                <a:lnTo>
                  <a:pt x="646718" y="679161"/>
                </a:lnTo>
                <a:lnTo>
                  <a:pt x="610647" y="707612"/>
                </a:lnTo>
                <a:lnTo>
                  <a:pt x="571312" y="731707"/>
                </a:lnTo>
                <a:lnTo>
                  <a:pt x="529078" y="751081"/>
                </a:lnTo>
                <a:lnTo>
                  <a:pt x="484308" y="765371"/>
                </a:lnTo>
                <a:lnTo>
                  <a:pt x="437367" y="774212"/>
                </a:lnTo>
                <a:lnTo>
                  <a:pt x="388620" y="777240"/>
                </a:lnTo>
                <a:lnTo>
                  <a:pt x="339872" y="774212"/>
                </a:lnTo>
                <a:lnTo>
                  <a:pt x="292931" y="765371"/>
                </a:lnTo>
                <a:lnTo>
                  <a:pt x="248161" y="751081"/>
                </a:lnTo>
                <a:lnTo>
                  <a:pt x="205927" y="731707"/>
                </a:lnTo>
                <a:lnTo>
                  <a:pt x="166592" y="707612"/>
                </a:lnTo>
                <a:lnTo>
                  <a:pt x="130521" y="679161"/>
                </a:lnTo>
                <a:lnTo>
                  <a:pt x="98078" y="646718"/>
                </a:lnTo>
                <a:lnTo>
                  <a:pt x="69627" y="610647"/>
                </a:lnTo>
                <a:lnTo>
                  <a:pt x="45532" y="571312"/>
                </a:lnTo>
                <a:lnTo>
                  <a:pt x="26158" y="529078"/>
                </a:lnTo>
                <a:lnTo>
                  <a:pt x="11868" y="484308"/>
                </a:lnTo>
                <a:lnTo>
                  <a:pt x="3027" y="437367"/>
                </a:lnTo>
                <a:lnTo>
                  <a:pt x="0" y="388620"/>
                </a:lnTo>
                <a:close/>
              </a:path>
            </a:pathLst>
          </a:custGeom>
          <a:ln w="12192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9142066" y="5983209"/>
            <a:ext cx="1804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Content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Marketer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8218931" y="5708903"/>
            <a:ext cx="777240" cy="777240"/>
          </a:xfrm>
          <a:custGeom>
            <a:avLst/>
            <a:gdLst/>
            <a:ahLst/>
            <a:cxnLst/>
            <a:rect l="l" t="t" r="r" b="b"/>
            <a:pathLst>
              <a:path w="777240" h="777239">
                <a:moveTo>
                  <a:pt x="0" y="388620"/>
                </a:moveTo>
                <a:lnTo>
                  <a:pt x="3027" y="339872"/>
                </a:lnTo>
                <a:lnTo>
                  <a:pt x="11868" y="292931"/>
                </a:lnTo>
                <a:lnTo>
                  <a:pt x="26158" y="248161"/>
                </a:lnTo>
                <a:lnTo>
                  <a:pt x="45532" y="205927"/>
                </a:lnTo>
                <a:lnTo>
                  <a:pt x="69627" y="166592"/>
                </a:lnTo>
                <a:lnTo>
                  <a:pt x="98078" y="130521"/>
                </a:lnTo>
                <a:lnTo>
                  <a:pt x="130521" y="98078"/>
                </a:lnTo>
                <a:lnTo>
                  <a:pt x="166592" y="69627"/>
                </a:lnTo>
                <a:lnTo>
                  <a:pt x="205927" y="45532"/>
                </a:lnTo>
                <a:lnTo>
                  <a:pt x="248161" y="26158"/>
                </a:lnTo>
                <a:lnTo>
                  <a:pt x="292931" y="11868"/>
                </a:lnTo>
                <a:lnTo>
                  <a:pt x="339872" y="3027"/>
                </a:lnTo>
                <a:lnTo>
                  <a:pt x="388620" y="0"/>
                </a:lnTo>
                <a:lnTo>
                  <a:pt x="437367" y="3027"/>
                </a:lnTo>
                <a:lnTo>
                  <a:pt x="484308" y="11868"/>
                </a:lnTo>
                <a:lnTo>
                  <a:pt x="529078" y="26158"/>
                </a:lnTo>
                <a:lnTo>
                  <a:pt x="571312" y="45532"/>
                </a:lnTo>
                <a:lnTo>
                  <a:pt x="610647" y="69627"/>
                </a:lnTo>
                <a:lnTo>
                  <a:pt x="646718" y="98078"/>
                </a:lnTo>
                <a:lnTo>
                  <a:pt x="679161" y="130521"/>
                </a:lnTo>
                <a:lnTo>
                  <a:pt x="707612" y="166592"/>
                </a:lnTo>
                <a:lnTo>
                  <a:pt x="731707" y="205927"/>
                </a:lnTo>
                <a:lnTo>
                  <a:pt x="751081" y="248161"/>
                </a:lnTo>
                <a:lnTo>
                  <a:pt x="765371" y="292931"/>
                </a:lnTo>
                <a:lnTo>
                  <a:pt x="774212" y="339872"/>
                </a:lnTo>
                <a:lnTo>
                  <a:pt x="777240" y="388620"/>
                </a:lnTo>
                <a:lnTo>
                  <a:pt x="774212" y="437367"/>
                </a:lnTo>
                <a:lnTo>
                  <a:pt x="765371" y="484308"/>
                </a:lnTo>
                <a:lnTo>
                  <a:pt x="751081" y="529078"/>
                </a:lnTo>
                <a:lnTo>
                  <a:pt x="731707" y="571312"/>
                </a:lnTo>
                <a:lnTo>
                  <a:pt x="707612" y="610647"/>
                </a:lnTo>
                <a:lnTo>
                  <a:pt x="679161" y="646718"/>
                </a:lnTo>
                <a:lnTo>
                  <a:pt x="646718" y="679161"/>
                </a:lnTo>
                <a:lnTo>
                  <a:pt x="610647" y="707612"/>
                </a:lnTo>
                <a:lnTo>
                  <a:pt x="571312" y="731707"/>
                </a:lnTo>
                <a:lnTo>
                  <a:pt x="529078" y="751081"/>
                </a:lnTo>
                <a:lnTo>
                  <a:pt x="484308" y="765371"/>
                </a:lnTo>
                <a:lnTo>
                  <a:pt x="437367" y="774212"/>
                </a:lnTo>
                <a:lnTo>
                  <a:pt x="388620" y="777240"/>
                </a:lnTo>
                <a:lnTo>
                  <a:pt x="339872" y="774212"/>
                </a:lnTo>
                <a:lnTo>
                  <a:pt x="292931" y="765371"/>
                </a:lnTo>
                <a:lnTo>
                  <a:pt x="248161" y="751081"/>
                </a:lnTo>
                <a:lnTo>
                  <a:pt x="205927" y="731707"/>
                </a:lnTo>
                <a:lnTo>
                  <a:pt x="166592" y="707612"/>
                </a:lnTo>
                <a:lnTo>
                  <a:pt x="130521" y="679161"/>
                </a:lnTo>
                <a:lnTo>
                  <a:pt x="98078" y="646718"/>
                </a:lnTo>
                <a:lnTo>
                  <a:pt x="69627" y="610647"/>
                </a:lnTo>
                <a:lnTo>
                  <a:pt x="45532" y="571312"/>
                </a:lnTo>
                <a:lnTo>
                  <a:pt x="26158" y="529078"/>
                </a:lnTo>
                <a:lnTo>
                  <a:pt x="11868" y="484308"/>
                </a:lnTo>
                <a:lnTo>
                  <a:pt x="3027" y="437367"/>
                </a:lnTo>
                <a:lnTo>
                  <a:pt x="0" y="388620"/>
                </a:lnTo>
                <a:close/>
              </a:path>
            </a:pathLst>
          </a:custGeom>
          <a:ln w="12192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391143" y="5885688"/>
            <a:ext cx="472439" cy="4724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386571" y="3834383"/>
            <a:ext cx="502919" cy="5029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375903" y="4817363"/>
            <a:ext cx="484631" cy="4846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ED45387-6C0E-4374-80D1-AF2005D20DBF}"/>
              </a:ext>
            </a:extLst>
          </p:cNvPr>
          <p:cNvSpPr txBox="1"/>
          <p:nvPr/>
        </p:nvSpPr>
        <p:spPr>
          <a:xfrm>
            <a:off x="11738960" y="6400800"/>
            <a:ext cx="453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We </a:t>
            </a:r>
            <a:r>
              <a:rPr dirty="0"/>
              <a:t>are </a:t>
            </a:r>
            <a:r>
              <a:rPr spc="-5" dirty="0"/>
              <a:t>seeing </a:t>
            </a:r>
            <a:r>
              <a:rPr dirty="0"/>
              <a:t>a shortage of </a:t>
            </a:r>
            <a:r>
              <a:rPr spc="-5" dirty="0"/>
              <a:t>certain skills, as existing  </a:t>
            </a:r>
            <a:r>
              <a:rPr dirty="0"/>
              <a:t>jobs are </a:t>
            </a:r>
            <a:r>
              <a:rPr spc="-5" dirty="0"/>
              <a:t>redefined </a:t>
            </a:r>
            <a:r>
              <a:rPr dirty="0"/>
              <a:t>and new jobs</a:t>
            </a:r>
            <a:r>
              <a:rPr spc="5" dirty="0"/>
              <a:t> </a:t>
            </a:r>
            <a:r>
              <a:rPr spc="-5" dirty="0"/>
              <a:t>created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20677" y="1713414"/>
            <a:ext cx="79673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669915" algn="l"/>
              </a:tabLst>
            </a:pPr>
            <a:r>
              <a:rPr sz="2800" b="1" spc="-5" dirty="0">
                <a:solidFill>
                  <a:srgbClr val="61B5E4"/>
                </a:solidFill>
                <a:latin typeface="Verdana"/>
                <a:cs typeface="Verdana"/>
              </a:rPr>
              <a:t>Job</a:t>
            </a:r>
            <a:r>
              <a:rPr sz="2800" b="1" spc="15" dirty="0">
                <a:solidFill>
                  <a:srgbClr val="61B5E4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61B5E4"/>
                </a:solidFill>
                <a:latin typeface="Verdana"/>
                <a:cs typeface="Verdana"/>
              </a:rPr>
              <a:t>Shortages	</a:t>
            </a:r>
            <a:r>
              <a:rPr sz="2800" b="1" spc="-5" dirty="0">
                <a:solidFill>
                  <a:srgbClr val="43AF2A"/>
                </a:solidFill>
                <a:latin typeface="Verdana"/>
                <a:cs typeface="Verdana"/>
              </a:rPr>
              <a:t>Job</a:t>
            </a:r>
            <a:r>
              <a:rPr sz="2800" b="1" spc="-45" dirty="0">
                <a:solidFill>
                  <a:srgbClr val="43AF2A"/>
                </a:solidFill>
                <a:latin typeface="Verdana"/>
                <a:cs typeface="Verdana"/>
              </a:rPr>
              <a:t> </a:t>
            </a:r>
            <a:r>
              <a:rPr sz="2800" b="1" spc="-10" dirty="0">
                <a:solidFill>
                  <a:srgbClr val="43AF2A"/>
                </a:solidFill>
                <a:latin typeface="Verdana"/>
                <a:cs typeface="Verdana"/>
              </a:rPr>
              <a:t>Growth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13049" y="5143248"/>
            <a:ext cx="344170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Verdana"/>
                <a:cs typeface="Verdana"/>
              </a:rPr>
              <a:t>50%</a:t>
            </a:r>
            <a:endParaRPr sz="28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growth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expected in </a:t>
            </a:r>
            <a:r>
              <a:rPr sz="1600" b="1" spc="-10" dirty="0">
                <a:solidFill>
                  <a:srgbClr val="4BBC47"/>
                </a:solidFill>
                <a:latin typeface="Verdana"/>
                <a:cs typeface="Verdana"/>
              </a:rPr>
              <a:t>creative  roles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in China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and India by</a:t>
            </a:r>
            <a:r>
              <a:rPr sz="1600" spc="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2030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71359" y="5207508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59" h="822960">
                <a:moveTo>
                  <a:pt x="0" y="411480"/>
                </a:moveTo>
                <a:lnTo>
                  <a:pt x="2768" y="363492"/>
                </a:lnTo>
                <a:lnTo>
                  <a:pt x="10867" y="317131"/>
                </a:lnTo>
                <a:lnTo>
                  <a:pt x="23988" y="272704"/>
                </a:lnTo>
                <a:lnTo>
                  <a:pt x="41823" y="230521"/>
                </a:lnTo>
                <a:lnTo>
                  <a:pt x="64062" y="190890"/>
                </a:lnTo>
                <a:lnTo>
                  <a:pt x="90397" y="154120"/>
                </a:lnTo>
                <a:lnTo>
                  <a:pt x="120519" y="120519"/>
                </a:lnTo>
                <a:lnTo>
                  <a:pt x="154120" y="90397"/>
                </a:lnTo>
                <a:lnTo>
                  <a:pt x="190890" y="64062"/>
                </a:lnTo>
                <a:lnTo>
                  <a:pt x="230521" y="41823"/>
                </a:lnTo>
                <a:lnTo>
                  <a:pt x="272704" y="23988"/>
                </a:lnTo>
                <a:lnTo>
                  <a:pt x="317131" y="10867"/>
                </a:lnTo>
                <a:lnTo>
                  <a:pt x="363492" y="2768"/>
                </a:lnTo>
                <a:lnTo>
                  <a:pt x="411480" y="0"/>
                </a:lnTo>
                <a:lnTo>
                  <a:pt x="459467" y="2768"/>
                </a:lnTo>
                <a:lnTo>
                  <a:pt x="505828" y="10867"/>
                </a:lnTo>
                <a:lnTo>
                  <a:pt x="550255" y="23988"/>
                </a:lnTo>
                <a:lnTo>
                  <a:pt x="592438" y="41823"/>
                </a:lnTo>
                <a:lnTo>
                  <a:pt x="632069" y="64062"/>
                </a:lnTo>
                <a:lnTo>
                  <a:pt x="668839" y="90397"/>
                </a:lnTo>
                <a:lnTo>
                  <a:pt x="702440" y="120519"/>
                </a:lnTo>
                <a:lnTo>
                  <a:pt x="732562" y="154120"/>
                </a:lnTo>
                <a:lnTo>
                  <a:pt x="758897" y="190890"/>
                </a:lnTo>
                <a:lnTo>
                  <a:pt x="781136" y="230521"/>
                </a:lnTo>
                <a:lnTo>
                  <a:pt x="798971" y="272704"/>
                </a:lnTo>
                <a:lnTo>
                  <a:pt x="812092" y="317131"/>
                </a:lnTo>
                <a:lnTo>
                  <a:pt x="820191" y="363492"/>
                </a:lnTo>
                <a:lnTo>
                  <a:pt x="822960" y="411480"/>
                </a:lnTo>
                <a:lnTo>
                  <a:pt x="820191" y="459467"/>
                </a:lnTo>
                <a:lnTo>
                  <a:pt x="812092" y="505828"/>
                </a:lnTo>
                <a:lnTo>
                  <a:pt x="798971" y="550255"/>
                </a:lnTo>
                <a:lnTo>
                  <a:pt x="781136" y="592438"/>
                </a:lnTo>
                <a:lnTo>
                  <a:pt x="758897" y="632069"/>
                </a:lnTo>
                <a:lnTo>
                  <a:pt x="732562" y="668839"/>
                </a:lnTo>
                <a:lnTo>
                  <a:pt x="702440" y="702440"/>
                </a:lnTo>
                <a:lnTo>
                  <a:pt x="668839" y="732562"/>
                </a:lnTo>
                <a:lnTo>
                  <a:pt x="632069" y="758897"/>
                </a:lnTo>
                <a:lnTo>
                  <a:pt x="592438" y="781136"/>
                </a:lnTo>
                <a:lnTo>
                  <a:pt x="550255" y="798971"/>
                </a:lnTo>
                <a:lnTo>
                  <a:pt x="505828" y="812092"/>
                </a:lnTo>
                <a:lnTo>
                  <a:pt x="459467" y="820191"/>
                </a:lnTo>
                <a:lnTo>
                  <a:pt x="411480" y="822960"/>
                </a:lnTo>
                <a:lnTo>
                  <a:pt x="363492" y="820191"/>
                </a:lnTo>
                <a:lnTo>
                  <a:pt x="317131" y="812092"/>
                </a:lnTo>
                <a:lnTo>
                  <a:pt x="272704" y="798971"/>
                </a:lnTo>
                <a:lnTo>
                  <a:pt x="230521" y="781136"/>
                </a:lnTo>
                <a:lnTo>
                  <a:pt x="190890" y="758897"/>
                </a:lnTo>
                <a:lnTo>
                  <a:pt x="154120" y="732562"/>
                </a:lnTo>
                <a:lnTo>
                  <a:pt x="120519" y="702440"/>
                </a:lnTo>
                <a:lnTo>
                  <a:pt x="90397" y="668839"/>
                </a:lnTo>
                <a:lnTo>
                  <a:pt x="64062" y="632069"/>
                </a:lnTo>
                <a:lnTo>
                  <a:pt x="41823" y="592438"/>
                </a:lnTo>
                <a:lnTo>
                  <a:pt x="23988" y="550255"/>
                </a:lnTo>
                <a:lnTo>
                  <a:pt x="10867" y="505828"/>
                </a:lnTo>
                <a:lnTo>
                  <a:pt x="2768" y="459467"/>
                </a:lnTo>
                <a:lnTo>
                  <a:pt x="0" y="411480"/>
                </a:lnTo>
                <a:close/>
              </a:path>
            </a:pathLst>
          </a:custGeom>
          <a:ln w="12192">
            <a:solidFill>
              <a:srgbClr val="4BBC47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64907" y="5344667"/>
            <a:ext cx="512063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069970" y="2543401"/>
            <a:ext cx="324993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Verdana"/>
                <a:cs typeface="Verdana"/>
              </a:rPr>
              <a:t>50</a:t>
            </a:r>
            <a:r>
              <a:rPr sz="28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Verdana"/>
                <a:cs typeface="Verdana"/>
              </a:rPr>
              <a:t>million</a:t>
            </a:r>
            <a:endParaRPr sz="28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tabLst>
                <a:tab pos="1899285" algn="l"/>
              </a:tabLst>
            </a:pP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new</a:t>
            </a:r>
            <a:r>
              <a:rPr sz="16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4BBC47"/>
                </a:solidFill>
                <a:latin typeface="Verdana"/>
                <a:cs typeface="Verdana"/>
              </a:rPr>
              <a:t>technology	</a:t>
            </a:r>
            <a:r>
              <a:rPr sz="1600" b="1" spc="-5" dirty="0">
                <a:solidFill>
                  <a:srgbClr val="4BBC47"/>
                </a:solidFill>
                <a:latin typeface="Verdana"/>
                <a:cs typeface="Verdana"/>
              </a:rPr>
              <a:t>jobs</a:t>
            </a:r>
            <a:r>
              <a:rPr sz="1600" b="1" spc="-40" dirty="0">
                <a:solidFill>
                  <a:srgbClr val="4BBC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globally 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 2030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71359" y="2607564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59" h="822960">
                <a:moveTo>
                  <a:pt x="0" y="411479"/>
                </a:moveTo>
                <a:lnTo>
                  <a:pt x="2768" y="363492"/>
                </a:lnTo>
                <a:lnTo>
                  <a:pt x="10867" y="317131"/>
                </a:lnTo>
                <a:lnTo>
                  <a:pt x="23988" y="272704"/>
                </a:lnTo>
                <a:lnTo>
                  <a:pt x="41823" y="230521"/>
                </a:lnTo>
                <a:lnTo>
                  <a:pt x="64062" y="190890"/>
                </a:lnTo>
                <a:lnTo>
                  <a:pt x="90397" y="154120"/>
                </a:lnTo>
                <a:lnTo>
                  <a:pt x="120519" y="120519"/>
                </a:lnTo>
                <a:lnTo>
                  <a:pt x="154120" y="90397"/>
                </a:lnTo>
                <a:lnTo>
                  <a:pt x="190890" y="64062"/>
                </a:lnTo>
                <a:lnTo>
                  <a:pt x="230521" y="41823"/>
                </a:lnTo>
                <a:lnTo>
                  <a:pt x="272704" y="23988"/>
                </a:lnTo>
                <a:lnTo>
                  <a:pt x="317131" y="10867"/>
                </a:lnTo>
                <a:lnTo>
                  <a:pt x="363492" y="2768"/>
                </a:lnTo>
                <a:lnTo>
                  <a:pt x="411480" y="0"/>
                </a:lnTo>
                <a:lnTo>
                  <a:pt x="459467" y="2768"/>
                </a:lnTo>
                <a:lnTo>
                  <a:pt x="505828" y="10867"/>
                </a:lnTo>
                <a:lnTo>
                  <a:pt x="550255" y="23988"/>
                </a:lnTo>
                <a:lnTo>
                  <a:pt x="592438" y="41823"/>
                </a:lnTo>
                <a:lnTo>
                  <a:pt x="632069" y="64062"/>
                </a:lnTo>
                <a:lnTo>
                  <a:pt x="668839" y="90397"/>
                </a:lnTo>
                <a:lnTo>
                  <a:pt x="702440" y="120519"/>
                </a:lnTo>
                <a:lnTo>
                  <a:pt x="732562" y="154120"/>
                </a:lnTo>
                <a:lnTo>
                  <a:pt x="758897" y="190890"/>
                </a:lnTo>
                <a:lnTo>
                  <a:pt x="781136" y="230521"/>
                </a:lnTo>
                <a:lnTo>
                  <a:pt x="798971" y="272704"/>
                </a:lnTo>
                <a:lnTo>
                  <a:pt x="812092" y="317131"/>
                </a:lnTo>
                <a:lnTo>
                  <a:pt x="820191" y="363492"/>
                </a:lnTo>
                <a:lnTo>
                  <a:pt x="822960" y="411479"/>
                </a:lnTo>
                <a:lnTo>
                  <a:pt x="820191" y="459467"/>
                </a:lnTo>
                <a:lnTo>
                  <a:pt x="812092" y="505828"/>
                </a:lnTo>
                <a:lnTo>
                  <a:pt x="798971" y="550255"/>
                </a:lnTo>
                <a:lnTo>
                  <a:pt x="781136" y="592438"/>
                </a:lnTo>
                <a:lnTo>
                  <a:pt x="758897" y="632069"/>
                </a:lnTo>
                <a:lnTo>
                  <a:pt x="732562" y="668839"/>
                </a:lnTo>
                <a:lnTo>
                  <a:pt x="702440" y="702440"/>
                </a:lnTo>
                <a:lnTo>
                  <a:pt x="668839" y="732562"/>
                </a:lnTo>
                <a:lnTo>
                  <a:pt x="632069" y="758897"/>
                </a:lnTo>
                <a:lnTo>
                  <a:pt x="592438" y="781136"/>
                </a:lnTo>
                <a:lnTo>
                  <a:pt x="550255" y="798971"/>
                </a:lnTo>
                <a:lnTo>
                  <a:pt x="505828" y="812092"/>
                </a:lnTo>
                <a:lnTo>
                  <a:pt x="459467" y="820191"/>
                </a:lnTo>
                <a:lnTo>
                  <a:pt x="411480" y="822959"/>
                </a:lnTo>
                <a:lnTo>
                  <a:pt x="363492" y="820191"/>
                </a:lnTo>
                <a:lnTo>
                  <a:pt x="317131" y="812092"/>
                </a:lnTo>
                <a:lnTo>
                  <a:pt x="272704" y="798971"/>
                </a:lnTo>
                <a:lnTo>
                  <a:pt x="230521" y="781136"/>
                </a:lnTo>
                <a:lnTo>
                  <a:pt x="190890" y="758897"/>
                </a:lnTo>
                <a:lnTo>
                  <a:pt x="154120" y="732562"/>
                </a:lnTo>
                <a:lnTo>
                  <a:pt x="120519" y="702440"/>
                </a:lnTo>
                <a:lnTo>
                  <a:pt x="90397" y="668839"/>
                </a:lnTo>
                <a:lnTo>
                  <a:pt x="64062" y="632069"/>
                </a:lnTo>
                <a:lnTo>
                  <a:pt x="41823" y="592438"/>
                </a:lnTo>
                <a:lnTo>
                  <a:pt x="23988" y="550255"/>
                </a:lnTo>
                <a:lnTo>
                  <a:pt x="10867" y="505828"/>
                </a:lnTo>
                <a:lnTo>
                  <a:pt x="2768" y="459467"/>
                </a:lnTo>
                <a:lnTo>
                  <a:pt x="0" y="411479"/>
                </a:lnTo>
                <a:close/>
              </a:path>
            </a:pathLst>
          </a:custGeom>
          <a:ln w="12192">
            <a:solidFill>
              <a:srgbClr val="4BBC47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51191" y="2744723"/>
            <a:ext cx="484631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113046" y="3866197"/>
            <a:ext cx="295973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Verdana"/>
                <a:cs typeface="Verdana"/>
              </a:rPr>
              <a:t>5 million</a:t>
            </a:r>
            <a:endParaRPr sz="28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Net new </a:t>
            </a:r>
            <a:r>
              <a:rPr sz="1600" b="1" spc="-5" dirty="0">
                <a:solidFill>
                  <a:srgbClr val="4BBC47"/>
                </a:solidFill>
                <a:latin typeface="Verdana"/>
                <a:cs typeface="Verdana"/>
              </a:rPr>
              <a:t>care </a:t>
            </a:r>
            <a:r>
              <a:rPr sz="1600" b="1" spc="-10" dirty="0">
                <a:solidFill>
                  <a:srgbClr val="4BBC47"/>
                </a:solidFill>
                <a:latin typeface="Verdana"/>
                <a:cs typeface="Verdana"/>
              </a:rPr>
              <a:t>provider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jobs 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in the US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sz="1600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2030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071359" y="3930396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59" h="822960">
                <a:moveTo>
                  <a:pt x="0" y="411479"/>
                </a:moveTo>
                <a:lnTo>
                  <a:pt x="2768" y="363492"/>
                </a:lnTo>
                <a:lnTo>
                  <a:pt x="10867" y="317131"/>
                </a:lnTo>
                <a:lnTo>
                  <a:pt x="23988" y="272704"/>
                </a:lnTo>
                <a:lnTo>
                  <a:pt x="41823" y="230521"/>
                </a:lnTo>
                <a:lnTo>
                  <a:pt x="64062" y="190890"/>
                </a:lnTo>
                <a:lnTo>
                  <a:pt x="90397" y="154120"/>
                </a:lnTo>
                <a:lnTo>
                  <a:pt x="120519" y="120519"/>
                </a:lnTo>
                <a:lnTo>
                  <a:pt x="154120" y="90397"/>
                </a:lnTo>
                <a:lnTo>
                  <a:pt x="190890" y="64062"/>
                </a:lnTo>
                <a:lnTo>
                  <a:pt x="230521" y="41823"/>
                </a:lnTo>
                <a:lnTo>
                  <a:pt x="272704" y="23988"/>
                </a:lnTo>
                <a:lnTo>
                  <a:pt x="317131" y="10867"/>
                </a:lnTo>
                <a:lnTo>
                  <a:pt x="363492" y="2768"/>
                </a:lnTo>
                <a:lnTo>
                  <a:pt x="411480" y="0"/>
                </a:lnTo>
                <a:lnTo>
                  <a:pt x="459467" y="2768"/>
                </a:lnTo>
                <a:lnTo>
                  <a:pt x="505828" y="10867"/>
                </a:lnTo>
                <a:lnTo>
                  <a:pt x="550255" y="23988"/>
                </a:lnTo>
                <a:lnTo>
                  <a:pt x="592438" y="41823"/>
                </a:lnTo>
                <a:lnTo>
                  <a:pt x="632069" y="64062"/>
                </a:lnTo>
                <a:lnTo>
                  <a:pt x="668839" y="90397"/>
                </a:lnTo>
                <a:lnTo>
                  <a:pt x="702440" y="120519"/>
                </a:lnTo>
                <a:lnTo>
                  <a:pt x="732562" y="154120"/>
                </a:lnTo>
                <a:lnTo>
                  <a:pt x="758897" y="190890"/>
                </a:lnTo>
                <a:lnTo>
                  <a:pt x="781136" y="230521"/>
                </a:lnTo>
                <a:lnTo>
                  <a:pt x="798971" y="272704"/>
                </a:lnTo>
                <a:lnTo>
                  <a:pt x="812092" y="317131"/>
                </a:lnTo>
                <a:lnTo>
                  <a:pt x="820191" y="363492"/>
                </a:lnTo>
                <a:lnTo>
                  <a:pt x="822960" y="411479"/>
                </a:lnTo>
                <a:lnTo>
                  <a:pt x="820191" y="459467"/>
                </a:lnTo>
                <a:lnTo>
                  <a:pt x="812092" y="505828"/>
                </a:lnTo>
                <a:lnTo>
                  <a:pt x="798971" y="550255"/>
                </a:lnTo>
                <a:lnTo>
                  <a:pt x="781136" y="592438"/>
                </a:lnTo>
                <a:lnTo>
                  <a:pt x="758897" y="632069"/>
                </a:lnTo>
                <a:lnTo>
                  <a:pt x="732562" y="668839"/>
                </a:lnTo>
                <a:lnTo>
                  <a:pt x="702440" y="702440"/>
                </a:lnTo>
                <a:lnTo>
                  <a:pt x="668839" y="732562"/>
                </a:lnTo>
                <a:lnTo>
                  <a:pt x="632069" y="758897"/>
                </a:lnTo>
                <a:lnTo>
                  <a:pt x="592438" y="781136"/>
                </a:lnTo>
                <a:lnTo>
                  <a:pt x="550255" y="798971"/>
                </a:lnTo>
                <a:lnTo>
                  <a:pt x="505828" y="812092"/>
                </a:lnTo>
                <a:lnTo>
                  <a:pt x="459467" y="820191"/>
                </a:lnTo>
                <a:lnTo>
                  <a:pt x="411480" y="822959"/>
                </a:lnTo>
                <a:lnTo>
                  <a:pt x="363492" y="820191"/>
                </a:lnTo>
                <a:lnTo>
                  <a:pt x="317131" y="812092"/>
                </a:lnTo>
                <a:lnTo>
                  <a:pt x="272704" y="798971"/>
                </a:lnTo>
                <a:lnTo>
                  <a:pt x="230521" y="781136"/>
                </a:lnTo>
                <a:lnTo>
                  <a:pt x="190890" y="758897"/>
                </a:lnTo>
                <a:lnTo>
                  <a:pt x="154120" y="732562"/>
                </a:lnTo>
                <a:lnTo>
                  <a:pt x="120519" y="702440"/>
                </a:lnTo>
                <a:lnTo>
                  <a:pt x="90397" y="668839"/>
                </a:lnTo>
                <a:lnTo>
                  <a:pt x="64062" y="632069"/>
                </a:lnTo>
                <a:lnTo>
                  <a:pt x="41823" y="592438"/>
                </a:lnTo>
                <a:lnTo>
                  <a:pt x="23988" y="550255"/>
                </a:lnTo>
                <a:lnTo>
                  <a:pt x="10867" y="505828"/>
                </a:lnTo>
                <a:lnTo>
                  <a:pt x="2768" y="459467"/>
                </a:lnTo>
                <a:lnTo>
                  <a:pt x="0" y="411479"/>
                </a:lnTo>
                <a:close/>
              </a:path>
            </a:pathLst>
          </a:custGeom>
          <a:ln w="12192">
            <a:solidFill>
              <a:srgbClr val="4BBC47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52716" y="4067555"/>
            <a:ext cx="481583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70903" y="1531619"/>
            <a:ext cx="826135" cy="822960"/>
          </a:xfrm>
          <a:custGeom>
            <a:avLst/>
            <a:gdLst/>
            <a:ahLst/>
            <a:cxnLst/>
            <a:rect l="l" t="t" r="r" b="b"/>
            <a:pathLst>
              <a:path w="826134" h="822960">
                <a:moveTo>
                  <a:pt x="413003" y="0"/>
                </a:moveTo>
                <a:lnTo>
                  <a:pt x="364656" y="2754"/>
                </a:lnTo>
                <a:lnTo>
                  <a:pt x="317995" y="10815"/>
                </a:lnTo>
                <a:lnTo>
                  <a:pt x="273323" y="23881"/>
                </a:lnTo>
                <a:lnTo>
                  <a:pt x="230943" y="41650"/>
                </a:lnTo>
                <a:lnTo>
                  <a:pt x="191160" y="63818"/>
                </a:lnTo>
                <a:lnTo>
                  <a:pt x="154276" y="90085"/>
                </a:lnTo>
                <a:lnTo>
                  <a:pt x="120596" y="120148"/>
                </a:lnTo>
                <a:lnTo>
                  <a:pt x="90421" y="153704"/>
                </a:lnTo>
                <a:lnTo>
                  <a:pt x="64057" y="190451"/>
                </a:lnTo>
                <a:lnTo>
                  <a:pt x="41805" y="230088"/>
                </a:lnTo>
                <a:lnTo>
                  <a:pt x="23970" y="272311"/>
                </a:lnTo>
                <a:lnTo>
                  <a:pt x="10855" y="316819"/>
                </a:lnTo>
                <a:lnTo>
                  <a:pt x="2764" y="363309"/>
                </a:lnTo>
                <a:lnTo>
                  <a:pt x="0" y="411480"/>
                </a:lnTo>
                <a:lnTo>
                  <a:pt x="2764" y="459352"/>
                </a:lnTo>
                <a:lnTo>
                  <a:pt x="10855" y="505632"/>
                </a:lnTo>
                <a:lnTo>
                  <a:pt x="23970" y="550008"/>
                </a:lnTo>
                <a:lnTo>
                  <a:pt x="41805" y="592166"/>
                </a:lnTo>
                <a:lnTo>
                  <a:pt x="64057" y="631793"/>
                </a:lnTo>
                <a:lnTo>
                  <a:pt x="90421" y="668578"/>
                </a:lnTo>
                <a:lnTo>
                  <a:pt x="120596" y="702206"/>
                </a:lnTo>
                <a:lnTo>
                  <a:pt x="154276" y="732366"/>
                </a:lnTo>
                <a:lnTo>
                  <a:pt x="191160" y="758744"/>
                </a:lnTo>
                <a:lnTo>
                  <a:pt x="230943" y="781027"/>
                </a:lnTo>
                <a:lnTo>
                  <a:pt x="273323" y="798903"/>
                </a:lnTo>
                <a:lnTo>
                  <a:pt x="317995" y="812059"/>
                </a:lnTo>
                <a:lnTo>
                  <a:pt x="364656" y="820182"/>
                </a:lnTo>
                <a:lnTo>
                  <a:pt x="413003" y="822960"/>
                </a:lnTo>
                <a:lnTo>
                  <a:pt x="461053" y="820182"/>
                </a:lnTo>
                <a:lnTo>
                  <a:pt x="507504" y="812059"/>
                </a:lnTo>
                <a:lnTo>
                  <a:pt x="552044" y="798903"/>
                </a:lnTo>
                <a:lnTo>
                  <a:pt x="594358" y="781027"/>
                </a:lnTo>
                <a:lnTo>
                  <a:pt x="634133" y="758744"/>
                </a:lnTo>
                <a:lnTo>
                  <a:pt x="671054" y="732366"/>
                </a:lnTo>
                <a:lnTo>
                  <a:pt x="704807" y="702206"/>
                </a:lnTo>
                <a:lnTo>
                  <a:pt x="735078" y="668578"/>
                </a:lnTo>
                <a:lnTo>
                  <a:pt x="761554" y="631793"/>
                </a:lnTo>
                <a:lnTo>
                  <a:pt x="779757" y="599541"/>
                </a:lnTo>
                <a:lnTo>
                  <a:pt x="161328" y="599541"/>
                </a:lnTo>
                <a:lnTo>
                  <a:pt x="154876" y="591502"/>
                </a:lnTo>
                <a:lnTo>
                  <a:pt x="154876" y="538454"/>
                </a:lnTo>
                <a:lnTo>
                  <a:pt x="161328" y="530428"/>
                </a:lnTo>
                <a:lnTo>
                  <a:pt x="222630" y="530428"/>
                </a:lnTo>
                <a:lnTo>
                  <a:pt x="222630" y="504710"/>
                </a:lnTo>
                <a:lnTo>
                  <a:pt x="230708" y="496671"/>
                </a:lnTo>
                <a:lnTo>
                  <a:pt x="166166" y="496671"/>
                </a:lnTo>
                <a:lnTo>
                  <a:pt x="161328" y="495058"/>
                </a:lnTo>
                <a:lnTo>
                  <a:pt x="158102" y="490245"/>
                </a:lnTo>
                <a:lnTo>
                  <a:pt x="154750" y="483764"/>
                </a:lnTo>
                <a:lnTo>
                  <a:pt x="154271" y="476981"/>
                </a:lnTo>
                <a:lnTo>
                  <a:pt x="156514" y="470801"/>
                </a:lnTo>
                <a:lnTo>
                  <a:pt x="161328" y="466128"/>
                </a:lnTo>
                <a:lnTo>
                  <a:pt x="298462" y="363258"/>
                </a:lnTo>
                <a:lnTo>
                  <a:pt x="301688" y="360045"/>
                </a:lnTo>
                <a:lnTo>
                  <a:pt x="440435" y="360045"/>
                </a:lnTo>
                <a:lnTo>
                  <a:pt x="577557" y="221818"/>
                </a:lnTo>
                <a:lnTo>
                  <a:pt x="540448" y="221818"/>
                </a:lnTo>
                <a:lnTo>
                  <a:pt x="532383" y="215379"/>
                </a:lnTo>
                <a:lnTo>
                  <a:pt x="532383" y="196100"/>
                </a:lnTo>
                <a:lnTo>
                  <a:pt x="540448" y="188061"/>
                </a:lnTo>
                <a:lnTo>
                  <a:pt x="759832" y="188061"/>
                </a:lnTo>
                <a:lnTo>
                  <a:pt x="735078" y="153704"/>
                </a:lnTo>
                <a:lnTo>
                  <a:pt x="704807" y="120148"/>
                </a:lnTo>
                <a:lnTo>
                  <a:pt x="671054" y="90085"/>
                </a:lnTo>
                <a:lnTo>
                  <a:pt x="634133" y="63818"/>
                </a:lnTo>
                <a:lnTo>
                  <a:pt x="594358" y="41650"/>
                </a:lnTo>
                <a:lnTo>
                  <a:pt x="552044" y="23881"/>
                </a:lnTo>
                <a:lnTo>
                  <a:pt x="507504" y="10815"/>
                </a:lnTo>
                <a:lnTo>
                  <a:pt x="461053" y="2754"/>
                </a:lnTo>
                <a:lnTo>
                  <a:pt x="413003" y="0"/>
                </a:lnTo>
                <a:close/>
              </a:path>
              <a:path w="826134" h="822960">
                <a:moveTo>
                  <a:pt x="222630" y="530428"/>
                </a:moveTo>
                <a:lnTo>
                  <a:pt x="180695" y="530428"/>
                </a:lnTo>
                <a:lnTo>
                  <a:pt x="188760" y="538454"/>
                </a:lnTo>
                <a:lnTo>
                  <a:pt x="188760" y="591502"/>
                </a:lnTo>
                <a:lnTo>
                  <a:pt x="180695" y="599541"/>
                </a:lnTo>
                <a:lnTo>
                  <a:pt x="230708" y="599541"/>
                </a:lnTo>
                <a:lnTo>
                  <a:pt x="222630" y="591502"/>
                </a:lnTo>
                <a:lnTo>
                  <a:pt x="222630" y="530428"/>
                </a:lnTo>
                <a:close/>
              </a:path>
              <a:path w="826134" h="822960">
                <a:moveTo>
                  <a:pt x="601764" y="245922"/>
                </a:moveTo>
                <a:lnTo>
                  <a:pt x="459790" y="388975"/>
                </a:lnTo>
                <a:lnTo>
                  <a:pt x="456564" y="392188"/>
                </a:lnTo>
                <a:lnTo>
                  <a:pt x="451726" y="393801"/>
                </a:lnTo>
                <a:lnTo>
                  <a:pt x="314591" y="393801"/>
                </a:lnTo>
                <a:lnTo>
                  <a:pt x="182308" y="493458"/>
                </a:lnTo>
                <a:lnTo>
                  <a:pt x="175844" y="496671"/>
                </a:lnTo>
                <a:lnTo>
                  <a:pt x="250062" y="496671"/>
                </a:lnTo>
                <a:lnTo>
                  <a:pt x="258127" y="504710"/>
                </a:lnTo>
                <a:lnTo>
                  <a:pt x="258127" y="591502"/>
                </a:lnTo>
                <a:lnTo>
                  <a:pt x="250062" y="599541"/>
                </a:lnTo>
                <a:lnTo>
                  <a:pt x="300075" y="599541"/>
                </a:lnTo>
                <a:lnTo>
                  <a:pt x="292011" y="591502"/>
                </a:lnTo>
                <a:lnTo>
                  <a:pt x="292011" y="453275"/>
                </a:lnTo>
                <a:lnTo>
                  <a:pt x="300075" y="445236"/>
                </a:lnTo>
                <a:lnTo>
                  <a:pt x="361378" y="445236"/>
                </a:lnTo>
                <a:lnTo>
                  <a:pt x="361378" y="435584"/>
                </a:lnTo>
                <a:lnTo>
                  <a:pt x="367830" y="427558"/>
                </a:lnTo>
                <a:lnTo>
                  <a:pt x="498513" y="427558"/>
                </a:lnTo>
                <a:lnTo>
                  <a:pt x="498513" y="384149"/>
                </a:lnTo>
                <a:lnTo>
                  <a:pt x="506577" y="376123"/>
                </a:lnTo>
                <a:lnTo>
                  <a:pt x="567880" y="376123"/>
                </a:lnTo>
                <a:lnTo>
                  <a:pt x="567880" y="332714"/>
                </a:lnTo>
                <a:lnTo>
                  <a:pt x="574332" y="324688"/>
                </a:lnTo>
                <a:lnTo>
                  <a:pt x="816447" y="324688"/>
                </a:lnTo>
                <a:lnTo>
                  <a:pt x="815067" y="316819"/>
                </a:lnTo>
                <a:lnTo>
                  <a:pt x="807386" y="290931"/>
                </a:lnTo>
                <a:lnTo>
                  <a:pt x="609828" y="290931"/>
                </a:lnTo>
                <a:lnTo>
                  <a:pt x="601764" y="282892"/>
                </a:lnTo>
                <a:lnTo>
                  <a:pt x="601764" y="245922"/>
                </a:lnTo>
                <a:close/>
              </a:path>
              <a:path w="826134" h="822960">
                <a:moveTo>
                  <a:pt x="361378" y="445236"/>
                </a:moveTo>
                <a:lnTo>
                  <a:pt x="319430" y="445236"/>
                </a:lnTo>
                <a:lnTo>
                  <a:pt x="325881" y="453275"/>
                </a:lnTo>
                <a:lnTo>
                  <a:pt x="325881" y="591502"/>
                </a:lnTo>
                <a:lnTo>
                  <a:pt x="319430" y="599541"/>
                </a:lnTo>
                <a:lnTo>
                  <a:pt x="367830" y="599541"/>
                </a:lnTo>
                <a:lnTo>
                  <a:pt x="361378" y="591502"/>
                </a:lnTo>
                <a:lnTo>
                  <a:pt x="361378" y="445236"/>
                </a:lnTo>
                <a:close/>
              </a:path>
              <a:path w="826134" h="822960">
                <a:moveTo>
                  <a:pt x="437197" y="427558"/>
                </a:moveTo>
                <a:lnTo>
                  <a:pt x="387197" y="427558"/>
                </a:lnTo>
                <a:lnTo>
                  <a:pt x="395262" y="435584"/>
                </a:lnTo>
                <a:lnTo>
                  <a:pt x="395262" y="591502"/>
                </a:lnTo>
                <a:lnTo>
                  <a:pt x="387197" y="599541"/>
                </a:lnTo>
                <a:lnTo>
                  <a:pt x="437197" y="599541"/>
                </a:lnTo>
                <a:lnTo>
                  <a:pt x="429132" y="591502"/>
                </a:lnTo>
                <a:lnTo>
                  <a:pt x="429132" y="435584"/>
                </a:lnTo>
                <a:lnTo>
                  <a:pt x="437197" y="427558"/>
                </a:lnTo>
                <a:close/>
              </a:path>
              <a:path w="826134" h="822960">
                <a:moveTo>
                  <a:pt x="498513" y="427558"/>
                </a:moveTo>
                <a:lnTo>
                  <a:pt x="456564" y="427558"/>
                </a:lnTo>
                <a:lnTo>
                  <a:pt x="464629" y="435584"/>
                </a:lnTo>
                <a:lnTo>
                  <a:pt x="464629" y="591502"/>
                </a:lnTo>
                <a:lnTo>
                  <a:pt x="456564" y="599541"/>
                </a:lnTo>
                <a:lnTo>
                  <a:pt x="506577" y="599541"/>
                </a:lnTo>
                <a:lnTo>
                  <a:pt x="498513" y="591502"/>
                </a:lnTo>
                <a:lnTo>
                  <a:pt x="498513" y="427558"/>
                </a:lnTo>
                <a:close/>
              </a:path>
              <a:path w="826134" h="822960">
                <a:moveTo>
                  <a:pt x="567880" y="376123"/>
                </a:moveTo>
                <a:lnTo>
                  <a:pt x="525932" y="376123"/>
                </a:lnTo>
                <a:lnTo>
                  <a:pt x="532383" y="384149"/>
                </a:lnTo>
                <a:lnTo>
                  <a:pt x="532383" y="591502"/>
                </a:lnTo>
                <a:lnTo>
                  <a:pt x="525932" y="599541"/>
                </a:lnTo>
                <a:lnTo>
                  <a:pt x="574332" y="599541"/>
                </a:lnTo>
                <a:lnTo>
                  <a:pt x="567880" y="591502"/>
                </a:lnTo>
                <a:lnTo>
                  <a:pt x="567880" y="376123"/>
                </a:lnTo>
                <a:close/>
              </a:path>
              <a:path w="826134" h="822960">
                <a:moveTo>
                  <a:pt x="816447" y="324688"/>
                </a:moveTo>
                <a:lnTo>
                  <a:pt x="593699" y="324688"/>
                </a:lnTo>
                <a:lnTo>
                  <a:pt x="601764" y="332714"/>
                </a:lnTo>
                <a:lnTo>
                  <a:pt x="601764" y="591502"/>
                </a:lnTo>
                <a:lnTo>
                  <a:pt x="593699" y="599541"/>
                </a:lnTo>
                <a:lnTo>
                  <a:pt x="779757" y="599541"/>
                </a:lnTo>
                <a:lnTo>
                  <a:pt x="801862" y="550008"/>
                </a:lnTo>
                <a:lnTo>
                  <a:pt x="815067" y="505632"/>
                </a:lnTo>
                <a:lnTo>
                  <a:pt x="823220" y="459352"/>
                </a:lnTo>
                <a:lnTo>
                  <a:pt x="826007" y="411480"/>
                </a:lnTo>
                <a:lnTo>
                  <a:pt x="823211" y="363258"/>
                </a:lnTo>
                <a:lnTo>
                  <a:pt x="816447" y="324688"/>
                </a:lnTo>
                <a:close/>
              </a:path>
              <a:path w="826134" h="822960">
                <a:moveTo>
                  <a:pt x="759832" y="188061"/>
                </a:moveTo>
                <a:lnTo>
                  <a:pt x="622731" y="188061"/>
                </a:lnTo>
                <a:lnTo>
                  <a:pt x="629183" y="191274"/>
                </a:lnTo>
                <a:lnTo>
                  <a:pt x="632409" y="194487"/>
                </a:lnTo>
                <a:lnTo>
                  <a:pt x="635634" y="199313"/>
                </a:lnTo>
                <a:lnTo>
                  <a:pt x="635634" y="282892"/>
                </a:lnTo>
                <a:lnTo>
                  <a:pt x="629183" y="290931"/>
                </a:lnTo>
                <a:lnTo>
                  <a:pt x="807386" y="290931"/>
                </a:lnTo>
                <a:lnTo>
                  <a:pt x="801862" y="272311"/>
                </a:lnTo>
                <a:lnTo>
                  <a:pt x="783920" y="230088"/>
                </a:lnTo>
                <a:lnTo>
                  <a:pt x="761554" y="190451"/>
                </a:lnTo>
                <a:lnTo>
                  <a:pt x="759832" y="188061"/>
                </a:lnTo>
                <a:close/>
              </a:path>
            </a:pathLst>
          </a:custGeom>
          <a:solidFill>
            <a:srgbClr val="43A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60347" y="5207508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0" y="411480"/>
                </a:moveTo>
                <a:lnTo>
                  <a:pt x="2768" y="363492"/>
                </a:lnTo>
                <a:lnTo>
                  <a:pt x="10867" y="317131"/>
                </a:lnTo>
                <a:lnTo>
                  <a:pt x="23988" y="272704"/>
                </a:lnTo>
                <a:lnTo>
                  <a:pt x="41823" y="230521"/>
                </a:lnTo>
                <a:lnTo>
                  <a:pt x="64062" y="190890"/>
                </a:lnTo>
                <a:lnTo>
                  <a:pt x="90397" y="154120"/>
                </a:lnTo>
                <a:lnTo>
                  <a:pt x="120519" y="120519"/>
                </a:lnTo>
                <a:lnTo>
                  <a:pt x="154120" y="90397"/>
                </a:lnTo>
                <a:lnTo>
                  <a:pt x="190890" y="64062"/>
                </a:lnTo>
                <a:lnTo>
                  <a:pt x="230521" y="41823"/>
                </a:lnTo>
                <a:lnTo>
                  <a:pt x="272704" y="23988"/>
                </a:lnTo>
                <a:lnTo>
                  <a:pt x="317131" y="10867"/>
                </a:lnTo>
                <a:lnTo>
                  <a:pt x="363492" y="2768"/>
                </a:lnTo>
                <a:lnTo>
                  <a:pt x="411480" y="0"/>
                </a:lnTo>
                <a:lnTo>
                  <a:pt x="459467" y="2768"/>
                </a:lnTo>
                <a:lnTo>
                  <a:pt x="505828" y="10867"/>
                </a:lnTo>
                <a:lnTo>
                  <a:pt x="550255" y="23988"/>
                </a:lnTo>
                <a:lnTo>
                  <a:pt x="592438" y="41823"/>
                </a:lnTo>
                <a:lnTo>
                  <a:pt x="632069" y="64062"/>
                </a:lnTo>
                <a:lnTo>
                  <a:pt x="668839" y="90397"/>
                </a:lnTo>
                <a:lnTo>
                  <a:pt x="702440" y="120519"/>
                </a:lnTo>
                <a:lnTo>
                  <a:pt x="732562" y="154120"/>
                </a:lnTo>
                <a:lnTo>
                  <a:pt x="758897" y="190890"/>
                </a:lnTo>
                <a:lnTo>
                  <a:pt x="781136" y="230521"/>
                </a:lnTo>
                <a:lnTo>
                  <a:pt x="798971" y="272704"/>
                </a:lnTo>
                <a:lnTo>
                  <a:pt x="812092" y="317131"/>
                </a:lnTo>
                <a:lnTo>
                  <a:pt x="820191" y="363492"/>
                </a:lnTo>
                <a:lnTo>
                  <a:pt x="822960" y="411480"/>
                </a:lnTo>
                <a:lnTo>
                  <a:pt x="820191" y="459467"/>
                </a:lnTo>
                <a:lnTo>
                  <a:pt x="812092" y="505828"/>
                </a:lnTo>
                <a:lnTo>
                  <a:pt x="798971" y="550255"/>
                </a:lnTo>
                <a:lnTo>
                  <a:pt x="781136" y="592438"/>
                </a:lnTo>
                <a:lnTo>
                  <a:pt x="758897" y="632069"/>
                </a:lnTo>
                <a:lnTo>
                  <a:pt x="732562" y="668839"/>
                </a:lnTo>
                <a:lnTo>
                  <a:pt x="702440" y="702440"/>
                </a:lnTo>
                <a:lnTo>
                  <a:pt x="668839" y="732562"/>
                </a:lnTo>
                <a:lnTo>
                  <a:pt x="632069" y="758897"/>
                </a:lnTo>
                <a:lnTo>
                  <a:pt x="592438" y="781136"/>
                </a:lnTo>
                <a:lnTo>
                  <a:pt x="550255" y="798971"/>
                </a:lnTo>
                <a:lnTo>
                  <a:pt x="505828" y="812092"/>
                </a:lnTo>
                <a:lnTo>
                  <a:pt x="459467" y="820191"/>
                </a:lnTo>
                <a:lnTo>
                  <a:pt x="411480" y="822960"/>
                </a:lnTo>
                <a:lnTo>
                  <a:pt x="363492" y="820191"/>
                </a:lnTo>
                <a:lnTo>
                  <a:pt x="317131" y="812092"/>
                </a:lnTo>
                <a:lnTo>
                  <a:pt x="272704" y="798971"/>
                </a:lnTo>
                <a:lnTo>
                  <a:pt x="230521" y="781136"/>
                </a:lnTo>
                <a:lnTo>
                  <a:pt x="190890" y="758897"/>
                </a:lnTo>
                <a:lnTo>
                  <a:pt x="154120" y="732562"/>
                </a:lnTo>
                <a:lnTo>
                  <a:pt x="120519" y="702440"/>
                </a:lnTo>
                <a:lnTo>
                  <a:pt x="90397" y="668839"/>
                </a:lnTo>
                <a:lnTo>
                  <a:pt x="64062" y="632069"/>
                </a:lnTo>
                <a:lnTo>
                  <a:pt x="41823" y="592438"/>
                </a:lnTo>
                <a:lnTo>
                  <a:pt x="23988" y="550255"/>
                </a:lnTo>
                <a:lnTo>
                  <a:pt x="10867" y="505828"/>
                </a:lnTo>
                <a:lnTo>
                  <a:pt x="2768" y="459467"/>
                </a:lnTo>
                <a:lnTo>
                  <a:pt x="0" y="411480"/>
                </a:lnTo>
                <a:close/>
              </a:path>
            </a:pathLst>
          </a:custGeom>
          <a:ln w="12192">
            <a:solidFill>
              <a:srgbClr val="61B5E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94459" y="5338571"/>
            <a:ext cx="548639" cy="548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256229" y="2543401"/>
            <a:ext cx="303149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Verdana"/>
                <a:cs typeface="Verdana"/>
              </a:rPr>
              <a:t>10,000</a:t>
            </a:r>
            <a:endParaRPr sz="28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or fewer </a:t>
            </a:r>
            <a:r>
              <a:rPr sz="1600" b="1" spc="-10" dirty="0">
                <a:solidFill>
                  <a:srgbClr val="54BDE4"/>
                </a:solidFill>
                <a:latin typeface="Verdana"/>
                <a:cs typeface="Verdana"/>
              </a:rPr>
              <a:t>AI specialists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exist 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worldwide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60347" y="2607564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0" y="411479"/>
                </a:moveTo>
                <a:lnTo>
                  <a:pt x="2768" y="363492"/>
                </a:lnTo>
                <a:lnTo>
                  <a:pt x="10867" y="317131"/>
                </a:lnTo>
                <a:lnTo>
                  <a:pt x="23988" y="272704"/>
                </a:lnTo>
                <a:lnTo>
                  <a:pt x="41823" y="230521"/>
                </a:lnTo>
                <a:lnTo>
                  <a:pt x="64062" y="190890"/>
                </a:lnTo>
                <a:lnTo>
                  <a:pt x="90397" y="154120"/>
                </a:lnTo>
                <a:lnTo>
                  <a:pt x="120519" y="120519"/>
                </a:lnTo>
                <a:lnTo>
                  <a:pt x="154120" y="90397"/>
                </a:lnTo>
                <a:lnTo>
                  <a:pt x="190890" y="64062"/>
                </a:lnTo>
                <a:lnTo>
                  <a:pt x="230521" y="41823"/>
                </a:lnTo>
                <a:lnTo>
                  <a:pt x="272704" y="23988"/>
                </a:lnTo>
                <a:lnTo>
                  <a:pt x="317131" y="10867"/>
                </a:lnTo>
                <a:lnTo>
                  <a:pt x="363492" y="2768"/>
                </a:lnTo>
                <a:lnTo>
                  <a:pt x="411480" y="0"/>
                </a:lnTo>
                <a:lnTo>
                  <a:pt x="459467" y="2768"/>
                </a:lnTo>
                <a:lnTo>
                  <a:pt x="505828" y="10867"/>
                </a:lnTo>
                <a:lnTo>
                  <a:pt x="550255" y="23988"/>
                </a:lnTo>
                <a:lnTo>
                  <a:pt x="592438" y="41823"/>
                </a:lnTo>
                <a:lnTo>
                  <a:pt x="632069" y="64062"/>
                </a:lnTo>
                <a:lnTo>
                  <a:pt x="668839" y="90397"/>
                </a:lnTo>
                <a:lnTo>
                  <a:pt x="702440" y="120519"/>
                </a:lnTo>
                <a:lnTo>
                  <a:pt x="732562" y="154120"/>
                </a:lnTo>
                <a:lnTo>
                  <a:pt x="758897" y="190890"/>
                </a:lnTo>
                <a:lnTo>
                  <a:pt x="781136" y="230521"/>
                </a:lnTo>
                <a:lnTo>
                  <a:pt x="798971" y="272704"/>
                </a:lnTo>
                <a:lnTo>
                  <a:pt x="812092" y="317131"/>
                </a:lnTo>
                <a:lnTo>
                  <a:pt x="820191" y="363492"/>
                </a:lnTo>
                <a:lnTo>
                  <a:pt x="822960" y="411479"/>
                </a:lnTo>
                <a:lnTo>
                  <a:pt x="820191" y="459467"/>
                </a:lnTo>
                <a:lnTo>
                  <a:pt x="812092" y="505828"/>
                </a:lnTo>
                <a:lnTo>
                  <a:pt x="798971" y="550255"/>
                </a:lnTo>
                <a:lnTo>
                  <a:pt x="781136" y="592438"/>
                </a:lnTo>
                <a:lnTo>
                  <a:pt x="758897" y="632069"/>
                </a:lnTo>
                <a:lnTo>
                  <a:pt x="732562" y="668839"/>
                </a:lnTo>
                <a:lnTo>
                  <a:pt x="702440" y="702440"/>
                </a:lnTo>
                <a:lnTo>
                  <a:pt x="668839" y="732562"/>
                </a:lnTo>
                <a:lnTo>
                  <a:pt x="632069" y="758897"/>
                </a:lnTo>
                <a:lnTo>
                  <a:pt x="592438" y="781136"/>
                </a:lnTo>
                <a:lnTo>
                  <a:pt x="550255" y="798971"/>
                </a:lnTo>
                <a:lnTo>
                  <a:pt x="505828" y="812092"/>
                </a:lnTo>
                <a:lnTo>
                  <a:pt x="459467" y="820191"/>
                </a:lnTo>
                <a:lnTo>
                  <a:pt x="411480" y="822959"/>
                </a:lnTo>
                <a:lnTo>
                  <a:pt x="363492" y="820191"/>
                </a:lnTo>
                <a:lnTo>
                  <a:pt x="317131" y="812092"/>
                </a:lnTo>
                <a:lnTo>
                  <a:pt x="272704" y="798971"/>
                </a:lnTo>
                <a:lnTo>
                  <a:pt x="230521" y="781136"/>
                </a:lnTo>
                <a:lnTo>
                  <a:pt x="190890" y="758897"/>
                </a:lnTo>
                <a:lnTo>
                  <a:pt x="154120" y="732562"/>
                </a:lnTo>
                <a:lnTo>
                  <a:pt x="120519" y="702440"/>
                </a:lnTo>
                <a:lnTo>
                  <a:pt x="90397" y="668839"/>
                </a:lnTo>
                <a:lnTo>
                  <a:pt x="64062" y="632069"/>
                </a:lnTo>
                <a:lnTo>
                  <a:pt x="41823" y="592438"/>
                </a:lnTo>
                <a:lnTo>
                  <a:pt x="23988" y="550255"/>
                </a:lnTo>
                <a:lnTo>
                  <a:pt x="10867" y="505828"/>
                </a:lnTo>
                <a:lnTo>
                  <a:pt x="2768" y="459467"/>
                </a:lnTo>
                <a:lnTo>
                  <a:pt x="0" y="411479"/>
                </a:lnTo>
                <a:close/>
              </a:path>
            </a:pathLst>
          </a:custGeom>
          <a:ln w="12192">
            <a:solidFill>
              <a:srgbClr val="54BDE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27987" y="2761488"/>
            <a:ext cx="492251" cy="5029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256431" y="3866197"/>
            <a:ext cx="309753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Verdana"/>
                <a:cs typeface="Verdana"/>
              </a:rPr>
              <a:t>250,000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The shortage </a:t>
            </a:r>
            <a:r>
              <a:rPr sz="1600" b="1" spc="-5" dirty="0">
                <a:solidFill>
                  <a:srgbClr val="54BDE4"/>
                </a:solidFill>
                <a:latin typeface="Verdana"/>
                <a:cs typeface="Verdana"/>
              </a:rPr>
              <a:t>data</a:t>
            </a:r>
            <a:r>
              <a:rPr sz="1600" b="1" spc="25" dirty="0">
                <a:solidFill>
                  <a:srgbClr val="54BDE4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54BDE4"/>
                </a:solidFill>
                <a:latin typeface="Verdana"/>
                <a:cs typeface="Verdana"/>
              </a:rPr>
              <a:t>scientists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in the US economy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sz="1600" spc="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54BDE4"/>
                </a:solidFill>
                <a:latin typeface="Verdana"/>
                <a:cs typeface="Verdana"/>
              </a:rPr>
              <a:t>2024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60347" y="3930396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0" y="411479"/>
                </a:moveTo>
                <a:lnTo>
                  <a:pt x="2768" y="363492"/>
                </a:lnTo>
                <a:lnTo>
                  <a:pt x="10867" y="317131"/>
                </a:lnTo>
                <a:lnTo>
                  <a:pt x="23988" y="272704"/>
                </a:lnTo>
                <a:lnTo>
                  <a:pt x="41823" y="230521"/>
                </a:lnTo>
                <a:lnTo>
                  <a:pt x="64062" y="190890"/>
                </a:lnTo>
                <a:lnTo>
                  <a:pt x="90397" y="154120"/>
                </a:lnTo>
                <a:lnTo>
                  <a:pt x="120519" y="120519"/>
                </a:lnTo>
                <a:lnTo>
                  <a:pt x="154120" y="90397"/>
                </a:lnTo>
                <a:lnTo>
                  <a:pt x="190890" y="64062"/>
                </a:lnTo>
                <a:lnTo>
                  <a:pt x="230521" y="41823"/>
                </a:lnTo>
                <a:lnTo>
                  <a:pt x="272704" y="23988"/>
                </a:lnTo>
                <a:lnTo>
                  <a:pt x="317131" y="10867"/>
                </a:lnTo>
                <a:lnTo>
                  <a:pt x="363492" y="2768"/>
                </a:lnTo>
                <a:lnTo>
                  <a:pt x="411480" y="0"/>
                </a:lnTo>
                <a:lnTo>
                  <a:pt x="459467" y="2768"/>
                </a:lnTo>
                <a:lnTo>
                  <a:pt x="505828" y="10867"/>
                </a:lnTo>
                <a:lnTo>
                  <a:pt x="550255" y="23988"/>
                </a:lnTo>
                <a:lnTo>
                  <a:pt x="592438" y="41823"/>
                </a:lnTo>
                <a:lnTo>
                  <a:pt x="632069" y="64062"/>
                </a:lnTo>
                <a:lnTo>
                  <a:pt x="668839" y="90397"/>
                </a:lnTo>
                <a:lnTo>
                  <a:pt x="702440" y="120519"/>
                </a:lnTo>
                <a:lnTo>
                  <a:pt x="732562" y="154120"/>
                </a:lnTo>
                <a:lnTo>
                  <a:pt x="758897" y="190890"/>
                </a:lnTo>
                <a:lnTo>
                  <a:pt x="781136" y="230521"/>
                </a:lnTo>
                <a:lnTo>
                  <a:pt x="798971" y="272704"/>
                </a:lnTo>
                <a:lnTo>
                  <a:pt x="812092" y="317131"/>
                </a:lnTo>
                <a:lnTo>
                  <a:pt x="820191" y="363492"/>
                </a:lnTo>
                <a:lnTo>
                  <a:pt x="822960" y="411479"/>
                </a:lnTo>
                <a:lnTo>
                  <a:pt x="820191" y="459467"/>
                </a:lnTo>
                <a:lnTo>
                  <a:pt x="812092" y="505828"/>
                </a:lnTo>
                <a:lnTo>
                  <a:pt x="798971" y="550255"/>
                </a:lnTo>
                <a:lnTo>
                  <a:pt x="781136" y="592438"/>
                </a:lnTo>
                <a:lnTo>
                  <a:pt x="758897" y="632069"/>
                </a:lnTo>
                <a:lnTo>
                  <a:pt x="732562" y="668839"/>
                </a:lnTo>
                <a:lnTo>
                  <a:pt x="702440" y="702440"/>
                </a:lnTo>
                <a:lnTo>
                  <a:pt x="668839" y="732562"/>
                </a:lnTo>
                <a:lnTo>
                  <a:pt x="632069" y="758897"/>
                </a:lnTo>
                <a:lnTo>
                  <a:pt x="592438" y="781136"/>
                </a:lnTo>
                <a:lnTo>
                  <a:pt x="550255" y="798971"/>
                </a:lnTo>
                <a:lnTo>
                  <a:pt x="505828" y="812092"/>
                </a:lnTo>
                <a:lnTo>
                  <a:pt x="459467" y="820191"/>
                </a:lnTo>
                <a:lnTo>
                  <a:pt x="411480" y="822959"/>
                </a:lnTo>
                <a:lnTo>
                  <a:pt x="363492" y="820191"/>
                </a:lnTo>
                <a:lnTo>
                  <a:pt x="317131" y="812092"/>
                </a:lnTo>
                <a:lnTo>
                  <a:pt x="272704" y="798971"/>
                </a:lnTo>
                <a:lnTo>
                  <a:pt x="230521" y="781136"/>
                </a:lnTo>
                <a:lnTo>
                  <a:pt x="190890" y="758897"/>
                </a:lnTo>
                <a:lnTo>
                  <a:pt x="154120" y="732562"/>
                </a:lnTo>
                <a:lnTo>
                  <a:pt x="120519" y="702440"/>
                </a:lnTo>
                <a:lnTo>
                  <a:pt x="90397" y="668839"/>
                </a:lnTo>
                <a:lnTo>
                  <a:pt x="64062" y="632069"/>
                </a:lnTo>
                <a:lnTo>
                  <a:pt x="41823" y="592438"/>
                </a:lnTo>
                <a:lnTo>
                  <a:pt x="23988" y="550255"/>
                </a:lnTo>
                <a:lnTo>
                  <a:pt x="10867" y="505828"/>
                </a:lnTo>
                <a:lnTo>
                  <a:pt x="2768" y="459467"/>
                </a:lnTo>
                <a:lnTo>
                  <a:pt x="0" y="411479"/>
                </a:lnTo>
                <a:close/>
              </a:path>
            </a:pathLst>
          </a:custGeom>
          <a:ln w="12192">
            <a:solidFill>
              <a:srgbClr val="61B5E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69136" y="4034027"/>
            <a:ext cx="403859" cy="5486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256431" y="5137040"/>
            <a:ext cx="3150235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Verdana"/>
                <a:cs typeface="Verdana"/>
              </a:rPr>
              <a:t>1.8M</a:t>
            </a:r>
            <a:endParaRPr sz="28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600" b="1" spc="-10" dirty="0">
                <a:solidFill>
                  <a:srgbClr val="61B5E4"/>
                </a:solidFill>
                <a:latin typeface="Verdana"/>
                <a:cs typeface="Verdana"/>
              </a:rPr>
              <a:t>workforce </a:t>
            </a:r>
            <a:r>
              <a:rPr sz="1600" b="1" spc="-5" dirty="0">
                <a:solidFill>
                  <a:srgbClr val="61B5E4"/>
                </a:solidFill>
                <a:latin typeface="Verdana"/>
                <a:cs typeface="Verdana"/>
              </a:rPr>
              <a:t>gap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that  </a:t>
            </a:r>
            <a:r>
              <a:rPr sz="1600" b="1" spc="-5" dirty="0">
                <a:solidFill>
                  <a:srgbClr val="61B5E4"/>
                </a:solidFill>
                <a:latin typeface="Verdana"/>
                <a:cs typeface="Verdana"/>
              </a:rPr>
              <a:t>cybersecurity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will experience 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 2022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51916" y="1527047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79" y="0"/>
                </a:moveTo>
                <a:lnTo>
                  <a:pt x="363309" y="2754"/>
                </a:lnTo>
                <a:lnTo>
                  <a:pt x="316819" y="10815"/>
                </a:lnTo>
                <a:lnTo>
                  <a:pt x="272311" y="23881"/>
                </a:lnTo>
                <a:lnTo>
                  <a:pt x="230088" y="41650"/>
                </a:lnTo>
                <a:lnTo>
                  <a:pt x="190451" y="63818"/>
                </a:lnTo>
                <a:lnTo>
                  <a:pt x="153704" y="90085"/>
                </a:lnTo>
                <a:lnTo>
                  <a:pt x="120148" y="120148"/>
                </a:lnTo>
                <a:lnTo>
                  <a:pt x="90085" y="153704"/>
                </a:lnTo>
                <a:lnTo>
                  <a:pt x="63818" y="190451"/>
                </a:lnTo>
                <a:lnTo>
                  <a:pt x="41650" y="230088"/>
                </a:lnTo>
                <a:lnTo>
                  <a:pt x="23881" y="272311"/>
                </a:lnTo>
                <a:lnTo>
                  <a:pt x="10815" y="316819"/>
                </a:lnTo>
                <a:lnTo>
                  <a:pt x="2754" y="363309"/>
                </a:lnTo>
                <a:lnTo>
                  <a:pt x="0" y="411480"/>
                </a:lnTo>
                <a:lnTo>
                  <a:pt x="2754" y="459352"/>
                </a:lnTo>
                <a:lnTo>
                  <a:pt x="10815" y="505632"/>
                </a:lnTo>
                <a:lnTo>
                  <a:pt x="23881" y="550008"/>
                </a:lnTo>
                <a:lnTo>
                  <a:pt x="41650" y="592166"/>
                </a:lnTo>
                <a:lnTo>
                  <a:pt x="63818" y="631793"/>
                </a:lnTo>
                <a:lnTo>
                  <a:pt x="90154" y="668655"/>
                </a:lnTo>
                <a:lnTo>
                  <a:pt x="120148" y="702206"/>
                </a:lnTo>
                <a:lnTo>
                  <a:pt x="153704" y="732366"/>
                </a:lnTo>
                <a:lnTo>
                  <a:pt x="190451" y="758744"/>
                </a:lnTo>
                <a:lnTo>
                  <a:pt x="230088" y="781027"/>
                </a:lnTo>
                <a:lnTo>
                  <a:pt x="272311" y="798903"/>
                </a:lnTo>
                <a:lnTo>
                  <a:pt x="316819" y="812059"/>
                </a:lnTo>
                <a:lnTo>
                  <a:pt x="363309" y="820182"/>
                </a:lnTo>
                <a:lnTo>
                  <a:pt x="411479" y="822960"/>
                </a:lnTo>
                <a:lnTo>
                  <a:pt x="459352" y="820182"/>
                </a:lnTo>
                <a:lnTo>
                  <a:pt x="505632" y="812059"/>
                </a:lnTo>
                <a:lnTo>
                  <a:pt x="550008" y="798903"/>
                </a:lnTo>
                <a:lnTo>
                  <a:pt x="592166" y="781027"/>
                </a:lnTo>
                <a:lnTo>
                  <a:pt x="631793" y="758744"/>
                </a:lnTo>
                <a:lnTo>
                  <a:pt x="668578" y="732366"/>
                </a:lnTo>
                <a:lnTo>
                  <a:pt x="702206" y="702206"/>
                </a:lnTo>
                <a:lnTo>
                  <a:pt x="732297" y="668655"/>
                </a:lnTo>
                <a:lnTo>
                  <a:pt x="408266" y="668655"/>
                </a:lnTo>
                <a:lnTo>
                  <a:pt x="406653" y="667042"/>
                </a:lnTo>
                <a:lnTo>
                  <a:pt x="405053" y="667042"/>
                </a:lnTo>
                <a:lnTo>
                  <a:pt x="401840" y="665441"/>
                </a:lnTo>
                <a:lnTo>
                  <a:pt x="400227" y="665441"/>
                </a:lnTo>
                <a:lnTo>
                  <a:pt x="398614" y="663829"/>
                </a:lnTo>
                <a:lnTo>
                  <a:pt x="262000" y="525602"/>
                </a:lnTo>
                <a:lnTo>
                  <a:pt x="258379" y="520028"/>
                </a:lnTo>
                <a:lnTo>
                  <a:pt x="257171" y="513548"/>
                </a:lnTo>
                <a:lnTo>
                  <a:pt x="258379" y="507065"/>
                </a:lnTo>
                <a:lnTo>
                  <a:pt x="262000" y="501484"/>
                </a:lnTo>
                <a:lnTo>
                  <a:pt x="267574" y="497870"/>
                </a:lnTo>
                <a:lnTo>
                  <a:pt x="274053" y="496665"/>
                </a:lnTo>
                <a:lnTo>
                  <a:pt x="393801" y="496665"/>
                </a:lnTo>
                <a:lnTo>
                  <a:pt x="393801" y="160731"/>
                </a:lnTo>
                <a:lnTo>
                  <a:pt x="401840" y="154305"/>
                </a:lnTo>
                <a:lnTo>
                  <a:pt x="732797" y="154305"/>
                </a:lnTo>
                <a:lnTo>
                  <a:pt x="732366" y="153704"/>
                </a:lnTo>
                <a:lnTo>
                  <a:pt x="702206" y="120148"/>
                </a:lnTo>
                <a:lnTo>
                  <a:pt x="668578" y="90085"/>
                </a:lnTo>
                <a:lnTo>
                  <a:pt x="631793" y="63818"/>
                </a:lnTo>
                <a:lnTo>
                  <a:pt x="592166" y="41650"/>
                </a:lnTo>
                <a:lnTo>
                  <a:pt x="550008" y="23881"/>
                </a:lnTo>
                <a:lnTo>
                  <a:pt x="505632" y="10815"/>
                </a:lnTo>
                <a:lnTo>
                  <a:pt x="459352" y="2754"/>
                </a:lnTo>
                <a:lnTo>
                  <a:pt x="411479" y="0"/>
                </a:lnTo>
                <a:close/>
              </a:path>
              <a:path w="822960" h="822960">
                <a:moveTo>
                  <a:pt x="813633" y="496665"/>
                </a:moveTo>
                <a:lnTo>
                  <a:pt x="548100" y="496665"/>
                </a:lnTo>
                <a:lnTo>
                  <a:pt x="554679" y="497870"/>
                </a:lnTo>
                <a:lnTo>
                  <a:pt x="560958" y="501484"/>
                </a:lnTo>
                <a:lnTo>
                  <a:pt x="564580" y="507065"/>
                </a:lnTo>
                <a:lnTo>
                  <a:pt x="565788" y="513548"/>
                </a:lnTo>
                <a:lnTo>
                  <a:pt x="564580" y="520028"/>
                </a:lnTo>
                <a:lnTo>
                  <a:pt x="560958" y="525602"/>
                </a:lnTo>
                <a:lnTo>
                  <a:pt x="421119" y="665441"/>
                </a:lnTo>
                <a:lnTo>
                  <a:pt x="419519" y="665441"/>
                </a:lnTo>
                <a:lnTo>
                  <a:pt x="417906" y="667042"/>
                </a:lnTo>
                <a:lnTo>
                  <a:pt x="414693" y="667042"/>
                </a:lnTo>
                <a:lnTo>
                  <a:pt x="413092" y="668655"/>
                </a:lnTo>
                <a:lnTo>
                  <a:pt x="732297" y="668655"/>
                </a:lnTo>
                <a:lnTo>
                  <a:pt x="758744" y="631793"/>
                </a:lnTo>
                <a:lnTo>
                  <a:pt x="781027" y="592166"/>
                </a:lnTo>
                <a:lnTo>
                  <a:pt x="798903" y="550008"/>
                </a:lnTo>
                <a:lnTo>
                  <a:pt x="812059" y="505632"/>
                </a:lnTo>
                <a:lnTo>
                  <a:pt x="813633" y="496665"/>
                </a:lnTo>
                <a:close/>
              </a:path>
              <a:path w="822960" h="822960">
                <a:moveTo>
                  <a:pt x="393801" y="496665"/>
                </a:moveTo>
                <a:lnTo>
                  <a:pt x="274053" y="496665"/>
                </a:lnTo>
                <a:lnTo>
                  <a:pt x="280531" y="497870"/>
                </a:lnTo>
                <a:lnTo>
                  <a:pt x="286105" y="501484"/>
                </a:lnTo>
                <a:lnTo>
                  <a:pt x="393801" y="609180"/>
                </a:lnTo>
                <a:lnTo>
                  <a:pt x="393801" y="496665"/>
                </a:lnTo>
                <a:close/>
              </a:path>
              <a:path w="822960" h="822960">
                <a:moveTo>
                  <a:pt x="732797" y="154305"/>
                </a:moveTo>
                <a:lnTo>
                  <a:pt x="421119" y="154305"/>
                </a:lnTo>
                <a:lnTo>
                  <a:pt x="427558" y="160731"/>
                </a:lnTo>
                <a:lnTo>
                  <a:pt x="427558" y="609180"/>
                </a:lnTo>
                <a:lnTo>
                  <a:pt x="535241" y="501484"/>
                </a:lnTo>
                <a:lnTo>
                  <a:pt x="541520" y="497870"/>
                </a:lnTo>
                <a:lnTo>
                  <a:pt x="548100" y="496665"/>
                </a:lnTo>
                <a:lnTo>
                  <a:pt x="813633" y="496665"/>
                </a:lnTo>
                <a:lnTo>
                  <a:pt x="820182" y="459352"/>
                </a:lnTo>
                <a:lnTo>
                  <a:pt x="822959" y="411480"/>
                </a:lnTo>
                <a:lnTo>
                  <a:pt x="820182" y="363309"/>
                </a:lnTo>
                <a:lnTo>
                  <a:pt x="812059" y="316819"/>
                </a:lnTo>
                <a:lnTo>
                  <a:pt x="798903" y="272311"/>
                </a:lnTo>
                <a:lnTo>
                  <a:pt x="781027" y="230088"/>
                </a:lnTo>
                <a:lnTo>
                  <a:pt x="758744" y="190451"/>
                </a:lnTo>
                <a:lnTo>
                  <a:pt x="732797" y="154305"/>
                </a:lnTo>
                <a:close/>
              </a:path>
            </a:pathLst>
          </a:custGeom>
          <a:solidFill>
            <a:srgbClr val="61B5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6B889D-EE10-4E6F-9CD8-895C904918F5}"/>
              </a:ext>
            </a:extLst>
          </p:cNvPr>
          <p:cNvSpPr txBox="1"/>
          <p:nvPr/>
        </p:nvSpPr>
        <p:spPr>
          <a:xfrm>
            <a:off x="11738960" y="6400800"/>
            <a:ext cx="453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The </a:t>
            </a:r>
            <a:r>
              <a:rPr spc="-5" dirty="0"/>
              <a:t>implications will be felt at </a:t>
            </a:r>
            <a:r>
              <a:rPr dirty="0"/>
              <a:t>an </a:t>
            </a:r>
            <a:r>
              <a:rPr spc="-5" dirty="0"/>
              <a:t>individual,  organizational </a:t>
            </a:r>
            <a:r>
              <a:rPr dirty="0"/>
              <a:t>and </a:t>
            </a:r>
            <a:r>
              <a:rPr spc="-5" dirty="0"/>
              <a:t>public policy</a:t>
            </a:r>
            <a:r>
              <a:rPr spc="10" dirty="0"/>
              <a:t> </a:t>
            </a:r>
            <a:r>
              <a:rPr spc="-10" dirty="0"/>
              <a:t>level</a:t>
            </a:r>
          </a:p>
        </p:txBody>
      </p:sp>
      <p:sp>
        <p:nvSpPr>
          <p:cNvPr id="3" name="object 3"/>
          <p:cNvSpPr/>
          <p:nvPr/>
        </p:nvSpPr>
        <p:spPr>
          <a:xfrm>
            <a:off x="4549902" y="1750314"/>
            <a:ext cx="6440805" cy="1181100"/>
          </a:xfrm>
          <a:custGeom>
            <a:avLst/>
            <a:gdLst/>
            <a:ahLst/>
            <a:cxnLst/>
            <a:rect l="l" t="t" r="r" b="b"/>
            <a:pathLst>
              <a:path w="6440805" h="1181100">
                <a:moveTo>
                  <a:pt x="0" y="0"/>
                </a:moveTo>
                <a:lnTo>
                  <a:pt x="6440424" y="0"/>
                </a:lnTo>
                <a:lnTo>
                  <a:pt x="6440424" y="1181100"/>
                </a:lnTo>
                <a:lnTo>
                  <a:pt x="0" y="1181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9902" y="1750314"/>
            <a:ext cx="6440805" cy="1181100"/>
          </a:xfrm>
          <a:custGeom>
            <a:avLst/>
            <a:gdLst/>
            <a:ahLst/>
            <a:cxnLst/>
            <a:rect l="l" t="t" r="r" b="b"/>
            <a:pathLst>
              <a:path w="6440805" h="1181100">
                <a:moveTo>
                  <a:pt x="0" y="0"/>
                </a:moveTo>
                <a:lnTo>
                  <a:pt x="6440424" y="0"/>
                </a:lnTo>
                <a:lnTo>
                  <a:pt x="6440424" y="1181100"/>
                </a:lnTo>
                <a:lnTo>
                  <a:pt x="0" y="1181100"/>
                </a:lnTo>
                <a:lnTo>
                  <a:pt x="0" y="0"/>
                </a:lnTo>
                <a:close/>
              </a:path>
            </a:pathLst>
          </a:custGeom>
          <a:ln w="25907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49902" y="1817421"/>
            <a:ext cx="6440805" cy="9537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322580" indent="-173355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323215" algn="l"/>
              </a:tabLst>
            </a:pP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Engage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1600" b="1" spc="-10" dirty="0">
                <a:solidFill>
                  <a:srgbClr val="85BB24"/>
                </a:solidFill>
                <a:latin typeface="Verdana"/>
                <a:cs typeface="Verdana"/>
              </a:rPr>
              <a:t>lifelong</a:t>
            </a:r>
            <a:r>
              <a:rPr sz="1600" b="1" spc="90" dirty="0">
                <a:solidFill>
                  <a:srgbClr val="85BB24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85BB24"/>
                </a:solidFill>
                <a:latin typeface="Verdana"/>
                <a:cs typeface="Verdana"/>
              </a:rPr>
              <a:t>learning</a:t>
            </a:r>
            <a:endParaRPr sz="1600">
              <a:latin typeface="Verdana"/>
              <a:cs typeface="Verdana"/>
            </a:endParaRPr>
          </a:p>
          <a:p>
            <a:pPr marL="322580" indent="-173355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323215" algn="l"/>
              </a:tabLst>
            </a:pP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Shape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your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own career</a:t>
            </a:r>
            <a:r>
              <a:rPr sz="1600" spc="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path</a:t>
            </a:r>
            <a:endParaRPr sz="1600">
              <a:latin typeface="Verdana"/>
              <a:cs typeface="Verdana"/>
            </a:endParaRPr>
          </a:p>
          <a:p>
            <a:pPr marL="322580" indent="-173355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323215" algn="l"/>
              </a:tabLst>
            </a:pP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Pursue your</a:t>
            </a:r>
            <a:r>
              <a:rPr sz="16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85BB24"/>
                </a:solidFill>
                <a:latin typeface="Verdana"/>
                <a:cs typeface="Verdana"/>
              </a:rPr>
              <a:t>passions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49902" y="5186934"/>
            <a:ext cx="6440805" cy="1188720"/>
          </a:xfrm>
          <a:custGeom>
            <a:avLst/>
            <a:gdLst/>
            <a:ahLst/>
            <a:cxnLst/>
            <a:rect l="l" t="t" r="r" b="b"/>
            <a:pathLst>
              <a:path w="6440805" h="1188720">
                <a:moveTo>
                  <a:pt x="0" y="0"/>
                </a:moveTo>
                <a:lnTo>
                  <a:pt x="6440424" y="0"/>
                </a:lnTo>
                <a:lnTo>
                  <a:pt x="6440424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49902" y="5186934"/>
            <a:ext cx="6440805" cy="1188720"/>
          </a:xfrm>
          <a:custGeom>
            <a:avLst/>
            <a:gdLst/>
            <a:ahLst/>
            <a:cxnLst/>
            <a:rect l="l" t="t" r="r" b="b"/>
            <a:pathLst>
              <a:path w="6440805" h="1188720">
                <a:moveTo>
                  <a:pt x="0" y="0"/>
                </a:moveTo>
                <a:lnTo>
                  <a:pt x="6440424" y="0"/>
                </a:lnTo>
                <a:lnTo>
                  <a:pt x="6440424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0076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27098" y="5186934"/>
            <a:ext cx="2615565" cy="1188720"/>
          </a:xfrm>
          <a:custGeom>
            <a:avLst/>
            <a:gdLst/>
            <a:ahLst/>
            <a:cxnLst/>
            <a:rect l="l" t="t" r="r" b="b"/>
            <a:pathLst>
              <a:path w="2615565" h="1188720">
                <a:moveTo>
                  <a:pt x="0" y="0"/>
                </a:moveTo>
                <a:lnTo>
                  <a:pt x="2615183" y="0"/>
                </a:lnTo>
                <a:lnTo>
                  <a:pt x="2615183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solidFill>
            <a:srgbClr val="0076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27098" y="5186934"/>
            <a:ext cx="2615565" cy="1188720"/>
          </a:xfrm>
          <a:custGeom>
            <a:avLst/>
            <a:gdLst/>
            <a:ahLst/>
            <a:cxnLst/>
            <a:rect l="l" t="t" r="r" b="b"/>
            <a:pathLst>
              <a:path w="2615565" h="1188720">
                <a:moveTo>
                  <a:pt x="0" y="0"/>
                </a:moveTo>
                <a:lnTo>
                  <a:pt x="2615183" y="0"/>
                </a:lnTo>
                <a:lnTo>
                  <a:pt x="2615183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0076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36829" y="5362207"/>
            <a:ext cx="1450340" cy="801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59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Imp</a:t>
            </a:r>
            <a:r>
              <a:rPr sz="1600" b="1" spc="-15" dirty="0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600" b="1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ns 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for public  policy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49902" y="5221100"/>
            <a:ext cx="6440805" cy="9537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330835" indent="-17272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331470" algn="l"/>
              </a:tabLst>
            </a:pP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Reimagine </a:t>
            </a:r>
            <a:r>
              <a:rPr sz="1600" b="1" spc="-10" dirty="0">
                <a:solidFill>
                  <a:srgbClr val="0076A8"/>
                </a:solidFill>
                <a:latin typeface="Verdana"/>
                <a:cs typeface="Verdana"/>
              </a:rPr>
              <a:t>lifelong</a:t>
            </a:r>
            <a:r>
              <a:rPr sz="1600" b="1" spc="105" dirty="0">
                <a:solidFill>
                  <a:srgbClr val="0076A8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76A8"/>
                </a:solidFill>
                <a:latin typeface="Verdana"/>
                <a:cs typeface="Verdana"/>
              </a:rPr>
              <a:t>education</a:t>
            </a:r>
            <a:endParaRPr sz="1600">
              <a:latin typeface="Verdana"/>
              <a:cs typeface="Verdana"/>
            </a:endParaRPr>
          </a:p>
          <a:p>
            <a:pPr marL="330835" indent="-172720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331470" algn="l"/>
              </a:tabLst>
            </a:pPr>
            <a:r>
              <a:rPr sz="1600" b="1" spc="-10" dirty="0">
                <a:solidFill>
                  <a:srgbClr val="0076A8"/>
                </a:solidFill>
                <a:latin typeface="Verdana"/>
                <a:cs typeface="Verdana"/>
              </a:rPr>
              <a:t>Transition </a:t>
            </a:r>
            <a:r>
              <a:rPr sz="1600" b="1" spc="-5" dirty="0">
                <a:solidFill>
                  <a:srgbClr val="0076A8"/>
                </a:solidFill>
                <a:latin typeface="Verdana"/>
                <a:cs typeface="Verdana"/>
              </a:rPr>
              <a:t>support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income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health</a:t>
            </a:r>
            <a:r>
              <a:rPr sz="1600" spc="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care</a:t>
            </a:r>
            <a:endParaRPr sz="1600">
              <a:latin typeface="Verdana"/>
              <a:cs typeface="Verdana"/>
            </a:endParaRPr>
          </a:p>
          <a:p>
            <a:pPr marL="330835" indent="-172720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331470" algn="l"/>
              </a:tabLst>
            </a:pP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Reassess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legal and </a:t>
            </a:r>
            <a:r>
              <a:rPr sz="1600" b="1" spc="-5" dirty="0">
                <a:solidFill>
                  <a:srgbClr val="0076A8"/>
                </a:solidFill>
                <a:latin typeface="Verdana"/>
                <a:cs typeface="Verdana"/>
              </a:rPr>
              <a:t>regulatory</a:t>
            </a:r>
            <a:r>
              <a:rPr sz="1600" b="1" spc="130" dirty="0">
                <a:solidFill>
                  <a:srgbClr val="0076A8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76A8"/>
                </a:solidFill>
                <a:latin typeface="Verdana"/>
                <a:cs typeface="Verdana"/>
              </a:rPr>
              <a:t>policies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27098" y="1750314"/>
            <a:ext cx="2615565" cy="1181100"/>
          </a:xfrm>
          <a:custGeom>
            <a:avLst/>
            <a:gdLst/>
            <a:ahLst/>
            <a:cxnLst/>
            <a:rect l="l" t="t" r="r" b="b"/>
            <a:pathLst>
              <a:path w="2615565" h="1181100">
                <a:moveTo>
                  <a:pt x="0" y="0"/>
                </a:moveTo>
                <a:lnTo>
                  <a:pt x="2615183" y="0"/>
                </a:lnTo>
                <a:lnTo>
                  <a:pt x="2615183" y="1181100"/>
                </a:lnTo>
                <a:lnTo>
                  <a:pt x="0" y="1181100"/>
                </a:lnTo>
                <a:lnTo>
                  <a:pt x="0" y="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27098" y="1750314"/>
            <a:ext cx="2615565" cy="1181100"/>
          </a:xfrm>
          <a:custGeom>
            <a:avLst/>
            <a:gdLst/>
            <a:ahLst/>
            <a:cxnLst/>
            <a:rect l="l" t="t" r="r" b="b"/>
            <a:pathLst>
              <a:path w="2615565" h="1181100">
                <a:moveTo>
                  <a:pt x="0" y="0"/>
                </a:moveTo>
                <a:lnTo>
                  <a:pt x="2615183" y="0"/>
                </a:lnTo>
                <a:lnTo>
                  <a:pt x="2615183" y="1181100"/>
                </a:lnTo>
                <a:lnTo>
                  <a:pt x="0" y="118110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736829" y="1920463"/>
            <a:ext cx="1450340" cy="801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59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Imp</a:t>
            </a:r>
            <a:r>
              <a:rPr sz="1600" b="1" spc="-15" dirty="0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600" b="1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ns 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for 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individuals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24939" y="1804416"/>
            <a:ext cx="990600" cy="990600"/>
          </a:xfrm>
          <a:custGeom>
            <a:avLst/>
            <a:gdLst/>
            <a:ahLst/>
            <a:cxnLst/>
            <a:rect l="l" t="t" r="r" b="b"/>
            <a:pathLst>
              <a:path w="990600" h="990600">
                <a:moveTo>
                  <a:pt x="495300" y="0"/>
                </a:moveTo>
                <a:lnTo>
                  <a:pt x="447599" y="2267"/>
                </a:lnTo>
                <a:lnTo>
                  <a:pt x="401181" y="8931"/>
                </a:lnTo>
                <a:lnTo>
                  <a:pt x="356254" y="19783"/>
                </a:lnTo>
                <a:lnTo>
                  <a:pt x="313025" y="34617"/>
                </a:lnTo>
                <a:lnTo>
                  <a:pt x="271701" y="53224"/>
                </a:lnTo>
                <a:lnTo>
                  <a:pt x="232490" y="75397"/>
                </a:lnTo>
                <a:lnTo>
                  <a:pt x="195600" y="100929"/>
                </a:lnTo>
                <a:lnTo>
                  <a:pt x="161238" y="129612"/>
                </a:lnTo>
                <a:lnTo>
                  <a:pt x="129612" y="161238"/>
                </a:lnTo>
                <a:lnTo>
                  <a:pt x="100929" y="195600"/>
                </a:lnTo>
                <a:lnTo>
                  <a:pt x="75397" y="232490"/>
                </a:lnTo>
                <a:lnTo>
                  <a:pt x="53224" y="271701"/>
                </a:lnTo>
                <a:lnTo>
                  <a:pt x="34617" y="313025"/>
                </a:lnTo>
                <a:lnTo>
                  <a:pt x="19783" y="356254"/>
                </a:lnTo>
                <a:lnTo>
                  <a:pt x="8931" y="401181"/>
                </a:lnTo>
                <a:lnTo>
                  <a:pt x="2267" y="447599"/>
                </a:lnTo>
                <a:lnTo>
                  <a:pt x="0" y="495300"/>
                </a:lnTo>
                <a:lnTo>
                  <a:pt x="2267" y="543000"/>
                </a:lnTo>
                <a:lnTo>
                  <a:pt x="8931" y="589418"/>
                </a:lnTo>
                <a:lnTo>
                  <a:pt x="19783" y="634345"/>
                </a:lnTo>
                <a:lnTo>
                  <a:pt x="34617" y="677574"/>
                </a:lnTo>
                <a:lnTo>
                  <a:pt x="53224" y="718898"/>
                </a:lnTo>
                <a:lnTo>
                  <a:pt x="75397" y="758109"/>
                </a:lnTo>
                <a:lnTo>
                  <a:pt x="100929" y="794999"/>
                </a:lnTo>
                <a:lnTo>
                  <a:pt x="129612" y="829361"/>
                </a:lnTo>
                <a:lnTo>
                  <a:pt x="161238" y="860987"/>
                </a:lnTo>
                <a:lnTo>
                  <a:pt x="195600" y="889670"/>
                </a:lnTo>
                <a:lnTo>
                  <a:pt x="232490" y="915202"/>
                </a:lnTo>
                <a:lnTo>
                  <a:pt x="271701" y="937375"/>
                </a:lnTo>
                <a:lnTo>
                  <a:pt x="313025" y="955982"/>
                </a:lnTo>
                <a:lnTo>
                  <a:pt x="356254" y="970816"/>
                </a:lnTo>
                <a:lnTo>
                  <a:pt x="401181" y="981668"/>
                </a:lnTo>
                <a:lnTo>
                  <a:pt x="447599" y="988332"/>
                </a:lnTo>
                <a:lnTo>
                  <a:pt x="495300" y="990600"/>
                </a:lnTo>
                <a:lnTo>
                  <a:pt x="543000" y="988332"/>
                </a:lnTo>
                <a:lnTo>
                  <a:pt x="589418" y="981668"/>
                </a:lnTo>
                <a:lnTo>
                  <a:pt x="634345" y="970816"/>
                </a:lnTo>
                <a:lnTo>
                  <a:pt x="677574" y="955982"/>
                </a:lnTo>
                <a:lnTo>
                  <a:pt x="718898" y="937375"/>
                </a:lnTo>
                <a:lnTo>
                  <a:pt x="758109" y="915202"/>
                </a:lnTo>
                <a:lnTo>
                  <a:pt x="794999" y="889670"/>
                </a:lnTo>
                <a:lnTo>
                  <a:pt x="829361" y="860987"/>
                </a:lnTo>
                <a:lnTo>
                  <a:pt x="860987" y="829361"/>
                </a:lnTo>
                <a:lnTo>
                  <a:pt x="889670" y="794999"/>
                </a:lnTo>
                <a:lnTo>
                  <a:pt x="915202" y="758109"/>
                </a:lnTo>
                <a:lnTo>
                  <a:pt x="937375" y="718898"/>
                </a:lnTo>
                <a:lnTo>
                  <a:pt x="955982" y="677574"/>
                </a:lnTo>
                <a:lnTo>
                  <a:pt x="970816" y="634345"/>
                </a:lnTo>
                <a:lnTo>
                  <a:pt x="981668" y="589418"/>
                </a:lnTo>
                <a:lnTo>
                  <a:pt x="988332" y="543000"/>
                </a:lnTo>
                <a:lnTo>
                  <a:pt x="990600" y="495300"/>
                </a:lnTo>
                <a:lnTo>
                  <a:pt x="988332" y="447599"/>
                </a:lnTo>
                <a:lnTo>
                  <a:pt x="981668" y="401181"/>
                </a:lnTo>
                <a:lnTo>
                  <a:pt x="970816" y="356254"/>
                </a:lnTo>
                <a:lnTo>
                  <a:pt x="955982" y="313025"/>
                </a:lnTo>
                <a:lnTo>
                  <a:pt x="937375" y="271701"/>
                </a:lnTo>
                <a:lnTo>
                  <a:pt x="915202" y="232490"/>
                </a:lnTo>
                <a:lnTo>
                  <a:pt x="889670" y="195600"/>
                </a:lnTo>
                <a:lnTo>
                  <a:pt x="860987" y="161238"/>
                </a:lnTo>
                <a:lnTo>
                  <a:pt x="829361" y="129612"/>
                </a:lnTo>
                <a:lnTo>
                  <a:pt x="794999" y="100929"/>
                </a:lnTo>
                <a:lnTo>
                  <a:pt x="758109" y="75397"/>
                </a:lnTo>
                <a:lnTo>
                  <a:pt x="718898" y="53224"/>
                </a:lnTo>
                <a:lnTo>
                  <a:pt x="677574" y="34617"/>
                </a:lnTo>
                <a:lnTo>
                  <a:pt x="634345" y="19783"/>
                </a:lnTo>
                <a:lnTo>
                  <a:pt x="589418" y="8931"/>
                </a:lnTo>
                <a:lnTo>
                  <a:pt x="543000" y="2267"/>
                </a:lnTo>
                <a:lnTo>
                  <a:pt x="495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24939" y="3614928"/>
            <a:ext cx="990600" cy="990600"/>
          </a:xfrm>
          <a:custGeom>
            <a:avLst/>
            <a:gdLst/>
            <a:ahLst/>
            <a:cxnLst/>
            <a:rect l="l" t="t" r="r" b="b"/>
            <a:pathLst>
              <a:path w="990600" h="990600">
                <a:moveTo>
                  <a:pt x="495300" y="0"/>
                </a:moveTo>
                <a:lnTo>
                  <a:pt x="447599" y="2267"/>
                </a:lnTo>
                <a:lnTo>
                  <a:pt x="401181" y="8931"/>
                </a:lnTo>
                <a:lnTo>
                  <a:pt x="356254" y="19783"/>
                </a:lnTo>
                <a:lnTo>
                  <a:pt x="313025" y="34617"/>
                </a:lnTo>
                <a:lnTo>
                  <a:pt x="271701" y="53224"/>
                </a:lnTo>
                <a:lnTo>
                  <a:pt x="232490" y="75397"/>
                </a:lnTo>
                <a:lnTo>
                  <a:pt x="195600" y="100929"/>
                </a:lnTo>
                <a:lnTo>
                  <a:pt x="161238" y="129612"/>
                </a:lnTo>
                <a:lnTo>
                  <a:pt x="129612" y="161238"/>
                </a:lnTo>
                <a:lnTo>
                  <a:pt x="100929" y="195600"/>
                </a:lnTo>
                <a:lnTo>
                  <a:pt x="75397" y="232490"/>
                </a:lnTo>
                <a:lnTo>
                  <a:pt x="53224" y="271701"/>
                </a:lnTo>
                <a:lnTo>
                  <a:pt x="34617" y="313025"/>
                </a:lnTo>
                <a:lnTo>
                  <a:pt x="19783" y="356254"/>
                </a:lnTo>
                <a:lnTo>
                  <a:pt x="8931" y="401181"/>
                </a:lnTo>
                <a:lnTo>
                  <a:pt x="2267" y="447599"/>
                </a:lnTo>
                <a:lnTo>
                  <a:pt x="0" y="495300"/>
                </a:lnTo>
                <a:lnTo>
                  <a:pt x="2267" y="543000"/>
                </a:lnTo>
                <a:lnTo>
                  <a:pt x="8931" y="589418"/>
                </a:lnTo>
                <a:lnTo>
                  <a:pt x="19783" y="634345"/>
                </a:lnTo>
                <a:lnTo>
                  <a:pt x="34617" y="677574"/>
                </a:lnTo>
                <a:lnTo>
                  <a:pt x="53224" y="718898"/>
                </a:lnTo>
                <a:lnTo>
                  <a:pt x="75397" y="758109"/>
                </a:lnTo>
                <a:lnTo>
                  <a:pt x="100929" y="794999"/>
                </a:lnTo>
                <a:lnTo>
                  <a:pt x="129612" y="829361"/>
                </a:lnTo>
                <a:lnTo>
                  <a:pt x="161238" y="860987"/>
                </a:lnTo>
                <a:lnTo>
                  <a:pt x="195600" y="889670"/>
                </a:lnTo>
                <a:lnTo>
                  <a:pt x="232490" y="915202"/>
                </a:lnTo>
                <a:lnTo>
                  <a:pt x="271701" y="937375"/>
                </a:lnTo>
                <a:lnTo>
                  <a:pt x="313025" y="955982"/>
                </a:lnTo>
                <a:lnTo>
                  <a:pt x="356254" y="970816"/>
                </a:lnTo>
                <a:lnTo>
                  <a:pt x="401181" y="981668"/>
                </a:lnTo>
                <a:lnTo>
                  <a:pt x="447599" y="988332"/>
                </a:lnTo>
                <a:lnTo>
                  <a:pt x="495300" y="990600"/>
                </a:lnTo>
                <a:lnTo>
                  <a:pt x="543000" y="988332"/>
                </a:lnTo>
                <a:lnTo>
                  <a:pt x="589418" y="981668"/>
                </a:lnTo>
                <a:lnTo>
                  <a:pt x="634345" y="970816"/>
                </a:lnTo>
                <a:lnTo>
                  <a:pt x="677574" y="955982"/>
                </a:lnTo>
                <a:lnTo>
                  <a:pt x="718898" y="937375"/>
                </a:lnTo>
                <a:lnTo>
                  <a:pt x="758109" y="915202"/>
                </a:lnTo>
                <a:lnTo>
                  <a:pt x="794999" y="889670"/>
                </a:lnTo>
                <a:lnTo>
                  <a:pt x="829361" y="860987"/>
                </a:lnTo>
                <a:lnTo>
                  <a:pt x="860987" y="829361"/>
                </a:lnTo>
                <a:lnTo>
                  <a:pt x="889670" y="794999"/>
                </a:lnTo>
                <a:lnTo>
                  <a:pt x="915202" y="758109"/>
                </a:lnTo>
                <a:lnTo>
                  <a:pt x="937375" y="718898"/>
                </a:lnTo>
                <a:lnTo>
                  <a:pt x="955982" y="677574"/>
                </a:lnTo>
                <a:lnTo>
                  <a:pt x="970816" y="634345"/>
                </a:lnTo>
                <a:lnTo>
                  <a:pt x="981668" y="589418"/>
                </a:lnTo>
                <a:lnTo>
                  <a:pt x="988332" y="543000"/>
                </a:lnTo>
                <a:lnTo>
                  <a:pt x="990600" y="495300"/>
                </a:lnTo>
                <a:lnTo>
                  <a:pt x="988332" y="447599"/>
                </a:lnTo>
                <a:lnTo>
                  <a:pt x="981668" y="401181"/>
                </a:lnTo>
                <a:lnTo>
                  <a:pt x="970816" y="356254"/>
                </a:lnTo>
                <a:lnTo>
                  <a:pt x="955982" y="313025"/>
                </a:lnTo>
                <a:lnTo>
                  <a:pt x="937375" y="271701"/>
                </a:lnTo>
                <a:lnTo>
                  <a:pt x="915202" y="232490"/>
                </a:lnTo>
                <a:lnTo>
                  <a:pt x="889670" y="195600"/>
                </a:lnTo>
                <a:lnTo>
                  <a:pt x="860987" y="161238"/>
                </a:lnTo>
                <a:lnTo>
                  <a:pt x="829361" y="129612"/>
                </a:lnTo>
                <a:lnTo>
                  <a:pt x="794999" y="100929"/>
                </a:lnTo>
                <a:lnTo>
                  <a:pt x="758109" y="75397"/>
                </a:lnTo>
                <a:lnTo>
                  <a:pt x="718898" y="53224"/>
                </a:lnTo>
                <a:lnTo>
                  <a:pt x="677574" y="34617"/>
                </a:lnTo>
                <a:lnTo>
                  <a:pt x="634345" y="19783"/>
                </a:lnTo>
                <a:lnTo>
                  <a:pt x="589418" y="8931"/>
                </a:lnTo>
                <a:lnTo>
                  <a:pt x="543000" y="2267"/>
                </a:lnTo>
                <a:lnTo>
                  <a:pt x="495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32332" y="5065776"/>
            <a:ext cx="1463040" cy="1463040"/>
          </a:xfrm>
          <a:custGeom>
            <a:avLst/>
            <a:gdLst/>
            <a:ahLst/>
            <a:cxnLst/>
            <a:rect l="l" t="t" r="r" b="b"/>
            <a:pathLst>
              <a:path w="1463039" h="1463040">
                <a:moveTo>
                  <a:pt x="731520" y="0"/>
                </a:moveTo>
                <a:lnTo>
                  <a:pt x="683421" y="1555"/>
                </a:lnTo>
                <a:lnTo>
                  <a:pt x="636154" y="6159"/>
                </a:lnTo>
                <a:lnTo>
                  <a:pt x="589814" y="13714"/>
                </a:lnTo>
                <a:lnTo>
                  <a:pt x="544497" y="24124"/>
                </a:lnTo>
                <a:lnTo>
                  <a:pt x="500301" y="37292"/>
                </a:lnTo>
                <a:lnTo>
                  <a:pt x="457320" y="53123"/>
                </a:lnTo>
                <a:lnTo>
                  <a:pt x="415653" y="71519"/>
                </a:lnTo>
                <a:lnTo>
                  <a:pt x="375395" y="92385"/>
                </a:lnTo>
                <a:lnTo>
                  <a:pt x="336642" y="115624"/>
                </a:lnTo>
                <a:lnTo>
                  <a:pt x="299491" y="141139"/>
                </a:lnTo>
                <a:lnTo>
                  <a:pt x="264039" y="168834"/>
                </a:lnTo>
                <a:lnTo>
                  <a:pt x="230381" y="198614"/>
                </a:lnTo>
                <a:lnTo>
                  <a:pt x="198614" y="230381"/>
                </a:lnTo>
                <a:lnTo>
                  <a:pt x="168834" y="264039"/>
                </a:lnTo>
                <a:lnTo>
                  <a:pt x="141139" y="299491"/>
                </a:lnTo>
                <a:lnTo>
                  <a:pt x="115624" y="336642"/>
                </a:lnTo>
                <a:lnTo>
                  <a:pt x="92385" y="375395"/>
                </a:lnTo>
                <a:lnTo>
                  <a:pt x="71519" y="415653"/>
                </a:lnTo>
                <a:lnTo>
                  <a:pt x="53123" y="457320"/>
                </a:lnTo>
                <a:lnTo>
                  <a:pt x="37292" y="500301"/>
                </a:lnTo>
                <a:lnTo>
                  <a:pt x="24124" y="544497"/>
                </a:lnTo>
                <a:lnTo>
                  <a:pt x="13714" y="589814"/>
                </a:lnTo>
                <a:lnTo>
                  <a:pt x="6159" y="636154"/>
                </a:lnTo>
                <a:lnTo>
                  <a:pt x="1555" y="683421"/>
                </a:lnTo>
                <a:lnTo>
                  <a:pt x="0" y="731520"/>
                </a:lnTo>
                <a:lnTo>
                  <a:pt x="1555" y="779618"/>
                </a:lnTo>
                <a:lnTo>
                  <a:pt x="6159" y="826885"/>
                </a:lnTo>
                <a:lnTo>
                  <a:pt x="13714" y="873225"/>
                </a:lnTo>
                <a:lnTo>
                  <a:pt x="24124" y="918542"/>
                </a:lnTo>
                <a:lnTo>
                  <a:pt x="37292" y="962738"/>
                </a:lnTo>
                <a:lnTo>
                  <a:pt x="53123" y="1005719"/>
                </a:lnTo>
                <a:lnTo>
                  <a:pt x="71519" y="1047386"/>
                </a:lnTo>
                <a:lnTo>
                  <a:pt x="92385" y="1087644"/>
                </a:lnTo>
                <a:lnTo>
                  <a:pt x="115624" y="1126397"/>
                </a:lnTo>
                <a:lnTo>
                  <a:pt x="141139" y="1163548"/>
                </a:lnTo>
                <a:lnTo>
                  <a:pt x="168834" y="1199000"/>
                </a:lnTo>
                <a:lnTo>
                  <a:pt x="198614" y="1232658"/>
                </a:lnTo>
                <a:lnTo>
                  <a:pt x="230381" y="1264425"/>
                </a:lnTo>
                <a:lnTo>
                  <a:pt x="264039" y="1294205"/>
                </a:lnTo>
                <a:lnTo>
                  <a:pt x="299491" y="1321900"/>
                </a:lnTo>
                <a:lnTo>
                  <a:pt x="336642" y="1347415"/>
                </a:lnTo>
                <a:lnTo>
                  <a:pt x="375395" y="1370654"/>
                </a:lnTo>
                <a:lnTo>
                  <a:pt x="415653" y="1391520"/>
                </a:lnTo>
                <a:lnTo>
                  <a:pt x="457320" y="1409916"/>
                </a:lnTo>
                <a:lnTo>
                  <a:pt x="500301" y="1425747"/>
                </a:lnTo>
                <a:lnTo>
                  <a:pt x="544497" y="1438915"/>
                </a:lnTo>
                <a:lnTo>
                  <a:pt x="589814" y="1449325"/>
                </a:lnTo>
                <a:lnTo>
                  <a:pt x="636154" y="1456880"/>
                </a:lnTo>
                <a:lnTo>
                  <a:pt x="683421" y="1461484"/>
                </a:lnTo>
                <a:lnTo>
                  <a:pt x="731520" y="1463040"/>
                </a:lnTo>
                <a:lnTo>
                  <a:pt x="779618" y="1461484"/>
                </a:lnTo>
                <a:lnTo>
                  <a:pt x="826885" y="1456880"/>
                </a:lnTo>
                <a:lnTo>
                  <a:pt x="873225" y="1449325"/>
                </a:lnTo>
                <a:lnTo>
                  <a:pt x="918542" y="1438915"/>
                </a:lnTo>
                <a:lnTo>
                  <a:pt x="962738" y="1425747"/>
                </a:lnTo>
                <a:lnTo>
                  <a:pt x="1005719" y="1409916"/>
                </a:lnTo>
                <a:lnTo>
                  <a:pt x="1047386" y="1391520"/>
                </a:lnTo>
                <a:lnTo>
                  <a:pt x="1087644" y="1370654"/>
                </a:lnTo>
                <a:lnTo>
                  <a:pt x="1126397" y="1347415"/>
                </a:lnTo>
                <a:lnTo>
                  <a:pt x="1163548" y="1321900"/>
                </a:lnTo>
                <a:lnTo>
                  <a:pt x="1199000" y="1294205"/>
                </a:lnTo>
                <a:lnTo>
                  <a:pt x="1232658" y="1264425"/>
                </a:lnTo>
                <a:lnTo>
                  <a:pt x="1264425" y="1232658"/>
                </a:lnTo>
                <a:lnTo>
                  <a:pt x="1294205" y="1199000"/>
                </a:lnTo>
                <a:lnTo>
                  <a:pt x="1321900" y="1163548"/>
                </a:lnTo>
                <a:lnTo>
                  <a:pt x="1347415" y="1126397"/>
                </a:lnTo>
                <a:lnTo>
                  <a:pt x="1370654" y="1087644"/>
                </a:lnTo>
                <a:lnTo>
                  <a:pt x="1391520" y="1047386"/>
                </a:lnTo>
                <a:lnTo>
                  <a:pt x="1409916" y="1005719"/>
                </a:lnTo>
                <a:lnTo>
                  <a:pt x="1425747" y="962738"/>
                </a:lnTo>
                <a:lnTo>
                  <a:pt x="1438915" y="918542"/>
                </a:lnTo>
                <a:lnTo>
                  <a:pt x="1449325" y="873225"/>
                </a:lnTo>
                <a:lnTo>
                  <a:pt x="1456880" y="826885"/>
                </a:lnTo>
                <a:lnTo>
                  <a:pt x="1461484" y="779618"/>
                </a:lnTo>
                <a:lnTo>
                  <a:pt x="1463040" y="731520"/>
                </a:lnTo>
                <a:lnTo>
                  <a:pt x="1461484" y="683421"/>
                </a:lnTo>
                <a:lnTo>
                  <a:pt x="1456880" y="636154"/>
                </a:lnTo>
                <a:lnTo>
                  <a:pt x="1449325" y="589814"/>
                </a:lnTo>
                <a:lnTo>
                  <a:pt x="1438915" y="544497"/>
                </a:lnTo>
                <a:lnTo>
                  <a:pt x="1425747" y="500301"/>
                </a:lnTo>
                <a:lnTo>
                  <a:pt x="1409916" y="457320"/>
                </a:lnTo>
                <a:lnTo>
                  <a:pt x="1391520" y="415653"/>
                </a:lnTo>
                <a:lnTo>
                  <a:pt x="1370654" y="375395"/>
                </a:lnTo>
                <a:lnTo>
                  <a:pt x="1347415" y="336642"/>
                </a:lnTo>
                <a:lnTo>
                  <a:pt x="1321900" y="299491"/>
                </a:lnTo>
                <a:lnTo>
                  <a:pt x="1294205" y="264039"/>
                </a:lnTo>
                <a:lnTo>
                  <a:pt x="1264425" y="230381"/>
                </a:lnTo>
                <a:lnTo>
                  <a:pt x="1232658" y="198614"/>
                </a:lnTo>
                <a:lnTo>
                  <a:pt x="1199000" y="168834"/>
                </a:lnTo>
                <a:lnTo>
                  <a:pt x="1163548" y="141139"/>
                </a:lnTo>
                <a:lnTo>
                  <a:pt x="1126397" y="115624"/>
                </a:lnTo>
                <a:lnTo>
                  <a:pt x="1087644" y="92385"/>
                </a:lnTo>
                <a:lnTo>
                  <a:pt x="1047386" y="71519"/>
                </a:lnTo>
                <a:lnTo>
                  <a:pt x="1005719" y="53123"/>
                </a:lnTo>
                <a:lnTo>
                  <a:pt x="962738" y="37292"/>
                </a:lnTo>
                <a:lnTo>
                  <a:pt x="918542" y="24124"/>
                </a:lnTo>
                <a:lnTo>
                  <a:pt x="873225" y="13714"/>
                </a:lnTo>
                <a:lnTo>
                  <a:pt x="826885" y="6159"/>
                </a:lnTo>
                <a:lnTo>
                  <a:pt x="779618" y="1555"/>
                </a:lnTo>
                <a:lnTo>
                  <a:pt x="7315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32332" y="5065776"/>
            <a:ext cx="1463040" cy="1463040"/>
          </a:xfrm>
          <a:custGeom>
            <a:avLst/>
            <a:gdLst/>
            <a:ahLst/>
            <a:cxnLst/>
            <a:rect l="l" t="t" r="r" b="b"/>
            <a:pathLst>
              <a:path w="1463039" h="1463040">
                <a:moveTo>
                  <a:pt x="0" y="731520"/>
                </a:moveTo>
                <a:lnTo>
                  <a:pt x="1555" y="683421"/>
                </a:lnTo>
                <a:lnTo>
                  <a:pt x="6159" y="636154"/>
                </a:lnTo>
                <a:lnTo>
                  <a:pt x="13714" y="589814"/>
                </a:lnTo>
                <a:lnTo>
                  <a:pt x="24124" y="544497"/>
                </a:lnTo>
                <a:lnTo>
                  <a:pt x="37292" y="500301"/>
                </a:lnTo>
                <a:lnTo>
                  <a:pt x="53123" y="457320"/>
                </a:lnTo>
                <a:lnTo>
                  <a:pt x="71519" y="415653"/>
                </a:lnTo>
                <a:lnTo>
                  <a:pt x="92385" y="375395"/>
                </a:lnTo>
                <a:lnTo>
                  <a:pt x="115624" y="336642"/>
                </a:lnTo>
                <a:lnTo>
                  <a:pt x="141139" y="299491"/>
                </a:lnTo>
                <a:lnTo>
                  <a:pt x="168834" y="264039"/>
                </a:lnTo>
                <a:lnTo>
                  <a:pt x="198614" y="230381"/>
                </a:lnTo>
                <a:lnTo>
                  <a:pt x="230381" y="198614"/>
                </a:lnTo>
                <a:lnTo>
                  <a:pt x="264039" y="168834"/>
                </a:lnTo>
                <a:lnTo>
                  <a:pt x="299491" y="141139"/>
                </a:lnTo>
                <a:lnTo>
                  <a:pt x="336642" y="115624"/>
                </a:lnTo>
                <a:lnTo>
                  <a:pt x="375395" y="92385"/>
                </a:lnTo>
                <a:lnTo>
                  <a:pt x="415653" y="71519"/>
                </a:lnTo>
                <a:lnTo>
                  <a:pt x="457320" y="53123"/>
                </a:lnTo>
                <a:lnTo>
                  <a:pt x="500301" y="37292"/>
                </a:lnTo>
                <a:lnTo>
                  <a:pt x="544497" y="24124"/>
                </a:lnTo>
                <a:lnTo>
                  <a:pt x="589814" y="13714"/>
                </a:lnTo>
                <a:lnTo>
                  <a:pt x="636154" y="6159"/>
                </a:lnTo>
                <a:lnTo>
                  <a:pt x="683421" y="1555"/>
                </a:lnTo>
                <a:lnTo>
                  <a:pt x="731520" y="0"/>
                </a:lnTo>
                <a:lnTo>
                  <a:pt x="779618" y="1555"/>
                </a:lnTo>
                <a:lnTo>
                  <a:pt x="826885" y="6159"/>
                </a:lnTo>
                <a:lnTo>
                  <a:pt x="873225" y="13714"/>
                </a:lnTo>
                <a:lnTo>
                  <a:pt x="918542" y="24124"/>
                </a:lnTo>
                <a:lnTo>
                  <a:pt x="962738" y="37292"/>
                </a:lnTo>
                <a:lnTo>
                  <a:pt x="1005719" y="53123"/>
                </a:lnTo>
                <a:lnTo>
                  <a:pt x="1047386" y="71519"/>
                </a:lnTo>
                <a:lnTo>
                  <a:pt x="1087644" y="92385"/>
                </a:lnTo>
                <a:lnTo>
                  <a:pt x="1126397" y="115624"/>
                </a:lnTo>
                <a:lnTo>
                  <a:pt x="1163548" y="141139"/>
                </a:lnTo>
                <a:lnTo>
                  <a:pt x="1199000" y="168834"/>
                </a:lnTo>
                <a:lnTo>
                  <a:pt x="1232658" y="198614"/>
                </a:lnTo>
                <a:lnTo>
                  <a:pt x="1264425" y="230381"/>
                </a:lnTo>
                <a:lnTo>
                  <a:pt x="1294205" y="264039"/>
                </a:lnTo>
                <a:lnTo>
                  <a:pt x="1321900" y="299491"/>
                </a:lnTo>
                <a:lnTo>
                  <a:pt x="1347415" y="336642"/>
                </a:lnTo>
                <a:lnTo>
                  <a:pt x="1370654" y="375395"/>
                </a:lnTo>
                <a:lnTo>
                  <a:pt x="1391520" y="415653"/>
                </a:lnTo>
                <a:lnTo>
                  <a:pt x="1409916" y="457320"/>
                </a:lnTo>
                <a:lnTo>
                  <a:pt x="1425747" y="500301"/>
                </a:lnTo>
                <a:lnTo>
                  <a:pt x="1438915" y="544497"/>
                </a:lnTo>
                <a:lnTo>
                  <a:pt x="1449325" y="589814"/>
                </a:lnTo>
                <a:lnTo>
                  <a:pt x="1456880" y="636154"/>
                </a:lnTo>
                <a:lnTo>
                  <a:pt x="1461484" y="683421"/>
                </a:lnTo>
                <a:lnTo>
                  <a:pt x="1463040" y="731520"/>
                </a:lnTo>
                <a:lnTo>
                  <a:pt x="1461484" y="779618"/>
                </a:lnTo>
                <a:lnTo>
                  <a:pt x="1456880" y="826885"/>
                </a:lnTo>
                <a:lnTo>
                  <a:pt x="1449325" y="873225"/>
                </a:lnTo>
                <a:lnTo>
                  <a:pt x="1438915" y="918542"/>
                </a:lnTo>
                <a:lnTo>
                  <a:pt x="1425747" y="962738"/>
                </a:lnTo>
                <a:lnTo>
                  <a:pt x="1409916" y="1005719"/>
                </a:lnTo>
                <a:lnTo>
                  <a:pt x="1391520" y="1047386"/>
                </a:lnTo>
                <a:lnTo>
                  <a:pt x="1370654" y="1087644"/>
                </a:lnTo>
                <a:lnTo>
                  <a:pt x="1347415" y="1126397"/>
                </a:lnTo>
                <a:lnTo>
                  <a:pt x="1321900" y="1163548"/>
                </a:lnTo>
                <a:lnTo>
                  <a:pt x="1294205" y="1199000"/>
                </a:lnTo>
                <a:lnTo>
                  <a:pt x="1264425" y="1232658"/>
                </a:lnTo>
                <a:lnTo>
                  <a:pt x="1232658" y="1264425"/>
                </a:lnTo>
                <a:lnTo>
                  <a:pt x="1199000" y="1294205"/>
                </a:lnTo>
                <a:lnTo>
                  <a:pt x="1163548" y="1321900"/>
                </a:lnTo>
                <a:lnTo>
                  <a:pt x="1126397" y="1347415"/>
                </a:lnTo>
                <a:lnTo>
                  <a:pt x="1087644" y="1370654"/>
                </a:lnTo>
                <a:lnTo>
                  <a:pt x="1047386" y="1391520"/>
                </a:lnTo>
                <a:lnTo>
                  <a:pt x="1005719" y="1409916"/>
                </a:lnTo>
                <a:lnTo>
                  <a:pt x="962738" y="1425747"/>
                </a:lnTo>
                <a:lnTo>
                  <a:pt x="918542" y="1438915"/>
                </a:lnTo>
                <a:lnTo>
                  <a:pt x="873225" y="1449325"/>
                </a:lnTo>
                <a:lnTo>
                  <a:pt x="826885" y="1456880"/>
                </a:lnTo>
                <a:lnTo>
                  <a:pt x="779618" y="1461484"/>
                </a:lnTo>
                <a:lnTo>
                  <a:pt x="731520" y="1463040"/>
                </a:lnTo>
                <a:lnTo>
                  <a:pt x="683421" y="1461484"/>
                </a:lnTo>
                <a:lnTo>
                  <a:pt x="636154" y="1456880"/>
                </a:lnTo>
                <a:lnTo>
                  <a:pt x="589814" y="1449325"/>
                </a:lnTo>
                <a:lnTo>
                  <a:pt x="544497" y="1438915"/>
                </a:lnTo>
                <a:lnTo>
                  <a:pt x="500301" y="1425747"/>
                </a:lnTo>
                <a:lnTo>
                  <a:pt x="457320" y="1409916"/>
                </a:lnTo>
                <a:lnTo>
                  <a:pt x="415653" y="1391520"/>
                </a:lnTo>
                <a:lnTo>
                  <a:pt x="375395" y="1370654"/>
                </a:lnTo>
                <a:lnTo>
                  <a:pt x="336642" y="1347415"/>
                </a:lnTo>
                <a:lnTo>
                  <a:pt x="299491" y="1321900"/>
                </a:lnTo>
                <a:lnTo>
                  <a:pt x="264039" y="1294205"/>
                </a:lnTo>
                <a:lnTo>
                  <a:pt x="230381" y="1264425"/>
                </a:lnTo>
                <a:lnTo>
                  <a:pt x="198614" y="1232658"/>
                </a:lnTo>
                <a:lnTo>
                  <a:pt x="168834" y="1199000"/>
                </a:lnTo>
                <a:lnTo>
                  <a:pt x="141139" y="1163548"/>
                </a:lnTo>
                <a:lnTo>
                  <a:pt x="115624" y="1126397"/>
                </a:lnTo>
                <a:lnTo>
                  <a:pt x="92385" y="1087644"/>
                </a:lnTo>
                <a:lnTo>
                  <a:pt x="71519" y="1047386"/>
                </a:lnTo>
                <a:lnTo>
                  <a:pt x="53123" y="1005719"/>
                </a:lnTo>
                <a:lnTo>
                  <a:pt x="37292" y="962738"/>
                </a:lnTo>
                <a:lnTo>
                  <a:pt x="24124" y="918542"/>
                </a:lnTo>
                <a:lnTo>
                  <a:pt x="13714" y="873225"/>
                </a:lnTo>
                <a:lnTo>
                  <a:pt x="6159" y="826885"/>
                </a:lnTo>
                <a:lnTo>
                  <a:pt x="1555" y="779618"/>
                </a:lnTo>
                <a:lnTo>
                  <a:pt x="0" y="731520"/>
                </a:lnTo>
                <a:close/>
              </a:path>
            </a:pathLst>
          </a:custGeom>
          <a:ln w="12192">
            <a:solidFill>
              <a:srgbClr val="0076A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13688" y="5269991"/>
            <a:ext cx="1141730" cy="1143000"/>
          </a:xfrm>
          <a:custGeom>
            <a:avLst/>
            <a:gdLst/>
            <a:ahLst/>
            <a:cxnLst/>
            <a:rect l="l" t="t" r="r" b="b"/>
            <a:pathLst>
              <a:path w="1141730" h="1143000">
                <a:moveTo>
                  <a:pt x="570738" y="0"/>
                </a:moveTo>
                <a:lnTo>
                  <a:pt x="523928" y="1894"/>
                </a:lnTo>
                <a:lnTo>
                  <a:pt x="478160" y="7479"/>
                </a:lnTo>
                <a:lnTo>
                  <a:pt x="433581" y="16609"/>
                </a:lnTo>
                <a:lnTo>
                  <a:pt x="390339" y="29135"/>
                </a:lnTo>
                <a:lnTo>
                  <a:pt x="348579" y="44910"/>
                </a:lnTo>
                <a:lnTo>
                  <a:pt x="308449" y="63789"/>
                </a:lnTo>
                <a:lnTo>
                  <a:pt x="270095" y="85623"/>
                </a:lnTo>
                <a:lnTo>
                  <a:pt x="233665" y="110265"/>
                </a:lnTo>
                <a:lnTo>
                  <a:pt x="199306" y="137569"/>
                </a:lnTo>
                <a:lnTo>
                  <a:pt x="167163" y="167387"/>
                </a:lnTo>
                <a:lnTo>
                  <a:pt x="137385" y="199572"/>
                </a:lnTo>
                <a:lnTo>
                  <a:pt x="110118" y="233978"/>
                </a:lnTo>
                <a:lnTo>
                  <a:pt x="85508" y="270457"/>
                </a:lnTo>
                <a:lnTo>
                  <a:pt x="63703" y="308861"/>
                </a:lnTo>
                <a:lnTo>
                  <a:pt x="44850" y="349045"/>
                </a:lnTo>
                <a:lnTo>
                  <a:pt x="29096" y="390860"/>
                </a:lnTo>
                <a:lnTo>
                  <a:pt x="16586" y="434161"/>
                </a:lnTo>
                <a:lnTo>
                  <a:pt x="7469" y="478799"/>
                </a:lnTo>
                <a:lnTo>
                  <a:pt x="1891" y="524627"/>
                </a:lnTo>
                <a:lnTo>
                  <a:pt x="0" y="571500"/>
                </a:lnTo>
                <a:lnTo>
                  <a:pt x="1891" y="618372"/>
                </a:lnTo>
                <a:lnTo>
                  <a:pt x="7469" y="664200"/>
                </a:lnTo>
                <a:lnTo>
                  <a:pt x="16586" y="708838"/>
                </a:lnTo>
                <a:lnTo>
                  <a:pt x="29096" y="752139"/>
                </a:lnTo>
                <a:lnTo>
                  <a:pt x="44850" y="793954"/>
                </a:lnTo>
                <a:lnTo>
                  <a:pt x="63703" y="834138"/>
                </a:lnTo>
                <a:lnTo>
                  <a:pt x="85508" y="872542"/>
                </a:lnTo>
                <a:lnTo>
                  <a:pt x="110118" y="909021"/>
                </a:lnTo>
                <a:lnTo>
                  <a:pt x="137385" y="943427"/>
                </a:lnTo>
                <a:lnTo>
                  <a:pt x="167163" y="975612"/>
                </a:lnTo>
                <a:lnTo>
                  <a:pt x="199306" y="1005430"/>
                </a:lnTo>
                <a:lnTo>
                  <a:pt x="233665" y="1032734"/>
                </a:lnTo>
                <a:lnTo>
                  <a:pt x="270095" y="1057376"/>
                </a:lnTo>
                <a:lnTo>
                  <a:pt x="308449" y="1079210"/>
                </a:lnTo>
                <a:lnTo>
                  <a:pt x="348579" y="1098089"/>
                </a:lnTo>
                <a:lnTo>
                  <a:pt x="390339" y="1113864"/>
                </a:lnTo>
                <a:lnTo>
                  <a:pt x="433581" y="1126390"/>
                </a:lnTo>
                <a:lnTo>
                  <a:pt x="478160" y="1135520"/>
                </a:lnTo>
                <a:lnTo>
                  <a:pt x="523928" y="1141105"/>
                </a:lnTo>
                <a:lnTo>
                  <a:pt x="570738" y="1143000"/>
                </a:lnTo>
                <a:lnTo>
                  <a:pt x="617547" y="1141105"/>
                </a:lnTo>
                <a:lnTo>
                  <a:pt x="663315" y="1135520"/>
                </a:lnTo>
                <a:lnTo>
                  <a:pt x="707894" y="1126390"/>
                </a:lnTo>
                <a:lnTo>
                  <a:pt x="751136" y="1113864"/>
                </a:lnTo>
                <a:lnTo>
                  <a:pt x="792896" y="1098089"/>
                </a:lnTo>
                <a:lnTo>
                  <a:pt x="833026" y="1079210"/>
                </a:lnTo>
                <a:lnTo>
                  <a:pt x="871380" y="1057376"/>
                </a:lnTo>
                <a:lnTo>
                  <a:pt x="907810" y="1032734"/>
                </a:lnTo>
                <a:lnTo>
                  <a:pt x="942169" y="1005430"/>
                </a:lnTo>
                <a:lnTo>
                  <a:pt x="974312" y="975612"/>
                </a:lnTo>
                <a:lnTo>
                  <a:pt x="1004090" y="943427"/>
                </a:lnTo>
                <a:lnTo>
                  <a:pt x="1031357" y="909021"/>
                </a:lnTo>
                <a:lnTo>
                  <a:pt x="1055967" y="872542"/>
                </a:lnTo>
                <a:lnTo>
                  <a:pt x="1077772" y="834138"/>
                </a:lnTo>
                <a:lnTo>
                  <a:pt x="1096625" y="793954"/>
                </a:lnTo>
                <a:lnTo>
                  <a:pt x="1112379" y="752139"/>
                </a:lnTo>
                <a:lnTo>
                  <a:pt x="1124889" y="708838"/>
                </a:lnTo>
                <a:lnTo>
                  <a:pt x="1134006" y="664200"/>
                </a:lnTo>
                <a:lnTo>
                  <a:pt x="1139584" y="618372"/>
                </a:lnTo>
                <a:lnTo>
                  <a:pt x="1141476" y="571500"/>
                </a:lnTo>
                <a:lnTo>
                  <a:pt x="1139584" y="524627"/>
                </a:lnTo>
                <a:lnTo>
                  <a:pt x="1134006" y="478799"/>
                </a:lnTo>
                <a:lnTo>
                  <a:pt x="1124889" y="434161"/>
                </a:lnTo>
                <a:lnTo>
                  <a:pt x="1112379" y="390860"/>
                </a:lnTo>
                <a:lnTo>
                  <a:pt x="1096625" y="349045"/>
                </a:lnTo>
                <a:lnTo>
                  <a:pt x="1077772" y="308861"/>
                </a:lnTo>
                <a:lnTo>
                  <a:pt x="1055967" y="270457"/>
                </a:lnTo>
                <a:lnTo>
                  <a:pt x="1031357" y="233978"/>
                </a:lnTo>
                <a:lnTo>
                  <a:pt x="1004090" y="199572"/>
                </a:lnTo>
                <a:lnTo>
                  <a:pt x="974312" y="167387"/>
                </a:lnTo>
                <a:lnTo>
                  <a:pt x="942169" y="137569"/>
                </a:lnTo>
                <a:lnTo>
                  <a:pt x="907810" y="110265"/>
                </a:lnTo>
                <a:lnTo>
                  <a:pt x="871380" y="85623"/>
                </a:lnTo>
                <a:lnTo>
                  <a:pt x="833026" y="63789"/>
                </a:lnTo>
                <a:lnTo>
                  <a:pt x="792896" y="44910"/>
                </a:lnTo>
                <a:lnTo>
                  <a:pt x="751136" y="29135"/>
                </a:lnTo>
                <a:lnTo>
                  <a:pt x="707894" y="16609"/>
                </a:lnTo>
                <a:lnTo>
                  <a:pt x="663315" y="7479"/>
                </a:lnTo>
                <a:lnTo>
                  <a:pt x="617547" y="1894"/>
                </a:lnTo>
                <a:lnTo>
                  <a:pt x="5707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50847" y="5370576"/>
            <a:ext cx="859535" cy="765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13909" y="3342894"/>
            <a:ext cx="6376670" cy="1442085"/>
          </a:xfrm>
          <a:custGeom>
            <a:avLst/>
            <a:gdLst/>
            <a:ahLst/>
            <a:cxnLst/>
            <a:rect l="l" t="t" r="r" b="b"/>
            <a:pathLst>
              <a:path w="6376670" h="1442085">
                <a:moveTo>
                  <a:pt x="0" y="0"/>
                </a:moveTo>
                <a:lnTo>
                  <a:pt x="6376416" y="0"/>
                </a:lnTo>
                <a:lnTo>
                  <a:pt x="6376416" y="1441703"/>
                </a:lnTo>
                <a:lnTo>
                  <a:pt x="0" y="144170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13909" y="3342894"/>
            <a:ext cx="6376670" cy="1442085"/>
          </a:xfrm>
          <a:custGeom>
            <a:avLst/>
            <a:gdLst/>
            <a:ahLst/>
            <a:cxnLst/>
            <a:rect l="l" t="t" r="r" b="b"/>
            <a:pathLst>
              <a:path w="6376670" h="1442085">
                <a:moveTo>
                  <a:pt x="0" y="0"/>
                </a:moveTo>
                <a:lnTo>
                  <a:pt x="6376416" y="0"/>
                </a:lnTo>
                <a:lnTo>
                  <a:pt x="6376416" y="1441703"/>
                </a:lnTo>
                <a:lnTo>
                  <a:pt x="0" y="1441703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61B5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613909" y="3406291"/>
            <a:ext cx="6376670" cy="121285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300355" indent="-17272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300990" algn="l"/>
              </a:tabLst>
            </a:pPr>
            <a:r>
              <a:rPr sz="1600" b="1" spc="-10" dirty="0">
                <a:solidFill>
                  <a:srgbClr val="61B5E4"/>
                </a:solidFill>
                <a:latin typeface="Verdana"/>
                <a:cs typeface="Verdana"/>
              </a:rPr>
              <a:t>Redesign work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technology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600" spc="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learning</a:t>
            </a:r>
            <a:endParaRPr sz="1600">
              <a:latin typeface="Verdana"/>
              <a:cs typeface="Verdana"/>
            </a:endParaRPr>
          </a:p>
          <a:p>
            <a:pPr marL="300355" indent="-172720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300990" algn="l"/>
              </a:tabLst>
            </a:pP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Source and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integrate talent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across</a:t>
            </a:r>
            <a:r>
              <a:rPr sz="1600" spc="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networks</a:t>
            </a:r>
            <a:endParaRPr sz="1600">
              <a:latin typeface="Verdana"/>
              <a:cs typeface="Verdana"/>
            </a:endParaRPr>
          </a:p>
          <a:p>
            <a:pPr marL="300355" marR="307975" indent="-172720">
              <a:lnSpc>
                <a:spcPct val="106200"/>
              </a:lnSpc>
              <a:spcBef>
                <a:spcPts val="400"/>
              </a:spcBef>
              <a:buFont typeface="Arial"/>
              <a:buChar char="•"/>
              <a:tabLst>
                <a:tab pos="300990" algn="l"/>
              </a:tabLst>
            </a:pP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Implement </a:t>
            </a:r>
            <a:r>
              <a:rPr sz="1600" b="1" spc="-5" dirty="0">
                <a:solidFill>
                  <a:srgbClr val="61B5E4"/>
                </a:solidFill>
                <a:latin typeface="Verdana"/>
                <a:cs typeface="Verdana"/>
              </a:rPr>
              <a:t>new </a:t>
            </a:r>
            <a:r>
              <a:rPr sz="1600" b="1" spc="-10" dirty="0">
                <a:solidFill>
                  <a:srgbClr val="61B5E4"/>
                </a:solidFill>
                <a:latin typeface="Verdana"/>
                <a:cs typeface="Verdana"/>
              </a:rPr>
              <a:t>models </a:t>
            </a:r>
            <a:r>
              <a:rPr sz="1600" b="1" spc="-5" dirty="0">
                <a:solidFill>
                  <a:srgbClr val="61B5E4"/>
                </a:solidFill>
                <a:latin typeface="Verdana"/>
                <a:cs typeface="Verdana"/>
              </a:rPr>
              <a:t>of organizational structure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, 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leadership, culture,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600" spc="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rewards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991105" y="3350514"/>
            <a:ext cx="2615565" cy="1442085"/>
          </a:xfrm>
          <a:custGeom>
            <a:avLst/>
            <a:gdLst/>
            <a:ahLst/>
            <a:cxnLst/>
            <a:rect l="l" t="t" r="r" b="b"/>
            <a:pathLst>
              <a:path w="2615565" h="1442085">
                <a:moveTo>
                  <a:pt x="0" y="0"/>
                </a:moveTo>
                <a:lnTo>
                  <a:pt x="2615184" y="0"/>
                </a:lnTo>
                <a:lnTo>
                  <a:pt x="2615184" y="1441703"/>
                </a:lnTo>
                <a:lnTo>
                  <a:pt x="0" y="1441703"/>
                </a:lnTo>
                <a:lnTo>
                  <a:pt x="0" y="0"/>
                </a:lnTo>
                <a:close/>
              </a:path>
            </a:pathLst>
          </a:custGeom>
          <a:solidFill>
            <a:srgbClr val="61B5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91105" y="3350514"/>
            <a:ext cx="2615565" cy="1442085"/>
          </a:xfrm>
          <a:custGeom>
            <a:avLst/>
            <a:gdLst/>
            <a:ahLst/>
            <a:cxnLst/>
            <a:rect l="l" t="t" r="r" b="b"/>
            <a:pathLst>
              <a:path w="2615565" h="1442085">
                <a:moveTo>
                  <a:pt x="0" y="0"/>
                </a:moveTo>
                <a:lnTo>
                  <a:pt x="2615184" y="0"/>
                </a:lnTo>
                <a:lnTo>
                  <a:pt x="2615184" y="1441703"/>
                </a:lnTo>
                <a:lnTo>
                  <a:pt x="0" y="1441703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61B5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736829" y="3655193"/>
            <a:ext cx="1577340" cy="801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59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Implications  for  or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gan</a:t>
            </a:r>
            <a:r>
              <a:rPr sz="1600" b="1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600" b="1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ns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32332" y="1568196"/>
            <a:ext cx="1463040" cy="1463040"/>
          </a:xfrm>
          <a:custGeom>
            <a:avLst/>
            <a:gdLst/>
            <a:ahLst/>
            <a:cxnLst/>
            <a:rect l="l" t="t" r="r" b="b"/>
            <a:pathLst>
              <a:path w="1463039" h="1463039">
                <a:moveTo>
                  <a:pt x="731520" y="0"/>
                </a:moveTo>
                <a:lnTo>
                  <a:pt x="683421" y="1555"/>
                </a:lnTo>
                <a:lnTo>
                  <a:pt x="636154" y="6159"/>
                </a:lnTo>
                <a:lnTo>
                  <a:pt x="589814" y="13714"/>
                </a:lnTo>
                <a:lnTo>
                  <a:pt x="544497" y="24124"/>
                </a:lnTo>
                <a:lnTo>
                  <a:pt x="500301" y="37292"/>
                </a:lnTo>
                <a:lnTo>
                  <a:pt x="457320" y="53123"/>
                </a:lnTo>
                <a:lnTo>
                  <a:pt x="415653" y="71519"/>
                </a:lnTo>
                <a:lnTo>
                  <a:pt x="375395" y="92385"/>
                </a:lnTo>
                <a:lnTo>
                  <a:pt x="336642" y="115624"/>
                </a:lnTo>
                <a:lnTo>
                  <a:pt x="299491" y="141139"/>
                </a:lnTo>
                <a:lnTo>
                  <a:pt x="264039" y="168834"/>
                </a:lnTo>
                <a:lnTo>
                  <a:pt x="230381" y="198614"/>
                </a:lnTo>
                <a:lnTo>
                  <a:pt x="198614" y="230381"/>
                </a:lnTo>
                <a:lnTo>
                  <a:pt x="168834" y="264039"/>
                </a:lnTo>
                <a:lnTo>
                  <a:pt x="141139" y="299491"/>
                </a:lnTo>
                <a:lnTo>
                  <a:pt x="115624" y="336642"/>
                </a:lnTo>
                <a:lnTo>
                  <a:pt x="92385" y="375395"/>
                </a:lnTo>
                <a:lnTo>
                  <a:pt x="71519" y="415653"/>
                </a:lnTo>
                <a:lnTo>
                  <a:pt x="53123" y="457320"/>
                </a:lnTo>
                <a:lnTo>
                  <a:pt x="37292" y="500301"/>
                </a:lnTo>
                <a:lnTo>
                  <a:pt x="24124" y="544497"/>
                </a:lnTo>
                <a:lnTo>
                  <a:pt x="13714" y="589814"/>
                </a:lnTo>
                <a:lnTo>
                  <a:pt x="6159" y="636154"/>
                </a:lnTo>
                <a:lnTo>
                  <a:pt x="1555" y="683421"/>
                </a:lnTo>
                <a:lnTo>
                  <a:pt x="0" y="731520"/>
                </a:lnTo>
                <a:lnTo>
                  <a:pt x="1555" y="779618"/>
                </a:lnTo>
                <a:lnTo>
                  <a:pt x="6159" y="826885"/>
                </a:lnTo>
                <a:lnTo>
                  <a:pt x="13714" y="873225"/>
                </a:lnTo>
                <a:lnTo>
                  <a:pt x="24124" y="918542"/>
                </a:lnTo>
                <a:lnTo>
                  <a:pt x="37292" y="962738"/>
                </a:lnTo>
                <a:lnTo>
                  <a:pt x="53123" y="1005719"/>
                </a:lnTo>
                <a:lnTo>
                  <a:pt x="71519" y="1047386"/>
                </a:lnTo>
                <a:lnTo>
                  <a:pt x="92385" y="1087644"/>
                </a:lnTo>
                <a:lnTo>
                  <a:pt x="115624" y="1126397"/>
                </a:lnTo>
                <a:lnTo>
                  <a:pt x="141139" y="1163548"/>
                </a:lnTo>
                <a:lnTo>
                  <a:pt x="168834" y="1199000"/>
                </a:lnTo>
                <a:lnTo>
                  <a:pt x="198614" y="1232658"/>
                </a:lnTo>
                <a:lnTo>
                  <a:pt x="230381" y="1264425"/>
                </a:lnTo>
                <a:lnTo>
                  <a:pt x="264039" y="1294205"/>
                </a:lnTo>
                <a:lnTo>
                  <a:pt x="299491" y="1321900"/>
                </a:lnTo>
                <a:lnTo>
                  <a:pt x="336642" y="1347415"/>
                </a:lnTo>
                <a:lnTo>
                  <a:pt x="375395" y="1370654"/>
                </a:lnTo>
                <a:lnTo>
                  <a:pt x="415653" y="1391520"/>
                </a:lnTo>
                <a:lnTo>
                  <a:pt x="457320" y="1409916"/>
                </a:lnTo>
                <a:lnTo>
                  <a:pt x="500301" y="1425747"/>
                </a:lnTo>
                <a:lnTo>
                  <a:pt x="544497" y="1438915"/>
                </a:lnTo>
                <a:lnTo>
                  <a:pt x="589814" y="1449325"/>
                </a:lnTo>
                <a:lnTo>
                  <a:pt x="636154" y="1456880"/>
                </a:lnTo>
                <a:lnTo>
                  <a:pt x="683421" y="1461484"/>
                </a:lnTo>
                <a:lnTo>
                  <a:pt x="731520" y="1463040"/>
                </a:lnTo>
                <a:lnTo>
                  <a:pt x="779618" y="1461484"/>
                </a:lnTo>
                <a:lnTo>
                  <a:pt x="826885" y="1456880"/>
                </a:lnTo>
                <a:lnTo>
                  <a:pt x="873225" y="1449325"/>
                </a:lnTo>
                <a:lnTo>
                  <a:pt x="918542" y="1438915"/>
                </a:lnTo>
                <a:lnTo>
                  <a:pt x="962738" y="1425747"/>
                </a:lnTo>
                <a:lnTo>
                  <a:pt x="1005719" y="1409916"/>
                </a:lnTo>
                <a:lnTo>
                  <a:pt x="1047386" y="1391520"/>
                </a:lnTo>
                <a:lnTo>
                  <a:pt x="1087644" y="1370654"/>
                </a:lnTo>
                <a:lnTo>
                  <a:pt x="1126397" y="1347415"/>
                </a:lnTo>
                <a:lnTo>
                  <a:pt x="1163548" y="1321900"/>
                </a:lnTo>
                <a:lnTo>
                  <a:pt x="1199000" y="1294205"/>
                </a:lnTo>
                <a:lnTo>
                  <a:pt x="1232658" y="1264425"/>
                </a:lnTo>
                <a:lnTo>
                  <a:pt x="1264425" y="1232658"/>
                </a:lnTo>
                <a:lnTo>
                  <a:pt x="1294205" y="1199000"/>
                </a:lnTo>
                <a:lnTo>
                  <a:pt x="1321900" y="1163548"/>
                </a:lnTo>
                <a:lnTo>
                  <a:pt x="1347415" y="1126397"/>
                </a:lnTo>
                <a:lnTo>
                  <a:pt x="1370654" y="1087644"/>
                </a:lnTo>
                <a:lnTo>
                  <a:pt x="1391520" y="1047386"/>
                </a:lnTo>
                <a:lnTo>
                  <a:pt x="1409916" y="1005719"/>
                </a:lnTo>
                <a:lnTo>
                  <a:pt x="1425747" y="962738"/>
                </a:lnTo>
                <a:lnTo>
                  <a:pt x="1438915" y="918542"/>
                </a:lnTo>
                <a:lnTo>
                  <a:pt x="1449325" y="873225"/>
                </a:lnTo>
                <a:lnTo>
                  <a:pt x="1456880" y="826885"/>
                </a:lnTo>
                <a:lnTo>
                  <a:pt x="1461484" y="779618"/>
                </a:lnTo>
                <a:lnTo>
                  <a:pt x="1463040" y="731520"/>
                </a:lnTo>
                <a:lnTo>
                  <a:pt x="1461484" y="683421"/>
                </a:lnTo>
                <a:lnTo>
                  <a:pt x="1456880" y="636154"/>
                </a:lnTo>
                <a:lnTo>
                  <a:pt x="1449325" y="589814"/>
                </a:lnTo>
                <a:lnTo>
                  <a:pt x="1438915" y="544497"/>
                </a:lnTo>
                <a:lnTo>
                  <a:pt x="1425747" y="500301"/>
                </a:lnTo>
                <a:lnTo>
                  <a:pt x="1409916" y="457320"/>
                </a:lnTo>
                <a:lnTo>
                  <a:pt x="1391520" y="415653"/>
                </a:lnTo>
                <a:lnTo>
                  <a:pt x="1370654" y="375395"/>
                </a:lnTo>
                <a:lnTo>
                  <a:pt x="1347415" y="336642"/>
                </a:lnTo>
                <a:lnTo>
                  <a:pt x="1321900" y="299491"/>
                </a:lnTo>
                <a:lnTo>
                  <a:pt x="1294205" y="264039"/>
                </a:lnTo>
                <a:lnTo>
                  <a:pt x="1264425" y="230381"/>
                </a:lnTo>
                <a:lnTo>
                  <a:pt x="1232658" y="198614"/>
                </a:lnTo>
                <a:lnTo>
                  <a:pt x="1199000" y="168834"/>
                </a:lnTo>
                <a:lnTo>
                  <a:pt x="1163548" y="141139"/>
                </a:lnTo>
                <a:lnTo>
                  <a:pt x="1126397" y="115624"/>
                </a:lnTo>
                <a:lnTo>
                  <a:pt x="1087644" y="92385"/>
                </a:lnTo>
                <a:lnTo>
                  <a:pt x="1047386" y="71519"/>
                </a:lnTo>
                <a:lnTo>
                  <a:pt x="1005719" y="53123"/>
                </a:lnTo>
                <a:lnTo>
                  <a:pt x="962738" y="37292"/>
                </a:lnTo>
                <a:lnTo>
                  <a:pt x="918542" y="24124"/>
                </a:lnTo>
                <a:lnTo>
                  <a:pt x="873225" y="13714"/>
                </a:lnTo>
                <a:lnTo>
                  <a:pt x="826885" y="6159"/>
                </a:lnTo>
                <a:lnTo>
                  <a:pt x="779618" y="1555"/>
                </a:lnTo>
                <a:lnTo>
                  <a:pt x="7315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32332" y="1568196"/>
            <a:ext cx="1463040" cy="1463040"/>
          </a:xfrm>
          <a:custGeom>
            <a:avLst/>
            <a:gdLst/>
            <a:ahLst/>
            <a:cxnLst/>
            <a:rect l="l" t="t" r="r" b="b"/>
            <a:pathLst>
              <a:path w="1463039" h="1463039">
                <a:moveTo>
                  <a:pt x="0" y="731520"/>
                </a:moveTo>
                <a:lnTo>
                  <a:pt x="1555" y="683421"/>
                </a:lnTo>
                <a:lnTo>
                  <a:pt x="6159" y="636154"/>
                </a:lnTo>
                <a:lnTo>
                  <a:pt x="13714" y="589814"/>
                </a:lnTo>
                <a:lnTo>
                  <a:pt x="24124" y="544497"/>
                </a:lnTo>
                <a:lnTo>
                  <a:pt x="37292" y="500301"/>
                </a:lnTo>
                <a:lnTo>
                  <a:pt x="53123" y="457320"/>
                </a:lnTo>
                <a:lnTo>
                  <a:pt x="71519" y="415653"/>
                </a:lnTo>
                <a:lnTo>
                  <a:pt x="92385" y="375395"/>
                </a:lnTo>
                <a:lnTo>
                  <a:pt x="115624" y="336642"/>
                </a:lnTo>
                <a:lnTo>
                  <a:pt x="141139" y="299491"/>
                </a:lnTo>
                <a:lnTo>
                  <a:pt x="168834" y="264039"/>
                </a:lnTo>
                <a:lnTo>
                  <a:pt x="198614" y="230381"/>
                </a:lnTo>
                <a:lnTo>
                  <a:pt x="230381" y="198614"/>
                </a:lnTo>
                <a:lnTo>
                  <a:pt x="264039" y="168834"/>
                </a:lnTo>
                <a:lnTo>
                  <a:pt x="299491" y="141139"/>
                </a:lnTo>
                <a:lnTo>
                  <a:pt x="336642" y="115624"/>
                </a:lnTo>
                <a:lnTo>
                  <a:pt x="375395" y="92385"/>
                </a:lnTo>
                <a:lnTo>
                  <a:pt x="415653" y="71519"/>
                </a:lnTo>
                <a:lnTo>
                  <a:pt x="457320" y="53123"/>
                </a:lnTo>
                <a:lnTo>
                  <a:pt x="500301" y="37292"/>
                </a:lnTo>
                <a:lnTo>
                  <a:pt x="544497" y="24124"/>
                </a:lnTo>
                <a:lnTo>
                  <a:pt x="589814" y="13714"/>
                </a:lnTo>
                <a:lnTo>
                  <a:pt x="636154" y="6159"/>
                </a:lnTo>
                <a:lnTo>
                  <a:pt x="683421" y="1555"/>
                </a:lnTo>
                <a:lnTo>
                  <a:pt x="731520" y="0"/>
                </a:lnTo>
                <a:lnTo>
                  <a:pt x="779618" y="1555"/>
                </a:lnTo>
                <a:lnTo>
                  <a:pt x="826885" y="6159"/>
                </a:lnTo>
                <a:lnTo>
                  <a:pt x="873225" y="13714"/>
                </a:lnTo>
                <a:lnTo>
                  <a:pt x="918542" y="24124"/>
                </a:lnTo>
                <a:lnTo>
                  <a:pt x="962738" y="37292"/>
                </a:lnTo>
                <a:lnTo>
                  <a:pt x="1005719" y="53123"/>
                </a:lnTo>
                <a:lnTo>
                  <a:pt x="1047386" y="71519"/>
                </a:lnTo>
                <a:lnTo>
                  <a:pt x="1087644" y="92385"/>
                </a:lnTo>
                <a:lnTo>
                  <a:pt x="1126397" y="115624"/>
                </a:lnTo>
                <a:lnTo>
                  <a:pt x="1163548" y="141139"/>
                </a:lnTo>
                <a:lnTo>
                  <a:pt x="1199000" y="168834"/>
                </a:lnTo>
                <a:lnTo>
                  <a:pt x="1232658" y="198614"/>
                </a:lnTo>
                <a:lnTo>
                  <a:pt x="1264425" y="230381"/>
                </a:lnTo>
                <a:lnTo>
                  <a:pt x="1294205" y="264039"/>
                </a:lnTo>
                <a:lnTo>
                  <a:pt x="1321900" y="299491"/>
                </a:lnTo>
                <a:lnTo>
                  <a:pt x="1347415" y="336642"/>
                </a:lnTo>
                <a:lnTo>
                  <a:pt x="1370654" y="375395"/>
                </a:lnTo>
                <a:lnTo>
                  <a:pt x="1391520" y="415653"/>
                </a:lnTo>
                <a:lnTo>
                  <a:pt x="1409916" y="457320"/>
                </a:lnTo>
                <a:lnTo>
                  <a:pt x="1425747" y="500301"/>
                </a:lnTo>
                <a:lnTo>
                  <a:pt x="1438915" y="544497"/>
                </a:lnTo>
                <a:lnTo>
                  <a:pt x="1449325" y="589814"/>
                </a:lnTo>
                <a:lnTo>
                  <a:pt x="1456880" y="636154"/>
                </a:lnTo>
                <a:lnTo>
                  <a:pt x="1461484" y="683421"/>
                </a:lnTo>
                <a:lnTo>
                  <a:pt x="1463040" y="731520"/>
                </a:lnTo>
                <a:lnTo>
                  <a:pt x="1461484" y="779618"/>
                </a:lnTo>
                <a:lnTo>
                  <a:pt x="1456880" y="826885"/>
                </a:lnTo>
                <a:lnTo>
                  <a:pt x="1449325" y="873225"/>
                </a:lnTo>
                <a:lnTo>
                  <a:pt x="1438915" y="918542"/>
                </a:lnTo>
                <a:lnTo>
                  <a:pt x="1425747" y="962738"/>
                </a:lnTo>
                <a:lnTo>
                  <a:pt x="1409916" y="1005719"/>
                </a:lnTo>
                <a:lnTo>
                  <a:pt x="1391520" y="1047386"/>
                </a:lnTo>
                <a:lnTo>
                  <a:pt x="1370654" y="1087644"/>
                </a:lnTo>
                <a:lnTo>
                  <a:pt x="1347415" y="1126397"/>
                </a:lnTo>
                <a:lnTo>
                  <a:pt x="1321900" y="1163548"/>
                </a:lnTo>
                <a:lnTo>
                  <a:pt x="1294205" y="1199000"/>
                </a:lnTo>
                <a:lnTo>
                  <a:pt x="1264425" y="1232658"/>
                </a:lnTo>
                <a:lnTo>
                  <a:pt x="1232658" y="1264425"/>
                </a:lnTo>
                <a:lnTo>
                  <a:pt x="1199000" y="1294205"/>
                </a:lnTo>
                <a:lnTo>
                  <a:pt x="1163548" y="1321900"/>
                </a:lnTo>
                <a:lnTo>
                  <a:pt x="1126397" y="1347415"/>
                </a:lnTo>
                <a:lnTo>
                  <a:pt x="1087644" y="1370654"/>
                </a:lnTo>
                <a:lnTo>
                  <a:pt x="1047386" y="1391520"/>
                </a:lnTo>
                <a:lnTo>
                  <a:pt x="1005719" y="1409916"/>
                </a:lnTo>
                <a:lnTo>
                  <a:pt x="962738" y="1425747"/>
                </a:lnTo>
                <a:lnTo>
                  <a:pt x="918542" y="1438915"/>
                </a:lnTo>
                <a:lnTo>
                  <a:pt x="873225" y="1449325"/>
                </a:lnTo>
                <a:lnTo>
                  <a:pt x="826885" y="1456880"/>
                </a:lnTo>
                <a:lnTo>
                  <a:pt x="779618" y="1461484"/>
                </a:lnTo>
                <a:lnTo>
                  <a:pt x="731520" y="1463040"/>
                </a:lnTo>
                <a:lnTo>
                  <a:pt x="683421" y="1461484"/>
                </a:lnTo>
                <a:lnTo>
                  <a:pt x="636154" y="1456880"/>
                </a:lnTo>
                <a:lnTo>
                  <a:pt x="589814" y="1449325"/>
                </a:lnTo>
                <a:lnTo>
                  <a:pt x="544497" y="1438915"/>
                </a:lnTo>
                <a:lnTo>
                  <a:pt x="500301" y="1425747"/>
                </a:lnTo>
                <a:lnTo>
                  <a:pt x="457320" y="1409916"/>
                </a:lnTo>
                <a:lnTo>
                  <a:pt x="415653" y="1391520"/>
                </a:lnTo>
                <a:lnTo>
                  <a:pt x="375395" y="1370654"/>
                </a:lnTo>
                <a:lnTo>
                  <a:pt x="336642" y="1347415"/>
                </a:lnTo>
                <a:lnTo>
                  <a:pt x="299491" y="1321900"/>
                </a:lnTo>
                <a:lnTo>
                  <a:pt x="264039" y="1294205"/>
                </a:lnTo>
                <a:lnTo>
                  <a:pt x="230381" y="1264425"/>
                </a:lnTo>
                <a:lnTo>
                  <a:pt x="198614" y="1232658"/>
                </a:lnTo>
                <a:lnTo>
                  <a:pt x="168834" y="1199000"/>
                </a:lnTo>
                <a:lnTo>
                  <a:pt x="141139" y="1163548"/>
                </a:lnTo>
                <a:lnTo>
                  <a:pt x="115624" y="1126397"/>
                </a:lnTo>
                <a:lnTo>
                  <a:pt x="92385" y="1087644"/>
                </a:lnTo>
                <a:lnTo>
                  <a:pt x="71519" y="1047386"/>
                </a:lnTo>
                <a:lnTo>
                  <a:pt x="53123" y="1005719"/>
                </a:lnTo>
                <a:lnTo>
                  <a:pt x="37292" y="962738"/>
                </a:lnTo>
                <a:lnTo>
                  <a:pt x="24124" y="918542"/>
                </a:lnTo>
                <a:lnTo>
                  <a:pt x="13714" y="873225"/>
                </a:lnTo>
                <a:lnTo>
                  <a:pt x="6159" y="826885"/>
                </a:lnTo>
                <a:lnTo>
                  <a:pt x="1555" y="779618"/>
                </a:lnTo>
                <a:lnTo>
                  <a:pt x="0" y="731520"/>
                </a:lnTo>
                <a:close/>
              </a:path>
            </a:pathLst>
          </a:custGeom>
          <a:ln w="12192">
            <a:solidFill>
              <a:srgbClr val="85BB2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47800" y="1892807"/>
            <a:ext cx="833627" cy="833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32332" y="3310128"/>
            <a:ext cx="1463040" cy="1477010"/>
          </a:xfrm>
          <a:custGeom>
            <a:avLst/>
            <a:gdLst/>
            <a:ahLst/>
            <a:cxnLst/>
            <a:rect l="l" t="t" r="r" b="b"/>
            <a:pathLst>
              <a:path w="1463039" h="1477010">
                <a:moveTo>
                  <a:pt x="731520" y="0"/>
                </a:moveTo>
                <a:lnTo>
                  <a:pt x="683421" y="1570"/>
                </a:lnTo>
                <a:lnTo>
                  <a:pt x="636154" y="6217"/>
                </a:lnTo>
                <a:lnTo>
                  <a:pt x="589814" y="13843"/>
                </a:lnTo>
                <a:lnTo>
                  <a:pt x="544497" y="24350"/>
                </a:lnTo>
                <a:lnTo>
                  <a:pt x="500301" y="37642"/>
                </a:lnTo>
                <a:lnTo>
                  <a:pt x="457320" y="53621"/>
                </a:lnTo>
                <a:lnTo>
                  <a:pt x="415653" y="72190"/>
                </a:lnTo>
                <a:lnTo>
                  <a:pt x="375395" y="93252"/>
                </a:lnTo>
                <a:lnTo>
                  <a:pt x="336642" y="116708"/>
                </a:lnTo>
                <a:lnTo>
                  <a:pt x="299491" y="142463"/>
                </a:lnTo>
                <a:lnTo>
                  <a:pt x="264039" y="170418"/>
                </a:lnTo>
                <a:lnTo>
                  <a:pt x="230381" y="200477"/>
                </a:lnTo>
                <a:lnTo>
                  <a:pt x="198614" y="232542"/>
                </a:lnTo>
                <a:lnTo>
                  <a:pt x="168834" y="266515"/>
                </a:lnTo>
                <a:lnTo>
                  <a:pt x="141139" y="302300"/>
                </a:lnTo>
                <a:lnTo>
                  <a:pt x="115624" y="339799"/>
                </a:lnTo>
                <a:lnTo>
                  <a:pt x="92385" y="378915"/>
                </a:lnTo>
                <a:lnTo>
                  <a:pt x="71519" y="419551"/>
                </a:lnTo>
                <a:lnTo>
                  <a:pt x="53123" y="461609"/>
                </a:lnTo>
                <a:lnTo>
                  <a:pt x="37292" y="504992"/>
                </a:lnTo>
                <a:lnTo>
                  <a:pt x="24124" y="549603"/>
                </a:lnTo>
                <a:lnTo>
                  <a:pt x="13714" y="595344"/>
                </a:lnTo>
                <a:lnTo>
                  <a:pt x="6159" y="642118"/>
                </a:lnTo>
                <a:lnTo>
                  <a:pt x="1555" y="689829"/>
                </a:lnTo>
                <a:lnTo>
                  <a:pt x="0" y="738378"/>
                </a:lnTo>
                <a:lnTo>
                  <a:pt x="1555" y="786926"/>
                </a:lnTo>
                <a:lnTo>
                  <a:pt x="6159" y="834637"/>
                </a:lnTo>
                <a:lnTo>
                  <a:pt x="13714" y="881411"/>
                </a:lnTo>
                <a:lnTo>
                  <a:pt x="24124" y="927152"/>
                </a:lnTo>
                <a:lnTo>
                  <a:pt x="37292" y="971763"/>
                </a:lnTo>
                <a:lnTo>
                  <a:pt x="53123" y="1015146"/>
                </a:lnTo>
                <a:lnTo>
                  <a:pt x="71519" y="1057204"/>
                </a:lnTo>
                <a:lnTo>
                  <a:pt x="92385" y="1097840"/>
                </a:lnTo>
                <a:lnTo>
                  <a:pt x="115624" y="1136956"/>
                </a:lnTo>
                <a:lnTo>
                  <a:pt x="141139" y="1174455"/>
                </a:lnTo>
                <a:lnTo>
                  <a:pt x="168834" y="1210240"/>
                </a:lnTo>
                <a:lnTo>
                  <a:pt x="198614" y="1244213"/>
                </a:lnTo>
                <a:lnTo>
                  <a:pt x="230381" y="1276278"/>
                </a:lnTo>
                <a:lnTo>
                  <a:pt x="264039" y="1306337"/>
                </a:lnTo>
                <a:lnTo>
                  <a:pt x="299491" y="1334292"/>
                </a:lnTo>
                <a:lnTo>
                  <a:pt x="336642" y="1360047"/>
                </a:lnTo>
                <a:lnTo>
                  <a:pt x="375395" y="1383503"/>
                </a:lnTo>
                <a:lnTo>
                  <a:pt x="415653" y="1404565"/>
                </a:lnTo>
                <a:lnTo>
                  <a:pt x="457320" y="1423134"/>
                </a:lnTo>
                <a:lnTo>
                  <a:pt x="500301" y="1439113"/>
                </a:lnTo>
                <a:lnTo>
                  <a:pt x="544497" y="1452405"/>
                </a:lnTo>
                <a:lnTo>
                  <a:pt x="589814" y="1462912"/>
                </a:lnTo>
                <a:lnTo>
                  <a:pt x="636154" y="1470538"/>
                </a:lnTo>
                <a:lnTo>
                  <a:pt x="683421" y="1475185"/>
                </a:lnTo>
                <a:lnTo>
                  <a:pt x="731520" y="1476756"/>
                </a:lnTo>
                <a:lnTo>
                  <a:pt x="779618" y="1475185"/>
                </a:lnTo>
                <a:lnTo>
                  <a:pt x="826885" y="1470538"/>
                </a:lnTo>
                <a:lnTo>
                  <a:pt x="873225" y="1462912"/>
                </a:lnTo>
                <a:lnTo>
                  <a:pt x="918542" y="1452405"/>
                </a:lnTo>
                <a:lnTo>
                  <a:pt x="962738" y="1439113"/>
                </a:lnTo>
                <a:lnTo>
                  <a:pt x="1005719" y="1423134"/>
                </a:lnTo>
                <a:lnTo>
                  <a:pt x="1047386" y="1404565"/>
                </a:lnTo>
                <a:lnTo>
                  <a:pt x="1087644" y="1383503"/>
                </a:lnTo>
                <a:lnTo>
                  <a:pt x="1126397" y="1360047"/>
                </a:lnTo>
                <a:lnTo>
                  <a:pt x="1163548" y="1334292"/>
                </a:lnTo>
                <a:lnTo>
                  <a:pt x="1199000" y="1306337"/>
                </a:lnTo>
                <a:lnTo>
                  <a:pt x="1232658" y="1276278"/>
                </a:lnTo>
                <a:lnTo>
                  <a:pt x="1264425" y="1244213"/>
                </a:lnTo>
                <a:lnTo>
                  <a:pt x="1294205" y="1210240"/>
                </a:lnTo>
                <a:lnTo>
                  <a:pt x="1321900" y="1174455"/>
                </a:lnTo>
                <a:lnTo>
                  <a:pt x="1347415" y="1136956"/>
                </a:lnTo>
                <a:lnTo>
                  <a:pt x="1370654" y="1097840"/>
                </a:lnTo>
                <a:lnTo>
                  <a:pt x="1391520" y="1057204"/>
                </a:lnTo>
                <a:lnTo>
                  <a:pt x="1409916" y="1015146"/>
                </a:lnTo>
                <a:lnTo>
                  <a:pt x="1425747" y="971763"/>
                </a:lnTo>
                <a:lnTo>
                  <a:pt x="1438915" y="927152"/>
                </a:lnTo>
                <a:lnTo>
                  <a:pt x="1449325" y="881411"/>
                </a:lnTo>
                <a:lnTo>
                  <a:pt x="1456880" y="834637"/>
                </a:lnTo>
                <a:lnTo>
                  <a:pt x="1461484" y="786926"/>
                </a:lnTo>
                <a:lnTo>
                  <a:pt x="1463040" y="738378"/>
                </a:lnTo>
                <a:lnTo>
                  <a:pt x="1461484" y="689829"/>
                </a:lnTo>
                <a:lnTo>
                  <a:pt x="1456880" y="642118"/>
                </a:lnTo>
                <a:lnTo>
                  <a:pt x="1449325" y="595344"/>
                </a:lnTo>
                <a:lnTo>
                  <a:pt x="1438915" y="549603"/>
                </a:lnTo>
                <a:lnTo>
                  <a:pt x="1425747" y="504992"/>
                </a:lnTo>
                <a:lnTo>
                  <a:pt x="1409916" y="461609"/>
                </a:lnTo>
                <a:lnTo>
                  <a:pt x="1391520" y="419551"/>
                </a:lnTo>
                <a:lnTo>
                  <a:pt x="1370654" y="378915"/>
                </a:lnTo>
                <a:lnTo>
                  <a:pt x="1347415" y="339799"/>
                </a:lnTo>
                <a:lnTo>
                  <a:pt x="1321900" y="302300"/>
                </a:lnTo>
                <a:lnTo>
                  <a:pt x="1294205" y="266515"/>
                </a:lnTo>
                <a:lnTo>
                  <a:pt x="1264425" y="232542"/>
                </a:lnTo>
                <a:lnTo>
                  <a:pt x="1232658" y="200477"/>
                </a:lnTo>
                <a:lnTo>
                  <a:pt x="1199000" y="170418"/>
                </a:lnTo>
                <a:lnTo>
                  <a:pt x="1163548" y="142463"/>
                </a:lnTo>
                <a:lnTo>
                  <a:pt x="1126397" y="116708"/>
                </a:lnTo>
                <a:lnTo>
                  <a:pt x="1087644" y="93252"/>
                </a:lnTo>
                <a:lnTo>
                  <a:pt x="1047386" y="72190"/>
                </a:lnTo>
                <a:lnTo>
                  <a:pt x="1005719" y="53621"/>
                </a:lnTo>
                <a:lnTo>
                  <a:pt x="962738" y="37642"/>
                </a:lnTo>
                <a:lnTo>
                  <a:pt x="918542" y="24350"/>
                </a:lnTo>
                <a:lnTo>
                  <a:pt x="873225" y="13843"/>
                </a:lnTo>
                <a:lnTo>
                  <a:pt x="826885" y="6217"/>
                </a:lnTo>
                <a:lnTo>
                  <a:pt x="779618" y="1570"/>
                </a:lnTo>
                <a:lnTo>
                  <a:pt x="7315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32332" y="3310128"/>
            <a:ext cx="1463040" cy="1477010"/>
          </a:xfrm>
          <a:custGeom>
            <a:avLst/>
            <a:gdLst/>
            <a:ahLst/>
            <a:cxnLst/>
            <a:rect l="l" t="t" r="r" b="b"/>
            <a:pathLst>
              <a:path w="1463039" h="1477010">
                <a:moveTo>
                  <a:pt x="0" y="738378"/>
                </a:moveTo>
                <a:lnTo>
                  <a:pt x="1555" y="689829"/>
                </a:lnTo>
                <a:lnTo>
                  <a:pt x="6159" y="642118"/>
                </a:lnTo>
                <a:lnTo>
                  <a:pt x="13714" y="595344"/>
                </a:lnTo>
                <a:lnTo>
                  <a:pt x="24124" y="549603"/>
                </a:lnTo>
                <a:lnTo>
                  <a:pt x="37292" y="504992"/>
                </a:lnTo>
                <a:lnTo>
                  <a:pt x="53123" y="461609"/>
                </a:lnTo>
                <a:lnTo>
                  <a:pt x="71519" y="419551"/>
                </a:lnTo>
                <a:lnTo>
                  <a:pt x="92385" y="378915"/>
                </a:lnTo>
                <a:lnTo>
                  <a:pt x="115624" y="339799"/>
                </a:lnTo>
                <a:lnTo>
                  <a:pt x="141139" y="302300"/>
                </a:lnTo>
                <a:lnTo>
                  <a:pt x="168834" y="266515"/>
                </a:lnTo>
                <a:lnTo>
                  <a:pt x="198614" y="232542"/>
                </a:lnTo>
                <a:lnTo>
                  <a:pt x="230381" y="200477"/>
                </a:lnTo>
                <a:lnTo>
                  <a:pt x="264039" y="170418"/>
                </a:lnTo>
                <a:lnTo>
                  <a:pt x="299491" y="142463"/>
                </a:lnTo>
                <a:lnTo>
                  <a:pt x="336642" y="116708"/>
                </a:lnTo>
                <a:lnTo>
                  <a:pt x="375395" y="93252"/>
                </a:lnTo>
                <a:lnTo>
                  <a:pt x="415653" y="72190"/>
                </a:lnTo>
                <a:lnTo>
                  <a:pt x="457320" y="53621"/>
                </a:lnTo>
                <a:lnTo>
                  <a:pt x="500301" y="37642"/>
                </a:lnTo>
                <a:lnTo>
                  <a:pt x="544497" y="24350"/>
                </a:lnTo>
                <a:lnTo>
                  <a:pt x="589814" y="13843"/>
                </a:lnTo>
                <a:lnTo>
                  <a:pt x="636154" y="6217"/>
                </a:lnTo>
                <a:lnTo>
                  <a:pt x="683421" y="1570"/>
                </a:lnTo>
                <a:lnTo>
                  <a:pt x="731520" y="0"/>
                </a:lnTo>
                <a:lnTo>
                  <a:pt x="779618" y="1570"/>
                </a:lnTo>
                <a:lnTo>
                  <a:pt x="826885" y="6217"/>
                </a:lnTo>
                <a:lnTo>
                  <a:pt x="873225" y="13843"/>
                </a:lnTo>
                <a:lnTo>
                  <a:pt x="918542" y="24350"/>
                </a:lnTo>
                <a:lnTo>
                  <a:pt x="962738" y="37642"/>
                </a:lnTo>
                <a:lnTo>
                  <a:pt x="1005719" y="53621"/>
                </a:lnTo>
                <a:lnTo>
                  <a:pt x="1047386" y="72190"/>
                </a:lnTo>
                <a:lnTo>
                  <a:pt x="1087644" y="93252"/>
                </a:lnTo>
                <a:lnTo>
                  <a:pt x="1126397" y="116708"/>
                </a:lnTo>
                <a:lnTo>
                  <a:pt x="1163548" y="142463"/>
                </a:lnTo>
                <a:lnTo>
                  <a:pt x="1199000" y="170418"/>
                </a:lnTo>
                <a:lnTo>
                  <a:pt x="1232658" y="200477"/>
                </a:lnTo>
                <a:lnTo>
                  <a:pt x="1264425" y="232542"/>
                </a:lnTo>
                <a:lnTo>
                  <a:pt x="1294205" y="266515"/>
                </a:lnTo>
                <a:lnTo>
                  <a:pt x="1321900" y="302300"/>
                </a:lnTo>
                <a:lnTo>
                  <a:pt x="1347415" y="339799"/>
                </a:lnTo>
                <a:lnTo>
                  <a:pt x="1370654" y="378915"/>
                </a:lnTo>
                <a:lnTo>
                  <a:pt x="1391520" y="419551"/>
                </a:lnTo>
                <a:lnTo>
                  <a:pt x="1409916" y="461609"/>
                </a:lnTo>
                <a:lnTo>
                  <a:pt x="1425747" y="504992"/>
                </a:lnTo>
                <a:lnTo>
                  <a:pt x="1438915" y="549603"/>
                </a:lnTo>
                <a:lnTo>
                  <a:pt x="1449325" y="595344"/>
                </a:lnTo>
                <a:lnTo>
                  <a:pt x="1456880" y="642118"/>
                </a:lnTo>
                <a:lnTo>
                  <a:pt x="1461484" y="689829"/>
                </a:lnTo>
                <a:lnTo>
                  <a:pt x="1463040" y="738378"/>
                </a:lnTo>
                <a:lnTo>
                  <a:pt x="1461484" y="786926"/>
                </a:lnTo>
                <a:lnTo>
                  <a:pt x="1456880" y="834637"/>
                </a:lnTo>
                <a:lnTo>
                  <a:pt x="1449325" y="881411"/>
                </a:lnTo>
                <a:lnTo>
                  <a:pt x="1438915" y="927152"/>
                </a:lnTo>
                <a:lnTo>
                  <a:pt x="1425747" y="971763"/>
                </a:lnTo>
                <a:lnTo>
                  <a:pt x="1409916" y="1015146"/>
                </a:lnTo>
                <a:lnTo>
                  <a:pt x="1391520" y="1057204"/>
                </a:lnTo>
                <a:lnTo>
                  <a:pt x="1370654" y="1097840"/>
                </a:lnTo>
                <a:lnTo>
                  <a:pt x="1347415" y="1136956"/>
                </a:lnTo>
                <a:lnTo>
                  <a:pt x="1321900" y="1174455"/>
                </a:lnTo>
                <a:lnTo>
                  <a:pt x="1294205" y="1210240"/>
                </a:lnTo>
                <a:lnTo>
                  <a:pt x="1264425" y="1244213"/>
                </a:lnTo>
                <a:lnTo>
                  <a:pt x="1232658" y="1276278"/>
                </a:lnTo>
                <a:lnTo>
                  <a:pt x="1199000" y="1306337"/>
                </a:lnTo>
                <a:lnTo>
                  <a:pt x="1163548" y="1334292"/>
                </a:lnTo>
                <a:lnTo>
                  <a:pt x="1126397" y="1360047"/>
                </a:lnTo>
                <a:lnTo>
                  <a:pt x="1087644" y="1383503"/>
                </a:lnTo>
                <a:lnTo>
                  <a:pt x="1047386" y="1404565"/>
                </a:lnTo>
                <a:lnTo>
                  <a:pt x="1005719" y="1423134"/>
                </a:lnTo>
                <a:lnTo>
                  <a:pt x="962738" y="1439113"/>
                </a:lnTo>
                <a:lnTo>
                  <a:pt x="918542" y="1452405"/>
                </a:lnTo>
                <a:lnTo>
                  <a:pt x="873225" y="1462912"/>
                </a:lnTo>
                <a:lnTo>
                  <a:pt x="826885" y="1470538"/>
                </a:lnTo>
                <a:lnTo>
                  <a:pt x="779618" y="1475185"/>
                </a:lnTo>
                <a:lnTo>
                  <a:pt x="731520" y="1476756"/>
                </a:lnTo>
                <a:lnTo>
                  <a:pt x="683421" y="1475185"/>
                </a:lnTo>
                <a:lnTo>
                  <a:pt x="636154" y="1470538"/>
                </a:lnTo>
                <a:lnTo>
                  <a:pt x="589814" y="1462912"/>
                </a:lnTo>
                <a:lnTo>
                  <a:pt x="544497" y="1452405"/>
                </a:lnTo>
                <a:lnTo>
                  <a:pt x="500301" y="1439113"/>
                </a:lnTo>
                <a:lnTo>
                  <a:pt x="457320" y="1423134"/>
                </a:lnTo>
                <a:lnTo>
                  <a:pt x="415653" y="1404565"/>
                </a:lnTo>
                <a:lnTo>
                  <a:pt x="375395" y="1383503"/>
                </a:lnTo>
                <a:lnTo>
                  <a:pt x="336642" y="1360047"/>
                </a:lnTo>
                <a:lnTo>
                  <a:pt x="299491" y="1334292"/>
                </a:lnTo>
                <a:lnTo>
                  <a:pt x="264039" y="1306337"/>
                </a:lnTo>
                <a:lnTo>
                  <a:pt x="230381" y="1276278"/>
                </a:lnTo>
                <a:lnTo>
                  <a:pt x="198614" y="1244213"/>
                </a:lnTo>
                <a:lnTo>
                  <a:pt x="168834" y="1210240"/>
                </a:lnTo>
                <a:lnTo>
                  <a:pt x="141139" y="1174455"/>
                </a:lnTo>
                <a:lnTo>
                  <a:pt x="115624" y="1136956"/>
                </a:lnTo>
                <a:lnTo>
                  <a:pt x="92385" y="1097840"/>
                </a:lnTo>
                <a:lnTo>
                  <a:pt x="71519" y="1057204"/>
                </a:lnTo>
                <a:lnTo>
                  <a:pt x="53123" y="1015146"/>
                </a:lnTo>
                <a:lnTo>
                  <a:pt x="37292" y="971763"/>
                </a:lnTo>
                <a:lnTo>
                  <a:pt x="24124" y="927152"/>
                </a:lnTo>
                <a:lnTo>
                  <a:pt x="13714" y="881411"/>
                </a:lnTo>
                <a:lnTo>
                  <a:pt x="6159" y="834637"/>
                </a:lnTo>
                <a:lnTo>
                  <a:pt x="1555" y="786926"/>
                </a:lnTo>
                <a:lnTo>
                  <a:pt x="0" y="738378"/>
                </a:lnTo>
                <a:close/>
              </a:path>
            </a:pathLst>
          </a:custGeom>
          <a:ln w="12192">
            <a:solidFill>
              <a:srgbClr val="61B5E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81327" y="3643883"/>
            <a:ext cx="780287" cy="7863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923D47-47A9-4B9E-A308-66196220D64C}"/>
              </a:ext>
            </a:extLst>
          </p:cNvPr>
          <p:cNvSpPr txBox="1"/>
          <p:nvPr/>
        </p:nvSpPr>
        <p:spPr>
          <a:xfrm>
            <a:off x="11738960" y="6400800"/>
            <a:ext cx="453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843132"/>
            <a:ext cx="541020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“Management is about </a:t>
            </a:r>
            <a:r>
              <a:rPr sz="2800" spc="-15" dirty="0"/>
              <a:t>coping  </a:t>
            </a:r>
            <a:r>
              <a:rPr sz="2800" spc="-10" dirty="0"/>
              <a:t>with </a:t>
            </a:r>
            <a:r>
              <a:rPr sz="2800" spc="-30" dirty="0"/>
              <a:t>complexity…. </a:t>
            </a:r>
            <a:r>
              <a:rPr sz="2800" spc="-10" dirty="0"/>
              <a:t>Leadership,  by </a:t>
            </a:r>
            <a:r>
              <a:rPr sz="2800" spc="-15" dirty="0"/>
              <a:t>contrast, </a:t>
            </a:r>
            <a:r>
              <a:rPr sz="2800" spc="-10" dirty="0"/>
              <a:t>is about </a:t>
            </a:r>
            <a:r>
              <a:rPr sz="2800" spc="-15" dirty="0"/>
              <a:t>coping  </a:t>
            </a:r>
            <a:r>
              <a:rPr sz="2800" spc="-10" dirty="0"/>
              <a:t>with</a:t>
            </a:r>
            <a:r>
              <a:rPr sz="2800" dirty="0"/>
              <a:t> </a:t>
            </a:r>
            <a:r>
              <a:rPr sz="2800" spc="-45" dirty="0"/>
              <a:t>change.”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762000" y="2667000"/>
            <a:ext cx="20840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10" dirty="0">
                <a:solidFill>
                  <a:srgbClr val="85BB24"/>
                </a:solidFill>
                <a:latin typeface="Verdana"/>
                <a:cs typeface="Verdana"/>
              </a:rPr>
              <a:t>John</a:t>
            </a:r>
            <a:r>
              <a:rPr sz="2800" i="1" spc="-25" dirty="0">
                <a:solidFill>
                  <a:srgbClr val="85BB24"/>
                </a:solidFill>
                <a:latin typeface="Verdana"/>
                <a:cs typeface="Verdana"/>
              </a:rPr>
              <a:t> </a:t>
            </a:r>
            <a:r>
              <a:rPr sz="2800" i="1" spc="-10" dirty="0">
                <a:solidFill>
                  <a:srgbClr val="85BB24"/>
                </a:solidFill>
                <a:latin typeface="Verdana"/>
                <a:cs typeface="Verdana"/>
              </a:rPr>
              <a:t>Kotter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7207" y="0"/>
            <a:ext cx="487479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00807B-763A-4D0B-BCC7-DF7C9A79CD88}"/>
              </a:ext>
            </a:extLst>
          </p:cNvPr>
          <p:cNvSpPr txBox="1"/>
          <p:nvPr/>
        </p:nvSpPr>
        <p:spPr>
          <a:xfrm>
            <a:off x="11738960" y="6400800"/>
            <a:ext cx="453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214EF19B-C4B1-4992-B970-C8FAE3F472C4}"/>
              </a:ext>
            </a:extLst>
          </p:cNvPr>
          <p:cNvSpPr txBox="1">
            <a:spLocks/>
          </p:cNvSpPr>
          <p:nvPr/>
        </p:nvSpPr>
        <p:spPr>
          <a:xfrm>
            <a:off x="762000" y="4246567"/>
            <a:ext cx="5954395" cy="21922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 marR="5080">
              <a:spcBef>
                <a:spcPts val="95"/>
              </a:spcBef>
            </a:pPr>
            <a:r>
              <a:rPr lang="en-US" sz="2800" kern="0" spc="-5" dirty="0"/>
              <a:t>Poll Question 3 – </a:t>
            </a:r>
          </a:p>
          <a:p>
            <a:pPr marL="12700" marR="5080">
              <a:spcBef>
                <a:spcPts val="95"/>
              </a:spcBef>
            </a:pPr>
            <a:endParaRPr lang="en-US" sz="2800" kern="0" spc="-5" dirty="0"/>
          </a:p>
          <a:p>
            <a:pPr marL="12700" marR="5080">
              <a:spcBef>
                <a:spcPts val="95"/>
              </a:spcBef>
            </a:pPr>
            <a:r>
              <a:rPr lang="en-US" sz="2800" i="1" kern="0" spc="-5" dirty="0">
                <a:solidFill>
                  <a:srgbClr val="92D050"/>
                </a:solidFill>
              </a:rPr>
              <a:t>I have the skills, knowledge and technology to keep pace with changing needs…</a:t>
            </a:r>
            <a:endParaRPr lang="en-US" sz="2800" i="1" kern="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42587C7-5B68-424A-A206-18BEB0D9273A}"/>
              </a:ext>
            </a:extLst>
          </p:cNvPr>
          <p:cNvSpPr txBox="1">
            <a:spLocks/>
          </p:cNvSpPr>
          <p:nvPr/>
        </p:nvSpPr>
        <p:spPr bwMode="gray">
          <a:xfrm>
            <a:off x="259490" y="850129"/>
            <a:ext cx="11751277" cy="7964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Financial Management Service Delivery Transformation Accelerates The Realization of Goals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BBDF13D-98F3-428B-A010-3669B792B3A0}"/>
              </a:ext>
            </a:extLst>
          </p:cNvPr>
          <p:cNvSpPr txBox="1">
            <a:spLocks/>
          </p:cNvSpPr>
          <p:nvPr/>
        </p:nvSpPr>
        <p:spPr bwMode="gray">
          <a:xfrm>
            <a:off x="259490" y="75429"/>
            <a:ext cx="11751277" cy="79641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The Future of Federal Financial Management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933B6B-A6E0-436C-A69B-C8413114B589}"/>
              </a:ext>
            </a:extLst>
          </p:cNvPr>
          <p:cNvSpPr txBox="1"/>
          <p:nvPr/>
        </p:nvSpPr>
        <p:spPr>
          <a:xfrm>
            <a:off x="11738961" y="6400800"/>
            <a:ext cx="267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67FF129-1EC6-4244-9E6E-B5642C5D1BB6}"/>
              </a:ext>
            </a:extLst>
          </p:cNvPr>
          <p:cNvGrpSpPr/>
          <p:nvPr/>
        </p:nvGrpSpPr>
        <p:grpSpPr>
          <a:xfrm>
            <a:off x="6872729" y="2150598"/>
            <a:ext cx="4495800" cy="3340870"/>
            <a:chOff x="7391400" y="2745594"/>
            <a:chExt cx="4495800" cy="335040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E3C947C-F422-456C-ABC6-EF4299EB822D}"/>
                </a:ext>
              </a:extLst>
            </p:cNvPr>
            <p:cNvGrpSpPr/>
            <p:nvPr/>
          </p:nvGrpSpPr>
          <p:grpSpPr>
            <a:xfrm>
              <a:off x="7499088" y="2995669"/>
              <a:ext cx="4318197" cy="3022534"/>
              <a:chOff x="7499088" y="2995669"/>
              <a:chExt cx="4318197" cy="3022534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20D0B8B-B9C9-4662-A485-EEC127B75EED}"/>
                  </a:ext>
                </a:extLst>
              </p:cNvPr>
              <p:cNvSpPr/>
              <p:nvPr/>
            </p:nvSpPr>
            <p:spPr>
              <a:xfrm>
                <a:off x="7499088" y="3674358"/>
                <a:ext cx="422400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IT Modernization 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48385A6-EA5B-436F-87E1-D31AC86CFB92}"/>
                  </a:ext>
                </a:extLst>
              </p:cNvPr>
              <p:cNvSpPr/>
              <p:nvPr/>
            </p:nvSpPr>
            <p:spPr>
              <a:xfrm>
                <a:off x="7554831" y="2995669"/>
                <a:ext cx="426245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Key Drivers for Transformation: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11FD459-E127-414F-A85E-1CD8B7C53C60}"/>
                  </a:ext>
                </a:extLst>
              </p:cNvPr>
              <p:cNvSpPr/>
              <p:nvPr/>
            </p:nvSpPr>
            <p:spPr>
              <a:xfrm>
                <a:off x="7574056" y="4353048"/>
                <a:ext cx="422400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Data Accountability and Transparency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E7CEF23-2586-43C6-8EC8-1FAC29BD9C01}"/>
                  </a:ext>
                </a:extLst>
              </p:cNvPr>
              <p:cNvSpPr/>
              <p:nvPr/>
            </p:nvSpPr>
            <p:spPr>
              <a:xfrm>
                <a:off x="7532797" y="5310317"/>
                <a:ext cx="422400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People – Workforce of the 21</a:t>
                </a:r>
                <a:r>
                  <a:rPr kumimoji="0" lang="en-US" sz="20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st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Century</a:t>
                </a: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79AEC4-3773-4728-B926-2B40F7AD5D73}"/>
                </a:ext>
              </a:extLst>
            </p:cNvPr>
            <p:cNvSpPr/>
            <p:nvPr/>
          </p:nvSpPr>
          <p:spPr>
            <a:xfrm>
              <a:off x="7391400" y="2745594"/>
              <a:ext cx="4495800" cy="3350406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423BCFC-2AC0-44C6-99C1-8D2C13BC8228}"/>
              </a:ext>
            </a:extLst>
          </p:cNvPr>
          <p:cNvGrpSpPr/>
          <p:nvPr/>
        </p:nvGrpSpPr>
        <p:grpSpPr>
          <a:xfrm>
            <a:off x="-508000" y="1219200"/>
            <a:ext cx="8128000" cy="5418667"/>
            <a:chOff x="-544367" y="1225588"/>
            <a:chExt cx="8128000" cy="5418667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4D12C6BD-94A5-4571-8ED7-960608A34098}"/>
                </a:ext>
              </a:extLst>
            </p:cNvPr>
            <p:cNvGrpSpPr/>
            <p:nvPr/>
          </p:nvGrpSpPr>
          <p:grpSpPr>
            <a:xfrm>
              <a:off x="-544367" y="1225588"/>
              <a:ext cx="8128000" cy="5418667"/>
              <a:chOff x="3744900" y="1192910"/>
              <a:chExt cx="8128000" cy="5418667"/>
            </a:xfrm>
          </p:grpSpPr>
          <p:graphicFrame>
            <p:nvGraphicFramePr>
              <p:cNvPr id="50" name="Diagram 49">
                <a:extLst>
                  <a:ext uri="{FF2B5EF4-FFF2-40B4-BE49-F238E27FC236}">
                    <a16:creationId xmlns:a16="http://schemas.microsoft.com/office/drawing/2014/main" id="{47026357-5CE7-40AC-9A8E-38C3DE970AA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399065256"/>
                  </p:ext>
                </p:extLst>
              </p:nvPr>
            </p:nvGraphicFramePr>
            <p:xfrm>
              <a:off x="3744900" y="1192910"/>
              <a:ext cx="8128000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533FB6BF-FBC1-4F1F-A5F5-D25272A90681}"/>
                  </a:ext>
                </a:extLst>
              </p:cNvPr>
              <p:cNvGrpSpPr/>
              <p:nvPr/>
            </p:nvGrpSpPr>
            <p:grpSpPr>
              <a:xfrm>
                <a:off x="5935590" y="2156842"/>
                <a:ext cx="3537860" cy="3762797"/>
                <a:chOff x="5935590" y="2156842"/>
                <a:chExt cx="3537860" cy="3762797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70C0D5D6-B72F-4178-AB5A-B7F28EADD30C}"/>
                    </a:ext>
                  </a:extLst>
                </p:cNvPr>
                <p:cNvGrpSpPr/>
                <p:nvPr/>
              </p:nvGrpSpPr>
              <p:grpSpPr>
                <a:xfrm>
                  <a:off x="6272853" y="2438400"/>
                  <a:ext cx="2912844" cy="3026778"/>
                  <a:chOff x="2084889" y="2403472"/>
                  <a:chExt cx="2912844" cy="3026778"/>
                </a:xfrm>
              </p:grpSpPr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1C99847E-E6A8-4D79-9998-CBE84B77B626}"/>
                      </a:ext>
                    </a:extLst>
                  </p:cNvPr>
                  <p:cNvSpPr/>
                  <p:nvPr/>
                </p:nvSpPr>
                <p:spPr>
                  <a:xfrm>
                    <a:off x="2084889" y="2403472"/>
                    <a:ext cx="2912844" cy="3026778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  <p:sp>
                <p:nvSpPr>
                  <p:cNvPr id="2" name="Oval 1">
                    <a:extLst>
                      <a:ext uri="{FF2B5EF4-FFF2-40B4-BE49-F238E27FC236}">
                        <a16:creationId xmlns:a16="http://schemas.microsoft.com/office/drawing/2014/main" id="{2A1ED327-E7A7-4282-B9EB-B213A859B8F1}"/>
                      </a:ext>
                    </a:extLst>
                  </p:cNvPr>
                  <p:cNvSpPr/>
                  <p:nvPr/>
                </p:nvSpPr>
                <p:spPr>
                  <a:xfrm>
                    <a:off x="2503336" y="2908334"/>
                    <a:ext cx="2057400" cy="1983448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/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41C0BCE8-3EF4-46A0-A3AF-F65F68E5477B}"/>
                      </a:ext>
                    </a:extLst>
                  </p:cNvPr>
                  <p:cNvSpPr/>
                  <p:nvPr/>
                </p:nvSpPr>
                <p:spPr>
                  <a:xfrm>
                    <a:off x="2457036" y="3678419"/>
                    <a:ext cx="2103700" cy="1547976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prstTxWarp prst="textArchDown">
                      <a:avLst>
                        <a:gd name="adj" fmla="val 20413819"/>
                      </a:avLst>
                    </a:prstTxWarp>
                    <a:spAutoFit/>
                  </a:bodyPr>
                  <a:lstStyle/>
                  <a:p>
                    <a:pPr algn="ctr"/>
                    <a:r>
                      <a:rPr lang="en-US" sz="2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Transformation</a:t>
                    </a:r>
                  </a:p>
                </p:txBody>
              </p:sp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E0815F14-04F3-4360-8B44-41CB14E07151}"/>
                      </a:ext>
                    </a:extLst>
                  </p:cNvPr>
                  <p:cNvSpPr txBox="1"/>
                  <p:nvPr/>
                </p:nvSpPr>
                <p:spPr>
                  <a:xfrm>
                    <a:off x="2550791" y="3602912"/>
                    <a:ext cx="1969001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Federal Financial</a:t>
                    </a:r>
                    <a:br>
                      <a:rPr lang="en-US" sz="2000" b="1" dirty="0">
                        <a:solidFill>
                          <a:schemeClr val="bg1"/>
                        </a:solidFill>
                      </a:rPr>
                    </a:br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Management</a:t>
                    </a:r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24BD58DE-8056-4153-957A-01D4FFA05595}"/>
                      </a:ext>
                    </a:extLst>
                  </p:cNvPr>
                  <p:cNvSpPr/>
                  <p:nvPr/>
                </p:nvSpPr>
                <p:spPr>
                  <a:xfrm rot="178967">
                    <a:off x="2616826" y="2715439"/>
                    <a:ext cx="1958374" cy="1135559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prstTxWarp prst="textArchUp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2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Service Delivery</a:t>
                    </a:r>
                  </a:p>
                </p:txBody>
              </p: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6BFAAD0E-2C17-425F-A4DB-6691576D8336}"/>
                    </a:ext>
                  </a:extLst>
                </p:cNvPr>
                <p:cNvGrpSpPr/>
                <p:nvPr/>
              </p:nvGrpSpPr>
              <p:grpSpPr>
                <a:xfrm>
                  <a:off x="5935590" y="2156842"/>
                  <a:ext cx="3537860" cy="3762797"/>
                  <a:chOff x="5935590" y="2156842"/>
                  <a:chExt cx="3537860" cy="3762797"/>
                </a:xfrm>
              </p:grpSpPr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6ABE092F-8449-4A2B-B4D7-7B46B124879E}"/>
                      </a:ext>
                    </a:extLst>
                  </p:cNvPr>
                  <p:cNvSpPr/>
                  <p:nvPr/>
                </p:nvSpPr>
                <p:spPr>
                  <a:xfrm rot="18350848">
                    <a:off x="5671634" y="2519735"/>
                    <a:ext cx="2465099" cy="1739313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prstTxWarp prst="textArchUp">
                      <a:avLst>
                        <a:gd name="adj" fmla="val 9755984"/>
                      </a:avLst>
                    </a:prstTxWarp>
                    <a:spAutoFit/>
                  </a:bodyPr>
                  <a:lstStyle/>
                  <a:p>
                    <a:pPr algn="ctr"/>
                    <a:r>
                      <a:rPr lang="en-US" sz="40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People</a:t>
                    </a:r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BBD6A403-D271-4EB3-AD39-7D66185ED771}"/>
                      </a:ext>
                    </a:extLst>
                  </p:cNvPr>
                  <p:cNvSpPr/>
                  <p:nvPr/>
                </p:nvSpPr>
                <p:spPr>
                  <a:xfrm rot="4075371">
                    <a:off x="7585205" y="2951173"/>
                    <a:ext cx="2465099" cy="131139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prstTxWarp prst="textArchUp">
                      <a:avLst>
                        <a:gd name="adj" fmla="val 10333066"/>
                      </a:avLst>
                    </a:prstTxWarp>
                    <a:spAutoFit/>
                  </a:bodyPr>
                  <a:lstStyle/>
                  <a:p>
                    <a:pPr algn="ctr"/>
                    <a:r>
                      <a:rPr lang="en-US" sz="40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Process</a:t>
                    </a:r>
                  </a:p>
                </p:txBody>
              </p:sp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CB7D0B50-006E-42DB-A9FF-43D3ADC7F358}"/>
                      </a:ext>
                    </a:extLst>
                  </p:cNvPr>
                  <p:cNvSpPr/>
                  <p:nvPr/>
                </p:nvSpPr>
                <p:spPr>
                  <a:xfrm rot="322297">
                    <a:off x="5935590" y="2716922"/>
                    <a:ext cx="3356368" cy="3202717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prstTxWarp prst="textArchDown">
                      <a:avLst>
                        <a:gd name="adj" fmla="val 480192"/>
                      </a:avLst>
                    </a:prstTxWarp>
                    <a:spAutoFit/>
                  </a:bodyPr>
                  <a:lstStyle/>
                  <a:p>
                    <a:pPr algn="ctr"/>
                    <a:r>
                      <a:rPr lang="en-US" sz="40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Technology</a:t>
                    </a:r>
                  </a:p>
                </p:txBody>
              </p:sp>
            </p:grpSp>
          </p:grpSp>
        </p:grp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2E2EC0D3-25C0-4782-A5CC-8C12D3CD71EE}"/>
                </a:ext>
              </a:extLst>
            </p:cNvPr>
            <p:cNvSpPr/>
            <p:nvPr/>
          </p:nvSpPr>
          <p:spPr>
            <a:xfrm rot="5400000">
              <a:off x="3195286" y="1672070"/>
              <a:ext cx="1185697" cy="82453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3201E334-F2D2-409B-89E4-A3F3C489EC32}"/>
                </a:ext>
              </a:extLst>
            </p:cNvPr>
            <p:cNvSpPr/>
            <p:nvPr/>
          </p:nvSpPr>
          <p:spPr>
            <a:xfrm rot="12620284">
              <a:off x="4285105" y="4787697"/>
              <a:ext cx="1185697" cy="824539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22F87F33-0FD2-4984-A543-AF807CA576EC}"/>
                </a:ext>
              </a:extLst>
            </p:cNvPr>
            <p:cNvSpPr/>
            <p:nvPr/>
          </p:nvSpPr>
          <p:spPr>
            <a:xfrm rot="19794177">
              <a:off x="1017080" y="4226793"/>
              <a:ext cx="1185697" cy="824539"/>
            </a:xfrm>
            <a:prstGeom prst="triangle">
              <a:avLst/>
            </a:prstGeom>
            <a:solidFill>
              <a:srgbClr val="327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6828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609600"/>
            <a:ext cx="59543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“The </a:t>
            </a:r>
            <a:r>
              <a:rPr sz="2800" spc="-10" dirty="0"/>
              <a:t>future is already here </a:t>
            </a:r>
            <a:r>
              <a:rPr sz="2800" spc="-5" dirty="0"/>
              <a:t>— it's  </a:t>
            </a:r>
            <a:r>
              <a:rPr sz="2800" spc="-10" dirty="0"/>
              <a:t>just not very evenly</a:t>
            </a:r>
            <a:r>
              <a:rPr sz="2800" spc="55" dirty="0"/>
              <a:t> </a:t>
            </a:r>
            <a:r>
              <a:rPr sz="2800" spc="-30" dirty="0"/>
              <a:t>distributed.”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762000" y="1600200"/>
            <a:ext cx="26695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solidFill>
                  <a:srgbClr val="85BB24"/>
                </a:solidFill>
                <a:latin typeface="Verdana"/>
                <a:cs typeface="Verdana"/>
              </a:rPr>
              <a:t>William</a:t>
            </a:r>
            <a:r>
              <a:rPr sz="2800" i="1" spc="-80" dirty="0">
                <a:solidFill>
                  <a:srgbClr val="85BB24"/>
                </a:solidFill>
                <a:latin typeface="Verdana"/>
                <a:cs typeface="Verdana"/>
              </a:rPr>
              <a:t> </a:t>
            </a:r>
            <a:r>
              <a:rPr sz="2800" i="1" spc="-5" dirty="0">
                <a:solidFill>
                  <a:srgbClr val="85BB24"/>
                </a:solidFill>
                <a:latin typeface="Verdana"/>
                <a:cs typeface="Verdana"/>
              </a:rPr>
              <a:t>Gibson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7207" y="0"/>
            <a:ext cx="487479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D09FFB-B1C3-48AB-AFEC-AF651D9C0418}"/>
              </a:ext>
            </a:extLst>
          </p:cNvPr>
          <p:cNvSpPr txBox="1"/>
          <p:nvPr/>
        </p:nvSpPr>
        <p:spPr>
          <a:xfrm>
            <a:off x="11738961" y="6400800"/>
            <a:ext cx="267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B9FDDA34-C155-4B1E-8AF9-5C10AA2A24C5}"/>
              </a:ext>
            </a:extLst>
          </p:cNvPr>
          <p:cNvSpPr txBox="1">
            <a:spLocks/>
          </p:cNvSpPr>
          <p:nvPr/>
        </p:nvSpPr>
        <p:spPr>
          <a:xfrm>
            <a:off x="762000" y="4489851"/>
            <a:ext cx="5954395" cy="1761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 marR="5080">
              <a:spcBef>
                <a:spcPts val="95"/>
              </a:spcBef>
            </a:pPr>
            <a:r>
              <a:rPr lang="en-US" sz="2800" kern="0" spc="-5" dirty="0"/>
              <a:t>Poll Question 1 – </a:t>
            </a:r>
          </a:p>
          <a:p>
            <a:pPr marL="12700" marR="5080">
              <a:spcBef>
                <a:spcPts val="95"/>
              </a:spcBef>
            </a:pPr>
            <a:endParaRPr lang="en-US" sz="2800" kern="0" spc="-5" dirty="0"/>
          </a:p>
          <a:p>
            <a:pPr marL="12700" marR="5080">
              <a:spcBef>
                <a:spcPts val="95"/>
              </a:spcBef>
            </a:pPr>
            <a:r>
              <a:rPr lang="en-US" sz="2800" i="1" kern="0" spc="-5" dirty="0">
                <a:solidFill>
                  <a:srgbClr val="92D050"/>
                </a:solidFill>
              </a:rPr>
              <a:t>When I hear “future of work” the first thing I think of is…</a:t>
            </a:r>
            <a:endParaRPr lang="en-US" sz="2800" i="1" kern="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" y="2853689"/>
            <a:ext cx="368935" cy="0"/>
          </a:xfrm>
          <a:custGeom>
            <a:avLst/>
            <a:gdLst/>
            <a:ahLst/>
            <a:cxnLst/>
            <a:rect l="l" t="t" r="r" b="b"/>
            <a:pathLst>
              <a:path w="368935">
                <a:moveTo>
                  <a:pt x="0" y="0"/>
                </a:moveTo>
                <a:lnTo>
                  <a:pt x="368630" y="0"/>
                </a:lnTo>
              </a:path>
            </a:pathLst>
          </a:custGeom>
          <a:ln w="28956">
            <a:solidFill>
              <a:srgbClr val="5255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" y="2564129"/>
            <a:ext cx="737870" cy="0"/>
          </a:xfrm>
          <a:custGeom>
            <a:avLst/>
            <a:gdLst/>
            <a:ahLst/>
            <a:cxnLst/>
            <a:rect l="l" t="t" r="r" b="b"/>
            <a:pathLst>
              <a:path w="737870">
                <a:moveTo>
                  <a:pt x="0" y="0"/>
                </a:moveTo>
                <a:lnTo>
                  <a:pt x="737247" y="0"/>
                </a:lnTo>
              </a:path>
            </a:pathLst>
          </a:custGeom>
          <a:ln w="28956">
            <a:solidFill>
              <a:srgbClr val="5255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" y="2266950"/>
            <a:ext cx="368935" cy="0"/>
          </a:xfrm>
          <a:custGeom>
            <a:avLst/>
            <a:gdLst/>
            <a:ahLst/>
            <a:cxnLst/>
            <a:rect l="l" t="t" r="r" b="b"/>
            <a:pathLst>
              <a:path w="368935">
                <a:moveTo>
                  <a:pt x="0" y="0"/>
                </a:moveTo>
                <a:lnTo>
                  <a:pt x="368630" y="0"/>
                </a:lnTo>
              </a:path>
            </a:pathLst>
          </a:custGeom>
          <a:ln w="28956">
            <a:solidFill>
              <a:srgbClr val="5255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" y="1994154"/>
            <a:ext cx="737870" cy="0"/>
          </a:xfrm>
          <a:custGeom>
            <a:avLst/>
            <a:gdLst/>
            <a:ahLst/>
            <a:cxnLst/>
            <a:rect l="l" t="t" r="r" b="b"/>
            <a:pathLst>
              <a:path w="737870">
                <a:moveTo>
                  <a:pt x="0" y="0"/>
                </a:moveTo>
                <a:lnTo>
                  <a:pt x="737247" y="0"/>
                </a:lnTo>
              </a:path>
            </a:pathLst>
          </a:custGeom>
          <a:ln w="28956">
            <a:solidFill>
              <a:srgbClr val="5255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" y="1696973"/>
            <a:ext cx="368935" cy="0"/>
          </a:xfrm>
          <a:custGeom>
            <a:avLst/>
            <a:gdLst/>
            <a:ahLst/>
            <a:cxnLst/>
            <a:rect l="l" t="t" r="r" b="b"/>
            <a:pathLst>
              <a:path w="368935">
                <a:moveTo>
                  <a:pt x="0" y="0"/>
                </a:moveTo>
                <a:lnTo>
                  <a:pt x="368630" y="0"/>
                </a:lnTo>
              </a:path>
            </a:pathLst>
          </a:custGeom>
          <a:ln w="28956">
            <a:solidFill>
              <a:srgbClr val="5255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" y="1422653"/>
            <a:ext cx="737870" cy="0"/>
          </a:xfrm>
          <a:custGeom>
            <a:avLst/>
            <a:gdLst/>
            <a:ahLst/>
            <a:cxnLst/>
            <a:rect l="l" t="t" r="r" b="b"/>
            <a:pathLst>
              <a:path w="737870">
                <a:moveTo>
                  <a:pt x="0" y="0"/>
                </a:moveTo>
                <a:lnTo>
                  <a:pt x="737247" y="0"/>
                </a:lnTo>
              </a:path>
            </a:pathLst>
          </a:custGeom>
          <a:ln w="28956">
            <a:solidFill>
              <a:srgbClr val="5255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" y="1125474"/>
            <a:ext cx="368935" cy="0"/>
          </a:xfrm>
          <a:custGeom>
            <a:avLst/>
            <a:gdLst/>
            <a:ahLst/>
            <a:cxnLst/>
            <a:rect l="l" t="t" r="r" b="b"/>
            <a:pathLst>
              <a:path w="368935">
                <a:moveTo>
                  <a:pt x="0" y="0"/>
                </a:moveTo>
                <a:lnTo>
                  <a:pt x="368630" y="0"/>
                </a:lnTo>
              </a:path>
            </a:pathLst>
          </a:custGeom>
          <a:ln w="28956">
            <a:solidFill>
              <a:srgbClr val="5255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6" y="852677"/>
            <a:ext cx="737870" cy="0"/>
          </a:xfrm>
          <a:custGeom>
            <a:avLst/>
            <a:gdLst/>
            <a:ahLst/>
            <a:cxnLst/>
            <a:rect l="l" t="t" r="r" b="b"/>
            <a:pathLst>
              <a:path w="737870">
                <a:moveTo>
                  <a:pt x="0" y="0"/>
                </a:moveTo>
                <a:lnTo>
                  <a:pt x="737247" y="0"/>
                </a:lnTo>
              </a:path>
            </a:pathLst>
          </a:custGeom>
          <a:ln w="28956">
            <a:solidFill>
              <a:srgbClr val="5255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86" y="555498"/>
            <a:ext cx="368935" cy="0"/>
          </a:xfrm>
          <a:custGeom>
            <a:avLst/>
            <a:gdLst/>
            <a:ahLst/>
            <a:cxnLst/>
            <a:rect l="l" t="t" r="r" b="b"/>
            <a:pathLst>
              <a:path w="368935">
                <a:moveTo>
                  <a:pt x="0" y="0"/>
                </a:moveTo>
                <a:lnTo>
                  <a:pt x="368630" y="0"/>
                </a:lnTo>
              </a:path>
            </a:pathLst>
          </a:custGeom>
          <a:ln w="28956">
            <a:solidFill>
              <a:srgbClr val="5255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27620" y="5996504"/>
            <a:ext cx="647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197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24760" y="5996504"/>
            <a:ext cx="647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198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21900" y="5996504"/>
            <a:ext cx="647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199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19040" y="5996504"/>
            <a:ext cx="647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200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16180" y="5996504"/>
            <a:ext cx="647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201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27103" y="5996504"/>
            <a:ext cx="6197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7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od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444928"/>
            <a:ext cx="11592639" cy="5401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191878" y="1641614"/>
            <a:ext cx="4514850" cy="1976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114" dirty="0"/>
              <a:t>Today, </a:t>
            </a:r>
            <a:r>
              <a:rPr spc="-5" dirty="0"/>
              <a:t>external </a:t>
            </a:r>
            <a:r>
              <a:rPr dirty="0"/>
              <a:t>forces  are pressuring  </a:t>
            </a:r>
            <a:r>
              <a:rPr spc="-5" dirty="0"/>
              <a:t>organizations to  </a:t>
            </a:r>
            <a:r>
              <a:rPr b="1" spc="-5" dirty="0">
                <a:latin typeface="Verdana"/>
                <a:cs typeface="Verdana"/>
              </a:rPr>
              <a:t>change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387453" y="4952310"/>
            <a:ext cx="1115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Public</a:t>
            </a:r>
            <a:r>
              <a:rPr sz="14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Policy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63540" y="2510560"/>
            <a:ext cx="9994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Individuals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06198" y="1982590"/>
            <a:ext cx="10210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Technology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012828" y="3464151"/>
            <a:ext cx="10007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Bu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ss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718E54-AA20-41F4-B7DA-442F978FA45C}"/>
              </a:ext>
            </a:extLst>
          </p:cNvPr>
          <p:cNvSpPr txBox="1"/>
          <p:nvPr/>
        </p:nvSpPr>
        <p:spPr>
          <a:xfrm>
            <a:off x="11738961" y="6400800"/>
            <a:ext cx="267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5518" y="209552"/>
            <a:ext cx="83439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We’re </a:t>
            </a:r>
            <a:r>
              <a:rPr dirty="0"/>
              <a:t>seeing </a:t>
            </a:r>
            <a:r>
              <a:rPr spc="-5" dirty="0"/>
              <a:t>unprecedented</a:t>
            </a:r>
            <a:r>
              <a:rPr spc="90" dirty="0"/>
              <a:t> </a:t>
            </a:r>
            <a:r>
              <a:rPr spc="-5" dirty="0"/>
              <a:t>disruption…</a:t>
            </a:r>
          </a:p>
        </p:txBody>
      </p:sp>
      <p:sp>
        <p:nvSpPr>
          <p:cNvPr id="3" name="object 3"/>
          <p:cNvSpPr/>
          <p:nvPr/>
        </p:nvSpPr>
        <p:spPr>
          <a:xfrm>
            <a:off x="3337559" y="4003547"/>
            <a:ext cx="2560319" cy="2187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4003547"/>
            <a:ext cx="2560396" cy="2185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2204" y="4003547"/>
            <a:ext cx="2560318" cy="2189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94120" y="4003548"/>
            <a:ext cx="2566060" cy="2186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45692" y="1143000"/>
            <a:ext cx="2560319" cy="21856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32647" y="1143000"/>
            <a:ext cx="2560711" cy="2185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88408" y="1143000"/>
            <a:ext cx="2560319" cy="21865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80831" y="2759964"/>
            <a:ext cx="2659380" cy="568960"/>
          </a:xfrm>
          <a:custGeom>
            <a:avLst/>
            <a:gdLst/>
            <a:ahLst/>
            <a:cxnLst/>
            <a:rect l="l" t="t" r="r" b="b"/>
            <a:pathLst>
              <a:path w="2659379" h="568960">
                <a:moveTo>
                  <a:pt x="0" y="0"/>
                </a:moveTo>
                <a:lnTo>
                  <a:pt x="2659379" y="0"/>
                </a:lnTo>
                <a:lnTo>
                  <a:pt x="2659379" y="568451"/>
                </a:lnTo>
                <a:lnTo>
                  <a:pt x="0" y="56845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67929" y="2807816"/>
            <a:ext cx="24815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65" dirty="0">
                <a:solidFill>
                  <a:srgbClr val="FFFFFF"/>
                </a:solidFill>
                <a:latin typeface="Open Sans"/>
                <a:cs typeface="Open Sans"/>
              </a:rPr>
              <a:t>AI,</a:t>
            </a:r>
            <a:r>
              <a:rPr sz="1400" b="1" spc="18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spc="80" dirty="0">
                <a:solidFill>
                  <a:srgbClr val="FFFFFF"/>
                </a:solidFill>
                <a:latin typeface="Open Sans"/>
                <a:cs typeface="Open Sans"/>
              </a:rPr>
              <a:t>COGNITIVE</a:t>
            </a:r>
            <a:endParaRPr sz="1400">
              <a:latin typeface="Open Sans"/>
              <a:cs typeface="Open Sans"/>
            </a:endParaRPr>
          </a:p>
          <a:p>
            <a:pPr algn="ctr">
              <a:lnSpc>
                <a:spcPct val="100000"/>
              </a:lnSpc>
            </a:pPr>
            <a:r>
              <a:rPr sz="1400" b="1" spc="80" dirty="0">
                <a:solidFill>
                  <a:srgbClr val="FFFFFF"/>
                </a:solidFill>
                <a:latin typeface="Open Sans"/>
                <a:cs typeface="Open Sans"/>
              </a:rPr>
              <a:t>COMPUTING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&amp;</a:t>
            </a:r>
            <a:r>
              <a:rPr sz="1400" b="1" spc="26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spc="80" dirty="0">
                <a:solidFill>
                  <a:srgbClr val="FFFFFF"/>
                </a:solidFill>
                <a:latin typeface="Open Sans"/>
                <a:cs typeface="Open Sans"/>
              </a:rPr>
              <a:t>ROBOTICS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82311" y="2759964"/>
            <a:ext cx="2557780" cy="568960"/>
          </a:xfrm>
          <a:prstGeom prst="rect">
            <a:avLst/>
          </a:prstGeom>
          <a:solidFill>
            <a:srgbClr val="000000">
              <a:alpha val="59999"/>
            </a:srgbClr>
          </a:solidFill>
        </p:spPr>
        <p:txBody>
          <a:bodyPr vert="horz" wrap="square" lIns="0" tIns="160655" rIns="0" bIns="0" rtlCol="0">
            <a:spAutoFit/>
          </a:bodyPr>
          <a:lstStyle/>
          <a:p>
            <a:pPr marL="287020">
              <a:lnSpc>
                <a:spcPct val="100000"/>
              </a:lnSpc>
              <a:spcBef>
                <a:spcPts val="1265"/>
              </a:spcBef>
            </a:pP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1400" b="1" spc="-1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sz="14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U</a:t>
            </a:r>
            <a:r>
              <a:rPr sz="1400" b="1" spc="-1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spc="100" dirty="0">
                <a:solidFill>
                  <a:srgbClr val="FFFFFF"/>
                </a:solidFill>
                <a:latin typeface="Open Sans"/>
                <a:cs typeface="Open Sans"/>
              </a:rPr>
              <a:t>NA</a:t>
            </a:r>
            <a:r>
              <a:rPr sz="1400" b="1" spc="-1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r>
              <a:rPr sz="1400" b="1" spc="-1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sz="1400" b="1" spc="35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spc="100" dirty="0">
                <a:solidFill>
                  <a:srgbClr val="FFFFFF"/>
                </a:solidFill>
                <a:latin typeface="Open Sans"/>
                <a:cs typeface="Open Sans"/>
              </a:rPr>
              <a:t>OF</a:t>
            </a:r>
            <a:r>
              <a:rPr sz="1400" b="1" spc="38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D</a:t>
            </a:r>
            <a:r>
              <a:rPr sz="1400" b="1" spc="-18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spc="70" dirty="0">
                <a:solidFill>
                  <a:srgbClr val="FFFFFF"/>
                </a:solidFill>
                <a:latin typeface="Open Sans"/>
                <a:cs typeface="Open Sans"/>
              </a:rPr>
              <a:t>ATA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45691" y="2778251"/>
            <a:ext cx="2569845" cy="550545"/>
          </a:xfrm>
          <a:prstGeom prst="rect">
            <a:avLst/>
          </a:prstGeom>
          <a:solidFill>
            <a:srgbClr val="000000">
              <a:alpha val="59999"/>
            </a:srgbClr>
          </a:solidFill>
        </p:spPr>
        <p:txBody>
          <a:bodyPr vert="horz" wrap="square" lIns="0" tIns="53340" rIns="0" bIns="0" rtlCol="0">
            <a:spAutoFit/>
          </a:bodyPr>
          <a:lstStyle/>
          <a:p>
            <a:pPr marL="556895" marR="441959" indent="-161925">
              <a:lnSpc>
                <a:spcPct val="100000"/>
              </a:lnSpc>
              <a:spcBef>
                <a:spcPts val="420"/>
              </a:spcBef>
            </a:pP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14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spc="155" dirty="0">
                <a:solidFill>
                  <a:srgbClr val="FFFFFF"/>
                </a:solidFill>
                <a:latin typeface="Open Sans"/>
                <a:cs typeface="Open Sans"/>
              </a:rPr>
              <a:t>ECHN</a:t>
            </a:r>
            <a:r>
              <a:rPr sz="1400" b="1" spc="-18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1400" b="1" spc="-18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spc="85" dirty="0">
                <a:solidFill>
                  <a:srgbClr val="FFFFFF"/>
                </a:solidFill>
                <a:latin typeface="Open Sans"/>
                <a:cs typeface="Open Sans"/>
              </a:rPr>
              <a:t>LO</a:t>
            </a:r>
            <a:r>
              <a:rPr sz="1400" b="1" spc="-1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G</a:t>
            </a:r>
            <a:r>
              <a:rPr sz="1400" b="1" spc="-1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Y</a:t>
            </a:r>
            <a:r>
              <a:rPr sz="1400" b="1" spc="3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sz="14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S  E</a:t>
            </a:r>
            <a:r>
              <a:rPr sz="1400" b="1" spc="-1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V</a:t>
            </a:r>
            <a:r>
              <a:rPr sz="14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1400" b="1" spc="-16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14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Y</a:t>
            </a:r>
            <a:r>
              <a:rPr sz="1400" b="1" spc="-1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W</a:t>
            </a:r>
            <a:r>
              <a:rPr sz="14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spc="130" dirty="0">
                <a:solidFill>
                  <a:srgbClr val="FFFFFF"/>
                </a:solidFill>
                <a:latin typeface="Open Sans"/>
                <a:cs typeface="Open Sans"/>
              </a:rPr>
              <a:t>HER</a:t>
            </a:r>
            <a:r>
              <a:rPr sz="14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9475" y="5657088"/>
            <a:ext cx="2560320" cy="539750"/>
          </a:xfrm>
          <a:prstGeom prst="rect">
            <a:avLst/>
          </a:prstGeom>
          <a:solidFill>
            <a:srgbClr val="000000">
              <a:alpha val="59999"/>
            </a:srgbClr>
          </a:solidFill>
        </p:spPr>
        <p:txBody>
          <a:bodyPr vert="horz" wrap="square" lIns="0" tIns="55880" rIns="0" bIns="0" rtlCol="0">
            <a:spAutoFit/>
          </a:bodyPr>
          <a:lstStyle/>
          <a:p>
            <a:pPr marL="357505" marR="285750" indent="-69215">
              <a:lnSpc>
                <a:spcPct val="100000"/>
              </a:lnSpc>
              <a:spcBef>
                <a:spcPts val="440"/>
              </a:spcBef>
            </a:pP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J</a:t>
            </a:r>
            <a:r>
              <a:rPr sz="1400" b="1" spc="-1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14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B</a:t>
            </a:r>
            <a:r>
              <a:rPr sz="1400" b="1" spc="-16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sz="1400" b="1" spc="34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V</a:t>
            </a:r>
            <a:r>
              <a:rPr sz="14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U</a:t>
            </a:r>
            <a:r>
              <a:rPr sz="14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sz="14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1400" b="1" spc="-1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1400" b="1" spc="-16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14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1400" b="1" spc="-1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B</a:t>
            </a:r>
            <a:r>
              <a:rPr sz="1400" b="1" spc="-1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sz="1400" b="1" spc="-1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E  T</a:t>
            </a:r>
            <a:r>
              <a:rPr sz="1400" b="1" spc="-1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1400" b="1" spc="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1400" b="1" spc="-16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U</a:t>
            </a:r>
            <a:r>
              <a:rPr sz="14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1400" b="1" spc="-1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spc="100" dirty="0">
                <a:solidFill>
                  <a:srgbClr val="FFFFFF"/>
                </a:solidFill>
                <a:latin typeface="Open Sans"/>
                <a:cs typeface="Open Sans"/>
              </a:rPr>
              <a:t>OM</a:t>
            </a:r>
            <a:r>
              <a:rPr sz="14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1400" b="1" spc="-1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1400" b="1" spc="-1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sz="1400" b="1" spc="-1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1400" b="1" spc="-1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334511" y="5657088"/>
            <a:ext cx="2656840" cy="539750"/>
          </a:xfrm>
          <a:custGeom>
            <a:avLst/>
            <a:gdLst/>
            <a:ahLst/>
            <a:cxnLst/>
            <a:rect l="l" t="t" r="r" b="b"/>
            <a:pathLst>
              <a:path w="2656840" h="539750">
                <a:moveTo>
                  <a:pt x="0" y="0"/>
                </a:moveTo>
                <a:lnTo>
                  <a:pt x="2656332" y="0"/>
                </a:lnTo>
                <a:lnTo>
                  <a:pt x="2656332" y="539496"/>
                </a:lnTo>
                <a:lnTo>
                  <a:pt x="0" y="5394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404931" y="5694925"/>
            <a:ext cx="244284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05" algn="ctr">
              <a:lnSpc>
                <a:spcPct val="100000"/>
              </a:lnSpc>
              <a:spcBef>
                <a:spcPts val="100"/>
              </a:spcBef>
            </a:pPr>
            <a:r>
              <a:rPr sz="1400" b="1" spc="85" dirty="0">
                <a:solidFill>
                  <a:srgbClr val="FFFFFF"/>
                </a:solidFill>
                <a:latin typeface="Open Sans"/>
                <a:cs typeface="Open Sans"/>
              </a:rPr>
              <a:t>DIVERSITY</a:t>
            </a:r>
            <a:r>
              <a:rPr sz="1400" b="1" spc="20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/</a:t>
            </a:r>
            <a:endParaRPr sz="1400">
              <a:latin typeface="Open Sans"/>
              <a:cs typeface="Open San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spc="85" dirty="0">
                <a:solidFill>
                  <a:srgbClr val="FFFFFF"/>
                </a:solidFill>
                <a:latin typeface="Open Sans"/>
                <a:cs typeface="Open Sans"/>
              </a:rPr>
              <a:t>GENERATIONAL</a:t>
            </a:r>
            <a:r>
              <a:rPr sz="1400" b="1" spc="15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spc="95" dirty="0">
                <a:solidFill>
                  <a:srgbClr val="FFFFFF"/>
                </a:solidFill>
                <a:latin typeface="Open Sans"/>
                <a:cs typeface="Open Sans"/>
              </a:rPr>
              <a:t>CHANGE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94120" y="5657088"/>
            <a:ext cx="2560320" cy="539750"/>
          </a:xfrm>
          <a:prstGeom prst="rect">
            <a:avLst/>
          </a:prstGeom>
          <a:solidFill>
            <a:srgbClr val="000000">
              <a:alpha val="59999"/>
            </a:srgbClr>
          </a:solidFill>
        </p:spPr>
        <p:txBody>
          <a:bodyPr vert="horz" wrap="square" lIns="0" tIns="37465" rIns="0" bIns="0" rtlCol="0">
            <a:spAutoFit/>
          </a:bodyPr>
          <a:lstStyle/>
          <a:p>
            <a:pPr marL="742950" marR="472440" indent="-251460">
              <a:lnSpc>
                <a:spcPct val="100000"/>
              </a:lnSpc>
              <a:spcBef>
                <a:spcPts val="295"/>
              </a:spcBef>
            </a:pP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C A </a:t>
            </a:r>
            <a:r>
              <a:rPr sz="1400" b="1" spc="100" dirty="0">
                <a:solidFill>
                  <a:srgbClr val="FFFFFF"/>
                </a:solidFill>
                <a:latin typeface="Open Sans"/>
                <a:cs typeface="Open Sans"/>
              </a:rPr>
              <a:t>RE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E </a:t>
            </a:r>
            <a:r>
              <a:rPr sz="1400" b="1" spc="100" dirty="0">
                <a:solidFill>
                  <a:srgbClr val="FFFFFF"/>
                </a:solidFill>
                <a:latin typeface="Open Sans"/>
                <a:cs typeface="Open Sans"/>
              </a:rPr>
              <a:t>RS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–</a:t>
            </a:r>
            <a:r>
              <a:rPr sz="1400" b="1" spc="-14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spc="135" dirty="0">
                <a:solidFill>
                  <a:srgbClr val="FFFFFF"/>
                </a:solidFill>
                <a:latin typeface="Open Sans"/>
                <a:cs typeface="Open Sans"/>
              </a:rPr>
              <a:t>100  </a:t>
            </a:r>
            <a:r>
              <a:rPr sz="1400" b="1" spc="100" dirty="0">
                <a:solidFill>
                  <a:srgbClr val="FFFFFF"/>
                </a:solidFill>
                <a:latin typeface="Open Sans"/>
                <a:cs typeface="Open Sans"/>
              </a:rPr>
              <a:t>YE</a:t>
            </a:r>
            <a:r>
              <a:rPr sz="1400" b="1" spc="-16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1400" b="1" spc="-1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1400" b="1" spc="3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sz="14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sz="1400" b="1" spc="-1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F</a:t>
            </a:r>
            <a:r>
              <a:rPr sz="14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52204" y="5655564"/>
            <a:ext cx="2560320" cy="539750"/>
          </a:xfrm>
          <a:prstGeom prst="rect">
            <a:avLst/>
          </a:prstGeom>
          <a:solidFill>
            <a:srgbClr val="000000">
              <a:alpha val="59999"/>
            </a:srgbClr>
          </a:solidFill>
        </p:spPr>
        <p:txBody>
          <a:bodyPr vert="horz" wrap="square" lIns="0" tIns="38735" rIns="0" bIns="0" rtlCol="0">
            <a:spAutoFit/>
          </a:bodyPr>
          <a:lstStyle/>
          <a:p>
            <a:pPr marR="20955" algn="ctr">
              <a:lnSpc>
                <a:spcPct val="100000"/>
              </a:lnSpc>
              <a:spcBef>
                <a:spcPts val="305"/>
              </a:spcBef>
            </a:pP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1400" b="1" spc="-16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X</a:t>
            </a:r>
            <a:r>
              <a:rPr sz="14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P</a:t>
            </a:r>
            <a:r>
              <a:rPr sz="14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spc="135" dirty="0">
                <a:solidFill>
                  <a:srgbClr val="FFFFFF"/>
                </a:solidFill>
                <a:latin typeface="Open Sans"/>
                <a:cs typeface="Open Sans"/>
              </a:rPr>
              <a:t>LOS</a:t>
            </a:r>
            <a:r>
              <a:rPr sz="1400" b="1" spc="-1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sz="1400" b="1" spc="-16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1400" b="1" spc="-18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1400" b="1" spc="34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sz="1400" b="1" spc="-16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endParaRPr sz="1400">
              <a:latin typeface="Open Sans"/>
              <a:cs typeface="Open Sans"/>
            </a:endParaRPr>
          </a:p>
          <a:p>
            <a:pPr marR="21590" algn="ctr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sz="1400" b="1" spc="-16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spc="135" dirty="0">
                <a:solidFill>
                  <a:srgbClr val="FFFFFF"/>
                </a:solidFill>
                <a:latin typeface="Open Sans"/>
                <a:cs typeface="Open Sans"/>
              </a:rPr>
              <a:t>ONT</a:t>
            </a:r>
            <a:r>
              <a:rPr sz="1400" b="1" spc="-1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sz="1400" b="1" spc="-1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1400" b="1" spc="-1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G</a:t>
            </a:r>
            <a:r>
              <a:rPr sz="1400" b="1" spc="-1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1400" b="1" spc="-1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1400" b="1" spc="-18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1400" b="1" spc="36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spc="135" dirty="0">
                <a:solidFill>
                  <a:srgbClr val="FFFFFF"/>
                </a:solidFill>
                <a:latin typeface="Open Sans"/>
                <a:cs typeface="Open Sans"/>
              </a:rPr>
              <a:t>WOR</a:t>
            </a:r>
            <a:r>
              <a:rPr sz="14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K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7DC912-86CF-48BA-AF9A-9FC8B47F08BB}"/>
              </a:ext>
            </a:extLst>
          </p:cNvPr>
          <p:cNvSpPr txBox="1"/>
          <p:nvPr/>
        </p:nvSpPr>
        <p:spPr>
          <a:xfrm>
            <a:off x="11738961" y="6400800"/>
            <a:ext cx="267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3900" y="303038"/>
            <a:ext cx="80467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… </a:t>
            </a:r>
            <a:r>
              <a:rPr spc="-5" dirty="0"/>
              <a:t>that impacts Government</a:t>
            </a:r>
            <a:r>
              <a:rPr spc="-25" dirty="0"/>
              <a:t> </a:t>
            </a:r>
            <a:r>
              <a:rPr spc="-10" dirty="0"/>
              <a:t>employees</a:t>
            </a:r>
          </a:p>
        </p:txBody>
      </p:sp>
      <p:sp>
        <p:nvSpPr>
          <p:cNvPr id="3" name="object 3"/>
          <p:cNvSpPr/>
          <p:nvPr/>
        </p:nvSpPr>
        <p:spPr>
          <a:xfrm>
            <a:off x="3337559" y="3893820"/>
            <a:ext cx="2560319" cy="2187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3893820"/>
            <a:ext cx="2560396" cy="2185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2204" y="3893820"/>
            <a:ext cx="2560318" cy="2189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94120" y="3893820"/>
            <a:ext cx="2566060" cy="2186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45692" y="1196340"/>
            <a:ext cx="2560319" cy="21856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32647" y="1196339"/>
            <a:ext cx="2560711" cy="2185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88408" y="1196340"/>
            <a:ext cx="2560319" cy="21865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39596" y="1057655"/>
            <a:ext cx="2636520" cy="2327275"/>
          </a:xfrm>
          <a:custGeom>
            <a:avLst/>
            <a:gdLst/>
            <a:ahLst/>
            <a:cxnLst/>
            <a:rect l="l" t="t" r="r" b="b"/>
            <a:pathLst>
              <a:path w="2636520" h="2327275">
                <a:moveTo>
                  <a:pt x="0" y="0"/>
                </a:moveTo>
                <a:lnTo>
                  <a:pt x="2636519" y="0"/>
                </a:lnTo>
                <a:lnTo>
                  <a:pt x="2636519" y="2327148"/>
                </a:lnTo>
                <a:lnTo>
                  <a:pt x="0" y="2327148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" y="6248400"/>
            <a:ext cx="5181600" cy="457200"/>
          </a:xfrm>
          <a:custGeom>
            <a:avLst/>
            <a:gdLst/>
            <a:ahLst/>
            <a:cxnLst/>
            <a:rect l="l" t="t" r="r" b="b"/>
            <a:pathLst>
              <a:path w="5181600" h="457200">
                <a:moveTo>
                  <a:pt x="0" y="0"/>
                </a:moveTo>
                <a:lnTo>
                  <a:pt x="5181600" y="0"/>
                </a:lnTo>
                <a:lnTo>
                  <a:pt x="51816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8000" y="6240305"/>
            <a:ext cx="4879975" cy="4597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r>
              <a:rPr sz="900" baseline="27777" dirty="0">
                <a:solidFill>
                  <a:srgbClr val="FFFFFF"/>
                </a:solidFill>
                <a:latin typeface="Verdana"/>
                <a:cs typeface="Verdana"/>
              </a:rPr>
              <a:t>1 </a:t>
            </a:r>
            <a:r>
              <a:rPr sz="900" spc="60" dirty="0">
                <a:solidFill>
                  <a:srgbClr val="FFFFFF"/>
                </a:solidFill>
                <a:latin typeface="Verdana"/>
                <a:cs typeface="Verdana"/>
              </a:rPr>
              <a:t>Deloitte </a:t>
            </a:r>
            <a:r>
              <a:rPr sz="900" spc="55" dirty="0">
                <a:solidFill>
                  <a:srgbClr val="FFFFFF"/>
                </a:solidFill>
                <a:latin typeface="Verdana"/>
                <a:cs typeface="Verdana"/>
              </a:rPr>
              <a:t>2018 </a:t>
            </a:r>
            <a:r>
              <a:rPr sz="900" spc="50" dirty="0">
                <a:solidFill>
                  <a:srgbClr val="FFFFFF"/>
                </a:solidFill>
                <a:latin typeface="Verdana"/>
                <a:cs typeface="Verdana"/>
              </a:rPr>
              <a:t>Human </a:t>
            </a:r>
            <a:r>
              <a:rPr sz="900" spc="55" dirty="0">
                <a:solidFill>
                  <a:srgbClr val="FFFFFF"/>
                </a:solidFill>
                <a:latin typeface="Verdana"/>
                <a:cs typeface="Verdana"/>
              </a:rPr>
              <a:t>Capital Trends </a:t>
            </a:r>
            <a:r>
              <a:rPr sz="900" spc="60" dirty="0">
                <a:solidFill>
                  <a:srgbClr val="FFFFFF"/>
                </a:solidFill>
                <a:latin typeface="Verdana"/>
                <a:cs typeface="Verdana"/>
              </a:rPr>
              <a:t>Report: </a:t>
            </a:r>
            <a:r>
              <a:rPr sz="90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900" spc="60" dirty="0">
                <a:solidFill>
                  <a:srgbClr val="FFFFFF"/>
                </a:solidFill>
                <a:latin typeface="Verdana"/>
                <a:cs typeface="Verdana"/>
              </a:rPr>
              <a:t>Government</a:t>
            </a:r>
            <a:r>
              <a:rPr sz="900" spc="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60" dirty="0">
                <a:solidFill>
                  <a:srgbClr val="FFFFFF"/>
                </a:solidFill>
                <a:latin typeface="Verdana"/>
                <a:cs typeface="Verdana"/>
              </a:rPr>
              <a:t>Perspective</a:t>
            </a:r>
            <a:endParaRPr sz="90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60"/>
              </a:spcBef>
            </a:pPr>
            <a:r>
              <a:rPr sz="900" baseline="27777" dirty="0">
                <a:solidFill>
                  <a:srgbClr val="FFFFFF"/>
                </a:solidFill>
                <a:latin typeface="Verdana"/>
                <a:cs typeface="Verdana"/>
              </a:rPr>
              <a:t>2 </a:t>
            </a:r>
            <a:r>
              <a:rPr sz="900" spc="35" dirty="0">
                <a:solidFill>
                  <a:srgbClr val="FFFFFF"/>
                </a:solidFill>
                <a:latin typeface="Verdana"/>
                <a:cs typeface="Verdana"/>
              </a:rPr>
              <a:t>US </a:t>
            </a:r>
            <a:r>
              <a:rPr sz="900" spc="60" dirty="0">
                <a:solidFill>
                  <a:srgbClr val="FFFFFF"/>
                </a:solidFill>
                <a:latin typeface="Verdana"/>
                <a:cs typeface="Verdana"/>
              </a:rPr>
              <a:t>Government </a:t>
            </a:r>
            <a:r>
              <a:rPr sz="900" spc="65" dirty="0">
                <a:solidFill>
                  <a:srgbClr val="FFFFFF"/>
                </a:solidFill>
                <a:latin typeface="Verdana"/>
                <a:cs typeface="Verdana"/>
              </a:rPr>
              <a:t>Accountability </a:t>
            </a:r>
            <a:r>
              <a:rPr sz="900" spc="55" dirty="0">
                <a:solidFill>
                  <a:srgbClr val="FFFFFF"/>
                </a:solidFill>
                <a:latin typeface="Verdana"/>
                <a:cs typeface="Verdana"/>
              </a:rPr>
              <a:t>Office</a:t>
            </a:r>
            <a:r>
              <a:rPr sz="900" spc="2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55" dirty="0">
                <a:solidFill>
                  <a:srgbClr val="FFFFFF"/>
                </a:solidFill>
                <a:latin typeface="Verdana"/>
                <a:cs typeface="Verdana"/>
              </a:rPr>
              <a:t>(GAO)</a:t>
            </a:r>
            <a:endParaRPr sz="90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60"/>
              </a:spcBef>
            </a:pPr>
            <a:r>
              <a:rPr sz="900" baseline="27777" dirty="0">
                <a:solidFill>
                  <a:srgbClr val="FFFFFF"/>
                </a:solidFill>
                <a:latin typeface="Verdana"/>
                <a:cs typeface="Verdana"/>
              </a:rPr>
              <a:t>3 </a:t>
            </a:r>
            <a:r>
              <a:rPr sz="900" spc="55" dirty="0">
                <a:solidFill>
                  <a:srgbClr val="FFFFFF"/>
                </a:solidFill>
                <a:latin typeface="Verdana"/>
                <a:cs typeface="Verdana"/>
              </a:rPr>
              <a:t>Office </a:t>
            </a:r>
            <a:r>
              <a:rPr sz="900" spc="3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900" spc="60" dirty="0">
                <a:solidFill>
                  <a:srgbClr val="FFFFFF"/>
                </a:solidFill>
                <a:latin typeface="Verdana"/>
                <a:cs typeface="Verdana"/>
              </a:rPr>
              <a:t>Personnel Management</a:t>
            </a:r>
            <a:r>
              <a:rPr sz="900" spc="2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50" dirty="0">
                <a:solidFill>
                  <a:srgbClr val="FFFFFF"/>
                </a:solidFill>
                <a:latin typeface="Verdana"/>
                <a:cs typeface="Verdana"/>
              </a:rPr>
              <a:t>(OPM)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82311" y="1057655"/>
            <a:ext cx="2573020" cy="2327275"/>
          </a:xfrm>
          <a:custGeom>
            <a:avLst/>
            <a:gdLst/>
            <a:ahLst/>
            <a:cxnLst/>
            <a:rect l="l" t="t" r="r" b="b"/>
            <a:pathLst>
              <a:path w="2573020" h="2327275">
                <a:moveTo>
                  <a:pt x="0" y="0"/>
                </a:moveTo>
                <a:lnTo>
                  <a:pt x="2572512" y="0"/>
                </a:lnTo>
                <a:lnTo>
                  <a:pt x="2572512" y="2327148"/>
                </a:lnTo>
                <a:lnTo>
                  <a:pt x="0" y="2327148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25028" y="1191767"/>
            <a:ext cx="2560320" cy="2185670"/>
          </a:xfrm>
          <a:custGeom>
            <a:avLst/>
            <a:gdLst/>
            <a:ahLst/>
            <a:cxnLst/>
            <a:rect l="l" t="t" r="r" b="b"/>
            <a:pathLst>
              <a:path w="2560320" h="2185670">
                <a:moveTo>
                  <a:pt x="0" y="0"/>
                </a:moveTo>
                <a:lnTo>
                  <a:pt x="2560320" y="0"/>
                </a:lnTo>
                <a:lnTo>
                  <a:pt x="2560320" y="2185416"/>
                </a:lnTo>
                <a:lnTo>
                  <a:pt x="0" y="2185416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37559" y="3689603"/>
            <a:ext cx="2560320" cy="2394585"/>
          </a:xfrm>
          <a:custGeom>
            <a:avLst/>
            <a:gdLst/>
            <a:ahLst/>
            <a:cxnLst/>
            <a:rect l="l" t="t" r="r" b="b"/>
            <a:pathLst>
              <a:path w="2560320" h="2394585">
                <a:moveTo>
                  <a:pt x="0" y="0"/>
                </a:moveTo>
                <a:lnTo>
                  <a:pt x="2560319" y="0"/>
                </a:lnTo>
                <a:lnTo>
                  <a:pt x="2560319" y="2394204"/>
                </a:lnTo>
                <a:lnTo>
                  <a:pt x="0" y="239420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1000" y="3890771"/>
            <a:ext cx="2560320" cy="2185670"/>
          </a:xfrm>
          <a:custGeom>
            <a:avLst/>
            <a:gdLst/>
            <a:ahLst/>
            <a:cxnLst/>
            <a:rect l="l" t="t" r="r" b="b"/>
            <a:pathLst>
              <a:path w="2560320" h="2185670">
                <a:moveTo>
                  <a:pt x="0" y="0"/>
                </a:moveTo>
                <a:lnTo>
                  <a:pt x="2560320" y="0"/>
                </a:lnTo>
                <a:lnTo>
                  <a:pt x="2560320" y="2185416"/>
                </a:lnTo>
                <a:lnTo>
                  <a:pt x="0" y="2185416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50680" y="3820667"/>
            <a:ext cx="2748280" cy="2263140"/>
          </a:xfrm>
          <a:custGeom>
            <a:avLst/>
            <a:gdLst/>
            <a:ahLst/>
            <a:cxnLst/>
            <a:rect l="l" t="t" r="r" b="b"/>
            <a:pathLst>
              <a:path w="2748279" h="2263140">
                <a:moveTo>
                  <a:pt x="0" y="0"/>
                </a:moveTo>
                <a:lnTo>
                  <a:pt x="2747772" y="0"/>
                </a:lnTo>
                <a:lnTo>
                  <a:pt x="2747772" y="2263139"/>
                </a:lnTo>
                <a:lnTo>
                  <a:pt x="0" y="22631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94120" y="3890771"/>
            <a:ext cx="2560320" cy="2185670"/>
          </a:xfrm>
          <a:custGeom>
            <a:avLst/>
            <a:gdLst/>
            <a:ahLst/>
            <a:cxnLst/>
            <a:rect l="l" t="t" r="r" b="b"/>
            <a:pathLst>
              <a:path w="2560320" h="2185670">
                <a:moveTo>
                  <a:pt x="0" y="0"/>
                </a:moveTo>
                <a:lnTo>
                  <a:pt x="2560320" y="0"/>
                </a:lnTo>
                <a:lnTo>
                  <a:pt x="2560320" y="2185416"/>
                </a:lnTo>
                <a:lnTo>
                  <a:pt x="0" y="2185416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81000" y="4025921"/>
            <a:ext cx="2560320" cy="1899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655" marR="287020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J</a:t>
            </a:r>
            <a:r>
              <a:rPr sz="1400" b="1" spc="-1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14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B</a:t>
            </a:r>
            <a:r>
              <a:rPr sz="1400" b="1" spc="-16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sz="1400" b="1" spc="34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V</a:t>
            </a:r>
            <a:r>
              <a:rPr sz="14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U</a:t>
            </a:r>
            <a:r>
              <a:rPr sz="14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sz="14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1400" b="1" spc="-1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1400" b="1" spc="-16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14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1400" b="1" spc="-1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B</a:t>
            </a:r>
            <a:r>
              <a:rPr sz="1400" b="1" spc="-1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sz="1400" b="1" spc="-18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E  T</a:t>
            </a:r>
            <a:r>
              <a:rPr sz="1400" b="1" spc="-1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1400" b="1" spc="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1400" b="1" spc="-16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U</a:t>
            </a:r>
            <a:r>
              <a:rPr sz="14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1400" b="1" spc="-1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spc="100" dirty="0">
                <a:solidFill>
                  <a:srgbClr val="FFFFFF"/>
                </a:solidFill>
                <a:latin typeface="Open Sans"/>
                <a:cs typeface="Open Sans"/>
              </a:rPr>
              <a:t>OM</a:t>
            </a:r>
            <a:r>
              <a:rPr sz="14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1400" b="1" spc="-1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1400" b="1" spc="-1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sz="1400" b="1" spc="-1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1400" b="1" spc="-1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endParaRPr sz="1400">
              <a:latin typeface="Open Sans"/>
              <a:cs typeface="Open Sans"/>
            </a:endParaRPr>
          </a:p>
          <a:p>
            <a:pPr marL="281305" marR="257175" algn="ctr">
              <a:lnSpc>
                <a:spcPct val="100000"/>
              </a:lnSpc>
              <a:spcBef>
                <a:spcPts val="605"/>
              </a:spcBef>
            </a:pP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GPS leaders are placing</a:t>
            </a:r>
            <a:r>
              <a:rPr sz="1400" b="0" spc="-8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a 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higher premium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on  essential human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skills¹:  </a:t>
            </a:r>
            <a:r>
              <a:rPr sz="1600" b="1" spc="-5" dirty="0">
                <a:solidFill>
                  <a:srgbClr val="85BB24"/>
                </a:solidFill>
                <a:latin typeface="Open Sans"/>
                <a:cs typeface="Open Sans"/>
              </a:rPr>
              <a:t>50%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social</a:t>
            </a:r>
            <a:r>
              <a:rPr sz="1400" b="0" spc="-6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skills</a:t>
            </a:r>
            <a:endParaRPr sz="1400">
              <a:latin typeface="Open Sans Light"/>
              <a:cs typeface="Open Sans Light"/>
            </a:endParaRPr>
          </a:p>
          <a:p>
            <a:pPr marL="16510" algn="ctr">
              <a:lnSpc>
                <a:spcPts val="1910"/>
              </a:lnSpc>
            </a:pPr>
            <a:r>
              <a:rPr sz="1600" b="1" spc="-5" dirty="0">
                <a:solidFill>
                  <a:srgbClr val="85BB24"/>
                </a:solidFill>
                <a:latin typeface="Open Sans"/>
                <a:cs typeface="Open Sans"/>
              </a:rPr>
              <a:t>60%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problem</a:t>
            </a:r>
            <a:r>
              <a:rPr sz="1400" b="0" spc="-3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solving</a:t>
            </a:r>
            <a:endParaRPr sz="1400">
              <a:latin typeface="Open Sans Light"/>
              <a:cs typeface="Open Sans Light"/>
            </a:endParaRPr>
          </a:p>
          <a:p>
            <a:pPr marL="15240" algn="ctr">
              <a:lnSpc>
                <a:spcPct val="100000"/>
              </a:lnSpc>
            </a:pPr>
            <a:r>
              <a:rPr sz="1600" b="1" spc="-5" dirty="0">
                <a:solidFill>
                  <a:srgbClr val="85BB24"/>
                </a:solidFill>
                <a:latin typeface="Open Sans"/>
                <a:cs typeface="Open Sans"/>
              </a:rPr>
              <a:t>46%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cognitive</a:t>
            </a:r>
            <a:r>
              <a:rPr sz="1400" b="0" spc="-4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abilities</a:t>
            </a:r>
            <a:endParaRPr sz="1400">
              <a:latin typeface="Open Sans Light"/>
              <a:cs typeface="Open Sans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00079" y="4041088"/>
            <a:ext cx="2283460" cy="187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7145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1400" b="1" spc="-16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X</a:t>
            </a:r>
            <a:r>
              <a:rPr sz="14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P</a:t>
            </a:r>
            <a:r>
              <a:rPr sz="14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spc="135" dirty="0">
                <a:solidFill>
                  <a:srgbClr val="FFFFFF"/>
                </a:solidFill>
                <a:latin typeface="Open Sans"/>
                <a:cs typeface="Open Sans"/>
              </a:rPr>
              <a:t>LOS</a:t>
            </a:r>
            <a:r>
              <a:rPr sz="1400" b="1" spc="-1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sz="1400" b="1" spc="-1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1400" b="1" spc="-1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1400" b="1" spc="3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sz="1400" b="1" spc="-16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endParaRPr sz="1400">
              <a:latin typeface="Open Sans"/>
              <a:cs typeface="Open Sans"/>
            </a:endParaRPr>
          </a:p>
          <a:p>
            <a:pPr marR="17780"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sz="1400" b="1" spc="-1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spc="135" dirty="0">
                <a:solidFill>
                  <a:srgbClr val="FFFFFF"/>
                </a:solidFill>
                <a:latin typeface="Open Sans"/>
                <a:cs typeface="Open Sans"/>
              </a:rPr>
              <a:t>ONT</a:t>
            </a:r>
            <a:r>
              <a:rPr sz="1400" b="1" spc="-1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sz="1400" b="1" spc="-1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1400" b="1" spc="-1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G</a:t>
            </a:r>
            <a:r>
              <a:rPr sz="14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14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sz="1400" b="1" spc="-18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1400" b="1" spc="3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spc="135" dirty="0">
                <a:solidFill>
                  <a:srgbClr val="FFFFFF"/>
                </a:solidFill>
                <a:latin typeface="Open Sans"/>
                <a:cs typeface="Open Sans"/>
              </a:rPr>
              <a:t>WOR</a:t>
            </a:r>
            <a:r>
              <a:rPr sz="14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K</a:t>
            </a:r>
            <a:endParaRPr sz="1400">
              <a:latin typeface="Open Sans"/>
              <a:cs typeface="Open Sans"/>
            </a:endParaRPr>
          </a:p>
          <a:p>
            <a:pPr marL="12700" marR="5080" indent="1905" algn="ctr">
              <a:lnSpc>
                <a:spcPct val="100000"/>
              </a:lnSpc>
              <a:spcBef>
                <a:spcPts val="590"/>
              </a:spcBef>
            </a:pPr>
            <a:r>
              <a:rPr sz="1600" b="1" spc="-5" dirty="0">
                <a:solidFill>
                  <a:srgbClr val="85BB24"/>
                </a:solidFill>
                <a:latin typeface="Open Sans"/>
                <a:cs typeface="Open Sans"/>
              </a:rPr>
              <a:t>79%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of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public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sector  organizations say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they 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consider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new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career</a:t>
            </a:r>
            <a:r>
              <a:rPr sz="1400" b="0" spc="-114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models 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as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important,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yet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only </a:t>
            </a:r>
            <a:r>
              <a:rPr sz="1600" b="1" spc="-5" dirty="0">
                <a:solidFill>
                  <a:srgbClr val="85BB24"/>
                </a:solidFill>
                <a:latin typeface="Open Sans"/>
                <a:cs typeface="Open Sans"/>
              </a:rPr>
              <a:t>7% 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say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they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are ready for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the  challenge¹</a:t>
            </a:r>
            <a:endParaRPr sz="1400">
              <a:latin typeface="Open Sans Light"/>
              <a:cs typeface="Open Sans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94120" y="4025955"/>
            <a:ext cx="2560320" cy="1900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0220" marR="473709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sz="1400" b="1" spc="-1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1400" b="1" spc="-1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spc="100" dirty="0">
                <a:solidFill>
                  <a:srgbClr val="FFFFFF"/>
                </a:solidFill>
                <a:latin typeface="Open Sans"/>
                <a:cs typeface="Open Sans"/>
              </a:rPr>
              <a:t>RE</a:t>
            </a:r>
            <a:r>
              <a:rPr sz="1400" b="1" spc="-16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1400" b="1" spc="-1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spc="100" dirty="0">
                <a:solidFill>
                  <a:srgbClr val="FFFFFF"/>
                </a:solidFill>
                <a:latin typeface="Open Sans"/>
                <a:cs typeface="Open Sans"/>
              </a:rPr>
              <a:t>RS</a:t>
            </a:r>
            <a:r>
              <a:rPr sz="1400" b="1" spc="3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–</a:t>
            </a:r>
            <a:r>
              <a:rPr sz="1400" b="1" spc="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spc="135" dirty="0">
                <a:solidFill>
                  <a:srgbClr val="FFFFFF"/>
                </a:solidFill>
                <a:latin typeface="Open Sans"/>
                <a:cs typeface="Open Sans"/>
              </a:rPr>
              <a:t>100  </a:t>
            </a:r>
            <a:r>
              <a:rPr sz="1400" b="1" spc="100" dirty="0">
                <a:solidFill>
                  <a:srgbClr val="FFFFFF"/>
                </a:solidFill>
                <a:latin typeface="Open Sans"/>
                <a:cs typeface="Open Sans"/>
              </a:rPr>
              <a:t>YE</a:t>
            </a:r>
            <a:r>
              <a:rPr sz="1400" b="1" spc="-16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1400" b="1" spc="-1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1400" b="1" spc="34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sz="1400" b="1" spc="-1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sz="1400" b="1" spc="-1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F</a:t>
            </a:r>
            <a:r>
              <a:rPr sz="14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endParaRPr sz="1400">
              <a:latin typeface="Open Sans"/>
              <a:cs typeface="Open Sans"/>
            </a:endParaRPr>
          </a:p>
          <a:p>
            <a:pPr marL="142875" marR="127000" algn="ctr">
              <a:lnSpc>
                <a:spcPct val="100000"/>
              </a:lnSpc>
              <a:spcBef>
                <a:spcPts val="595"/>
              </a:spcBef>
            </a:pPr>
            <a:r>
              <a:rPr sz="1600" b="1" spc="-5" dirty="0">
                <a:solidFill>
                  <a:srgbClr val="85BB24"/>
                </a:solidFill>
                <a:latin typeface="Open Sans"/>
                <a:cs typeface="Open Sans"/>
              </a:rPr>
              <a:t>1/3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of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the federal</a:t>
            </a:r>
            <a:r>
              <a:rPr sz="1400" b="0" spc="-7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workforce 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is eligible to retire²,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yet </a:t>
            </a:r>
            <a:r>
              <a:rPr sz="1600" b="1" spc="-5" dirty="0">
                <a:solidFill>
                  <a:srgbClr val="85BB24"/>
                </a:solidFill>
                <a:latin typeface="Open Sans"/>
                <a:cs typeface="Open Sans"/>
              </a:rPr>
              <a:t>90% 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of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CSRS-covered employees  are continuing to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work, as 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are </a:t>
            </a:r>
            <a:r>
              <a:rPr sz="1600" b="1" spc="-5" dirty="0">
                <a:solidFill>
                  <a:srgbClr val="85BB24"/>
                </a:solidFill>
                <a:latin typeface="Open Sans"/>
                <a:cs typeface="Open Sans"/>
              </a:rPr>
              <a:t>12%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of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FERS-covered  employees³</a:t>
            </a:r>
            <a:endParaRPr sz="1400">
              <a:latin typeface="Open Sans Light"/>
              <a:cs typeface="Open Sans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16076" y="1362038"/>
            <a:ext cx="2463165" cy="1870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7980" marR="377825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14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1400" b="1" spc="-16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sz="1400" b="1" spc="-16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H</a:t>
            </a:r>
            <a:r>
              <a:rPr sz="1400" b="1" spc="-16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spc="125" dirty="0">
                <a:solidFill>
                  <a:srgbClr val="FFFFFF"/>
                </a:solidFill>
                <a:latin typeface="Open Sans"/>
                <a:cs typeface="Open Sans"/>
              </a:rPr>
              <a:t>NOL</a:t>
            </a:r>
            <a:r>
              <a:rPr sz="1400" b="1" spc="-1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spc="95" dirty="0">
                <a:solidFill>
                  <a:srgbClr val="FFFFFF"/>
                </a:solidFill>
                <a:latin typeface="Open Sans"/>
                <a:cs typeface="Open Sans"/>
              </a:rPr>
              <a:t>OG</a:t>
            </a:r>
            <a:r>
              <a:rPr sz="1400" b="1" spc="-1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Y</a:t>
            </a:r>
            <a:r>
              <a:rPr sz="1400" b="1" spc="34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sz="1400" b="1" spc="-1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S  E</a:t>
            </a:r>
            <a:r>
              <a:rPr sz="1400" b="1" spc="-1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V</a:t>
            </a:r>
            <a:r>
              <a:rPr sz="14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1400" b="1" spc="-16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14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Y</a:t>
            </a:r>
            <a:r>
              <a:rPr sz="1400" b="1" spc="-1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W</a:t>
            </a:r>
            <a:r>
              <a:rPr sz="14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spc="130" dirty="0">
                <a:solidFill>
                  <a:srgbClr val="FFFFFF"/>
                </a:solidFill>
                <a:latin typeface="Open Sans"/>
                <a:cs typeface="Open Sans"/>
              </a:rPr>
              <a:t>HER</a:t>
            </a:r>
            <a:r>
              <a:rPr sz="14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endParaRPr sz="1400" dirty="0">
              <a:latin typeface="Open Sans"/>
              <a:cs typeface="Open Sans"/>
            </a:endParaRPr>
          </a:p>
          <a:p>
            <a:pPr marL="132715" marR="123825" indent="-2540" algn="ctr">
              <a:lnSpc>
                <a:spcPct val="100000"/>
              </a:lnSpc>
              <a:spcBef>
                <a:spcPts val="590"/>
              </a:spcBef>
            </a:pPr>
            <a:r>
              <a:rPr sz="1600" b="1" spc="-5" dirty="0">
                <a:solidFill>
                  <a:srgbClr val="85BB24"/>
                </a:solidFill>
                <a:latin typeface="Open Sans"/>
                <a:cs typeface="Open Sans"/>
              </a:rPr>
              <a:t>77%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of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GPS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respondents  see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the hyper-connected 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workplace as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important,</a:t>
            </a:r>
            <a:r>
              <a:rPr sz="1400" b="0" spc="-10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yet 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only </a:t>
            </a:r>
            <a:r>
              <a:rPr sz="1600" b="1" spc="-5" dirty="0">
                <a:solidFill>
                  <a:srgbClr val="85BB24"/>
                </a:solidFill>
                <a:latin typeface="Open Sans"/>
                <a:cs typeface="Open Sans"/>
              </a:rPr>
              <a:t>8%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feel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very ready</a:t>
            </a:r>
            <a:r>
              <a:rPr sz="1400" b="0" spc="-11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to</a:t>
            </a:r>
            <a:endParaRPr sz="1400" dirty="0">
              <a:latin typeface="Open Sans Light"/>
              <a:cs typeface="Open Sans Light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introduce new</a:t>
            </a:r>
            <a:r>
              <a:rPr sz="1400" b="0" spc="-12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communication  tools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in the</a:t>
            </a:r>
            <a:r>
              <a:rPr sz="1400" b="0" spc="-3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workplace¹</a:t>
            </a:r>
            <a:endParaRPr sz="1400" dirty="0">
              <a:latin typeface="Open Sans Light"/>
              <a:cs typeface="Open Sans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11362" y="1273041"/>
            <a:ext cx="2331085" cy="193675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R="29209" algn="ctr">
              <a:lnSpc>
                <a:spcPct val="100000"/>
              </a:lnSpc>
              <a:spcBef>
                <a:spcPts val="625"/>
              </a:spcBef>
            </a:pP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1400" b="1" spc="-1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sz="14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U</a:t>
            </a:r>
            <a:r>
              <a:rPr sz="1400" b="1" spc="-1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spc="100" dirty="0">
                <a:solidFill>
                  <a:srgbClr val="FFFFFF"/>
                </a:solidFill>
                <a:latin typeface="Open Sans"/>
                <a:cs typeface="Open Sans"/>
              </a:rPr>
              <a:t>NA</a:t>
            </a:r>
            <a:r>
              <a:rPr sz="1400" b="1" spc="-1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r>
              <a:rPr sz="1400" b="1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sz="1400" b="1" spc="36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spc="100" dirty="0">
                <a:solidFill>
                  <a:srgbClr val="FFFFFF"/>
                </a:solidFill>
                <a:latin typeface="Open Sans"/>
                <a:cs typeface="Open Sans"/>
              </a:rPr>
              <a:t>OF</a:t>
            </a:r>
            <a:r>
              <a:rPr sz="1400" b="1" spc="3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D</a:t>
            </a:r>
            <a:r>
              <a:rPr sz="1400" b="1" spc="-15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1400" b="1" spc="-1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1400" b="1" spc="-16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endParaRPr sz="1400">
              <a:latin typeface="Open Sans"/>
              <a:cs typeface="Open Sans"/>
            </a:endParaRPr>
          </a:p>
          <a:p>
            <a:pPr marL="12700" marR="5080" indent="1270" algn="ctr">
              <a:lnSpc>
                <a:spcPct val="100000"/>
              </a:lnSpc>
              <a:spcBef>
                <a:spcPts val="590"/>
              </a:spcBef>
            </a:pPr>
            <a:r>
              <a:rPr sz="1600" b="1" spc="-5" dirty="0">
                <a:solidFill>
                  <a:srgbClr val="85BB24"/>
                </a:solidFill>
                <a:latin typeface="Open Sans"/>
                <a:cs typeface="Open Sans"/>
              </a:rPr>
              <a:t>17%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of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GPS organizations 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surveyed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believe they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have 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“excellent”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processes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to 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safeguard data, and only</a:t>
            </a:r>
            <a:r>
              <a:rPr sz="1400" b="0" spc="-13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600" b="1" spc="-5" dirty="0">
                <a:solidFill>
                  <a:srgbClr val="85BB24"/>
                </a:solidFill>
                <a:latin typeface="Open Sans"/>
                <a:cs typeface="Open Sans"/>
              </a:rPr>
              <a:t>6% 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use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analytics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as an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integral 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part of</a:t>
            </a:r>
            <a:r>
              <a:rPr sz="1400" b="0" spc="-3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business</a:t>
            </a:r>
            <a:endParaRPr sz="1400">
              <a:latin typeface="Open Sans Light"/>
              <a:cs typeface="Open Sans Light"/>
            </a:endParaRPr>
          </a:p>
          <a:p>
            <a:pPr marL="2540" algn="ctr">
              <a:lnSpc>
                <a:spcPct val="100000"/>
              </a:lnSpc>
              <a:spcBef>
                <a:spcPts val="10"/>
              </a:spcBef>
            </a:pP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and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talent</a:t>
            </a:r>
            <a:r>
              <a:rPr sz="1400" b="0" spc="-4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decisions¹</a:t>
            </a:r>
            <a:endParaRPr sz="1400">
              <a:latin typeface="Open Sans Light"/>
              <a:cs typeface="Open Sans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225028" y="1295587"/>
            <a:ext cx="2560320" cy="18878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65" dirty="0">
                <a:solidFill>
                  <a:srgbClr val="FFFFFF"/>
                </a:solidFill>
                <a:latin typeface="Open Sans"/>
                <a:cs typeface="Open Sans"/>
              </a:rPr>
              <a:t>AI,</a:t>
            </a:r>
            <a:r>
              <a:rPr sz="1400" b="1" spc="18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spc="80" dirty="0">
                <a:solidFill>
                  <a:srgbClr val="FFFFFF"/>
                </a:solidFill>
                <a:latin typeface="Open Sans"/>
                <a:cs typeface="Open Sans"/>
              </a:rPr>
              <a:t>COGNITIVE</a:t>
            </a:r>
            <a:endParaRPr sz="1400">
              <a:latin typeface="Open Sans"/>
              <a:cs typeface="Open Sans"/>
            </a:endParaRPr>
          </a:p>
          <a:p>
            <a:pPr algn="ctr">
              <a:lnSpc>
                <a:spcPct val="100000"/>
              </a:lnSpc>
            </a:pPr>
            <a:r>
              <a:rPr sz="1400" b="1" spc="80" dirty="0">
                <a:solidFill>
                  <a:srgbClr val="FFFFFF"/>
                </a:solidFill>
                <a:latin typeface="Open Sans"/>
                <a:cs typeface="Open Sans"/>
              </a:rPr>
              <a:t>COMPUTING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&amp;</a:t>
            </a:r>
            <a:r>
              <a:rPr sz="1400" b="1" spc="2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spc="80" dirty="0">
                <a:solidFill>
                  <a:srgbClr val="FFFFFF"/>
                </a:solidFill>
                <a:latin typeface="Open Sans"/>
                <a:cs typeface="Open Sans"/>
              </a:rPr>
              <a:t>ROBOTICS</a:t>
            </a:r>
            <a:endParaRPr sz="1400">
              <a:latin typeface="Open Sans"/>
              <a:cs typeface="Open Sans"/>
            </a:endParaRPr>
          </a:p>
          <a:p>
            <a:pPr marL="102235" marR="80010" algn="ctr">
              <a:lnSpc>
                <a:spcPct val="100000"/>
              </a:lnSpc>
              <a:spcBef>
                <a:spcPts val="730"/>
              </a:spcBef>
            </a:pPr>
            <a:r>
              <a:rPr sz="1600" b="1" spc="-5" dirty="0">
                <a:solidFill>
                  <a:srgbClr val="85BB24"/>
                </a:solidFill>
                <a:latin typeface="Open Sans"/>
                <a:cs typeface="Open Sans"/>
              </a:rPr>
              <a:t>63%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of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GPS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respondents</a:t>
            </a:r>
            <a:r>
              <a:rPr sz="1400" b="0" spc="-9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say 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AI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and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cognitive technologies  will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have an impact on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their 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workforce by 2020, however, 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only </a:t>
            </a:r>
            <a:r>
              <a:rPr sz="1600" b="1" spc="-5" dirty="0">
                <a:solidFill>
                  <a:srgbClr val="85BB24"/>
                </a:solidFill>
                <a:latin typeface="Open Sans"/>
                <a:cs typeface="Open Sans"/>
              </a:rPr>
              <a:t>31%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use these 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technologies</a:t>
            </a:r>
            <a:r>
              <a:rPr sz="1400" b="0" spc="-3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today¹</a:t>
            </a:r>
            <a:endParaRPr sz="1400">
              <a:latin typeface="Open Sans Light"/>
              <a:cs typeface="Open Sans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86018" y="3959509"/>
            <a:ext cx="2456180" cy="1929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85" dirty="0">
                <a:solidFill>
                  <a:srgbClr val="FFFFFF"/>
                </a:solidFill>
                <a:latin typeface="Open Sans"/>
                <a:cs typeface="Open Sans"/>
              </a:rPr>
              <a:t>DIVERSITY</a:t>
            </a:r>
            <a:r>
              <a:rPr sz="1400" b="1" spc="20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/</a:t>
            </a:r>
            <a:endParaRPr sz="1400">
              <a:latin typeface="Open Sans"/>
              <a:cs typeface="Open Sans"/>
            </a:endParaRPr>
          </a:p>
          <a:p>
            <a:pPr marL="12700" algn="ctr">
              <a:lnSpc>
                <a:spcPct val="100000"/>
              </a:lnSpc>
              <a:spcBef>
                <a:spcPts val="5"/>
              </a:spcBef>
            </a:pPr>
            <a:r>
              <a:rPr sz="1400" b="1" spc="85" dirty="0">
                <a:solidFill>
                  <a:srgbClr val="FFFFFF"/>
                </a:solidFill>
                <a:latin typeface="Open Sans"/>
                <a:cs typeface="Open Sans"/>
              </a:rPr>
              <a:t>GENERATIONAL</a:t>
            </a:r>
            <a:r>
              <a:rPr sz="1400" b="1" spc="15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spc="95" dirty="0">
                <a:solidFill>
                  <a:srgbClr val="FFFFFF"/>
                </a:solidFill>
                <a:latin typeface="Open Sans"/>
                <a:cs typeface="Open Sans"/>
              </a:rPr>
              <a:t>CHANGE</a:t>
            </a:r>
            <a:endParaRPr sz="1400">
              <a:latin typeface="Open Sans"/>
              <a:cs typeface="Open Sans"/>
            </a:endParaRPr>
          </a:p>
          <a:p>
            <a:pPr marL="140335" marR="142875" indent="635" algn="ctr">
              <a:lnSpc>
                <a:spcPct val="100000"/>
              </a:lnSpc>
              <a:spcBef>
                <a:spcPts val="810"/>
              </a:spcBef>
            </a:pP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Millennials make up </a:t>
            </a:r>
            <a:r>
              <a:rPr sz="1600" b="1" spc="-5" dirty="0">
                <a:solidFill>
                  <a:srgbClr val="85BB24"/>
                </a:solidFill>
                <a:latin typeface="Open Sans"/>
                <a:cs typeface="Open Sans"/>
              </a:rPr>
              <a:t>18% 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of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the federal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workforce 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(compared to </a:t>
            </a:r>
            <a:r>
              <a:rPr sz="1600" b="1" spc="-5" dirty="0">
                <a:solidFill>
                  <a:srgbClr val="85BB24"/>
                </a:solidFill>
                <a:latin typeface="Open Sans"/>
                <a:cs typeface="Open Sans"/>
              </a:rPr>
              <a:t>32%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for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the 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whole US), yet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only </a:t>
            </a:r>
            <a:r>
              <a:rPr sz="1600" b="1" spc="-5" dirty="0">
                <a:solidFill>
                  <a:srgbClr val="85BB24"/>
                </a:solidFill>
                <a:latin typeface="Open Sans"/>
                <a:cs typeface="Open Sans"/>
              </a:rPr>
              <a:t>27%</a:t>
            </a:r>
            <a:r>
              <a:rPr sz="1600" b="1" spc="-130" dirty="0">
                <a:solidFill>
                  <a:srgbClr val="85BB24"/>
                </a:solidFill>
                <a:latin typeface="Open Sans"/>
                <a:cs typeface="Open Sans"/>
              </a:rPr>
              <a:t>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of</a:t>
            </a:r>
            <a:endParaRPr sz="1400">
              <a:latin typeface="Open Sans Light"/>
              <a:cs typeface="Open Sans Light"/>
            </a:endParaRPr>
          </a:p>
          <a:p>
            <a:pPr marL="12700" marR="12700" algn="ctr">
              <a:lnSpc>
                <a:spcPct val="100000"/>
              </a:lnSpc>
              <a:spcBef>
                <a:spcPts val="10"/>
              </a:spcBef>
            </a:pP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agencies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have a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plan to</a:t>
            </a:r>
            <a:r>
              <a:rPr sz="1400" b="0" spc="-8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attract  talent </a:t>
            </a:r>
            <a:r>
              <a:rPr sz="1400" b="0" dirty="0">
                <a:solidFill>
                  <a:srgbClr val="FFFFFF"/>
                </a:solidFill>
                <a:latin typeface="Open Sans Light"/>
                <a:cs typeface="Open Sans Light"/>
              </a:rPr>
              <a:t>outside</a:t>
            </a:r>
            <a:r>
              <a:rPr sz="1400" b="0" spc="-45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sz="1400" b="0" spc="-5" dirty="0">
                <a:solidFill>
                  <a:srgbClr val="FFFFFF"/>
                </a:solidFill>
                <a:latin typeface="Open Sans Light"/>
                <a:cs typeface="Open Sans Light"/>
              </a:rPr>
              <a:t>government¹</a:t>
            </a:r>
            <a:endParaRPr sz="1400">
              <a:latin typeface="Open Sans Light"/>
              <a:cs typeface="Open Sans Ligh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EBE209-D736-42AD-A15E-FB5EF05A125A}"/>
              </a:ext>
            </a:extLst>
          </p:cNvPr>
          <p:cNvSpPr txBox="1"/>
          <p:nvPr/>
        </p:nvSpPr>
        <p:spPr>
          <a:xfrm>
            <a:off x="11738961" y="6400800"/>
            <a:ext cx="267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537" y="301753"/>
            <a:ext cx="111544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…unlocking </a:t>
            </a:r>
            <a:r>
              <a:rPr spc="-5" dirty="0"/>
              <a:t>opportunities </a:t>
            </a:r>
            <a:r>
              <a:rPr dirty="0"/>
              <a:t>for us </a:t>
            </a:r>
            <a:r>
              <a:rPr spc="-5" dirty="0"/>
              <a:t>to </a:t>
            </a:r>
            <a:r>
              <a:rPr dirty="0"/>
              <a:t>do what </a:t>
            </a:r>
            <a:r>
              <a:rPr spc="5" dirty="0"/>
              <a:t>we </a:t>
            </a:r>
            <a:r>
              <a:rPr dirty="0"/>
              <a:t>do</a:t>
            </a:r>
            <a:r>
              <a:rPr spc="-40" dirty="0"/>
              <a:t> </a:t>
            </a:r>
            <a:r>
              <a:rPr spc="-5" dirty="0"/>
              <a:t>best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11868" y="5996504"/>
            <a:ext cx="141414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 marR="5080" indent="-201295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Open Sans"/>
                <a:cs typeface="Open Sans"/>
              </a:rPr>
              <a:t>Collaboration</a:t>
            </a:r>
            <a:r>
              <a:rPr sz="1400" b="1" spc="-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&amp;  </a:t>
            </a:r>
            <a:r>
              <a:rPr sz="1400" b="1" spc="-5" dirty="0">
                <a:solidFill>
                  <a:srgbClr val="FFFFFF"/>
                </a:solidFill>
                <a:latin typeface="Open Sans"/>
                <a:cs typeface="Open Sans"/>
              </a:rPr>
              <a:t>Leadership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4363" y="2686394"/>
            <a:ext cx="14490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Communication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3921" y="4287957"/>
            <a:ext cx="77533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5080" indent="-56515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Open Sans"/>
                <a:cs typeface="Open Sans"/>
              </a:rPr>
              <a:t>P</a:t>
            </a:r>
            <a:r>
              <a:rPr sz="1400" b="1" spc="-5" dirty="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1400" b="1" spc="-5" dirty="0">
                <a:solidFill>
                  <a:srgbClr val="FFFFFF"/>
                </a:solidFill>
                <a:latin typeface="Open Sans"/>
                <a:cs typeface="Open Sans"/>
              </a:rPr>
              <a:t>b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sz="1400" b="1" spc="-5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m  </a:t>
            </a:r>
            <a:r>
              <a:rPr sz="1400" b="1" spc="-5" dirty="0">
                <a:solidFill>
                  <a:srgbClr val="FFFFFF"/>
                </a:solidFill>
                <a:latin typeface="Open Sans"/>
                <a:cs typeface="Open Sans"/>
              </a:rPr>
              <a:t>Solving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5866" y="5901822"/>
            <a:ext cx="918844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 marR="5080" indent="-58419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Anal</a:t>
            </a:r>
            <a:r>
              <a:rPr sz="1400" b="1" spc="5" dirty="0">
                <a:solidFill>
                  <a:srgbClr val="FFFFFF"/>
                </a:solidFill>
                <a:latin typeface="Open Sans"/>
                <a:cs typeface="Open Sans"/>
              </a:rPr>
              <a:t>y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ti</a:t>
            </a:r>
            <a:r>
              <a:rPr sz="1400" b="1" spc="-5" dirty="0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al  Thinking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06371" y="4207005"/>
            <a:ext cx="122364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5609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Open Sans"/>
                <a:cs typeface="Open Sans"/>
              </a:rPr>
              <a:t>Self  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D</a:t>
            </a:r>
            <a:r>
              <a:rPr sz="1400" b="1" spc="-5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1400" b="1" spc="5" dirty="0">
                <a:solidFill>
                  <a:srgbClr val="FFFFFF"/>
                </a:solidFill>
                <a:latin typeface="Open Sans"/>
                <a:cs typeface="Open Sans"/>
              </a:rPr>
              <a:t>v</a:t>
            </a:r>
            <a:r>
              <a:rPr sz="1400" b="1" spc="-5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sz="1400" b="1" spc="-10" dirty="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1400" b="1" spc="-5" dirty="0">
                <a:solidFill>
                  <a:srgbClr val="FFFFFF"/>
                </a:solidFill>
                <a:latin typeface="Open Sans"/>
                <a:cs typeface="Open Sans"/>
              </a:rPr>
              <a:t>p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r>
              <a:rPr sz="1400" b="1" spc="-5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nt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98052" y="2638964"/>
            <a:ext cx="8197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" marR="5080" indent="-8255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sz="1400" b="1" spc="-5" dirty="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at</a:t>
            </a:r>
            <a:r>
              <a:rPr sz="1400" b="1" spc="-5" dirty="0">
                <a:solidFill>
                  <a:srgbClr val="FFFFFF"/>
                </a:solidFill>
                <a:latin typeface="Open Sans"/>
                <a:cs typeface="Open Sans"/>
              </a:rPr>
              <a:t>eg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ic  Thin</a:t>
            </a:r>
            <a:r>
              <a:rPr sz="1400" b="1" spc="5" dirty="0">
                <a:solidFill>
                  <a:srgbClr val="FFFFFF"/>
                </a:solidFill>
                <a:latin typeface="Open Sans"/>
                <a:cs typeface="Open Sans"/>
              </a:rPr>
              <a:t>k</a:t>
            </a:r>
            <a:r>
              <a:rPr sz="1400" b="1" dirty="0">
                <a:solidFill>
                  <a:srgbClr val="FFFFFF"/>
                </a:solidFill>
                <a:latin typeface="Open Sans"/>
                <a:cs typeface="Open Sans"/>
              </a:rPr>
              <a:t>ing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34326" y="1895852"/>
            <a:ext cx="701046" cy="746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1423" y="1972052"/>
            <a:ext cx="813718" cy="7543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6087" y="3644298"/>
            <a:ext cx="619125" cy="644525"/>
          </a:xfrm>
          <a:custGeom>
            <a:avLst/>
            <a:gdLst/>
            <a:ahLst/>
            <a:cxnLst/>
            <a:rect l="l" t="t" r="r" b="b"/>
            <a:pathLst>
              <a:path w="619125" h="644525">
                <a:moveTo>
                  <a:pt x="512715" y="631038"/>
                </a:moveTo>
                <a:lnTo>
                  <a:pt x="415349" y="631038"/>
                </a:lnTo>
                <a:lnTo>
                  <a:pt x="443115" y="633048"/>
                </a:lnTo>
                <a:lnTo>
                  <a:pt x="468464" y="637471"/>
                </a:lnTo>
                <a:lnTo>
                  <a:pt x="491398" y="641893"/>
                </a:lnTo>
                <a:lnTo>
                  <a:pt x="511920" y="643903"/>
                </a:lnTo>
                <a:lnTo>
                  <a:pt x="512715" y="631038"/>
                </a:lnTo>
                <a:close/>
              </a:path>
              <a:path w="619125" h="644525">
                <a:moveTo>
                  <a:pt x="16188" y="495935"/>
                </a:moveTo>
                <a:lnTo>
                  <a:pt x="11862" y="528908"/>
                </a:lnTo>
                <a:lnTo>
                  <a:pt x="10554" y="571529"/>
                </a:lnTo>
                <a:lnTo>
                  <a:pt x="15283" y="611736"/>
                </a:lnTo>
                <a:lnTo>
                  <a:pt x="29071" y="637471"/>
                </a:lnTo>
                <a:lnTo>
                  <a:pt x="31883" y="640881"/>
                </a:lnTo>
                <a:lnTo>
                  <a:pt x="32286" y="635856"/>
                </a:lnTo>
                <a:lnTo>
                  <a:pt x="32688" y="628418"/>
                </a:lnTo>
                <a:lnTo>
                  <a:pt x="35505" y="624599"/>
                </a:lnTo>
                <a:lnTo>
                  <a:pt x="197569" y="624599"/>
                </a:lnTo>
                <a:lnTo>
                  <a:pt x="198128" y="618173"/>
                </a:lnTo>
                <a:lnTo>
                  <a:pt x="112759" y="618173"/>
                </a:lnTo>
                <a:lnTo>
                  <a:pt x="112759" y="611734"/>
                </a:lnTo>
                <a:lnTo>
                  <a:pt x="35505" y="611734"/>
                </a:lnTo>
                <a:lnTo>
                  <a:pt x="29167" y="585802"/>
                </a:lnTo>
                <a:lnTo>
                  <a:pt x="28261" y="563487"/>
                </a:lnTo>
                <a:lnTo>
                  <a:pt x="31012" y="540973"/>
                </a:lnTo>
                <a:lnTo>
                  <a:pt x="35505" y="515239"/>
                </a:lnTo>
                <a:lnTo>
                  <a:pt x="56525" y="513129"/>
                </a:lnTo>
                <a:lnTo>
                  <a:pt x="73322" y="508002"/>
                </a:lnTo>
                <a:lnTo>
                  <a:pt x="88915" y="501668"/>
                </a:lnTo>
                <a:lnTo>
                  <a:pt x="98497" y="498512"/>
                </a:lnTo>
                <a:lnTo>
                  <a:pt x="56100" y="498512"/>
                </a:lnTo>
                <a:lnTo>
                  <a:pt x="16188" y="495935"/>
                </a:lnTo>
                <a:close/>
              </a:path>
              <a:path w="619125" h="644525">
                <a:moveTo>
                  <a:pt x="197098" y="630030"/>
                </a:moveTo>
                <a:lnTo>
                  <a:pt x="152293" y="630030"/>
                </a:lnTo>
                <a:lnTo>
                  <a:pt x="196452" y="637464"/>
                </a:lnTo>
                <a:lnTo>
                  <a:pt x="197098" y="630030"/>
                </a:lnTo>
                <a:close/>
              </a:path>
              <a:path w="619125" h="644525">
                <a:moveTo>
                  <a:pt x="363838" y="489509"/>
                </a:moveTo>
                <a:lnTo>
                  <a:pt x="312340" y="489509"/>
                </a:lnTo>
                <a:lnTo>
                  <a:pt x="343219" y="502172"/>
                </a:lnTo>
                <a:lnTo>
                  <a:pt x="361425" y="528106"/>
                </a:lnTo>
                <a:lnTo>
                  <a:pt x="371183" y="563692"/>
                </a:lnTo>
                <a:lnTo>
                  <a:pt x="376716" y="605308"/>
                </a:lnTo>
                <a:lnTo>
                  <a:pt x="364449" y="605509"/>
                </a:lnTo>
                <a:lnTo>
                  <a:pt x="355801" y="606916"/>
                </a:lnTo>
                <a:lnTo>
                  <a:pt x="349564" y="610735"/>
                </a:lnTo>
                <a:lnTo>
                  <a:pt x="344534" y="618173"/>
                </a:lnTo>
                <a:lnTo>
                  <a:pt x="357410" y="631038"/>
                </a:lnTo>
                <a:lnTo>
                  <a:pt x="375113" y="634254"/>
                </a:lnTo>
                <a:lnTo>
                  <a:pt x="415349" y="631038"/>
                </a:lnTo>
                <a:lnTo>
                  <a:pt x="512715" y="631038"/>
                </a:lnTo>
                <a:lnTo>
                  <a:pt x="513739" y="614450"/>
                </a:lnTo>
                <a:lnTo>
                  <a:pt x="470371" y="614450"/>
                </a:lnTo>
                <a:lnTo>
                  <a:pt x="445123" y="614149"/>
                </a:lnTo>
                <a:lnTo>
                  <a:pt x="421082" y="612639"/>
                </a:lnTo>
                <a:lnTo>
                  <a:pt x="402504" y="611736"/>
                </a:lnTo>
                <a:lnTo>
                  <a:pt x="402363" y="610735"/>
                </a:lnTo>
                <a:lnTo>
                  <a:pt x="398246" y="572734"/>
                </a:lnTo>
                <a:lnTo>
                  <a:pt x="387984" y="540973"/>
                </a:lnTo>
                <a:lnTo>
                  <a:pt x="375118" y="513631"/>
                </a:lnTo>
                <a:lnTo>
                  <a:pt x="363838" y="489509"/>
                </a:lnTo>
                <a:close/>
              </a:path>
              <a:path w="619125" h="644525">
                <a:moveTo>
                  <a:pt x="197569" y="624599"/>
                </a:moveTo>
                <a:lnTo>
                  <a:pt x="35505" y="624599"/>
                </a:lnTo>
                <a:lnTo>
                  <a:pt x="68799" y="632040"/>
                </a:lnTo>
                <a:lnTo>
                  <a:pt x="108735" y="631036"/>
                </a:lnTo>
                <a:lnTo>
                  <a:pt x="152293" y="630030"/>
                </a:lnTo>
                <a:lnTo>
                  <a:pt x="197098" y="630030"/>
                </a:lnTo>
                <a:lnTo>
                  <a:pt x="197569" y="624599"/>
                </a:lnTo>
                <a:close/>
              </a:path>
              <a:path w="619125" h="644525">
                <a:moveTo>
                  <a:pt x="314658" y="472175"/>
                </a:moveTo>
                <a:lnTo>
                  <a:pt x="270844" y="475214"/>
                </a:lnTo>
                <a:lnTo>
                  <a:pt x="233468" y="494335"/>
                </a:lnTo>
                <a:lnTo>
                  <a:pt x="203603" y="525251"/>
                </a:lnTo>
                <a:lnTo>
                  <a:pt x="182316" y="563692"/>
                </a:lnTo>
                <a:lnTo>
                  <a:pt x="170697" y="605308"/>
                </a:lnTo>
                <a:lnTo>
                  <a:pt x="136900" y="609023"/>
                </a:lnTo>
                <a:lnTo>
                  <a:pt x="103101" y="610931"/>
                </a:lnTo>
                <a:lnTo>
                  <a:pt x="69302" y="611634"/>
                </a:lnTo>
                <a:lnTo>
                  <a:pt x="35505" y="611734"/>
                </a:lnTo>
                <a:lnTo>
                  <a:pt x="119198" y="611734"/>
                </a:lnTo>
                <a:lnTo>
                  <a:pt x="119198" y="618173"/>
                </a:lnTo>
                <a:lnTo>
                  <a:pt x="198128" y="618173"/>
                </a:lnTo>
                <a:lnTo>
                  <a:pt x="200470" y="591201"/>
                </a:lnTo>
                <a:lnTo>
                  <a:pt x="213141" y="548333"/>
                </a:lnTo>
                <a:lnTo>
                  <a:pt x="235392" y="513801"/>
                </a:lnTo>
                <a:lnTo>
                  <a:pt x="268149" y="492546"/>
                </a:lnTo>
                <a:lnTo>
                  <a:pt x="312340" y="489509"/>
                </a:lnTo>
                <a:lnTo>
                  <a:pt x="363838" y="489509"/>
                </a:lnTo>
                <a:lnTo>
                  <a:pt x="314658" y="472175"/>
                </a:lnTo>
                <a:close/>
              </a:path>
              <a:path w="619125" h="644525">
                <a:moveTo>
                  <a:pt x="499042" y="489509"/>
                </a:moveTo>
                <a:lnTo>
                  <a:pt x="492603" y="516751"/>
                </a:lnTo>
                <a:lnTo>
                  <a:pt x="490997" y="548333"/>
                </a:lnTo>
                <a:lnTo>
                  <a:pt x="491799" y="580878"/>
                </a:lnTo>
                <a:lnTo>
                  <a:pt x="492590" y="611736"/>
                </a:lnTo>
                <a:lnTo>
                  <a:pt x="470371" y="614450"/>
                </a:lnTo>
                <a:lnTo>
                  <a:pt x="513739" y="614450"/>
                </a:lnTo>
                <a:lnTo>
                  <a:pt x="513632" y="606916"/>
                </a:lnTo>
                <a:lnTo>
                  <a:pt x="512768" y="580878"/>
                </a:lnTo>
                <a:lnTo>
                  <a:pt x="512826" y="546198"/>
                </a:lnTo>
                <a:lnTo>
                  <a:pt x="518359" y="515239"/>
                </a:lnTo>
                <a:lnTo>
                  <a:pt x="533752" y="515038"/>
                </a:lnTo>
                <a:lnTo>
                  <a:pt x="549747" y="513631"/>
                </a:lnTo>
                <a:lnTo>
                  <a:pt x="564533" y="509812"/>
                </a:lnTo>
                <a:lnTo>
                  <a:pt x="576296" y="502374"/>
                </a:lnTo>
                <a:lnTo>
                  <a:pt x="577091" y="501420"/>
                </a:lnTo>
                <a:lnTo>
                  <a:pt x="532543" y="501420"/>
                </a:lnTo>
                <a:lnTo>
                  <a:pt x="499042" y="489509"/>
                </a:lnTo>
                <a:close/>
              </a:path>
              <a:path w="619125" h="644525">
                <a:moveTo>
                  <a:pt x="568699" y="315811"/>
                </a:moveTo>
                <a:lnTo>
                  <a:pt x="531237" y="315811"/>
                </a:lnTo>
                <a:lnTo>
                  <a:pt x="543911" y="327373"/>
                </a:lnTo>
                <a:lnTo>
                  <a:pt x="560206" y="335919"/>
                </a:lnTo>
                <a:lnTo>
                  <a:pt x="576500" y="345669"/>
                </a:lnTo>
                <a:lnTo>
                  <a:pt x="589174" y="360845"/>
                </a:lnTo>
                <a:lnTo>
                  <a:pt x="598594" y="391818"/>
                </a:lnTo>
                <a:lnTo>
                  <a:pt x="595852" y="428510"/>
                </a:lnTo>
                <a:lnTo>
                  <a:pt x="582737" y="463773"/>
                </a:lnTo>
                <a:lnTo>
                  <a:pt x="561038" y="490459"/>
                </a:lnTo>
                <a:lnTo>
                  <a:pt x="532543" y="501420"/>
                </a:lnTo>
                <a:lnTo>
                  <a:pt x="577091" y="501420"/>
                </a:lnTo>
                <a:lnTo>
                  <a:pt x="597726" y="476640"/>
                </a:lnTo>
                <a:lnTo>
                  <a:pt x="612515" y="436434"/>
                </a:lnTo>
                <a:lnTo>
                  <a:pt x="618854" y="393816"/>
                </a:lnTo>
                <a:lnTo>
                  <a:pt x="614930" y="360845"/>
                </a:lnTo>
                <a:lnTo>
                  <a:pt x="594207" y="332599"/>
                </a:lnTo>
                <a:lnTo>
                  <a:pt x="568699" y="315811"/>
                </a:lnTo>
                <a:close/>
              </a:path>
              <a:path w="619125" h="644525">
                <a:moveTo>
                  <a:pt x="83076" y="328676"/>
                </a:moveTo>
                <a:lnTo>
                  <a:pt x="35505" y="328676"/>
                </a:lnTo>
                <a:lnTo>
                  <a:pt x="67419" y="340876"/>
                </a:lnTo>
                <a:lnTo>
                  <a:pt x="90430" y="364762"/>
                </a:lnTo>
                <a:lnTo>
                  <a:pt x="104086" y="395734"/>
                </a:lnTo>
                <a:lnTo>
                  <a:pt x="107933" y="429194"/>
                </a:lnTo>
                <a:lnTo>
                  <a:pt x="101520" y="460543"/>
                </a:lnTo>
                <a:lnTo>
                  <a:pt x="84393" y="485182"/>
                </a:lnTo>
                <a:lnTo>
                  <a:pt x="56100" y="498512"/>
                </a:lnTo>
                <a:lnTo>
                  <a:pt x="98497" y="498512"/>
                </a:lnTo>
                <a:lnTo>
                  <a:pt x="106320" y="495935"/>
                </a:lnTo>
                <a:lnTo>
                  <a:pt x="128256" y="455255"/>
                </a:lnTo>
                <a:lnTo>
                  <a:pt x="131594" y="412787"/>
                </a:lnTo>
                <a:lnTo>
                  <a:pt x="119195" y="372106"/>
                </a:lnTo>
                <a:lnTo>
                  <a:pt x="93920" y="336785"/>
                </a:lnTo>
                <a:lnTo>
                  <a:pt x="83076" y="328676"/>
                </a:lnTo>
                <a:close/>
              </a:path>
              <a:path w="619125" h="644525">
                <a:moveTo>
                  <a:pt x="3311" y="161417"/>
                </a:moveTo>
                <a:lnTo>
                  <a:pt x="0" y="209874"/>
                </a:lnTo>
                <a:lnTo>
                  <a:pt x="15" y="243444"/>
                </a:lnTo>
                <a:lnTo>
                  <a:pt x="91" y="262743"/>
                </a:lnTo>
                <a:lnTo>
                  <a:pt x="5122" y="311595"/>
                </a:lnTo>
                <a:lnTo>
                  <a:pt x="16188" y="354419"/>
                </a:lnTo>
                <a:lnTo>
                  <a:pt x="21923" y="349493"/>
                </a:lnTo>
                <a:lnTo>
                  <a:pt x="23432" y="339138"/>
                </a:lnTo>
                <a:lnTo>
                  <a:pt x="26149" y="329988"/>
                </a:lnTo>
                <a:lnTo>
                  <a:pt x="35505" y="328676"/>
                </a:lnTo>
                <a:lnTo>
                  <a:pt x="83076" y="328676"/>
                </a:lnTo>
                <a:lnTo>
                  <a:pt x="58631" y="310398"/>
                </a:lnTo>
                <a:lnTo>
                  <a:pt x="16188" y="296520"/>
                </a:lnTo>
                <a:lnTo>
                  <a:pt x="16188" y="206452"/>
                </a:lnTo>
                <a:lnTo>
                  <a:pt x="41085" y="206452"/>
                </a:lnTo>
                <a:lnTo>
                  <a:pt x="41134" y="203238"/>
                </a:lnTo>
                <a:lnTo>
                  <a:pt x="40031" y="196603"/>
                </a:lnTo>
                <a:lnTo>
                  <a:pt x="41944" y="193586"/>
                </a:lnTo>
                <a:lnTo>
                  <a:pt x="78558" y="187960"/>
                </a:lnTo>
                <a:lnTo>
                  <a:pt x="112759" y="182330"/>
                </a:lnTo>
                <a:lnTo>
                  <a:pt x="146961" y="179111"/>
                </a:lnTo>
                <a:lnTo>
                  <a:pt x="184427" y="179111"/>
                </a:lnTo>
                <a:lnTo>
                  <a:pt x="189961" y="168658"/>
                </a:lnTo>
                <a:lnTo>
                  <a:pt x="40125" y="168658"/>
                </a:lnTo>
                <a:lnTo>
                  <a:pt x="3311" y="161417"/>
                </a:lnTo>
                <a:close/>
              </a:path>
              <a:path w="619125" h="644525">
                <a:moveTo>
                  <a:pt x="505898" y="161417"/>
                </a:moveTo>
                <a:lnTo>
                  <a:pt x="479726" y="161417"/>
                </a:lnTo>
                <a:lnTo>
                  <a:pt x="486004" y="203238"/>
                </a:lnTo>
                <a:lnTo>
                  <a:pt x="486128" y="206452"/>
                </a:lnTo>
                <a:lnTo>
                  <a:pt x="486969" y="243444"/>
                </a:lnTo>
                <a:lnTo>
                  <a:pt x="484253" y="280836"/>
                </a:lnTo>
                <a:lnTo>
                  <a:pt x="479726" y="315811"/>
                </a:lnTo>
                <a:lnTo>
                  <a:pt x="490491" y="318528"/>
                </a:lnTo>
                <a:lnTo>
                  <a:pt x="503067" y="318226"/>
                </a:lnTo>
                <a:lnTo>
                  <a:pt x="516850" y="316717"/>
                </a:lnTo>
                <a:lnTo>
                  <a:pt x="531237" y="315811"/>
                </a:lnTo>
                <a:lnTo>
                  <a:pt x="568699" y="315811"/>
                </a:lnTo>
                <a:lnTo>
                  <a:pt x="565035" y="313400"/>
                </a:lnTo>
                <a:lnTo>
                  <a:pt x="533448" y="300233"/>
                </a:lnTo>
                <a:lnTo>
                  <a:pt x="505481" y="290081"/>
                </a:lnTo>
                <a:lnTo>
                  <a:pt x="504475" y="247763"/>
                </a:lnTo>
                <a:lnTo>
                  <a:pt x="507091" y="207256"/>
                </a:lnTo>
                <a:lnTo>
                  <a:pt x="507190" y="187960"/>
                </a:lnTo>
                <a:lnTo>
                  <a:pt x="507248" y="167750"/>
                </a:lnTo>
                <a:lnTo>
                  <a:pt x="505898" y="161417"/>
                </a:lnTo>
                <a:close/>
              </a:path>
              <a:path w="619125" h="644525">
                <a:moveTo>
                  <a:pt x="41085" y="206452"/>
                </a:moveTo>
                <a:lnTo>
                  <a:pt x="22627" y="206452"/>
                </a:lnTo>
                <a:lnTo>
                  <a:pt x="29066" y="212890"/>
                </a:lnTo>
                <a:lnTo>
                  <a:pt x="35505" y="212890"/>
                </a:lnTo>
                <a:lnTo>
                  <a:pt x="41033" y="209874"/>
                </a:lnTo>
                <a:lnTo>
                  <a:pt x="41085" y="206452"/>
                </a:lnTo>
                <a:close/>
              </a:path>
              <a:path w="619125" h="644525">
                <a:moveTo>
                  <a:pt x="184427" y="179111"/>
                </a:moveTo>
                <a:lnTo>
                  <a:pt x="146961" y="179111"/>
                </a:lnTo>
                <a:lnTo>
                  <a:pt x="183574" y="180721"/>
                </a:lnTo>
                <a:lnTo>
                  <a:pt x="184427" y="179111"/>
                </a:lnTo>
                <a:close/>
              </a:path>
              <a:path w="619125" h="644525">
                <a:moveTo>
                  <a:pt x="333378" y="19901"/>
                </a:moveTo>
                <a:lnTo>
                  <a:pt x="293023" y="19901"/>
                </a:lnTo>
                <a:lnTo>
                  <a:pt x="328234" y="39501"/>
                </a:lnTo>
                <a:lnTo>
                  <a:pt x="347749" y="75384"/>
                </a:lnTo>
                <a:lnTo>
                  <a:pt x="352779" y="122121"/>
                </a:lnTo>
                <a:lnTo>
                  <a:pt x="344534" y="174282"/>
                </a:lnTo>
                <a:lnTo>
                  <a:pt x="374709" y="167750"/>
                </a:lnTo>
                <a:lnTo>
                  <a:pt x="407301" y="165440"/>
                </a:lnTo>
                <a:lnTo>
                  <a:pt x="442307" y="164335"/>
                </a:lnTo>
                <a:lnTo>
                  <a:pt x="479726" y="161417"/>
                </a:lnTo>
                <a:lnTo>
                  <a:pt x="505898" y="161417"/>
                </a:lnTo>
                <a:lnTo>
                  <a:pt x="501784" y="142123"/>
                </a:lnTo>
                <a:lnTo>
                  <a:pt x="437079" y="142123"/>
                </a:lnTo>
                <a:lnTo>
                  <a:pt x="405791" y="141920"/>
                </a:lnTo>
                <a:lnTo>
                  <a:pt x="370277" y="135687"/>
                </a:lnTo>
                <a:lnTo>
                  <a:pt x="370076" y="110763"/>
                </a:lnTo>
                <a:lnTo>
                  <a:pt x="368669" y="85835"/>
                </a:lnTo>
                <a:lnTo>
                  <a:pt x="364850" y="63319"/>
                </a:lnTo>
                <a:lnTo>
                  <a:pt x="357412" y="45631"/>
                </a:lnTo>
                <a:lnTo>
                  <a:pt x="347552" y="33167"/>
                </a:lnTo>
                <a:lnTo>
                  <a:pt x="333378" y="19901"/>
                </a:lnTo>
                <a:close/>
              </a:path>
              <a:path w="619125" h="644525">
                <a:moveTo>
                  <a:pt x="263636" y="0"/>
                </a:moveTo>
                <a:lnTo>
                  <a:pt x="227451" y="15127"/>
                </a:lnTo>
                <a:lnTo>
                  <a:pt x="198060" y="42407"/>
                </a:lnTo>
                <a:lnTo>
                  <a:pt x="176181" y="78265"/>
                </a:lnTo>
                <a:lnTo>
                  <a:pt x="162529" y="119126"/>
                </a:lnTo>
                <a:lnTo>
                  <a:pt x="157819" y="161417"/>
                </a:lnTo>
                <a:lnTo>
                  <a:pt x="121004" y="161421"/>
                </a:lnTo>
                <a:lnTo>
                  <a:pt x="80565" y="166247"/>
                </a:lnTo>
                <a:lnTo>
                  <a:pt x="40125" y="168658"/>
                </a:lnTo>
                <a:lnTo>
                  <a:pt x="189961" y="168658"/>
                </a:lnTo>
                <a:lnTo>
                  <a:pt x="191824" y="165139"/>
                </a:lnTo>
                <a:lnTo>
                  <a:pt x="191623" y="147749"/>
                </a:lnTo>
                <a:lnTo>
                  <a:pt x="189007" y="129154"/>
                </a:lnTo>
                <a:lnTo>
                  <a:pt x="190013" y="109957"/>
                </a:lnTo>
                <a:lnTo>
                  <a:pt x="201583" y="73270"/>
                </a:lnTo>
                <a:lnTo>
                  <a:pt x="224621" y="43217"/>
                </a:lnTo>
                <a:lnTo>
                  <a:pt x="256107" y="24019"/>
                </a:lnTo>
                <a:lnTo>
                  <a:pt x="293023" y="19901"/>
                </a:lnTo>
                <a:lnTo>
                  <a:pt x="333378" y="19901"/>
                </a:lnTo>
                <a:lnTo>
                  <a:pt x="331656" y="18290"/>
                </a:lnTo>
                <a:lnTo>
                  <a:pt x="315760" y="5825"/>
                </a:lnTo>
                <a:lnTo>
                  <a:pt x="305901" y="597"/>
                </a:lnTo>
                <a:lnTo>
                  <a:pt x="263636" y="0"/>
                </a:lnTo>
                <a:close/>
              </a:path>
              <a:path w="619125" h="644525">
                <a:moveTo>
                  <a:pt x="499042" y="129261"/>
                </a:moveTo>
                <a:lnTo>
                  <a:pt x="467157" y="137502"/>
                </a:lnTo>
                <a:lnTo>
                  <a:pt x="437079" y="142123"/>
                </a:lnTo>
                <a:lnTo>
                  <a:pt x="501784" y="142123"/>
                </a:lnTo>
                <a:lnTo>
                  <a:pt x="499042" y="129261"/>
                </a:lnTo>
                <a:close/>
              </a:path>
            </a:pathLst>
          </a:custGeom>
          <a:solidFill>
            <a:srgbClr val="AEC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2562" y="5149599"/>
            <a:ext cx="756475" cy="758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41942" y="5176264"/>
            <a:ext cx="754379" cy="7734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38894" y="3512061"/>
            <a:ext cx="798830" cy="681990"/>
          </a:xfrm>
          <a:custGeom>
            <a:avLst/>
            <a:gdLst/>
            <a:ahLst/>
            <a:cxnLst/>
            <a:rect l="l" t="t" r="r" b="b"/>
            <a:pathLst>
              <a:path w="798829" h="681989">
                <a:moveTo>
                  <a:pt x="240474" y="513079"/>
                </a:moveTo>
                <a:lnTo>
                  <a:pt x="230492" y="513079"/>
                </a:lnTo>
                <a:lnTo>
                  <a:pt x="230492" y="527049"/>
                </a:lnTo>
                <a:lnTo>
                  <a:pt x="233730" y="533399"/>
                </a:lnTo>
                <a:lnTo>
                  <a:pt x="230492" y="539749"/>
                </a:lnTo>
                <a:lnTo>
                  <a:pt x="233730" y="546099"/>
                </a:lnTo>
                <a:lnTo>
                  <a:pt x="233730" y="565149"/>
                </a:lnTo>
                <a:lnTo>
                  <a:pt x="236982" y="571499"/>
                </a:lnTo>
                <a:lnTo>
                  <a:pt x="236982" y="585469"/>
                </a:lnTo>
                <a:lnTo>
                  <a:pt x="246722" y="621029"/>
                </a:lnTo>
                <a:lnTo>
                  <a:pt x="246722" y="627379"/>
                </a:lnTo>
                <a:lnTo>
                  <a:pt x="243471" y="631190"/>
                </a:lnTo>
                <a:lnTo>
                  <a:pt x="243471" y="652779"/>
                </a:lnTo>
                <a:lnTo>
                  <a:pt x="246722" y="656590"/>
                </a:lnTo>
                <a:lnTo>
                  <a:pt x="246722" y="660399"/>
                </a:lnTo>
                <a:lnTo>
                  <a:pt x="253212" y="666749"/>
                </a:lnTo>
                <a:lnTo>
                  <a:pt x="253212" y="679449"/>
                </a:lnTo>
                <a:lnTo>
                  <a:pt x="256463" y="681990"/>
                </a:lnTo>
                <a:lnTo>
                  <a:pt x="262953" y="681990"/>
                </a:lnTo>
                <a:lnTo>
                  <a:pt x="266192" y="679449"/>
                </a:lnTo>
                <a:lnTo>
                  <a:pt x="266192" y="675640"/>
                </a:lnTo>
                <a:lnTo>
                  <a:pt x="269443" y="673099"/>
                </a:lnTo>
                <a:lnTo>
                  <a:pt x="269443" y="669290"/>
                </a:lnTo>
                <a:lnTo>
                  <a:pt x="275932" y="662940"/>
                </a:lnTo>
                <a:lnTo>
                  <a:pt x="275932" y="660399"/>
                </a:lnTo>
                <a:lnTo>
                  <a:pt x="292163" y="660399"/>
                </a:lnTo>
                <a:lnTo>
                  <a:pt x="295414" y="652779"/>
                </a:lnTo>
                <a:lnTo>
                  <a:pt x="298653" y="650240"/>
                </a:lnTo>
                <a:lnTo>
                  <a:pt x="259702" y="650240"/>
                </a:lnTo>
                <a:lnTo>
                  <a:pt x="256463" y="646429"/>
                </a:lnTo>
                <a:lnTo>
                  <a:pt x="256463" y="637540"/>
                </a:lnTo>
                <a:lnTo>
                  <a:pt x="259702" y="637540"/>
                </a:lnTo>
                <a:lnTo>
                  <a:pt x="266192" y="633729"/>
                </a:lnTo>
                <a:lnTo>
                  <a:pt x="295414" y="633729"/>
                </a:lnTo>
                <a:lnTo>
                  <a:pt x="295414" y="627379"/>
                </a:lnTo>
                <a:lnTo>
                  <a:pt x="288925" y="627379"/>
                </a:lnTo>
                <a:lnTo>
                  <a:pt x="288925" y="623569"/>
                </a:lnTo>
                <a:lnTo>
                  <a:pt x="298653" y="623569"/>
                </a:lnTo>
                <a:lnTo>
                  <a:pt x="298653" y="617219"/>
                </a:lnTo>
                <a:lnTo>
                  <a:pt x="295414" y="614679"/>
                </a:lnTo>
                <a:lnTo>
                  <a:pt x="256463" y="614679"/>
                </a:lnTo>
                <a:lnTo>
                  <a:pt x="256463" y="601979"/>
                </a:lnTo>
                <a:lnTo>
                  <a:pt x="253212" y="601979"/>
                </a:lnTo>
                <a:lnTo>
                  <a:pt x="249961" y="598169"/>
                </a:lnTo>
                <a:lnTo>
                  <a:pt x="248038" y="581660"/>
                </a:lnTo>
                <a:lnTo>
                  <a:pt x="245401" y="549910"/>
                </a:lnTo>
                <a:lnTo>
                  <a:pt x="243471" y="533399"/>
                </a:lnTo>
                <a:lnTo>
                  <a:pt x="241592" y="525779"/>
                </a:lnTo>
                <a:lnTo>
                  <a:pt x="240626" y="516889"/>
                </a:lnTo>
                <a:lnTo>
                  <a:pt x="240474" y="513079"/>
                </a:lnTo>
                <a:close/>
              </a:path>
              <a:path w="798829" h="681989">
                <a:moveTo>
                  <a:pt x="292163" y="660399"/>
                </a:moveTo>
                <a:lnTo>
                  <a:pt x="282422" y="660399"/>
                </a:lnTo>
                <a:lnTo>
                  <a:pt x="288925" y="662940"/>
                </a:lnTo>
                <a:lnTo>
                  <a:pt x="292163" y="660399"/>
                </a:lnTo>
                <a:close/>
              </a:path>
              <a:path w="798829" h="681989">
                <a:moveTo>
                  <a:pt x="295414" y="633729"/>
                </a:moveTo>
                <a:lnTo>
                  <a:pt x="269443" y="633729"/>
                </a:lnTo>
                <a:lnTo>
                  <a:pt x="262953" y="646429"/>
                </a:lnTo>
                <a:lnTo>
                  <a:pt x="259702" y="650240"/>
                </a:lnTo>
                <a:lnTo>
                  <a:pt x="298653" y="650240"/>
                </a:lnTo>
                <a:lnTo>
                  <a:pt x="295414" y="646429"/>
                </a:lnTo>
                <a:lnTo>
                  <a:pt x="295414" y="633729"/>
                </a:lnTo>
                <a:close/>
              </a:path>
              <a:path w="798829" h="681989">
                <a:moveTo>
                  <a:pt x="240220" y="497839"/>
                </a:moveTo>
                <a:lnTo>
                  <a:pt x="227241" y="497839"/>
                </a:lnTo>
                <a:lnTo>
                  <a:pt x="222424" y="504189"/>
                </a:lnTo>
                <a:lnTo>
                  <a:pt x="217911" y="510539"/>
                </a:lnTo>
                <a:lnTo>
                  <a:pt x="214005" y="515619"/>
                </a:lnTo>
                <a:lnTo>
                  <a:pt x="211010" y="520699"/>
                </a:lnTo>
                <a:lnTo>
                  <a:pt x="204520" y="527049"/>
                </a:lnTo>
                <a:lnTo>
                  <a:pt x="201269" y="533399"/>
                </a:lnTo>
                <a:lnTo>
                  <a:pt x="162318" y="571499"/>
                </a:lnTo>
                <a:lnTo>
                  <a:pt x="159067" y="579119"/>
                </a:lnTo>
                <a:lnTo>
                  <a:pt x="152577" y="581660"/>
                </a:lnTo>
                <a:lnTo>
                  <a:pt x="152577" y="585469"/>
                </a:lnTo>
                <a:lnTo>
                  <a:pt x="110375" y="585469"/>
                </a:lnTo>
                <a:lnTo>
                  <a:pt x="103886" y="588010"/>
                </a:lnTo>
                <a:lnTo>
                  <a:pt x="94145" y="598169"/>
                </a:lnTo>
                <a:lnTo>
                  <a:pt x="94145" y="601979"/>
                </a:lnTo>
                <a:lnTo>
                  <a:pt x="87655" y="604519"/>
                </a:lnTo>
                <a:lnTo>
                  <a:pt x="84404" y="608329"/>
                </a:lnTo>
                <a:lnTo>
                  <a:pt x="84404" y="610869"/>
                </a:lnTo>
                <a:lnTo>
                  <a:pt x="94145" y="621029"/>
                </a:lnTo>
                <a:lnTo>
                  <a:pt x="100634" y="621029"/>
                </a:lnTo>
                <a:lnTo>
                  <a:pt x="107124" y="627379"/>
                </a:lnTo>
                <a:lnTo>
                  <a:pt x="110375" y="627379"/>
                </a:lnTo>
                <a:lnTo>
                  <a:pt x="113626" y="631190"/>
                </a:lnTo>
                <a:lnTo>
                  <a:pt x="136347" y="631190"/>
                </a:lnTo>
                <a:lnTo>
                  <a:pt x="142836" y="627379"/>
                </a:lnTo>
                <a:lnTo>
                  <a:pt x="146088" y="621029"/>
                </a:lnTo>
                <a:lnTo>
                  <a:pt x="146088" y="617219"/>
                </a:lnTo>
                <a:lnTo>
                  <a:pt x="148683" y="614679"/>
                </a:lnTo>
                <a:lnTo>
                  <a:pt x="110375" y="614679"/>
                </a:lnTo>
                <a:lnTo>
                  <a:pt x="110375" y="610869"/>
                </a:lnTo>
                <a:lnTo>
                  <a:pt x="107124" y="610869"/>
                </a:lnTo>
                <a:lnTo>
                  <a:pt x="103886" y="608329"/>
                </a:lnTo>
                <a:lnTo>
                  <a:pt x="107124" y="608329"/>
                </a:lnTo>
                <a:lnTo>
                  <a:pt x="110375" y="604519"/>
                </a:lnTo>
                <a:lnTo>
                  <a:pt x="155829" y="604519"/>
                </a:lnTo>
                <a:lnTo>
                  <a:pt x="152577" y="598169"/>
                </a:lnTo>
                <a:lnTo>
                  <a:pt x="172059" y="579119"/>
                </a:lnTo>
                <a:lnTo>
                  <a:pt x="175298" y="571499"/>
                </a:lnTo>
                <a:lnTo>
                  <a:pt x="181800" y="568960"/>
                </a:lnTo>
                <a:lnTo>
                  <a:pt x="191528" y="558799"/>
                </a:lnTo>
                <a:lnTo>
                  <a:pt x="194779" y="552449"/>
                </a:lnTo>
                <a:lnTo>
                  <a:pt x="201269" y="546099"/>
                </a:lnTo>
                <a:lnTo>
                  <a:pt x="207759" y="542290"/>
                </a:lnTo>
                <a:lnTo>
                  <a:pt x="211010" y="535940"/>
                </a:lnTo>
                <a:lnTo>
                  <a:pt x="220751" y="527049"/>
                </a:lnTo>
                <a:lnTo>
                  <a:pt x="223989" y="520699"/>
                </a:lnTo>
                <a:lnTo>
                  <a:pt x="230492" y="513079"/>
                </a:lnTo>
                <a:lnTo>
                  <a:pt x="240474" y="513079"/>
                </a:lnTo>
                <a:lnTo>
                  <a:pt x="240372" y="510539"/>
                </a:lnTo>
                <a:lnTo>
                  <a:pt x="240252" y="504189"/>
                </a:lnTo>
                <a:lnTo>
                  <a:pt x="240220" y="497839"/>
                </a:lnTo>
                <a:close/>
              </a:path>
              <a:path w="798829" h="681989">
                <a:moveTo>
                  <a:pt x="298653" y="623569"/>
                </a:moveTo>
                <a:lnTo>
                  <a:pt x="288925" y="623569"/>
                </a:lnTo>
                <a:lnTo>
                  <a:pt x="292163" y="627379"/>
                </a:lnTo>
                <a:lnTo>
                  <a:pt x="298653" y="627379"/>
                </a:lnTo>
                <a:lnTo>
                  <a:pt x="298653" y="623569"/>
                </a:lnTo>
                <a:close/>
              </a:path>
              <a:path w="798829" h="681989">
                <a:moveTo>
                  <a:pt x="292163" y="497839"/>
                </a:moveTo>
                <a:lnTo>
                  <a:pt x="272694" y="497839"/>
                </a:lnTo>
                <a:lnTo>
                  <a:pt x="275932" y="500379"/>
                </a:lnTo>
                <a:lnTo>
                  <a:pt x="282730" y="505459"/>
                </a:lnTo>
                <a:lnTo>
                  <a:pt x="295106" y="518159"/>
                </a:lnTo>
                <a:lnTo>
                  <a:pt x="301904" y="523239"/>
                </a:lnTo>
                <a:lnTo>
                  <a:pt x="314883" y="535940"/>
                </a:lnTo>
                <a:lnTo>
                  <a:pt x="321386" y="539749"/>
                </a:lnTo>
                <a:lnTo>
                  <a:pt x="334365" y="552449"/>
                </a:lnTo>
                <a:lnTo>
                  <a:pt x="339740" y="554990"/>
                </a:lnTo>
                <a:lnTo>
                  <a:pt x="345725" y="560069"/>
                </a:lnTo>
                <a:lnTo>
                  <a:pt x="351710" y="563879"/>
                </a:lnTo>
                <a:lnTo>
                  <a:pt x="357085" y="568960"/>
                </a:lnTo>
                <a:lnTo>
                  <a:pt x="357085" y="571499"/>
                </a:lnTo>
                <a:lnTo>
                  <a:pt x="360337" y="571499"/>
                </a:lnTo>
                <a:lnTo>
                  <a:pt x="360337" y="575310"/>
                </a:lnTo>
                <a:lnTo>
                  <a:pt x="373329" y="581660"/>
                </a:lnTo>
                <a:lnTo>
                  <a:pt x="376567" y="588010"/>
                </a:lnTo>
                <a:lnTo>
                  <a:pt x="383057" y="591819"/>
                </a:lnTo>
                <a:lnTo>
                  <a:pt x="386308" y="594360"/>
                </a:lnTo>
                <a:lnTo>
                  <a:pt x="386308" y="604519"/>
                </a:lnTo>
                <a:lnTo>
                  <a:pt x="389559" y="608329"/>
                </a:lnTo>
                <a:lnTo>
                  <a:pt x="409028" y="617219"/>
                </a:lnTo>
                <a:lnTo>
                  <a:pt x="412280" y="621029"/>
                </a:lnTo>
                <a:lnTo>
                  <a:pt x="418769" y="621029"/>
                </a:lnTo>
                <a:lnTo>
                  <a:pt x="425259" y="617219"/>
                </a:lnTo>
                <a:lnTo>
                  <a:pt x="428510" y="617219"/>
                </a:lnTo>
                <a:lnTo>
                  <a:pt x="435000" y="614679"/>
                </a:lnTo>
                <a:lnTo>
                  <a:pt x="431749" y="608329"/>
                </a:lnTo>
                <a:lnTo>
                  <a:pt x="431749" y="601979"/>
                </a:lnTo>
                <a:lnTo>
                  <a:pt x="454482" y="601979"/>
                </a:lnTo>
                <a:lnTo>
                  <a:pt x="451231" y="598169"/>
                </a:lnTo>
                <a:lnTo>
                  <a:pt x="402539" y="598169"/>
                </a:lnTo>
                <a:lnTo>
                  <a:pt x="399288" y="594360"/>
                </a:lnTo>
                <a:lnTo>
                  <a:pt x="402539" y="591819"/>
                </a:lnTo>
                <a:lnTo>
                  <a:pt x="405790" y="591819"/>
                </a:lnTo>
                <a:lnTo>
                  <a:pt x="405790" y="588010"/>
                </a:lnTo>
                <a:lnTo>
                  <a:pt x="444741" y="588010"/>
                </a:lnTo>
                <a:lnTo>
                  <a:pt x="444741" y="585469"/>
                </a:lnTo>
                <a:lnTo>
                  <a:pt x="441490" y="581660"/>
                </a:lnTo>
                <a:lnTo>
                  <a:pt x="386308" y="581660"/>
                </a:lnTo>
                <a:lnTo>
                  <a:pt x="379818" y="579119"/>
                </a:lnTo>
                <a:lnTo>
                  <a:pt x="376567" y="571499"/>
                </a:lnTo>
                <a:lnTo>
                  <a:pt x="370078" y="565149"/>
                </a:lnTo>
                <a:lnTo>
                  <a:pt x="362823" y="561340"/>
                </a:lnTo>
                <a:lnTo>
                  <a:pt x="355873" y="556260"/>
                </a:lnTo>
                <a:lnTo>
                  <a:pt x="349532" y="551179"/>
                </a:lnTo>
                <a:lnTo>
                  <a:pt x="344106" y="546099"/>
                </a:lnTo>
                <a:lnTo>
                  <a:pt x="337308" y="541019"/>
                </a:lnTo>
                <a:lnTo>
                  <a:pt x="331120" y="535940"/>
                </a:lnTo>
                <a:lnTo>
                  <a:pt x="324932" y="529590"/>
                </a:lnTo>
                <a:lnTo>
                  <a:pt x="318135" y="523239"/>
                </a:lnTo>
                <a:lnTo>
                  <a:pt x="311337" y="518159"/>
                </a:lnTo>
                <a:lnTo>
                  <a:pt x="305149" y="511809"/>
                </a:lnTo>
                <a:lnTo>
                  <a:pt x="298961" y="504189"/>
                </a:lnTo>
                <a:lnTo>
                  <a:pt x="292163" y="497839"/>
                </a:lnTo>
                <a:close/>
              </a:path>
              <a:path w="798829" h="681989">
                <a:moveTo>
                  <a:pt x="155829" y="604519"/>
                </a:moveTo>
                <a:lnTo>
                  <a:pt x="110375" y="604519"/>
                </a:lnTo>
                <a:lnTo>
                  <a:pt x="113626" y="608329"/>
                </a:lnTo>
                <a:lnTo>
                  <a:pt x="113626" y="610869"/>
                </a:lnTo>
                <a:lnTo>
                  <a:pt x="110375" y="614679"/>
                </a:lnTo>
                <a:lnTo>
                  <a:pt x="148683" y="614679"/>
                </a:lnTo>
                <a:lnTo>
                  <a:pt x="152577" y="610869"/>
                </a:lnTo>
                <a:lnTo>
                  <a:pt x="152577" y="608329"/>
                </a:lnTo>
                <a:lnTo>
                  <a:pt x="155829" y="604519"/>
                </a:lnTo>
                <a:close/>
              </a:path>
              <a:path w="798829" h="681989">
                <a:moveTo>
                  <a:pt x="288925" y="494029"/>
                </a:moveTo>
                <a:lnTo>
                  <a:pt x="256463" y="494029"/>
                </a:lnTo>
                <a:lnTo>
                  <a:pt x="256969" y="501649"/>
                </a:lnTo>
                <a:lnTo>
                  <a:pt x="259196" y="515619"/>
                </a:lnTo>
                <a:lnTo>
                  <a:pt x="259702" y="523239"/>
                </a:lnTo>
                <a:lnTo>
                  <a:pt x="262087" y="530860"/>
                </a:lnTo>
                <a:lnTo>
                  <a:pt x="264166" y="537210"/>
                </a:lnTo>
                <a:lnTo>
                  <a:pt x="265635" y="543560"/>
                </a:lnTo>
                <a:lnTo>
                  <a:pt x="266192" y="549910"/>
                </a:lnTo>
                <a:lnTo>
                  <a:pt x="269136" y="561340"/>
                </a:lnTo>
                <a:lnTo>
                  <a:pt x="276239" y="582929"/>
                </a:lnTo>
                <a:lnTo>
                  <a:pt x="279184" y="594360"/>
                </a:lnTo>
                <a:lnTo>
                  <a:pt x="279184" y="608329"/>
                </a:lnTo>
                <a:lnTo>
                  <a:pt x="272694" y="608329"/>
                </a:lnTo>
                <a:lnTo>
                  <a:pt x="266192" y="610869"/>
                </a:lnTo>
                <a:lnTo>
                  <a:pt x="262953" y="610869"/>
                </a:lnTo>
                <a:lnTo>
                  <a:pt x="259702" y="614679"/>
                </a:lnTo>
                <a:lnTo>
                  <a:pt x="295414" y="614679"/>
                </a:lnTo>
                <a:lnTo>
                  <a:pt x="295414" y="610869"/>
                </a:lnTo>
                <a:lnTo>
                  <a:pt x="292163" y="608329"/>
                </a:lnTo>
                <a:lnTo>
                  <a:pt x="290240" y="600710"/>
                </a:lnTo>
                <a:lnTo>
                  <a:pt x="288923" y="593090"/>
                </a:lnTo>
                <a:lnTo>
                  <a:pt x="287604" y="586740"/>
                </a:lnTo>
                <a:lnTo>
                  <a:pt x="285673" y="581660"/>
                </a:lnTo>
                <a:lnTo>
                  <a:pt x="283743" y="574040"/>
                </a:lnTo>
                <a:lnTo>
                  <a:pt x="281107" y="560069"/>
                </a:lnTo>
                <a:lnTo>
                  <a:pt x="279184" y="552449"/>
                </a:lnTo>
                <a:lnTo>
                  <a:pt x="274720" y="533399"/>
                </a:lnTo>
                <a:lnTo>
                  <a:pt x="273251" y="523239"/>
                </a:lnTo>
                <a:lnTo>
                  <a:pt x="272694" y="513079"/>
                </a:lnTo>
                <a:lnTo>
                  <a:pt x="269443" y="506729"/>
                </a:lnTo>
                <a:lnTo>
                  <a:pt x="269443" y="497839"/>
                </a:lnTo>
                <a:lnTo>
                  <a:pt x="292163" y="497839"/>
                </a:lnTo>
                <a:lnTo>
                  <a:pt x="288925" y="494029"/>
                </a:lnTo>
                <a:close/>
              </a:path>
              <a:path w="798829" h="681989">
                <a:moveTo>
                  <a:pt x="454482" y="601979"/>
                </a:moveTo>
                <a:lnTo>
                  <a:pt x="435000" y="601979"/>
                </a:lnTo>
                <a:lnTo>
                  <a:pt x="438251" y="604519"/>
                </a:lnTo>
                <a:lnTo>
                  <a:pt x="441490" y="604519"/>
                </a:lnTo>
                <a:lnTo>
                  <a:pt x="441490" y="608329"/>
                </a:lnTo>
                <a:lnTo>
                  <a:pt x="444741" y="608329"/>
                </a:lnTo>
                <a:lnTo>
                  <a:pt x="444741" y="610869"/>
                </a:lnTo>
                <a:lnTo>
                  <a:pt x="447992" y="610869"/>
                </a:lnTo>
                <a:lnTo>
                  <a:pt x="454482" y="608329"/>
                </a:lnTo>
                <a:lnTo>
                  <a:pt x="454482" y="601979"/>
                </a:lnTo>
                <a:close/>
              </a:path>
              <a:path w="798829" h="681989">
                <a:moveTo>
                  <a:pt x="444741" y="588010"/>
                </a:moveTo>
                <a:lnTo>
                  <a:pt x="409028" y="588010"/>
                </a:lnTo>
                <a:lnTo>
                  <a:pt x="405790" y="591819"/>
                </a:lnTo>
                <a:lnTo>
                  <a:pt x="405790" y="594360"/>
                </a:lnTo>
                <a:lnTo>
                  <a:pt x="402539" y="598169"/>
                </a:lnTo>
                <a:lnTo>
                  <a:pt x="451231" y="598169"/>
                </a:lnTo>
                <a:lnTo>
                  <a:pt x="451231" y="594360"/>
                </a:lnTo>
                <a:lnTo>
                  <a:pt x="444741" y="588010"/>
                </a:lnTo>
                <a:close/>
              </a:path>
              <a:path w="798829" h="681989">
                <a:moveTo>
                  <a:pt x="249961" y="494029"/>
                </a:moveTo>
                <a:lnTo>
                  <a:pt x="204520" y="494029"/>
                </a:lnTo>
                <a:lnTo>
                  <a:pt x="201269" y="500379"/>
                </a:lnTo>
                <a:lnTo>
                  <a:pt x="198031" y="500379"/>
                </a:lnTo>
                <a:lnTo>
                  <a:pt x="194779" y="504189"/>
                </a:lnTo>
                <a:lnTo>
                  <a:pt x="191528" y="510539"/>
                </a:lnTo>
                <a:lnTo>
                  <a:pt x="185039" y="516889"/>
                </a:lnTo>
                <a:lnTo>
                  <a:pt x="180120" y="523239"/>
                </a:lnTo>
                <a:lnTo>
                  <a:pt x="174898" y="529590"/>
                </a:lnTo>
                <a:lnTo>
                  <a:pt x="169065" y="534669"/>
                </a:lnTo>
                <a:lnTo>
                  <a:pt x="162318" y="539749"/>
                </a:lnTo>
                <a:lnTo>
                  <a:pt x="139598" y="562610"/>
                </a:lnTo>
                <a:lnTo>
                  <a:pt x="133096" y="565149"/>
                </a:lnTo>
                <a:lnTo>
                  <a:pt x="129857" y="571499"/>
                </a:lnTo>
                <a:lnTo>
                  <a:pt x="116865" y="579119"/>
                </a:lnTo>
                <a:lnTo>
                  <a:pt x="113626" y="585469"/>
                </a:lnTo>
                <a:lnTo>
                  <a:pt x="129857" y="585469"/>
                </a:lnTo>
                <a:lnTo>
                  <a:pt x="129857" y="581660"/>
                </a:lnTo>
                <a:lnTo>
                  <a:pt x="133096" y="581660"/>
                </a:lnTo>
                <a:lnTo>
                  <a:pt x="155829" y="558799"/>
                </a:lnTo>
                <a:lnTo>
                  <a:pt x="161204" y="553719"/>
                </a:lnTo>
                <a:lnTo>
                  <a:pt x="173174" y="543560"/>
                </a:lnTo>
                <a:lnTo>
                  <a:pt x="178549" y="535940"/>
                </a:lnTo>
                <a:lnTo>
                  <a:pt x="185296" y="530860"/>
                </a:lnTo>
                <a:lnTo>
                  <a:pt x="191128" y="525779"/>
                </a:lnTo>
                <a:lnTo>
                  <a:pt x="196351" y="519429"/>
                </a:lnTo>
                <a:lnTo>
                  <a:pt x="201269" y="510539"/>
                </a:lnTo>
                <a:lnTo>
                  <a:pt x="207759" y="504189"/>
                </a:lnTo>
                <a:lnTo>
                  <a:pt x="207759" y="500379"/>
                </a:lnTo>
                <a:lnTo>
                  <a:pt x="211010" y="497839"/>
                </a:lnTo>
                <a:lnTo>
                  <a:pt x="246722" y="497839"/>
                </a:lnTo>
                <a:lnTo>
                  <a:pt x="249961" y="494029"/>
                </a:lnTo>
                <a:close/>
              </a:path>
              <a:path w="798829" h="681989">
                <a:moveTo>
                  <a:pt x="431749" y="565149"/>
                </a:moveTo>
                <a:lnTo>
                  <a:pt x="405790" y="565149"/>
                </a:lnTo>
                <a:lnTo>
                  <a:pt x="405790" y="568960"/>
                </a:lnTo>
                <a:lnTo>
                  <a:pt x="409028" y="571499"/>
                </a:lnTo>
                <a:lnTo>
                  <a:pt x="402539" y="579119"/>
                </a:lnTo>
                <a:lnTo>
                  <a:pt x="396049" y="581660"/>
                </a:lnTo>
                <a:lnTo>
                  <a:pt x="435000" y="581660"/>
                </a:lnTo>
                <a:lnTo>
                  <a:pt x="431749" y="575310"/>
                </a:lnTo>
                <a:lnTo>
                  <a:pt x="431749" y="565149"/>
                </a:lnTo>
                <a:close/>
              </a:path>
              <a:path w="798829" h="681989">
                <a:moveTo>
                  <a:pt x="295414" y="412749"/>
                </a:moveTo>
                <a:lnTo>
                  <a:pt x="279184" y="412749"/>
                </a:lnTo>
                <a:lnTo>
                  <a:pt x="279184" y="416559"/>
                </a:lnTo>
                <a:lnTo>
                  <a:pt x="275932" y="422909"/>
                </a:lnTo>
                <a:lnTo>
                  <a:pt x="282422" y="425449"/>
                </a:lnTo>
                <a:lnTo>
                  <a:pt x="285673" y="429259"/>
                </a:lnTo>
                <a:lnTo>
                  <a:pt x="285673" y="441959"/>
                </a:lnTo>
                <a:lnTo>
                  <a:pt x="282422" y="448309"/>
                </a:lnTo>
                <a:lnTo>
                  <a:pt x="282422" y="454659"/>
                </a:lnTo>
                <a:lnTo>
                  <a:pt x="279184" y="454659"/>
                </a:lnTo>
                <a:lnTo>
                  <a:pt x="279184" y="458469"/>
                </a:lnTo>
                <a:lnTo>
                  <a:pt x="275932" y="468629"/>
                </a:lnTo>
                <a:lnTo>
                  <a:pt x="262953" y="474979"/>
                </a:lnTo>
                <a:lnTo>
                  <a:pt x="259702" y="477519"/>
                </a:lnTo>
                <a:lnTo>
                  <a:pt x="282422" y="477519"/>
                </a:lnTo>
                <a:lnTo>
                  <a:pt x="282422" y="490219"/>
                </a:lnTo>
                <a:lnTo>
                  <a:pt x="285673" y="490219"/>
                </a:lnTo>
                <a:lnTo>
                  <a:pt x="292163" y="494029"/>
                </a:lnTo>
                <a:lnTo>
                  <a:pt x="295414" y="494029"/>
                </a:lnTo>
                <a:lnTo>
                  <a:pt x="301904" y="497839"/>
                </a:lnTo>
                <a:lnTo>
                  <a:pt x="308394" y="504189"/>
                </a:lnTo>
                <a:lnTo>
                  <a:pt x="321386" y="510539"/>
                </a:lnTo>
                <a:lnTo>
                  <a:pt x="329197" y="515619"/>
                </a:lnTo>
                <a:lnTo>
                  <a:pt x="346035" y="528319"/>
                </a:lnTo>
                <a:lnTo>
                  <a:pt x="353847" y="533399"/>
                </a:lnTo>
                <a:lnTo>
                  <a:pt x="361203" y="538479"/>
                </a:lnTo>
                <a:lnTo>
                  <a:pt x="368863" y="542290"/>
                </a:lnTo>
                <a:lnTo>
                  <a:pt x="377130" y="547369"/>
                </a:lnTo>
                <a:lnTo>
                  <a:pt x="386308" y="552449"/>
                </a:lnTo>
                <a:lnTo>
                  <a:pt x="389559" y="558799"/>
                </a:lnTo>
                <a:lnTo>
                  <a:pt x="402539" y="565149"/>
                </a:lnTo>
                <a:lnTo>
                  <a:pt x="422021" y="565149"/>
                </a:lnTo>
                <a:lnTo>
                  <a:pt x="418769" y="562610"/>
                </a:lnTo>
                <a:lnTo>
                  <a:pt x="412280" y="558799"/>
                </a:lnTo>
                <a:lnTo>
                  <a:pt x="405790" y="552449"/>
                </a:lnTo>
                <a:lnTo>
                  <a:pt x="399288" y="549910"/>
                </a:lnTo>
                <a:lnTo>
                  <a:pt x="391481" y="544829"/>
                </a:lnTo>
                <a:lnTo>
                  <a:pt x="374640" y="534669"/>
                </a:lnTo>
                <a:lnTo>
                  <a:pt x="366826" y="529590"/>
                </a:lnTo>
                <a:lnTo>
                  <a:pt x="359015" y="523239"/>
                </a:lnTo>
                <a:lnTo>
                  <a:pt x="350596" y="516889"/>
                </a:lnTo>
                <a:lnTo>
                  <a:pt x="342177" y="511809"/>
                </a:lnTo>
                <a:lnTo>
                  <a:pt x="334365" y="506729"/>
                </a:lnTo>
                <a:lnTo>
                  <a:pt x="327567" y="501649"/>
                </a:lnTo>
                <a:lnTo>
                  <a:pt x="315191" y="492759"/>
                </a:lnTo>
                <a:lnTo>
                  <a:pt x="308394" y="487679"/>
                </a:lnTo>
                <a:lnTo>
                  <a:pt x="303476" y="483869"/>
                </a:lnTo>
                <a:lnTo>
                  <a:pt x="298253" y="480059"/>
                </a:lnTo>
                <a:lnTo>
                  <a:pt x="292420" y="477519"/>
                </a:lnTo>
                <a:lnTo>
                  <a:pt x="285673" y="474979"/>
                </a:lnTo>
                <a:lnTo>
                  <a:pt x="291811" y="462279"/>
                </a:lnTo>
                <a:lnTo>
                  <a:pt x="295816" y="449579"/>
                </a:lnTo>
                <a:lnTo>
                  <a:pt x="297994" y="436879"/>
                </a:lnTo>
                <a:lnTo>
                  <a:pt x="298533" y="425449"/>
                </a:lnTo>
                <a:lnTo>
                  <a:pt x="298653" y="419099"/>
                </a:lnTo>
                <a:lnTo>
                  <a:pt x="295414" y="416559"/>
                </a:lnTo>
                <a:lnTo>
                  <a:pt x="295414" y="412749"/>
                </a:lnTo>
                <a:close/>
              </a:path>
              <a:path w="798829" h="681989">
                <a:moveTo>
                  <a:pt x="25971" y="481329"/>
                </a:moveTo>
                <a:lnTo>
                  <a:pt x="12992" y="481329"/>
                </a:lnTo>
                <a:lnTo>
                  <a:pt x="12992" y="483869"/>
                </a:lnTo>
                <a:lnTo>
                  <a:pt x="16230" y="487679"/>
                </a:lnTo>
                <a:lnTo>
                  <a:pt x="19481" y="494029"/>
                </a:lnTo>
                <a:lnTo>
                  <a:pt x="25971" y="497839"/>
                </a:lnTo>
                <a:lnTo>
                  <a:pt x="35712" y="506729"/>
                </a:lnTo>
                <a:lnTo>
                  <a:pt x="42202" y="504189"/>
                </a:lnTo>
                <a:lnTo>
                  <a:pt x="55194" y="504189"/>
                </a:lnTo>
                <a:lnTo>
                  <a:pt x="58432" y="497839"/>
                </a:lnTo>
                <a:lnTo>
                  <a:pt x="58432" y="490219"/>
                </a:lnTo>
                <a:lnTo>
                  <a:pt x="38963" y="490219"/>
                </a:lnTo>
                <a:lnTo>
                  <a:pt x="29222" y="487679"/>
                </a:lnTo>
                <a:lnTo>
                  <a:pt x="25971" y="481329"/>
                </a:lnTo>
                <a:close/>
              </a:path>
              <a:path w="798829" h="681989">
                <a:moveTo>
                  <a:pt x="55194" y="504189"/>
                </a:moveTo>
                <a:lnTo>
                  <a:pt x="42202" y="504189"/>
                </a:lnTo>
                <a:lnTo>
                  <a:pt x="45453" y="506729"/>
                </a:lnTo>
                <a:lnTo>
                  <a:pt x="48691" y="506729"/>
                </a:lnTo>
                <a:lnTo>
                  <a:pt x="55194" y="504189"/>
                </a:lnTo>
                <a:close/>
              </a:path>
              <a:path w="798829" h="681989">
                <a:moveTo>
                  <a:pt x="168808" y="431799"/>
                </a:moveTo>
                <a:lnTo>
                  <a:pt x="146088" y="431799"/>
                </a:lnTo>
                <a:lnTo>
                  <a:pt x="151922" y="438149"/>
                </a:lnTo>
                <a:lnTo>
                  <a:pt x="156233" y="444499"/>
                </a:lnTo>
                <a:lnTo>
                  <a:pt x="161152" y="449579"/>
                </a:lnTo>
                <a:lnTo>
                  <a:pt x="168808" y="452119"/>
                </a:lnTo>
                <a:lnTo>
                  <a:pt x="172059" y="454659"/>
                </a:lnTo>
                <a:lnTo>
                  <a:pt x="172059" y="458469"/>
                </a:lnTo>
                <a:lnTo>
                  <a:pt x="175298" y="458469"/>
                </a:lnTo>
                <a:lnTo>
                  <a:pt x="175298" y="464819"/>
                </a:lnTo>
                <a:lnTo>
                  <a:pt x="181800" y="471169"/>
                </a:lnTo>
                <a:lnTo>
                  <a:pt x="181800" y="474979"/>
                </a:lnTo>
                <a:lnTo>
                  <a:pt x="185039" y="481329"/>
                </a:lnTo>
                <a:lnTo>
                  <a:pt x="191528" y="487679"/>
                </a:lnTo>
                <a:lnTo>
                  <a:pt x="198031" y="490219"/>
                </a:lnTo>
                <a:lnTo>
                  <a:pt x="201269" y="494029"/>
                </a:lnTo>
                <a:lnTo>
                  <a:pt x="285673" y="494029"/>
                </a:lnTo>
                <a:lnTo>
                  <a:pt x="282422" y="490219"/>
                </a:lnTo>
                <a:lnTo>
                  <a:pt x="275932" y="483869"/>
                </a:lnTo>
                <a:lnTo>
                  <a:pt x="278528" y="481329"/>
                </a:lnTo>
                <a:lnTo>
                  <a:pt x="253212" y="481329"/>
                </a:lnTo>
                <a:lnTo>
                  <a:pt x="253212" y="477519"/>
                </a:lnTo>
                <a:lnTo>
                  <a:pt x="249961" y="474979"/>
                </a:lnTo>
                <a:lnTo>
                  <a:pt x="230492" y="474979"/>
                </a:lnTo>
                <a:lnTo>
                  <a:pt x="211010" y="464819"/>
                </a:lnTo>
                <a:lnTo>
                  <a:pt x="207759" y="454659"/>
                </a:lnTo>
                <a:lnTo>
                  <a:pt x="201269" y="448309"/>
                </a:lnTo>
                <a:lnTo>
                  <a:pt x="201269" y="445769"/>
                </a:lnTo>
                <a:lnTo>
                  <a:pt x="175298" y="445769"/>
                </a:lnTo>
                <a:lnTo>
                  <a:pt x="172059" y="441959"/>
                </a:lnTo>
                <a:lnTo>
                  <a:pt x="172059" y="435609"/>
                </a:lnTo>
                <a:lnTo>
                  <a:pt x="168808" y="431799"/>
                </a:lnTo>
                <a:close/>
              </a:path>
              <a:path w="798829" h="681989">
                <a:moveTo>
                  <a:pt x="29222" y="400049"/>
                </a:moveTo>
                <a:lnTo>
                  <a:pt x="12992" y="400049"/>
                </a:lnTo>
                <a:lnTo>
                  <a:pt x="6502" y="406399"/>
                </a:lnTo>
                <a:lnTo>
                  <a:pt x="3251" y="412749"/>
                </a:lnTo>
                <a:lnTo>
                  <a:pt x="0" y="422909"/>
                </a:lnTo>
                <a:lnTo>
                  <a:pt x="0" y="429259"/>
                </a:lnTo>
                <a:lnTo>
                  <a:pt x="558" y="436879"/>
                </a:lnTo>
                <a:lnTo>
                  <a:pt x="2032" y="443229"/>
                </a:lnTo>
                <a:lnTo>
                  <a:pt x="4114" y="450849"/>
                </a:lnTo>
                <a:lnTo>
                  <a:pt x="6502" y="458469"/>
                </a:lnTo>
                <a:lnTo>
                  <a:pt x="6502" y="464819"/>
                </a:lnTo>
                <a:lnTo>
                  <a:pt x="9740" y="471169"/>
                </a:lnTo>
                <a:lnTo>
                  <a:pt x="9740" y="481329"/>
                </a:lnTo>
                <a:lnTo>
                  <a:pt x="32461" y="481329"/>
                </a:lnTo>
                <a:lnTo>
                  <a:pt x="35712" y="483869"/>
                </a:lnTo>
                <a:lnTo>
                  <a:pt x="45453" y="483869"/>
                </a:lnTo>
                <a:lnTo>
                  <a:pt x="45453" y="487679"/>
                </a:lnTo>
                <a:lnTo>
                  <a:pt x="38963" y="490219"/>
                </a:lnTo>
                <a:lnTo>
                  <a:pt x="58432" y="490219"/>
                </a:lnTo>
                <a:lnTo>
                  <a:pt x="61683" y="483869"/>
                </a:lnTo>
                <a:lnTo>
                  <a:pt x="61683" y="481329"/>
                </a:lnTo>
                <a:lnTo>
                  <a:pt x="64935" y="477519"/>
                </a:lnTo>
                <a:lnTo>
                  <a:pt x="70360" y="472439"/>
                </a:lnTo>
                <a:lnTo>
                  <a:pt x="76700" y="468629"/>
                </a:lnTo>
                <a:lnTo>
                  <a:pt x="32461" y="468629"/>
                </a:lnTo>
                <a:lnTo>
                  <a:pt x="29222" y="464819"/>
                </a:lnTo>
                <a:lnTo>
                  <a:pt x="29222" y="441959"/>
                </a:lnTo>
                <a:lnTo>
                  <a:pt x="16230" y="441959"/>
                </a:lnTo>
                <a:lnTo>
                  <a:pt x="14408" y="434339"/>
                </a:lnTo>
                <a:lnTo>
                  <a:pt x="13801" y="427989"/>
                </a:lnTo>
                <a:lnTo>
                  <a:pt x="14408" y="421639"/>
                </a:lnTo>
                <a:lnTo>
                  <a:pt x="16230" y="416559"/>
                </a:lnTo>
                <a:lnTo>
                  <a:pt x="19481" y="416559"/>
                </a:lnTo>
                <a:lnTo>
                  <a:pt x="22733" y="412749"/>
                </a:lnTo>
                <a:lnTo>
                  <a:pt x="38963" y="412749"/>
                </a:lnTo>
                <a:lnTo>
                  <a:pt x="35712" y="410209"/>
                </a:lnTo>
                <a:lnTo>
                  <a:pt x="35712" y="402589"/>
                </a:lnTo>
                <a:lnTo>
                  <a:pt x="32461" y="402589"/>
                </a:lnTo>
                <a:lnTo>
                  <a:pt x="29222" y="400049"/>
                </a:lnTo>
                <a:close/>
              </a:path>
              <a:path w="798829" h="681989">
                <a:moveTo>
                  <a:pt x="282422" y="477519"/>
                </a:moveTo>
                <a:lnTo>
                  <a:pt x="256463" y="477519"/>
                </a:lnTo>
                <a:lnTo>
                  <a:pt x="253212" y="481329"/>
                </a:lnTo>
                <a:lnTo>
                  <a:pt x="278528" y="481329"/>
                </a:lnTo>
                <a:lnTo>
                  <a:pt x="282422" y="477519"/>
                </a:lnTo>
                <a:close/>
              </a:path>
              <a:path w="798829" h="681989">
                <a:moveTo>
                  <a:pt x="162318" y="429259"/>
                </a:moveTo>
                <a:lnTo>
                  <a:pt x="120116" y="429259"/>
                </a:lnTo>
                <a:lnTo>
                  <a:pt x="113626" y="435609"/>
                </a:lnTo>
                <a:lnTo>
                  <a:pt x="110375" y="435609"/>
                </a:lnTo>
                <a:lnTo>
                  <a:pt x="88464" y="447039"/>
                </a:lnTo>
                <a:lnTo>
                  <a:pt x="81165" y="452119"/>
                </a:lnTo>
                <a:lnTo>
                  <a:pt x="77914" y="454659"/>
                </a:lnTo>
                <a:lnTo>
                  <a:pt x="74663" y="454659"/>
                </a:lnTo>
                <a:lnTo>
                  <a:pt x="68173" y="458469"/>
                </a:lnTo>
                <a:lnTo>
                  <a:pt x="61683" y="464819"/>
                </a:lnTo>
                <a:lnTo>
                  <a:pt x="55194" y="464819"/>
                </a:lnTo>
                <a:lnTo>
                  <a:pt x="51943" y="468629"/>
                </a:lnTo>
                <a:lnTo>
                  <a:pt x="76700" y="468629"/>
                </a:lnTo>
                <a:lnTo>
                  <a:pt x="83646" y="463549"/>
                </a:lnTo>
                <a:lnTo>
                  <a:pt x="90893" y="458469"/>
                </a:lnTo>
                <a:lnTo>
                  <a:pt x="100635" y="453389"/>
                </a:lnTo>
                <a:lnTo>
                  <a:pt x="110375" y="449579"/>
                </a:lnTo>
                <a:lnTo>
                  <a:pt x="120115" y="444499"/>
                </a:lnTo>
                <a:lnTo>
                  <a:pt x="129857" y="441959"/>
                </a:lnTo>
                <a:lnTo>
                  <a:pt x="129857" y="439419"/>
                </a:lnTo>
                <a:lnTo>
                  <a:pt x="144137" y="439419"/>
                </a:lnTo>
                <a:lnTo>
                  <a:pt x="146088" y="435609"/>
                </a:lnTo>
                <a:lnTo>
                  <a:pt x="146088" y="431799"/>
                </a:lnTo>
                <a:lnTo>
                  <a:pt x="162318" y="431799"/>
                </a:lnTo>
                <a:lnTo>
                  <a:pt x="162318" y="429259"/>
                </a:lnTo>
                <a:close/>
              </a:path>
              <a:path w="798829" h="681989">
                <a:moveTo>
                  <a:pt x="240220" y="454659"/>
                </a:moveTo>
                <a:lnTo>
                  <a:pt x="233730" y="454659"/>
                </a:lnTo>
                <a:lnTo>
                  <a:pt x="236982" y="458469"/>
                </a:lnTo>
                <a:lnTo>
                  <a:pt x="240220" y="454659"/>
                </a:lnTo>
                <a:close/>
              </a:path>
              <a:path w="798829" h="681989">
                <a:moveTo>
                  <a:pt x="233730" y="435609"/>
                </a:moveTo>
                <a:lnTo>
                  <a:pt x="217500" y="435609"/>
                </a:lnTo>
                <a:lnTo>
                  <a:pt x="220751" y="441959"/>
                </a:lnTo>
                <a:lnTo>
                  <a:pt x="220751" y="445769"/>
                </a:lnTo>
                <a:lnTo>
                  <a:pt x="223989" y="452119"/>
                </a:lnTo>
                <a:lnTo>
                  <a:pt x="227241" y="454659"/>
                </a:lnTo>
                <a:lnTo>
                  <a:pt x="243471" y="454659"/>
                </a:lnTo>
                <a:lnTo>
                  <a:pt x="249961" y="452119"/>
                </a:lnTo>
                <a:lnTo>
                  <a:pt x="256463" y="445769"/>
                </a:lnTo>
                <a:lnTo>
                  <a:pt x="256463" y="441959"/>
                </a:lnTo>
                <a:lnTo>
                  <a:pt x="233730" y="441959"/>
                </a:lnTo>
                <a:lnTo>
                  <a:pt x="233730" y="435609"/>
                </a:lnTo>
                <a:close/>
              </a:path>
              <a:path w="798829" h="681989">
                <a:moveTo>
                  <a:pt x="126606" y="393699"/>
                </a:moveTo>
                <a:lnTo>
                  <a:pt x="107124" y="393699"/>
                </a:lnTo>
                <a:lnTo>
                  <a:pt x="103886" y="396239"/>
                </a:lnTo>
                <a:lnTo>
                  <a:pt x="100634" y="396239"/>
                </a:lnTo>
                <a:lnTo>
                  <a:pt x="97396" y="400049"/>
                </a:lnTo>
                <a:lnTo>
                  <a:pt x="77914" y="410209"/>
                </a:lnTo>
                <a:lnTo>
                  <a:pt x="74663" y="410209"/>
                </a:lnTo>
                <a:lnTo>
                  <a:pt x="68173" y="416559"/>
                </a:lnTo>
                <a:lnTo>
                  <a:pt x="55194" y="422909"/>
                </a:lnTo>
                <a:lnTo>
                  <a:pt x="51943" y="425449"/>
                </a:lnTo>
                <a:lnTo>
                  <a:pt x="45453" y="429259"/>
                </a:lnTo>
                <a:lnTo>
                  <a:pt x="42202" y="431799"/>
                </a:lnTo>
                <a:lnTo>
                  <a:pt x="38963" y="431799"/>
                </a:lnTo>
                <a:lnTo>
                  <a:pt x="38963" y="435609"/>
                </a:lnTo>
                <a:lnTo>
                  <a:pt x="35712" y="435609"/>
                </a:lnTo>
                <a:lnTo>
                  <a:pt x="32461" y="439419"/>
                </a:lnTo>
                <a:lnTo>
                  <a:pt x="32461" y="441959"/>
                </a:lnTo>
                <a:lnTo>
                  <a:pt x="35712" y="441959"/>
                </a:lnTo>
                <a:lnTo>
                  <a:pt x="38963" y="445769"/>
                </a:lnTo>
                <a:lnTo>
                  <a:pt x="45453" y="445769"/>
                </a:lnTo>
                <a:lnTo>
                  <a:pt x="53315" y="440689"/>
                </a:lnTo>
                <a:lnTo>
                  <a:pt x="62090" y="435609"/>
                </a:lnTo>
                <a:lnTo>
                  <a:pt x="71474" y="429259"/>
                </a:lnTo>
                <a:lnTo>
                  <a:pt x="81165" y="422909"/>
                </a:lnTo>
                <a:lnTo>
                  <a:pt x="110375" y="402589"/>
                </a:lnTo>
                <a:lnTo>
                  <a:pt x="113626" y="400049"/>
                </a:lnTo>
                <a:lnTo>
                  <a:pt x="126606" y="393699"/>
                </a:lnTo>
                <a:close/>
              </a:path>
              <a:path w="798829" h="681989">
                <a:moveTo>
                  <a:pt x="376567" y="364489"/>
                </a:moveTo>
                <a:lnTo>
                  <a:pt x="340855" y="364489"/>
                </a:lnTo>
                <a:lnTo>
                  <a:pt x="334365" y="370839"/>
                </a:lnTo>
                <a:lnTo>
                  <a:pt x="327875" y="373379"/>
                </a:lnTo>
                <a:lnTo>
                  <a:pt x="287294" y="391159"/>
                </a:lnTo>
                <a:lnTo>
                  <a:pt x="272694" y="396239"/>
                </a:lnTo>
                <a:lnTo>
                  <a:pt x="267262" y="401319"/>
                </a:lnTo>
                <a:lnTo>
                  <a:pt x="260923" y="403859"/>
                </a:lnTo>
                <a:lnTo>
                  <a:pt x="253975" y="407669"/>
                </a:lnTo>
                <a:lnTo>
                  <a:pt x="246722" y="410209"/>
                </a:lnTo>
                <a:lnTo>
                  <a:pt x="240220" y="410209"/>
                </a:lnTo>
                <a:lnTo>
                  <a:pt x="240220" y="416559"/>
                </a:lnTo>
                <a:lnTo>
                  <a:pt x="233730" y="416559"/>
                </a:lnTo>
                <a:lnTo>
                  <a:pt x="227241" y="419099"/>
                </a:lnTo>
                <a:lnTo>
                  <a:pt x="223989" y="422909"/>
                </a:lnTo>
                <a:lnTo>
                  <a:pt x="217500" y="422909"/>
                </a:lnTo>
                <a:lnTo>
                  <a:pt x="198031" y="431799"/>
                </a:lnTo>
                <a:lnTo>
                  <a:pt x="191284" y="435609"/>
                </a:lnTo>
                <a:lnTo>
                  <a:pt x="185450" y="439419"/>
                </a:lnTo>
                <a:lnTo>
                  <a:pt x="180223" y="441959"/>
                </a:lnTo>
                <a:lnTo>
                  <a:pt x="175298" y="445769"/>
                </a:lnTo>
                <a:lnTo>
                  <a:pt x="204520" y="445769"/>
                </a:lnTo>
                <a:lnTo>
                  <a:pt x="207759" y="441959"/>
                </a:lnTo>
                <a:lnTo>
                  <a:pt x="214261" y="439419"/>
                </a:lnTo>
                <a:lnTo>
                  <a:pt x="217500" y="435609"/>
                </a:lnTo>
                <a:lnTo>
                  <a:pt x="227241" y="435609"/>
                </a:lnTo>
                <a:lnTo>
                  <a:pt x="227241" y="431799"/>
                </a:lnTo>
                <a:lnTo>
                  <a:pt x="230492" y="429259"/>
                </a:lnTo>
                <a:lnTo>
                  <a:pt x="233730" y="429259"/>
                </a:lnTo>
                <a:lnTo>
                  <a:pt x="236982" y="425449"/>
                </a:lnTo>
                <a:lnTo>
                  <a:pt x="259702" y="425449"/>
                </a:lnTo>
                <a:lnTo>
                  <a:pt x="262953" y="422909"/>
                </a:lnTo>
                <a:lnTo>
                  <a:pt x="262953" y="419099"/>
                </a:lnTo>
                <a:lnTo>
                  <a:pt x="259702" y="416559"/>
                </a:lnTo>
                <a:lnTo>
                  <a:pt x="267513" y="411479"/>
                </a:lnTo>
                <a:lnTo>
                  <a:pt x="284351" y="403859"/>
                </a:lnTo>
                <a:lnTo>
                  <a:pt x="292163" y="400049"/>
                </a:lnTo>
                <a:lnTo>
                  <a:pt x="298653" y="400049"/>
                </a:lnTo>
                <a:lnTo>
                  <a:pt x="298653" y="396239"/>
                </a:lnTo>
                <a:lnTo>
                  <a:pt x="305155" y="396239"/>
                </a:lnTo>
                <a:lnTo>
                  <a:pt x="308394" y="393699"/>
                </a:lnTo>
                <a:lnTo>
                  <a:pt x="321386" y="387349"/>
                </a:lnTo>
                <a:lnTo>
                  <a:pt x="331127" y="383539"/>
                </a:lnTo>
                <a:lnTo>
                  <a:pt x="357085" y="370839"/>
                </a:lnTo>
                <a:lnTo>
                  <a:pt x="370078" y="370839"/>
                </a:lnTo>
                <a:lnTo>
                  <a:pt x="373329" y="367029"/>
                </a:lnTo>
                <a:lnTo>
                  <a:pt x="376567" y="367029"/>
                </a:lnTo>
                <a:lnTo>
                  <a:pt x="376567" y="364489"/>
                </a:lnTo>
                <a:close/>
              </a:path>
              <a:path w="798829" h="681989">
                <a:moveTo>
                  <a:pt x="38963" y="412749"/>
                </a:moveTo>
                <a:lnTo>
                  <a:pt x="32461" y="412749"/>
                </a:lnTo>
                <a:lnTo>
                  <a:pt x="35712" y="416559"/>
                </a:lnTo>
                <a:lnTo>
                  <a:pt x="27649" y="419099"/>
                </a:lnTo>
                <a:lnTo>
                  <a:pt x="22323" y="425449"/>
                </a:lnTo>
                <a:lnTo>
                  <a:pt x="18821" y="433069"/>
                </a:lnTo>
                <a:lnTo>
                  <a:pt x="16230" y="441959"/>
                </a:lnTo>
                <a:lnTo>
                  <a:pt x="29222" y="441959"/>
                </a:lnTo>
                <a:lnTo>
                  <a:pt x="29222" y="435609"/>
                </a:lnTo>
                <a:lnTo>
                  <a:pt x="32461" y="425449"/>
                </a:lnTo>
                <a:lnTo>
                  <a:pt x="48691" y="419099"/>
                </a:lnTo>
                <a:lnTo>
                  <a:pt x="51943" y="419099"/>
                </a:lnTo>
                <a:lnTo>
                  <a:pt x="55194" y="416559"/>
                </a:lnTo>
                <a:lnTo>
                  <a:pt x="38963" y="416559"/>
                </a:lnTo>
                <a:lnTo>
                  <a:pt x="38963" y="412749"/>
                </a:lnTo>
                <a:close/>
              </a:path>
              <a:path w="798829" h="681989">
                <a:moveTo>
                  <a:pt x="144137" y="439419"/>
                </a:moveTo>
                <a:lnTo>
                  <a:pt x="139598" y="439419"/>
                </a:lnTo>
                <a:lnTo>
                  <a:pt x="142836" y="441959"/>
                </a:lnTo>
                <a:lnTo>
                  <a:pt x="144137" y="439419"/>
                </a:lnTo>
                <a:close/>
              </a:path>
              <a:path w="798829" h="681989">
                <a:moveTo>
                  <a:pt x="259702" y="425449"/>
                </a:moveTo>
                <a:lnTo>
                  <a:pt x="243471" y="425449"/>
                </a:lnTo>
                <a:lnTo>
                  <a:pt x="246722" y="429259"/>
                </a:lnTo>
                <a:lnTo>
                  <a:pt x="246722" y="435609"/>
                </a:lnTo>
                <a:lnTo>
                  <a:pt x="240220" y="441959"/>
                </a:lnTo>
                <a:lnTo>
                  <a:pt x="256463" y="441959"/>
                </a:lnTo>
                <a:lnTo>
                  <a:pt x="256463" y="439419"/>
                </a:lnTo>
                <a:lnTo>
                  <a:pt x="259702" y="435609"/>
                </a:lnTo>
                <a:lnTo>
                  <a:pt x="259702" y="425449"/>
                </a:lnTo>
                <a:close/>
              </a:path>
              <a:path w="798829" h="681989">
                <a:moveTo>
                  <a:pt x="133096" y="370839"/>
                </a:moveTo>
                <a:lnTo>
                  <a:pt x="123367" y="370839"/>
                </a:lnTo>
                <a:lnTo>
                  <a:pt x="123367" y="377189"/>
                </a:lnTo>
                <a:lnTo>
                  <a:pt x="126606" y="379729"/>
                </a:lnTo>
                <a:lnTo>
                  <a:pt x="120116" y="387349"/>
                </a:lnTo>
                <a:lnTo>
                  <a:pt x="113626" y="389889"/>
                </a:lnTo>
                <a:lnTo>
                  <a:pt x="110375" y="393699"/>
                </a:lnTo>
                <a:lnTo>
                  <a:pt x="126606" y="393699"/>
                </a:lnTo>
                <a:lnTo>
                  <a:pt x="126606" y="396239"/>
                </a:lnTo>
                <a:lnTo>
                  <a:pt x="129857" y="400049"/>
                </a:lnTo>
                <a:lnTo>
                  <a:pt x="136347" y="412749"/>
                </a:lnTo>
                <a:lnTo>
                  <a:pt x="136347" y="419099"/>
                </a:lnTo>
                <a:lnTo>
                  <a:pt x="129857" y="419099"/>
                </a:lnTo>
                <a:lnTo>
                  <a:pt x="129857" y="429259"/>
                </a:lnTo>
                <a:lnTo>
                  <a:pt x="159067" y="429259"/>
                </a:lnTo>
                <a:lnTo>
                  <a:pt x="155829" y="422909"/>
                </a:lnTo>
                <a:lnTo>
                  <a:pt x="152577" y="419099"/>
                </a:lnTo>
                <a:lnTo>
                  <a:pt x="149326" y="412749"/>
                </a:lnTo>
                <a:lnTo>
                  <a:pt x="142836" y="406399"/>
                </a:lnTo>
                <a:lnTo>
                  <a:pt x="142836" y="400049"/>
                </a:lnTo>
                <a:lnTo>
                  <a:pt x="139598" y="393699"/>
                </a:lnTo>
                <a:lnTo>
                  <a:pt x="136347" y="389889"/>
                </a:lnTo>
                <a:lnTo>
                  <a:pt x="136347" y="379729"/>
                </a:lnTo>
                <a:lnTo>
                  <a:pt x="133096" y="373379"/>
                </a:lnTo>
                <a:lnTo>
                  <a:pt x="133096" y="370839"/>
                </a:lnTo>
                <a:close/>
              </a:path>
              <a:path w="798829" h="681989">
                <a:moveTo>
                  <a:pt x="337616" y="172719"/>
                </a:moveTo>
                <a:lnTo>
                  <a:pt x="331127" y="172719"/>
                </a:lnTo>
                <a:lnTo>
                  <a:pt x="327875" y="179069"/>
                </a:lnTo>
                <a:lnTo>
                  <a:pt x="327875" y="185419"/>
                </a:lnTo>
                <a:lnTo>
                  <a:pt x="324624" y="191769"/>
                </a:lnTo>
                <a:lnTo>
                  <a:pt x="324624" y="224789"/>
                </a:lnTo>
                <a:lnTo>
                  <a:pt x="318135" y="227329"/>
                </a:lnTo>
                <a:lnTo>
                  <a:pt x="311645" y="227329"/>
                </a:lnTo>
                <a:lnTo>
                  <a:pt x="308394" y="231139"/>
                </a:lnTo>
                <a:lnTo>
                  <a:pt x="301904" y="231139"/>
                </a:lnTo>
                <a:lnTo>
                  <a:pt x="295414" y="233679"/>
                </a:lnTo>
                <a:lnTo>
                  <a:pt x="282422" y="247649"/>
                </a:lnTo>
                <a:lnTo>
                  <a:pt x="282422" y="250189"/>
                </a:lnTo>
                <a:lnTo>
                  <a:pt x="272694" y="250189"/>
                </a:lnTo>
                <a:lnTo>
                  <a:pt x="269443" y="253999"/>
                </a:lnTo>
                <a:lnTo>
                  <a:pt x="246722" y="262889"/>
                </a:lnTo>
                <a:lnTo>
                  <a:pt x="239925" y="265430"/>
                </a:lnTo>
                <a:lnTo>
                  <a:pt x="227549" y="270509"/>
                </a:lnTo>
                <a:lnTo>
                  <a:pt x="220751" y="273049"/>
                </a:lnTo>
                <a:lnTo>
                  <a:pt x="214261" y="276859"/>
                </a:lnTo>
                <a:lnTo>
                  <a:pt x="207759" y="276859"/>
                </a:lnTo>
                <a:lnTo>
                  <a:pt x="204520" y="279399"/>
                </a:lnTo>
                <a:lnTo>
                  <a:pt x="197215" y="281939"/>
                </a:lnTo>
                <a:lnTo>
                  <a:pt x="182603" y="289559"/>
                </a:lnTo>
                <a:lnTo>
                  <a:pt x="175298" y="292099"/>
                </a:lnTo>
                <a:lnTo>
                  <a:pt x="167943" y="297179"/>
                </a:lnTo>
                <a:lnTo>
                  <a:pt x="160286" y="302259"/>
                </a:lnTo>
                <a:lnTo>
                  <a:pt x="152020" y="307339"/>
                </a:lnTo>
                <a:lnTo>
                  <a:pt x="142836" y="312419"/>
                </a:lnTo>
                <a:lnTo>
                  <a:pt x="142836" y="314959"/>
                </a:lnTo>
                <a:lnTo>
                  <a:pt x="139598" y="314959"/>
                </a:lnTo>
                <a:lnTo>
                  <a:pt x="136347" y="318769"/>
                </a:lnTo>
                <a:lnTo>
                  <a:pt x="129857" y="321309"/>
                </a:lnTo>
                <a:lnTo>
                  <a:pt x="129857" y="337819"/>
                </a:lnTo>
                <a:lnTo>
                  <a:pt x="126606" y="341629"/>
                </a:lnTo>
                <a:lnTo>
                  <a:pt x="126606" y="347979"/>
                </a:lnTo>
                <a:lnTo>
                  <a:pt x="123367" y="350519"/>
                </a:lnTo>
                <a:lnTo>
                  <a:pt x="123367" y="358139"/>
                </a:lnTo>
                <a:lnTo>
                  <a:pt x="116865" y="360679"/>
                </a:lnTo>
                <a:lnTo>
                  <a:pt x="111490" y="363219"/>
                </a:lnTo>
                <a:lnTo>
                  <a:pt x="99520" y="370839"/>
                </a:lnTo>
                <a:lnTo>
                  <a:pt x="94145" y="373379"/>
                </a:lnTo>
                <a:lnTo>
                  <a:pt x="87655" y="377189"/>
                </a:lnTo>
                <a:lnTo>
                  <a:pt x="84404" y="379729"/>
                </a:lnTo>
                <a:lnTo>
                  <a:pt x="77914" y="383539"/>
                </a:lnTo>
                <a:lnTo>
                  <a:pt x="72539" y="388619"/>
                </a:lnTo>
                <a:lnTo>
                  <a:pt x="60569" y="398779"/>
                </a:lnTo>
                <a:lnTo>
                  <a:pt x="55194" y="402589"/>
                </a:lnTo>
                <a:lnTo>
                  <a:pt x="48691" y="406399"/>
                </a:lnTo>
                <a:lnTo>
                  <a:pt x="42202" y="412749"/>
                </a:lnTo>
                <a:lnTo>
                  <a:pt x="38963" y="412749"/>
                </a:lnTo>
                <a:lnTo>
                  <a:pt x="38963" y="416559"/>
                </a:lnTo>
                <a:lnTo>
                  <a:pt x="55194" y="416559"/>
                </a:lnTo>
                <a:lnTo>
                  <a:pt x="55194" y="412749"/>
                </a:lnTo>
                <a:lnTo>
                  <a:pt x="68173" y="406399"/>
                </a:lnTo>
                <a:lnTo>
                  <a:pt x="71424" y="402589"/>
                </a:lnTo>
                <a:lnTo>
                  <a:pt x="77914" y="400049"/>
                </a:lnTo>
                <a:lnTo>
                  <a:pt x="81165" y="393699"/>
                </a:lnTo>
                <a:lnTo>
                  <a:pt x="87655" y="389889"/>
                </a:lnTo>
                <a:lnTo>
                  <a:pt x="94959" y="387349"/>
                </a:lnTo>
                <a:lnTo>
                  <a:pt x="109561" y="379729"/>
                </a:lnTo>
                <a:lnTo>
                  <a:pt x="116865" y="377189"/>
                </a:lnTo>
                <a:lnTo>
                  <a:pt x="116865" y="373379"/>
                </a:lnTo>
                <a:lnTo>
                  <a:pt x="120116" y="373379"/>
                </a:lnTo>
                <a:lnTo>
                  <a:pt x="123367" y="370839"/>
                </a:lnTo>
                <a:lnTo>
                  <a:pt x="133096" y="370839"/>
                </a:lnTo>
                <a:lnTo>
                  <a:pt x="133096" y="367029"/>
                </a:lnTo>
                <a:lnTo>
                  <a:pt x="142836" y="367029"/>
                </a:lnTo>
                <a:lnTo>
                  <a:pt x="146088" y="364489"/>
                </a:lnTo>
                <a:lnTo>
                  <a:pt x="142836" y="358139"/>
                </a:lnTo>
                <a:lnTo>
                  <a:pt x="142836" y="354329"/>
                </a:lnTo>
                <a:lnTo>
                  <a:pt x="139598" y="354329"/>
                </a:lnTo>
                <a:lnTo>
                  <a:pt x="133096" y="350519"/>
                </a:lnTo>
                <a:lnTo>
                  <a:pt x="133096" y="347979"/>
                </a:lnTo>
                <a:lnTo>
                  <a:pt x="136347" y="344169"/>
                </a:lnTo>
                <a:lnTo>
                  <a:pt x="138021" y="337819"/>
                </a:lnTo>
                <a:lnTo>
                  <a:pt x="142435" y="330199"/>
                </a:lnTo>
                <a:lnTo>
                  <a:pt x="148675" y="323849"/>
                </a:lnTo>
                <a:lnTo>
                  <a:pt x="155829" y="318769"/>
                </a:lnTo>
                <a:lnTo>
                  <a:pt x="160747" y="316229"/>
                </a:lnTo>
                <a:lnTo>
                  <a:pt x="165969" y="312419"/>
                </a:lnTo>
                <a:lnTo>
                  <a:pt x="171802" y="308609"/>
                </a:lnTo>
                <a:lnTo>
                  <a:pt x="178549" y="306069"/>
                </a:lnTo>
                <a:lnTo>
                  <a:pt x="223989" y="283209"/>
                </a:lnTo>
                <a:lnTo>
                  <a:pt x="230492" y="283209"/>
                </a:lnTo>
                <a:lnTo>
                  <a:pt x="236982" y="279399"/>
                </a:lnTo>
                <a:lnTo>
                  <a:pt x="244287" y="276859"/>
                </a:lnTo>
                <a:lnTo>
                  <a:pt x="258893" y="269239"/>
                </a:lnTo>
                <a:lnTo>
                  <a:pt x="266192" y="266699"/>
                </a:lnTo>
                <a:lnTo>
                  <a:pt x="279184" y="266699"/>
                </a:lnTo>
                <a:lnTo>
                  <a:pt x="282422" y="262889"/>
                </a:lnTo>
                <a:lnTo>
                  <a:pt x="285673" y="262889"/>
                </a:lnTo>
                <a:lnTo>
                  <a:pt x="285673" y="253999"/>
                </a:lnTo>
                <a:lnTo>
                  <a:pt x="288925" y="253999"/>
                </a:lnTo>
                <a:lnTo>
                  <a:pt x="292163" y="250189"/>
                </a:lnTo>
                <a:lnTo>
                  <a:pt x="298653" y="247649"/>
                </a:lnTo>
                <a:lnTo>
                  <a:pt x="305155" y="240029"/>
                </a:lnTo>
                <a:lnTo>
                  <a:pt x="334365" y="240029"/>
                </a:lnTo>
                <a:lnTo>
                  <a:pt x="334365" y="210819"/>
                </a:lnTo>
                <a:lnTo>
                  <a:pt x="337616" y="208279"/>
                </a:lnTo>
                <a:lnTo>
                  <a:pt x="337616" y="198119"/>
                </a:lnTo>
                <a:lnTo>
                  <a:pt x="344106" y="191769"/>
                </a:lnTo>
                <a:lnTo>
                  <a:pt x="347357" y="191769"/>
                </a:lnTo>
                <a:lnTo>
                  <a:pt x="350596" y="187959"/>
                </a:lnTo>
                <a:lnTo>
                  <a:pt x="363588" y="181609"/>
                </a:lnTo>
                <a:lnTo>
                  <a:pt x="366826" y="179069"/>
                </a:lnTo>
                <a:lnTo>
                  <a:pt x="340855" y="179069"/>
                </a:lnTo>
                <a:lnTo>
                  <a:pt x="337616" y="175259"/>
                </a:lnTo>
                <a:lnTo>
                  <a:pt x="337616" y="172719"/>
                </a:lnTo>
                <a:close/>
              </a:path>
              <a:path w="798829" h="681989">
                <a:moveTo>
                  <a:pt x="295414" y="400049"/>
                </a:moveTo>
                <a:lnTo>
                  <a:pt x="292163" y="400049"/>
                </a:lnTo>
                <a:lnTo>
                  <a:pt x="295414" y="402589"/>
                </a:lnTo>
                <a:lnTo>
                  <a:pt x="295414" y="400049"/>
                </a:lnTo>
                <a:close/>
              </a:path>
              <a:path w="798829" h="681989">
                <a:moveTo>
                  <a:pt x="402539" y="373379"/>
                </a:moveTo>
                <a:lnTo>
                  <a:pt x="396049" y="373379"/>
                </a:lnTo>
                <a:lnTo>
                  <a:pt x="399288" y="377189"/>
                </a:lnTo>
                <a:lnTo>
                  <a:pt x="396049" y="379729"/>
                </a:lnTo>
                <a:lnTo>
                  <a:pt x="389559" y="379729"/>
                </a:lnTo>
                <a:lnTo>
                  <a:pt x="389559" y="389889"/>
                </a:lnTo>
                <a:lnTo>
                  <a:pt x="392798" y="389889"/>
                </a:lnTo>
                <a:lnTo>
                  <a:pt x="392798" y="393699"/>
                </a:lnTo>
                <a:lnTo>
                  <a:pt x="399288" y="393699"/>
                </a:lnTo>
                <a:lnTo>
                  <a:pt x="402539" y="389889"/>
                </a:lnTo>
                <a:lnTo>
                  <a:pt x="409794" y="387349"/>
                </a:lnTo>
                <a:lnTo>
                  <a:pt x="416744" y="383539"/>
                </a:lnTo>
                <a:lnTo>
                  <a:pt x="423084" y="378459"/>
                </a:lnTo>
                <a:lnTo>
                  <a:pt x="424441" y="377189"/>
                </a:lnTo>
                <a:lnTo>
                  <a:pt x="402539" y="377189"/>
                </a:lnTo>
                <a:lnTo>
                  <a:pt x="402539" y="373379"/>
                </a:lnTo>
                <a:close/>
              </a:path>
              <a:path w="798829" h="681989">
                <a:moveTo>
                  <a:pt x="334365" y="240029"/>
                </a:moveTo>
                <a:lnTo>
                  <a:pt x="324624" y="240029"/>
                </a:lnTo>
                <a:lnTo>
                  <a:pt x="325132" y="247649"/>
                </a:lnTo>
                <a:lnTo>
                  <a:pt x="327367" y="262889"/>
                </a:lnTo>
                <a:lnTo>
                  <a:pt x="327875" y="269239"/>
                </a:lnTo>
                <a:lnTo>
                  <a:pt x="343042" y="316229"/>
                </a:lnTo>
                <a:lnTo>
                  <a:pt x="363588" y="344169"/>
                </a:lnTo>
                <a:lnTo>
                  <a:pt x="366826" y="344169"/>
                </a:lnTo>
                <a:lnTo>
                  <a:pt x="366826" y="347979"/>
                </a:lnTo>
                <a:lnTo>
                  <a:pt x="353847" y="360679"/>
                </a:lnTo>
                <a:lnTo>
                  <a:pt x="347357" y="364489"/>
                </a:lnTo>
                <a:lnTo>
                  <a:pt x="379818" y="364489"/>
                </a:lnTo>
                <a:lnTo>
                  <a:pt x="383057" y="367029"/>
                </a:lnTo>
                <a:lnTo>
                  <a:pt x="383057" y="370839"/>
                </a:lnTo>
                <a:lnTo>
                  <a:pt x="389559" y="373379"/>
                </a:lnTo>
                <a:lnTo>
                  <a:pt x="392798" y="377189"/>
                </a:lnTo>
                <a:lnTo>
                  <a:pt x="396049" y="373379"/>
                </a:lnTo>
                <a:lnTo>
                  <a:pt x="402539" y="373379"/>
                </a:lnTo>
                <a:lnTo>
                  <a:pt x="402539" y="367029"/>
                </a:lnTo>
                <a:lnTo>
                  <a:pt x="405790" y="360679"/>
                </a:lnTo>
                <a:lnTo>
                  <a:pt x="399288" y="358139"/>
                </a:lnTo>
                <a:lnTo>
                  <a:pt x="396049" y="358139"/>
                </a:lnTo>
                <a:lnTo>
                  <a:pt x="386308" y="350519"/>
                </a:lnTo>
                <a:lnTo>
                  <a:pt x="356022" y="317499"/>
                </a:lnTo>
                <a:lnTo>
                  <a:pt x="340098" y="281939"/>
                </a:lnTo>
                <a:lnTo>
                  <a:pt x="337494" y="264159"/>
                </a:lnTo>
                <a:lnTo>
                  <a:pt x="337210" y="259079"/>
                </a:lnTo>
                <a:lnTo>
                  <a:pt x="336245" y="251459"/>
                </a:lnTo>
                <a:lnTo>
                  <a:pt x="334365" y="243839"/>
                </a:lnTo>
                <a:lnTo>
                  <a:pt x="334365" y="240029"/>
                </a:lnTo>
                <a:close/>
              </a:path>
              <a:path w="798829" h="681989">
                <a:moveTo>
                  <a:pt x="668731" y="10159"/>
                </a:moveTo>
                <a:lnTo>
                  <a:pt x="636270" y="10159"/>
                </a:lnTo>
                <a:lnTo>
                  <a:pt x="626529" y="19049"/>
                </a:lnTo>
                <a:lnTo>
                  <a:pt x="626529" y="22859"/>
                </a:lnTo>
                <a:lnTo>
                  <a:pt x="629780" y="26669"/>
                </a:lnTo>
                <a:lnTo>
                  <a:pt x="626529" y="26669"/>
                </a:lnTo>
                <a:lnTo>
                  <a:pt x="626529" y="29209"/>
                </a:lnTo>
                <a:lnTo>
                  <a:pt x="623277" y="33019"/>
                </a:lnTo>
                <a:lnTo>
                  <a:pt x="623277" y="35559"/>
                </a:lnTo>
                <a:lnTo>
                  <a:pt x="620039" y="39369"/>
                </a:lnTo>
                <a:lnTo>
                  <a:pt x="620039" y="41909"/>
                </a:lnTo>
                <a:lnTo>
                  <a:pt x="616788" y="45719"/>
                </a:lnTo>
                <a:lnTo>
                  <a:pt x="616788" y="48259"/>
                </a:lnTo>
                <a:lnTo>
                  <a:pt x="614915" y="57149"/>
                </a:lnTo>
                <a:lnTo>
                  <a:pt x="613954" y="66039"/>
                </a:lnTo>
                <a:lnTo>
                  <a:pt x="613650" y="73659"/>
                </a:lnTo>
                <a:lnTo>
                  <a:pt x="613549" y="123189"/>
                </a:lnTo>
                <a:lnTo>
                  <a:pt x="616788" y="129539"/>
                </a:lnTo>
                <a:lnTo>
                  <a:pt x="619224" y="139699"/>
                </a:lnTo>
                <a:lnTo>
                  <a:pt x="624092" y="156209"/>
                </a:lnTo>
                <a:lnTo>
                  <a:pt x="626529" y="166369"/>
                </a:lnTo>
                <a:lnTo>
                  <a:pt x="629473" y="172719"/>
                </a:lnTo>
                <a:lnTo>
                  <a:pt x="636571" y="185419"/>
                </a:lnTo>
                <a:lnTo>
                  <a:pt x="639508" y="191769"/>
                </a:lnTo>
                <a:lnTo>
                  <a:pt x="642759" y="198119"/>
                </a:lnTo>
                <a:lnTo>
                  <a:pt x="646010" y="201929"/>
                </a:lnTo>
                <a:lnTo>
                  <a:pt x="646010" y="208279"/>
                </a:lnTo>
                <a:lnTo>
                  <a:pt x="650372" y="213359"/>
                </a:lnTo>
                <a:lnTo>
                  <a:pt x="654126" y="219709"/>
                </a:lnTo>
                <a:lnTo>
                  <a:pt x="657880" y="227329"/>
                </a:lnTo>
                <a:lnTo>
                  <a:pt x="662241" y="233679"/>
                </a:lnTo>
                <a:lnTo>
                  <a:pt x="665480" y="240029"/>
                </a:lnTo>
                <a:lnTo>
                  <a:pt x="665480" y="247649"/>
                </a:lnTo>
                <a:lnTo>
                  <a:pt x="655751" y="250189"/>
                </a:lnTo>
                <a:lnTo>
                  <a:pt x="652500" y="253999"/>
                </a:lnTo>
                <a:lnTo>
                  <a:pt x="646010" y="256539"/>
                </a:lnTo>
                <a:lnTo>
                  <a:pt x="642759" y="256539"/>
                </a:lnTo>
                <a:lnTo>
                  <a:pt x="629780" y="262889"/>
                </a:lnTo>
                <a:lnTo>
                  <a:pt x="623277" y="262889"/>
                </a:lnTo>
                <a:lnTo>
                  <a:pt x="617902" y="267969"/>
                </a:lnTo>
                <a:lnTo>
                  <a:pt x="611917" y="270509"/>
                </a:lnTo>
                <a:lnTo>
                  <a:pt x="600557" y="276859"/>
                </a:lnTo>
                <a:lnTo>
                  <a:pt x="593759" y="279399"/>
                </a:lnTo>
                <a:lnTo>
                  <a:pt x="581383" y="287019"/>
                </a:lnTo>
                <a:lnTo>
                  <a:pt x="574586" y="289559"/>
                </a:lnTo>
                <a:lnTo>
                  <a:pt x="565357" y="292099"/>
                </a:lnTo>
                <a:lnTo>
                  <a:pt x="556736" y="295909"/>
                </a:lnTo>
                <a:lnTo>
                  <a:pt x="538886" y="306069"/>
                </a:lnTo>
                <a:lnTo>
                  <a:pt x="531072" y="309879"/>
                </a:lnTo>
                <a:lnTo>
                  <a:pt x="514226" y="317499"/>
                </a:lnTo>
                <a:lnTo>
                  <a:pt x="498606" y="326389"/>
                </a:lnTo>
                <a:lnTo>
                  <a:pt x="481764" y="334009"/>
                </a:lnTo>
                <a:lnTo>
                  <a:pt x="473951" y="337819"/>
                </a:lnTo>
                <a:lnTo>
                  <a:pt x="462591" y="342899"/>
                </a:lnTo>
                <a:lnTo>
                  <a:pt x="456606" y="346709"/>
                </a:lnTo>
                <a:lnTo>
                  <a:pt x="451231" y="350519"/>
                </a:lnTo>
                <a:lnTo>
                  <a:pt x="438251" y="358139"/>
                </a:lnTo>
                <a:lnTo>
                  <a:pt x="428510" y="360679"/>
                </a:lnTo>
                <a:lnTo>
                  <a:pt x="428510" y="364489"/>
                </a:lnTo>
                <a:lnTo>
                  <a:pt x="425259" y="364489"/>
                </a:lnTo>
                <a:lnTo>
                  <a:pt x="422021" y="367029"/>
                </a:lnTo>
                <a:lnTo>
                  <a:pt x="409028" y="373379"/>
                </a:lnTo>
                <a:lnTo>
                  <a:pt x="405790" y="377189"/>
                </a:lnTo>
                <a:lnTo>
                  <a:pt x="424441" y="377189"/>
                </a:lnTo>
                <a:lnTo>
                  <a:pt x="428510" y="373379"/>
                </a:lnTo>
                <a:lnTo>
                  <a:pt x="437688" y="369569"/>
                </a:lnTo>
                <a:lnTo>
                  <a:pt x="445955" y="365759"/>
                </a:lnTo>
                <a:lnTo>
                  <a:pt x="453615" y="361949"/>
                </a:lnTo>
                <a:lnTo>
                  <a:pt x="460971" y="358139"/>
                </a:lnTo>
                <a:lnTo>
                  <a:pt x="506412" y="335279"/>
                </a:lnTo>
                <a:lnTo>
                  <a:pt x="509663" y="335279"/>
                </a:lnTo>
                <a:lnTo>
                  <a:pt x="512914" y="331469"/>
                </a:lnTo>
                <a:lnTo>
                  <a:pt x="532384" y="321309"/>
                </a:lnTo>
                <a:lnTo>
                  <a:pt x="537815" y="318769"/>
                </a:lnTo>
                <a:lnTo>
                  <a:pt x="544155" y="314959"/>
                </a:lnTo>
                <a:lnTo>
                  <a:pt x="551102" y="311149"/>
                </a:lnTo>
                <a:lnTo>
                  <a:pt x="558355" y="308609"/>
                </a:lnTo>
                <a:lnTo>
                  <a:pt x="571347" y="302259"/>
                </a:lnTo>
                <a:lnTo>
                  <a:pt x="581088" y="299719"/>
                </a:lnTo>
                <a:lnTo>
                  <a:pt x="600557" y="289559"/>
                </a:lnTo>
                <a:lnTo>
                  <a:pt x="608369" y="287019"/>
                </a:lnTo>
                <a:lnTo>
                  <a:pt x="625207" y="279399"/>
                </a:lnTo>
                <a:lnTo>
                  <a:pt x="633018" y="276859"/>
                </a:lnTo>
                <a:lnTo>
                  <a:pt x="639508" y="273049"/>
                </a:lnTo>
                <a:lnTo>
                  <a:pt x="655751" y="266699"/>
                </a:lnTo>
                <a:lnTo>
                  <a:pt x="662543" y="264159"/>
                </a:lnTo>
                <a:lnTo>
                  <a:pt x="674918" y="261619"/>
                </a:lnTo>
                <a:lnTo>
                  <a:pt x="681710" y="261619"/>
                </a:lnTo>
                <a:lnTo>
                  <a:pt x="681710" y="260349"/>
                </a:lnTo>
                <a:lnTo>
                  <a:pt x="727163" y="260349"/>
                </a:lnTo>
                <a:lnTo>
                  <a:pt x="739340" y="253999"/>
                </a:lnTo>
                <a:lnTo>
                  <a:pt x="694702" y="253999"/>
                </a:lnTo>
                <a:lnTo>
                  <a:pt x="694702" y="250189"/>
                </a:lnTo>
                <a:lnTo>
                  <a:pt x="697941" y="243839"/>
                </a:lnTo>
                <a:lnTo>
                  <a:pt x="691451" y="237489"/>
                </a:lnTo>
                <a:lnTo>
                  <a:pt x="681710" y="237489"/>
                </a:lnTo>
                <a:lnTo>
                  <a:pt x="675220" y="233679"/>
                </a:lnTo>
                <a:lnTo>
                  <a:pt x="671982" y="227329"/>
                </a:lnTo>
                <a:lnTo>
                  <a:pt x="667666" y="222249"/>
                </a:lnTo>
                <a:lnTo>
                  <a:pt x="664267" y="215899"/>
                </a:lnTo>
                <a:lnTo>
                  <a:pt x="658990" y="204469"/>
                </a:lnTo>
                <a:lnTo>
                  <a:pt x="654629" y="198119"/>
                </a:lnTo>
                <a:lnTo>
                  <a:pt x="647120" y="182879"/>
                </a:lnTo>
                <a:lnTo>
                  <a:pt x="642759" y="175259"/>
                </a:lnTo>
                <a:lnTo>
                  <a:pt x="642759" y="168909"/>
                </a:lnTo>
                <a:lnTo>
                  <a:pt x="662241" y="158749"/>
                </a:lnTo>
                <a:lnTo>
                  <a:pt x="665480" y="158749"/>
                </a:lnTo>
                <a:lnTo>
                  <a:pt x="665480" y="156209"/>
                </a:lnTo>
                <a:lnTo>
                  <a:pt x="663536" y="152399"/>
                </a:lnTo>
                <a:lnTo>
                  <a:pt x="649249" y="152399"/>
                </a:lnTo>
                <a:lnTo>
                  <a:pt x="646010" y="149859"/>
                </a:lnTo>
                <a:lnTo>
                  <a:pt x="655751" y="149859"/>
                </a:lnTo>
                <a:lnTo>
                  <a:pt x="657698" y="146049"/>
                </a:lnTo>
                <a:lnTo>
                  <a:pt x="629780" y="146049"/>
                </a:lnTo>
                <a:lnTo>
                  <a:pt x="629780" y="139699"/>
                </a:lnTo>
                <a:lnTo>
                  <a:pt x="636270" y="137159"/>
                </a:lnTo>
                <a:lnTo>
                  <a:pt x="639508" y="133349"/>
                </a:lnTo>
                <a:lnTo>
                  <a:pt x="646010" y="133349"/>
                </a:lnTo>
                <a:lnTo>
                  <a:pt x="646010" y="129539"/>
                </a:lnTo>
                <a:lnTo>
                  <a:pt x="657694" y="129539"/>
                </a:lnTo>
                <a:lnTo>
                  <a:pt x="658990" y="126999"/>
                </a:lnTo>
                <a:lnTo>
                  <a:pt x="658990" y="123189"/>
                </a:lnTo>
                <a:lnTo>
                  <a:pt x="626529" y="123189"/>
                </a:lnTo>
                <a:lnTo>
                  <a:pt x="623277" y="120649"/>
                </a:lnTo>
                <a:lnTo>
                  <a:pt x="623277" y="116839"/>
                </a:lnTo>
                <a:lnTo>
                  <a:pt x="633018" y="116839"/>
                </a:lnTo>
                <a:lnTo>
                  <a:pt x="633018" y="114299"/>
                </a:lnTo>
                <a:lnTo>
                  <a:pt x="636270" y="114299"/>
                </a:lnTo>
                <a:lnTo>
                  <a:pt x="636270" y="110489"/>
                </a:lnTo>
                <a:lnTo>
                  <a:pt x="639508" y="110489"/>
                </a:lnTo>
                <a:lnTo>
                  <a:pt x="646010" y="104139"/>
                </a:lnTo>
                <a:lnTo>
                  <a:pt x="655751" y="104139"/>
                </a:lnTo>
                <a:lnTo>
                  <a:pt x="655751" y="97789"/>
                </a:lnTo>
                <a:lnTo>
                  <a:pt x="652500" y="93979"/>
                </a:lnTo>
                <a:lnTo>
                  <a:pt x="652500" y="87629"/>
                </a:lnTo>
                <a:lnTo>
                  <a:pt x="668361" y="87629"/>
                </a:lnTo>
                <a:lnTo>
                  <a:pt x="668731" y="81279"/>
                </a:lnTo>
                <a:lnTo>
                  <a:pt x="668731" y="68579"/>
                </a:lnTo>
                <a:lnTo>
                  <a:pt x="620039" y="68579"/>
                </a:lnTo>
                <a:lnTo>
                  <a:pt x="623277" y="64769"/>
                </a:lnTo>
                <a:lnTo>
                  <a:pt x="623277" y="62229"/>
                </a:lnTo>
                <a:lnTo>
                  <a:pt x="668731" y="62229"/>
                </a:lnTo>
                <a:lnTo>
                  <a:pt x="668731" y="58419"/>
                </a:lnTo>
                <a:lnTo>
                  <a:pt x="649249" y="58419"/>
                </a:lnTo>
                <a:lnTo>
                  <a:pt x="649249" y="55879"/>
                </a:lnTo>
                <a:lnTo>
                  <a:pt x="652500" y="55879"/>
                </a:lnTo>
                <a:lnTo>
                  <a:pt x="652500" y="52069"/>
                </a:lnTo>
                <a:lnTo>
                  <a:pt x="626529" y="52069"/>
                </a:lnTo>
                <a:lnTo>
                  <a:pt x="633018" y="45719"/>
                </a:lnTo>
                <a:lnTo>
                  <a:pt x="636270" y="45719"/>
                </a:lnTo>
                <a:lnTo>
                  <a:pt x="639508" y="41909"/>
                </a:lnTo>
                <a:lnTo>
                  <a:pt x="642759" y="41909"/>
                </a:lnTo>
                <a:lnTo>
                  <a:pt x="642759" y="39369"/>
                </a:lnTo>
                <a:lnTo>
                  <a:pt x="626529" y="39369"/>
                </a:lnTo>
                <a:lnTo>
                  <a:pt x="626529" y="35559"/>
                </a:lnTo>
                <a:lnTo>
                  <a:pt x="629780" y="33019"/>
                </a:lnTo>
                <a:lnTo>
                  <a:pt x="629780" y="29209"/>
                </a:lnTo>
                <a:lnTo>
                  <a:pt x="633018" y="26669"/>
                </a:lnTo>
                <a:lnTo>
                  <a:pt x="640883" y="21589"/>
                </a:lnTo>
                <a:lnTo>
                  <a:pt x="649660" y="16509"/>
                </a:lnTo>
                <a:lnTo>
                  <a:pt x="659045" y="12699"/>
                </a:lnTo>
                <a:lnTo>
                  <a:pt x="668731" y="10159"/>
                </a:lnTo>
                <a:close/>
              </a:path>
              <a:path w="798829" h="681989">
                <a:moveTo>
                  <a:pt x="720674" y="260349"/>
                </a:moveTo>
                <a:lnTo>
                  <a:pt x="684961" y="260349"/>
                </a:lnTo>
                <a:lnTo>
                  <a:pt x="684961" y="266699"/>
                </a:lnTo>
                <a:lnTo>
                  <a:pt x="688213" y="269239"/>
                </a:lnTo>
                <a:lnTo>
                  <a:pt x="694702" y="269239"/>
                </a:lnTo>
                <a:lnTo>
                  <a:pt x="697941" y="266699"/>
                </a:lnTo>
                <a:lnTo>
                  <a:pt x="707605" y="266699"/>
                </a:lnTo>
                <a:lnTo>
                  <a:pt x="710522" y="265430"/>
                </a:lnTo>
                <a:lnTo>
                  <a:pt x="715748" y="262889"/>
                </a:lnTo>
                <a:lnTo>
                  <a:pt x="720674" y="260349"/>
                </a:lnTo>
                <a:close/>
              </a:path>
              <a:path w="798829" h="681989">
                <a:moveTo>
                  <a:pt x="707605" y="266699"/>
                </a:moveTo>
                <a:lnTo>
                  <a:pt x="697941" y="266699"/>
                </a:lnTo>
                <a:lnTo>
                  <a:pt x="704688" y="267969"/>
                </a:lnTo>
                <a:lnTo>
                  <a:pt x="707605" y="266699"/>
                </a:lnTo>
                <a:close/>
              </a:path>
              <a:path w="798829" h="681989">
                <a:moveTo>
                  <a:pt x="681710" y="261619"/>
                </a:moveTo>
                <a:lnTo>
                  <a:pt x="674918" y="261619"/>
                </a:lnTo>
                <a:lnTo>
                  <a:pt x="681710" y="262889"/>
                </a:lnTo>
                <a:lnTo>
                  <a:pt x="681710" y="261619"/>
                </a:lnTo>
                <a:close/>
              </a:path>
              <a:path w="798829" h="681989">
                <a:moveTo>
                  <a:pt x="785596" y="220979"/>
                </a:moveTo>
                <a:lnTo>
                  <a:pt x="762876" y="220979"/>
                </a:lnTo>
                <a:lnTo>
                  <a:pt x="759625" y="224789"/>
                </a:lnTo>
                <a:lnTo>
                  <a:pt x="723912" y="224789"/>
                </a:lnTo>
                <a:lnTo>
                  <a:pt x="727163" y="227329"/>
                </a:lnTo>
                <a:lnTo>
                  <a:pt x="733653" y="231139"/>
                </a:lnTo>
                <a:lnTo>
                  <a:pt x="733653" y="233679"/>
                </a:lnTo>
                <a:lnTo>
                  <a:pt x="736904" y="233679"/>
                </a:lnTo>
                <a:lnTo>
                  <a:pt x="725745" y="240029"/>
                </a:lnTo>
                <a:lnTo>
                  <a:pt x="705861" y="250189"/>
                </a:lnTo>
                <a:lnTo>
                  <a:pt x="694702" y="253999"/>
                </a:lnTo>
                <a:lnTo>
                  <a:pt x="739340" y="253999"/>
                </a:lnTo>
                <a:lnTo>
                  <a:pt x="746645" y="250189"/>
                </a:lnTo>
                <a:lnTo>
                  <a:pt x="753135" y="250189"/>
                </a:lnTo>
                <a:lnTo>
                  <a:pt x="772617" y="240029"/>
                </a:lnTo>
                <a:lnTo>
                  <a:pt x="775855" y="233679"/>
                </a:lnTo>
                <a:lnTo>
                  <a:pt x="775855" y="227329"/>
                </a:lnTo>
                <a:lnTo>
                  <a:pt x="782345" y="227329"/>
                </a:lnTo>
                <a:lnTo>
                  <a:pt x="785596" y="224789"/>
                </a:lnTo>
                <a:lnTo>
                  <a:pt x="785596" y="220979"/>
                </a:lnTo>
                <a:close/>
              </a:path>
              <a:path w="798829" h="681989">
                <a:moveTo>
                  <a:pt x="279184" y="247649"/>
                </a:moveTo>
                <a:lnTo>
                  <a:pt x="275932" y="250189"/>
                </a:lnTo>
                <a:lnTo>
                  <a:pt x="279184" y="250189"/>
                </a:lnTo>
                <a:lnTo>
                  <a:pt x="279184" y="247649"/>
                </a:lnTo>
                <a:close/>
              </a:path>
              <a:path w="798829" h="681989">
                <a:moveTo>
                  <a:pt x="691451" y="233679"/>
                </a:moveTo>
                <a:lnTo>
                  <a:pt x="688213" y="233679"/>
                </a:lnTo>
                <a:lnTo>
                  <a:pt x="681710" y="237489"/>
                </a:lnTo>
                <a:lnTo>
                  <a:pt x="691451" y="237489"/>
                </a:lnTo>
                <a:lnTo>
                  <a:pt x="691451" y="233679"/>
                </a:lnTo>
                <a:close/>
              </a:path>
              <a:path w="798829" h="681989">
                <a:moveTo>
                  <a:pt x="668361" y="87629"/>
                </a:moveTo>
                <a:lnTo>
                  <a:pt x="655751" y="87629"/>
                </a:lnTo>
                <a:lnTo>
                  <a:pt x="655751" y="93979"/>
                </a:lnTo>
                <a:lnTo>
                  <a:pt x="658990" y="100329"/>
                </a:lnTo>
                <a:lnTo>
                  <a:pt x="658990" y="110489"/>
                </a:lnTo>
                <a:lnTo>
                  <a:pt x="660920" y="118109"/>
                </a:lnTo>
                <a:lnTo>
                  <a:pt x="663556" y="132079"/>
                </a:lnTo>
                <a:lnTo>
                  <a:pt x="665480" y="139699"/>
                </a:lnTo>
                <a:lnTo>
                  <a:pt x="668731" y="149859"/>
                </a:lnTo>
                <a:lnTo>
                  <a:pt x="678472" y="168909"/>
                </a:lnTo>
                <a:lnTo>
                  <a:pt x="681710" y="172719"/>
                </a:lnTo>
                <a:lnTo>
                  <a:pt x="684961" y="179069"/>
                </a:lnTo>
                <a:lnTo>
                  <a:pt x="704443" y="204469"/>
                </a:lnTo>
                <a:lnTo>
                  <a:pt x="710933" y="218439"/>
                </a:lnTo>
                <a:lnTo>
                  <a:pt x="717423" y="224789"/>
                </a:lnTo>
                <a:lnTo>
                  <a:pt x="746645" y="224789"/>
                </a:lnTo>
                <a:lnTo>
                  <a:pt x="746645" y="210819"/>
                </a:lnTo>
                <a:lnTo>
                  <a:pt x="730415" y="210819"/>
                </a:lnTo>
                <a:lnTo>
                  <a:pt x="723912" y="204469"/>
                </a:lnTo>
                <a:lnTo>
                  <a:pt x="720674" y="204469"/>
                </a:lnTo>
                <a:lnTo>
                  <a:pt x="717423" y="201929"/>
                </a:lnTo>
                <a:lnTo>
                  <a:pt x="714171" y="195579"/>
                </a:lnTo>
                <a:lnTo>
                  <a:pt x="701192" y="181609"/>
                </a:lnTo>
                <a:lnTo>
                  <a:pt x="698197" y="175259"/>
                </a:lnTo>
                <a:lnTo>
                  <a:pt x="694291" y="167639"/>
                </a:lnTo>
                <a:lnTo>
                  <a:pt x="689778" y="161289"/>
                </a:lnTo>
                <a:lnTo>
                  <a:pt x="684961" y="156209"/>
                </a:lnTo>
                <a:lnTo>
                  <a:pt x="681710" y="149859"/>
                </a:lnTo>
                <a:lnTo>
                  <a:pt x="681710" y="146049"/>
                </a:lnTo>
                <a:lnTo>
                  <a:pt x="678472" y="139699"/>
                </a:lnTo>
                <a:lnTo>
                  <a:pt x="678472" y="137159"/>
                </a:lnTo>
                <a:lnTo>
                  <a:pt x="675220" y="137159"/>
                </a:lnTo>
                <a:lnTo>
                  <a:pt x="675220" y="133349"/>
                </a:lnTo>
                <a:lnTo>
                  <a:pt x="669542" y="107949"/>
                </a:lnTo>
                <a:lnTo>
                  <a:pt x="667918" y="95249"/>
                </a:lnTo>
                <a:lnTo>
                  <a:pt x="668361" y="87629"/>
                </a:lnTo>
                <a:close/>
              </a:path>
              <a:path w="798829" h="681989">
                <a:moveTo>
                  <a:pt x="756373" y="220979"/>
                </a:moveTo>
                <a:lnTo>
                  <a:pt x="753135" y="224789"/>
                </a:lnTo>
                <a:lnTo>
                  <a:pt x="759625" y="224789"/>
                </a:lnTo>
                <a:lnTo>
                  <a:pt x="756373" y="220979"/>
                </a:lnTo>
                <a:close/>
              </a:path>
              <a:path w="798829" h="681989">
                <a:moveTo>
                  <a:pt x="723912" y="16509"/>
                </a:moveTo>
                <a:lnTo>
                  <a:pt x="678472" y="16509"/>
                </a:lnTo>
                <a:lnTo>
                  <a:pt x="685725" y="19049"/>
                </a:lnTo>
                <a:lnTo>
                  <a:pt x="692672" y="20319"/>
                </a:lnTo>
                <a:lnTo>
                  <a:pt x="699012" y="22859"/>
                </a:lnTo>
                <a:lnTo>
                  <a:pt x="704443" y="22859"/>
                </a:lnTo>
                <a:lnTo>
                  <a:pt x="710933" y="26669"/>
                </a:lnTo>
                <a:lnTo>
                  <a:pt x="717423" y="26669"/>
                </a:lnTo>
                <a:lnTo>
                  <a:pt x="720674" y="29209"/>
                </a:lnTo>
                <a:lnTo>
                  <a:pt x="723912" y="29209"/>
                </a:lnTo>
                <a:lnTo>
                  <a:pt x="723912" y="33019"/>
                </a:lnTo>
                <a:lnTo>
                  <a:pt x="697941" y="33019"/>
                </a:lnTo>
                <a:lnTo>
                  <a:pt x="694702" y="35559"/>
                </a:lnTo>
                <a:lnTo>
                  <a:pt x="678472" y="35559"/>
                </a:lnTo>
                <a:lnTo>
                  <a:pt x="675220" y="39369"/>
                </a:lnTo>
                <a:lnTo>
                  <a:pt x="675220" y="41909"/>
                </a:lnTo>
                <a:lnTo>
                  <a:pt x="733653" y="41909"/>
                </a:lnTo>
                <a:lnTo>
                  <a:pt x="736904" y="45719"/>
                </a:lnTo>
                <a:lnTo>
                  <a:pt x="749884" y="45719"/>
                </a:lnTo>
                <a:lnTo>
                  <a:pt x="749884" y="52069"/>
                </a:lnTo>
                <a:lnTo>
                  <a:pt x="753135" y="58419"/>
                </a:lnTo>
                <a:lnTo>
                  <a:pt x="759831" y="66039"/>
                </a:lnTo>
                <a:lnTo>
                  <a:pt x="765309" y="73659"/>
                </a:lnTo>
                <a:lnTo>
                  <a:pt x="769571" y="80009"/>
                </a:lnTo>
                <a:lnTo>
                  <a:pt x="772617" y="87629"/>
                </a:lnTo>
                <a:lnTo>
                  <a:pt x="775855" y="93979"/>
                </a:lnTo>
                <a:lnTo>
                  <a:pt x="775855" y="104139"/>
                </a:lnTo>
                <a:lnTo>
                  <a:pt x="782345" y="116839"/>
                </a:lnTo>
                <a:lnTo>
                  <a:pt x="782345" y="137159"/>
                </a:lnTo>
                <a:lnTo>
                  <a:pt x="785596" y="143509"/>
                </a:lnTo>
                <a:lnTo>
                  <a:pt x="785486" y="152399"/>
                </a:lnTo>
                <a:lnTo>
                  <a:pt x="785190" y="158749"/>
                </a:lnTo>
                <a:lnTo>
                  <a:pt x="784225" y="167639"/>
                </a:lnTo>
                <a:lnTo>
                  <a:pt x="782345" y="175259"/>
                </a:lnTo>
                <a:lnTo>
                  <a:pt x="782345" y="185419"/>
                </a:lnTo>
                <a:lnTo>
                  <a:pt x="779106" y="187959"/>
                </a:lnTo>
                <a:lnTo>
                  <a:pt x="779106" y="198119"/>
                </a:lnTo>
                <a:lnTo>
                  <a:pt x="775855" y="204469"/>
                </a:lnTo>
                <a:lnTo>
                  <a:pt x="769366" y="210819"/>
                </a:lnTo>
                <a:lnTo>
                  <a:pt x="769366" y="218439"/>
                </a:lnTo>
                <a:lnTo>
                  <a:pt x="766114" y="220979"/>
                </a:lnTo>
                <a:lnTo>
                  <a:pt x="795337" y="220979"/>
                </a:lnTo>
                <a:lnTo>
                  <a:pt x="798576" y="218439"/>
                </a:lnTo>
                <a:lnTo>
                  <a:pt x="798576" y="210819"/>
                </a:lnTo>
                <a:lnTo>
                  <a:pt x="785596" y="210819"/>
                </a:lnTo>
                <a:lnTo>
                  <a:pt x="785596" y="208279"/>
                </a:lnTo>
                <a:lnTo>
                  <a:pt x="788847" y="204469"/>
                </a:lnTo>
                <a:lnTo>
                  <a:pt x="788847" y="195579"/>
                </a:lnTo>
                <a:lnTo>
                  <a:pt x="791228" y="187959"/>
                </a:lnTo>
                <a:lnTo>
                  <a:pt x="793307" y="181609"/>
                </a:lnTo>
                <a:lnTo>
                  <a:pt x="794778" y="173989"/>
                </a:lnTo>
                <a:lnTo>
                  <a:pt x="795244" y="167639"/>
                </a:lnTo>
                <a:lnTo>
                  <a:pt x="795151" y="137159"/>
                </a:lnTo>
                <a:lnTo>
                  <a:pt x="794778" y="132079"/>
                </a:lnTo>
                <a:lnTo>
                  <a:pt x="793307" y="125729"/>
                </a:lnTo>
                <a:lnTo>
                  <a:pt x="791228" y="118109"/>
                </a:lnTo>
                <a:lnTo>
                  <a:pt x="788847" y="110489"/>
                </a:lnTo>
                <a:lnTo>
                  <a:pt x="788847" y="97789"/>
                </a:lnTo>
                <a:lnTo>
                  <a:pt x="762876" y="45719"/>
                </a:lnTo>
                <a:lnTo>
                  <a:pt x="756373" y="39369"/>
                </a:lnTo>
                <a:lnTo>
                  <a:pt x="753135" y="33019"/>
                </a:lnTo>
                <a:lnTo>
                  <a:pt x="749884" y="29209"/>
                </a:lnTo>
                <a:lnTo>
                  <a:pt x="723912" y="16509"/>
                </a:lnTo>
                <a:close/>
              </a:path>
              <a:path w="798829" h="681989">
                <a:moveTo>
                  <a:pt x="740143" y="208279"/>
                </a:moveTo>
                <a:lnTo>
                  <a:pt x="736904" y="208279"/>
                </a:lnTo>
                <a:lnTo>
                  <a:pt x="733653" y="210819"/>
                </a:lnTo>
                <a:lnTo>
                  <a:pt x="746645" y="210819"/>
                </a:lnTo>
                <a:lnTo>
                  <a:pt x="740143" y="208279"/>
                </a:lnTo>
                <a:close/>
              </a:path>
              <a:path w="798829" h="681989">
                <a:moveTo>
                  <a:pt x="457720" y="133349"/>
                </a:moveTo>
                <a:lnTo>
                  <a:pt x="438251" y="133349"/>
                </a:lnTo>
                <a:lnTo>
                  <a:pt x="435000" y="137159"/>
                </a:lnTo>
                <a:lnTo>
                  <a:pt x="429574" y="138429"/>
                </a:lnTo>
                <a:lnTo>
                  <a:pt x="423233" y="140969"/>
                </a:lnTo>
                <a:lnTo>
                  <a:pt x="416283" y="143509"/>
                </a:lnTo>
                <a:lnTo>
                  <a:pt x="409028" y="146049"/>
                </a:lnTo>
                <a:lnTo>
                  <a:pt x="363588" y="168909"/>
                </a:lnTo>
                <a:lnTo>
                  <a:pt x="347357" y="175259"/>
                </a:lnTo>
                <a:lnTo>
                  <a:pt x="344106" y="175259"/>
                </a:lnTo>
                <a:lnTo>
                  <a:pt x="340855" y="179069"/>
                </a:lnTo>
                <a:lnTo>
                  <a:pt x="366826" y="179069"/>
                </a:lnTo>
                <a:lnTo>
                  <a:pt x="379818" y="172719"/>
                </a:lnTo>
                <a:lnTo>
                  <a:pt x="383057" y="168909"/>
                </a:lnTo>
                <a:lnTo>
                  <a:pt x="389559" y="166369"/>
                </a:lnTo>
                <a:lnTo>
                  <a:pt x="396049" y="166369"/>
                </a:lnTo>
                <a:lnTo>
                  <a:pt x="428510" y="149859"/>
                </a:lnTo>
                <a:lnTo>
                  <a:pt x="431749" y="149859"/>
                </a:lnTo>
                <a:lnTo>
                  <a:pt x="451231" y="139699"/>
                </a:lnTo>
                <a:lnTo>
                  <a:pt x="457720" y="133349"/>
                </a:lnTo>
                <a:close/>
              </a:path>
              <a:path w="798829" h="681989">
                <a:moveTo>
                  <a:pt x="662241" y="149859"/>
                </a:moveTo>
                <a:lnTo>
                  <a:pt x="652500" y="149859"/>
                </a:lnTo>
                <a:lnTo>
                  <a:pt x="649249" y="152399"/>
                </a:lnTo>
                <a:lnTo>
                  <a:pt x="663536" y="152399"/>
                </a:lnTo>
                <a:lnTo>
                  <a:pt x="662241" y="149859"/>
                </a:lnTo>
                <a:close/>
              </a:path>
              <a:path w="798829" h="681989">
                <a:moveTo>
                  <a:pt x="657694" y="129539"/>
                </a:moveTo>
                <a:lnTo>
                  <a:pt x="646010" y="129539"/>
                </a:lnTo>
                <a:lnTo>
                  <a:pt x="649249" y="133349"/>
                </a:lnTo>
                <a:lnTo>
                  <a:pt x="649249" y="137159"/>
                </a:lnTo>
                <a:lnTo>
                  <a:pt x="646010" y="137159"/>
                </a:lnTo>
                <a:lnTo>
                  <a:pt x="642759" y="139699"/>
                </a:lnTo>
                <a:lnTo>
                  <a:pt x="639508" y="139699"/>
                </a:lnTo>
                <a:lnTo>
                  <a:pt x="636270" y="143509"/>
                </a:lnTo>
                <a:lnTo>
                  <a:pt x="629780" y="146049"/>
                </a:lnTo>
                <a:lnTo>
                  <a:pt x="657698" y="146049"/>
                </a:lnTo>
                <a:lnTo>
                  <a:pt x="662241" y="137159"/>
                </a:lnTo>
                <a:lnTo>
                  <a:pt x="655751" y="133349"/>
                </a:lnTo>
                <a:lnTo>
                  <a:pt x="657694" y="129539"/>
                </a:lnTo>
                <a:close/>
              </a:path>
              <a:path w="798829" h="681989">
                <a:moveTo>
                  <a:pt x="600557" y="55879"/>
                </a:moveTo>
                <a:lnTo>
                  <a:pt x="594067" y="55879"/>
                </a:lnTo>
                <a:lnTo>
                  <a:pt x="590816" y="58419"/>
                </a:lnTo>
                <a:lnTo>
                  <a:pt x="584327" y="58419"/>
                </a:lnTo>
                <a:lnTo>
                  <a:pt x="574586" y="68579"/>
                </a:lnTo>
                <a:lnTo>
                  <a:pt x="558355" y="74929"/>
                </a:lnTo>
                <a:lnTo>
                  <a:pt x="545376" y="81279"/>
                </a:lnTo>
                <a:lnTo>
                  <a:pt x="535635" y="85089"/>
                </a:lnTo>
                <a:lnTo>
                  <a:pt x="490181" y="107949"/>
                </a:lnTo>
                <a:lnTo>
                  <a:pt x="483692" y="114299"/>
                </a:lnTo>
                <a:lnTo>
                  <a:pt x="480453" y="114299"/>
                </a:lnTo>
                <a:lnTo>
                  <a:pt x="471217" y="118109"/>
                </a:lnTo>
                <a:lnTo>
                  <a:pt x="453970" y="125729"/>
                </a:lnTo>
                <a:lnTo>
                  <a:pt x="444741" y="129539"/>
                </a:lnTo>
                <a:lnTo>
                  <a:pt x="441490" y="133349"/>
                </a:lnTo>
                <a:lnTo>
                  <a:pt x="464223" y="133349"/>
                </a:lnTo>
                <a:lnTo>
                  <a:pt x="503174" y="114299"/>
                </a:lnTo>
                <a:lnTo>
                  <a:pt x="512914" y="110489"/>
                </a:lnTo>
                <a:lnTo>
                  <a:pt x="516153" y="107949"/>
                </a:lnTo>
                <a:lnTo>
                  <a:pt x="525895" y="101599"/>
                </a:lnTo>
                <a:lnTo>
                  <a:pt x="535635" y="97789"/>
                </a:lnTo>
                <a:lnTo>
                  <a:pt x="545374" y="95249"/>
                </a:lnTo>
                <a:lnTo>
                  <a:pt x="555117" y="91439"/>
                </a:lnTo>
                <a:lnTo>
                  <a:pt x="562415" y="86359"/>
                </a:lnTo>
                <a:lnTo>
                  <a:pt x="569717" y="83819"/>
                </a:lnTo>
                <a:lnTo>
                  <a:pt x="577021" y="80009"/>
                </a:lnTo>
                <a:lnTo>
                  <a:pt x="584327" y="77469"/>
                </a:lnTo>
                <a:lnTo>
                  <a:pt x="594067" y="77469"/>
                </a:lnTo>
                <a:lnTo>
                  <a:pt x="597319" y="74929"/>
                </a:lnTo>
                <a:lnTo>
                  <a:pt x="603808" y="74929"/>
                </a:lnTo>
                <a:lnTo>
                  <a:pt x="603808" y="64769"/>
                </a:lnTo>
                <a:lnTo>
                  <a:pt x="600557" y="58419"/>
                </a:lnTo>
                <a:lnTo>
                  <a:pt x="600557" y="55879"/>
                </a:lnTo>
                <a:close/>
              </a:path>
              <a:path w="798829" h="681989">
                <a:moveTo>
                  <a:pt x="655751" y="116839"/>
                </a:moveTo>
                <a:lnTo>
                  <a:pt x="646010" y="116839"/>
                </a:lnTo>
                <a:lnTo>
                  <a:pt x="639508" y="120649"/>
                </a:lnTo>
                <a:lnTo>
                  <a:pt x="633018" y="120649"/>
                </a:lnTo>
                <a:lnTo>
                  <a:pt x="633018" y="123189"/>
                </a:lnTo>
                <a:lnTo>
                  <a:pt x="658990" y="123189"/>
                </a:lnTo>
                <a:lnTo>
                  <a:pt x="655751" y="116839"/>
                </a:lnTo>
                <a:close/>
              </a:path>
              <a:path w="798829" h="681989">
                <a:moveTo>
                  <a:pt x="730415" y="110489"/>
                </a:moveTo>
                <a:lnTo>
                  <a:pt x="681710" y="110489"/>
                </a:lnTo>
                <a:lnTo>
                  <a:pt x="681710" y="114299"/>
                </a:lnTo>
                <a:lnTo>
                  <a:pt x="684961" y="120649"/>
                </a:lnTo>
                <a:lnTo>
                  <a:pt x="688213" y="116839"/>
                </a:lnTo>
                <a:lnTo>
                  <a:pt x="701192" y="116839"/>
                </a:lnTo>
                <a:lnTo>
                  <a:pt x="723109" y="113029"/>
                </a:lnTo>
                <a:lnTo>
                  <a:pt x="730415" y="110489"/>
                </a:lnTo>
                <a:close/>
              </a:path>
              <a:path w="798829" h="681989">
                <a:moveTo>
                  <a:pt x="655751" y="104139"/>
                </a:moveTo>
                <a:lnTo>
                  <a:pt x="646010" y="104139"/>
                </a:lnTo>
                <a:lnTo>
                  <a:pt x="649249" y="110489"/>
                </a:lnTo>
                <a:lnTo>
                  <a:pt x="655751" y="107949"/>
                </a:lnTo>
                <a:lnTo>
                  <a:pt x="655751" y="104139"/>
                </a:lnTo>
                <a:close/>
              </a:path>
              <a:path w="798829" h="681989">
                <a:moveTo>
                  <a:pt x="736904" y="104139"/>
                </a:moveTo>
                <a:lnTo>
                  <a:pt x="707682" y="104139"/>
                </a:lnTo>
                <a:lnTo>
                  <a:pt x="704443" y="107949"/>
                </a:lnTo>
                <a:lnTo>
                  <a:pt x="688213" y="107949"/>
                </a:lnTo>
                <a:lnTo>
                  <a:pt x="684961" y="110489"/>
                </a:lnTo>
                <a:lnTo>
                  <a:pt x="733653" y="110489"/>
                </a:lnTo>
                <a:lnTo>
                  <a:pt x="736904" y="107949"/>
                </a:lnTo>
                <a:lnTo>
                  <a:pt x="736904" y="104139"/>
                </a:lnTo>
                <a:close/>
              </a:path>
              <a:path w="798829" h="681989">
                <a:moveTo>
                  <a:pt x="694702" y="45719"/>
                </a:moveTo>
                <a:lnTo>
                  <a:pt x="688213" y="45719"/>
                </a:lnTo>
                <a:lnTo>
                  <a:pt x="684961" y="52069"/>
                </a:lnTo>
                <a:lnTo>
                  <a:pt x="684961" y="58419"/>
                </a:lnTo>
                <a:lnTo>
                  <a:pt x="681710" y="64769"/>
                </a:lnTo>
                <a:lnTo>
                  <a:pt x="681710" y="74929"/>
                </a:lnTo>
                <a:lnTo>
                  <a:pt x="678472" y="81279"/>
                </a:lnTo>
                <a:lnTo>
                  <a:pt x="678472" y="104139"/>
                </a:lnTo>
                <a:lnTo>
                  <a:pt x="684961" y="104139"/>
                </a:lnTo>
                <a:lnTo>
                  <a:pt x="688213" y="107949"/>
                </a:lnTo>
                <a:lnTo>
                  <a:pt x="691451" y="104139"/>
                </a:lnTo>
                <a:lnTo>
                  <a:pt x="691451" y="97789"/>
                </a:lnTo>
                <a:lnTo>
                  <a:pt x="688213" y="93979"/>
                </a:lnTo>
                <a:lnTo>
                  <a:pt x="688213" y="81279"/>
                </a:lnTo>
                <a:lnTo>
                  <a:pt x="694702" y="81279"/>
                </a:lnTo>
                <a:lnTo>
                  <a:pt x="697941" y="77469"/>
                </a:lnTo>
                <a:lnTo>
                  <a:pt x="707682" y="77469"/>
                </a:lnTo>
                <a:lnTo>
                  <a:pt x="707682" y="74929"/>
                </a:lnTo>
                <a:lnTo>
                  <a:pt x="710933" y="71119"/>
                </a:lnTo>
                <a:lnTo>
                  <a:pt x="717423" y="71119"/>
                </a:lnTo>
                <a:lnTo>
                  <a:pt x="723912" y="68579"/>
                </a:lnTo>
                <a:lnTo>
                  <a:pt x="691451" y="68579"/>
                </a:lnTo>
                <a:lnTo>
                  <a:pt x="691451" y="52069"/>
                </a:lnTo>
                <a:lnTo>
                  <a:pt x="694702" y="48259"/>
                </a:lnTo>
                <a:lnTo>
                  <a:pt x="694702" y="45719"/>
                </a:lnTo>
                <a:close/>
              </a:path>
              <a:path w="798829" h="681989">
                <a:moveTo>
                  <a:pt x="707682" y="77469"/>
                </a:moveTo>
                <a:lnTo>
                  <a:pt x="697941" y="77469"/>
                </a:lnTo>
                <a:lnTo>
                  <a:pt x="701192" y="81279"/>
                </a:lnTo>
                <a:lnTo>
                  <a:pt x="697941" y="91439"/>
                </a:lnTo>
                <a:lnTo>
                  <a:pt x="697941" y="107949"/>
                </a:lnTo>
                <a:lnTo>
                  <a:pt x="704443" y="107949"/>
                </a:lnTo>
                <a:lnTo>
                  <a:pt x="704443" y="100329"/>
                </a:lnTo>
                <a:lnTo>
                  <a:pt x="707682" y="97789"/>
                </a:lnTo>
                <a:lnTo>
                  <a:pt x="707682" y="77469"/>
                </a:lnTo>
                <a:close/>
              </a:path>
              <a:path w="798829" h="681989">
                <a:moveTo>
                  <a:pt x="668731" y="62229"/>
                </a:moveTo>
                <a:lnTo>
                  <a:pt x="626529" y="62229"/>
                </a:lnTo>
                <a:lnTo>
                  <a:pt x="626529" y="64769"/>
                </a:lnTo>
                <a:lnTo>
                  <a:pt x="623277" y="68579"/>
                </a:lnTo>
                <a:lnTo>
                  <a:pt x="668731" y="68579"/>
                </a:lnTo>
                <a:lnTo>
                  <a:pt x="668731" y="62229"/>
                </a:lnTo>
                <a:close/>
              </a:path>
              <a:path w="798829" h="681989">
                <a:moveTo>
                  <a:pt x="717423" y="45719"/>
                </a:moveTo>
                <a:lnTo>
                  <a:pt x="707682" y="45719"/>
                </a:lnTo>
                <a:lnTo>
                  <a:pt x="707682" y="48259"/>
                </a:lnTo>
                <a:lnTo>
                  <a:pt x="704443" y="52069"/>
                </a:lnTo>
                <a:lnTo>
                  <a:pt x="704443" y="58419"/>
                </a:lnTo>
                <a:lnTo>
                  <a:pt x="701192" y="62229"/>
                </a:lnTo>
                <a:lnTo>
                  <a:pt x="701192" y="64769"/>
                </a:lnTo>
                <a:lnTo>
                  <a:pt x="697941" y="68579"/>
                </a:lnTo>
                <a:lnTo>
                  <a:pt x="743394" y="68579"/>
                </a:lnTo>
                <a:lnTo>
                  <a:pt x="743394" y="62229"/>
                </a:lnTo>
                <a:lnTo>
                  <a:pt x="714171" y="62229"/>
                </a:lnTo>
                <a:lnTo>
                  <a:pt x="714171" y="55879"/>
                </a:lnTo>
                <a:lnTo>
                  <a:pt x="717423" y="48259"/>
                </a:lnTo>
                <a:lnTo>
                  <a:pt x="717423" y="45719"/>
                </a:lnTo>
                <a:close/>
              </a:path>
              <a:path w="798829" h="681989">
                <a:moveTo>
                  <a:pt x="743394" y="58419"/>
                </a:moveTo>
                <a:lnTo>
                  <a:pt x="717423" y="58419"/>
                </a:lnTo>
                <a:lnTo>
                  <a:pt x="714171" y="62229"/>
                </a:lnTo>
                <a:lnTo>
                  <a:pt x="743394" y="62229"/>
                </a:lnTo>
                <a:lnTo>
                  <a:pt x="743394" y="58419"/>
                </a:lnTo>
                <a:close/>
              </a:path>
              <a:path w="798829" h="681989">
                <a:moveTo>
                  <a:pt x="668731" y="48259"/>
                </a:moveTo>
                <a:lnTo>
                  <a:pt x="655751" y="48259"/>
                </a:lnTo>
                <a:lnTo>
                  <a:pt x="658990" y="52069"/>
                </a:lnTo>
                <a:lnTo>
                  <a:pt x="658990" y="58419"/>
                </a:lnTo>
                <a:lnTo>
                  <a:pt x="668731" y="58419"/>
                </a:lnTo>
                <a:lnTo>
                  <a:pt x="668731" y="48259"/>
                </a:lnTo>
                <a:close/>
              </a:path>
              <a:path w="798829" h="681989">
                <a:moveTo>
                  <a:pt x="668731" y="19049"/>
                </a:moveTo>
                <a:lnTo>
                  <a:pt x="658990" y="22859"/>
                </a:lnTo>
                <a:lnTo>
                  <a:pt x="658990" y="35559"/>
                </a:lnTo>
                <a:lnTo>
                  <a:pt x="655751" y="39369"/>
                </a:lnTo>
                <a:lnTo>
                  <a:pt x="636270" y="48259"/>
                </a:lnTo>
                <a:lnTo>
                  <a:pt x="633018" y="52069"/>
                </a:lnTo>
                <a:lnTo>
                  <a:pt x="655751" y="52069"/>
                </a:lnTo>
                <a:lnTo>
                  <a:pt x="655751" y="48259"/>
                </a:lnTo>
                <a:lnTo>
                  <a:pt x="668731" y="48259"/>
                </a:lnTo>
                <a:lnTo>
                  <a:pt x="671982" y="41909"/>
                </a:lnTo>
                <a:lnTo>
                  <a:pt x="671982" y="35559"/>
                </a:lnTo>
                <a:lnTo>
                  <a:pt x="675220" y="29209"/>
                </a:lnTo>
                <a:lnTo>
                  <a:pt x="671982" y="26669"/>
                </a:lnTo>
                <a:lnTo>
                  <a:pt x="668731" y="19049"/>
                </a:lnTo>
                <a:close/>
              </a:path>
              <a:path w="798829" h="681989">
                <a:moveTo>
                  <a:pt x="720674" y="41909"/>
                </a:moveTo>
                <a:lnTo>
                  <a:pt x="678472" y="41909"/>
                </a:lnTo>
                <a:lnTo>
                  <a:pt x="678472" y="45719"/>
                </a:lnTo>
                <a:lnTo>
                  <a:pt x="681710" y="48259"/>
                </a:lnTo>
                <a:lnTo>
                  <a:pt x="688213" y="45719"/>
                </a:lnTo>
                <a:lnTo>
                  <a:pt x="717423" y="45719"/>
                </a:lnTo>
                <a:lnTo>
                  <a:pt x="720674" y="41909"/>
                </a:lnTo>
                <a:close/>
              </a:path>
              <a:path w="798829" h="681989">
                <a:moveTo>
                  <a:pt x="636270" y="33019"/>
                </a:moveTo>
                <a:lnTo>
                  <a:pt x="633018" y="35559"/>
                </a:lnTo>
                <a:lnTo>
                  <a:pt x="626529" y="39369"/>
                </a:lnTo>
                <a:lnTo>
                  <a:pt x="642759" y="39369"/>
                </a:lnTo>
                <a:lnTo>
                  <a:pt x="642759" y="35559"/>
                </a:lnTo>
                <a:lnTo>
                  <a:pt x="636270" y="33019"/>
                </a:lnTo>
                <a:close/>
              </a:path>
              <a:path w="798829" h="681989">
                <a:moveTo>
                  <a:pt x="684961" y="33019"/>
                </a:moveTo>
                <a:lnTo>
                  <a:pt x="681710" y="35559"/>
                </a:lnTo>
                <a:lnTo>
                  <a:pt x="684961" y="35559"/>
                </a:lnTo>
                <a:lnTo>
                  <a:pt x="684961" y="33019"/>
                </a:lnTo>
                <a:close/>
              </a:path>
              <a:path w="798829" h="681989">
                <a:moveTo>
                  <a:pt x="694702" y="26669"/>
                </a:moveTo>
                <a:lnTo>
                  <a:pt x="688213" y="26669"/>
                </a:lnTo>
                <a:lnTo>
                  <a:pt x="688213" y="35559"/>
                </a:lnTo>
                <a:lnTo>
                  <a:pt x="694702" y="35559"/>
                </a:lnTo>
                <a:lnTo>
                  <a:pt x="694702" y="26669"/>
                </a:lnTo>
                <a:close/>
              </a:path>
              <a:path w="798829" h="681989">
                <a:moveTo>
                  <a:pt x="727163" y="3809"/>
                </a:moveTo>
                <a:lnTo>
                  <a:pt x="694702" y="3809"/>
                </a:lnTo>
                <a:lnTo>
                  <a:pt x="688213" y="6349"/>
                </a:lnTo>
                <a:lnTo>
                  <a:pt x="681710" y="6349"/>
                </a:lnTo>
                <a:lnTo>
                  <a:pt x="675220" y="10159"/>
                </a:lnTo>
                <a:lnTo>
                  <a:pt x="668731" y="10159"/>
                </a:lnTo>
                <a:lnTo>
                  <a:pt x="671982" y="16509"/>
                </a:lnTo>
                <a:lnTo>
                  <a:pt x="720674" y="16509"/>
                </a:lnTo>
                <a:lnTo>
                  <a:pt x="720674" y="12699"/>
                </a:lnTo>
                <a:lnTo>
                  <a:pt x="727163" y="12699"/>
                </a:lnTo>
                <a:lnTo>
                  <a:pt x="730415" y="10159"/>
                </a:lnTo>
                <a:lnTo>
                  <a:pt x="727163" y="3809"/>
                </a:lnTo>
                <a:close/>
              </a:path>
              <a:path w="798829" h="681989">
                <a:moveTo>
                  <a:pt x="665480" y="0"/>
                </a:moveTo>
                <a:lnTo>
                  <a:pt x="658990" y="3809"/>
                </a:lnTo>
                <a:lnTo>
                  <a:pt x="655751" y="3809"/>
                </a:lnTo>
                <a:lnTo>
                  <a:pt x="652500" y="6349"/>
                </a:lnTo>
                <a:lnTo>
                  <a:pt x="649249" y="6349"/>
                </a:lnTo>
                <a:lnTo>
                  <a:pt x="646010" y="10159"/>
                </a:lnTo>
                <a:lnTo>
                  <a:pt x="675220" y="10159"/>
                </a:lnTo>
                <a:lnTo>
                  <a:pt x="675070" y="3809"/>
                </a:lnTo>
                <a:lnTo>
                  <a:pt x="671569" y="1269"/>
                </a:lnTo>
                <a:lnTo>
                  <a:pt x="667459" y="1269"/>
                </a:lnTo>
                <a:lnTo>
                  <a:pt x="665480" y="0"/>
                </a:lnTo>
                <a:close/>
              </a:path>
            </a:pathLst>
          </a:custGeom>
          <a:solidFill>
            <a:srgbClr val="E8F6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81806" y="3642359"/>
            <a:ext cx="208788" cy="1188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29271" y="3557015"/>
            <a:ext cx="17145" cy="24765"/>
          </a:xfrm>
          <a:custGeom>
            <a:avLst/>
            <a:gdLst/>
            <a:ahLst/>
            <a:cxnLst/>
            <a:rect l="l" t="t" r="r" b="b"/>
            <a:pathLst>
              <a:path w="17145" h="24764">
                <a:moveTo>
                  <a:pt x="16764" y="0"/>
                </a:moveTo>
                <a:lnTo>
                  <a:pt x="3352" y="0"/>
                </a:lnTo>
                <a:lnTo>
                  <a:pt x="3352" y="3479"/>
                </a:lnTo>
                <a:lnTo>
                  <a:pt x="0" y="6972"/>
                </a:lnTo>
                <a:lnTo>
                  <a:pt x="0" y="24384"/>
                </a:lnTo>
                <a:lnTo>
                  <a:pt x="6705" y="24384"/>
                </a:lnTo>
                <a:lnTo>
                  <a:pt x="10058" y="20904"/>
                </a:lnTo>
                <a:lnTo>
                  <a:pt x="10058" y="17411"/>
                </a:lnTo>
                <a:lnTo>
                  <a:pt x="13411" y="13931"/>
                </a:lnTo>
                <a:lnTo>
                  <a:pt x="13411" y="6972"/>
                </a:lnTo>
                <a:lnTo>
                  <a:pt x="16764" y="3479"/>
                </a:lnTo>
                <a:lnTo>
                  <a:pt x="16764" y="0"/>
                </a:lnTo>
                <a:close/>
              </a:path>
            </a:pathLst>
          </a:custGeom>
          <a:solidFill>
            <a:srgbClr val="E8F6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53378" y="3924303"/>
            <a:ext cx="20955" cy="29209"/>
          </a:xfrm>
          <a:custGeom>
            <a:avLst/>
            <a:gdLst/>
            <a:ahLst/>
            <a:cxnLst/>
            <a:rect l="l" t="t" r="r" b="b"/>
            <a:pathLst>
              <a:path w="20954" h="29210">
                <a:moveTo>
                  <a:pt x="17526" y="0"/>
                </a:moveTo>
                <a:lnTo>
                  <a:pt x="8382" y="0"/>
                </a:lnTo>
                <a:lnTo>
                  <a:pt x="5334" y="3213"/>
                </a:lnTo>
                <a:lnTo>
                  <a:pt x="2286" y="3213"/>
                </a:lnTo>
                <a:lnTo>
                  <a:pt x="571" y="8594"/>
                </a:lnTo>
                <a:lnTo>
                  <a:pt x="0" y="14879"/>
                </a:lnTo>
                <a:lnTo>
                  <a:pt x="571" y="21767"/>
                </a:lnTo>
                <a:lnTo>
                  <a:pt x="2286" y="28955"/>
                </a:lnTo>
                <a:lnTo>
                  <a:pt x="4714" y="19952"/>
                </a:lnTo>
                <a:lnTo>
                  <a:pt x="8001" y="12460"/>
                </a:lnTo>
                <a:lnTo>
                  <a:pt x="13001" y="6780"/>
                </a:lnTo>
                <a:lnTo>
                  <a:pt x="20574" y="3213"/>
                </a:lnTo>
                <a:lnTo>
                  <a:pt x="17526" y="0"/>
                </a:lnTo>
                <a:close/>
              </a:path>
            </a:pathLst>
          </a:custGeom>
          <a:solidFill>
            <a:srgbClr val="E8F6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65976" y="3936491"/>
            <a:ext cx="20320" cy="17145"/>
          </a:xfrm>
          <a:custGeom>
            <a:avLst/>
            <a:gdLst/>
            <a:ahLst/>
            <a:cxnLst/>
            <a:rect l="l" t="t" r="r" b="b"/>
            <a:pathLst>
              <a:path w="20320" h="17145">
                <a:moveTo>
                  <a:pt x="16510" y="0"/>
                </a:moveTo>
                <a:lnTo>
                  <a:pt x="9906" y="0"/>
                </a:lnTo>
                <a:lnTo>
                  <a:pt x="6604" y="3352"/>
                </a:lnTo>
                <a:lnTo>
                  <a:pt x="3302" y="3352"/>
                </a:lnTo>
                <a:lnTo>
                  <a:pt x="0" y="6705"/>
                </a:lnTo>
                <a:lnTo>
                  <a:pt x="0" y="10058"/>
                </a:lnTo>
                <a:lnTo>
                  <a:pt x="6604" y="10058"/>
                </a:lnTo>
                <a:lnTo>
                  <a:pt x="6604" y="16763"/>
                </a:lnTo>
                <a:lnTo>
                  <a:pt x="13208" y="16763"/>
                </a:lnTo>
                <a:lnTo>
                  <a:pt x="19812" y="10058"/>
                </a:lnTo>
                <a:lnTo>
                  <a:pt x="19812" y="3352"/>
                </a:lnTo>
                <a:lnTo>
                  <a:pt x="16510" y="0"/>
                </a:lnTo>
                <a:close/>
              </a:path>
            </a:pathLst>
          </a:custGeom>
          <a:solidFill>
            <a:srgbClr val="E8F6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96456" y="4145279"/>
            <a:ext cx="10795" cy="15240"/>
          </a:xfrm>
          <a:custGeom>
            <a:avLst/>
            <a:gdLst/>
            <a:ahLst/>
            <a:cxnLst/>
            <a:rect l="l" t="t" r="r" b="b"/>
            <a:pathLst>
              <a:path w="10795" h="15239">
                <a:moveTo>
                  <a:pt x="10668" y="0"/>
                </a:moveTo>
                <a:lnTo>
                  <a:pt x="8001" y="0"/>
                </a:lnTo>
                <a:lnTo>
                  <a:pt x="2667" y="3048"/>
                </a:lnTo>
                <a:lnTo>
                  <a:pt x="0" y="3048"/>
                </a:lnTo>
                <a:lnTo>
                  <a:pt x="0" y="12192"/>
                </a:lnTo>
                <a:lnTo>
                  <a:pt x="2667" y="15240"/>
                </a:lnTo>
                <a:lnTo>
                  <a:pt x="5334" y="12192"/>
                </a:lnTo>
                <a:lnTo>
                  <a:pt x="10668" y="0"/>
                </a:lnTo>
                <a:close/>
              </a:path>
            </a:pathLst>
          </a:custGeom>
          <a:solidFill>
            <a:srgbClr val="E8F6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68311" y="3642359"/>
            <a:ext cx="20320" cy="15240"/>
          </a:xfrm>
          <a:custGeom>
            <a:avLst/>
            <a:gdLst/>
            <a:ahLst/>
            <a:cxnLst/>
            <a:rect l="l" t="t" r="r" b="b"/>
            <a:pathLst>
              <a:path w="20320" h="15239">
                <a:moveTo>
                  <a:pt x="16510" y="0"/>
                </a:moveTo>
                <a:lnTo>
                  <a:pt x="16510" y="3047"/>
                </a:lnTo>
                <a:lnTo>
                  <a:pt x="9906" y="3047"/>
                </a:lnTo>
                <a:lnTo>
                  <a:pt x="6604" y="6095"/>
                </a:lnTo>
                <a:lnTo>
                  <a:pt x="0" y="9143"/>
                </a:lnTo>
                <a:lnTo>
                  <a:pt x="0" y="15239"/>
                </a:lnTo>
                <a:lnTo>
                  <a:pt x="6604" y="12191"/>
                </a:lnTo>
                <a:lnTo>
                  <a:pt x="9906" y="9143"/>
                </a:lnTo>
                <a:lnTo>
                  <a:pt x="13208" y="9143"/>
                </a:lnTo>
                <a:lnTo>
                  <a:pt x="16510" y="6095"/>
                </a:lnTo>
                <a:lnTo>
                  <a:pt x="19812" y="6095"/>
                </a:lnTo>
                <a:lnTo>
                  <a:pt x="19812" y="3047"/>
                </a:lnTo>
                <a:lnTo>
                  <a:pt x="16510" y="0"/>
                </a:lnTo>
                <a:close/>
              </a:path>
            </a:pathLst>
          </a:custGeom>
          <a:solidFill>
            <a:srgbClr val="E8F6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64808" y="3992879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6095" y="0"/>
                </a:moveTo>
                <a:lnTo>
                  <a:pt x="0" y="0"/>
                </a:lnTo>
                <a:lnTo>
                  <a:pt x="3047" y="6096"/>
                </a:lnTo>
                <a:lnTo>
                  <a:pt x="12191" y="9144"/>
                </a:lnTo>
                <a:lnTo>
                  <a:pt x="18287" y="6096"/>
                </a:lnTo>
                <a:lnTo>
                  <a:pt x="18287" y="3048"/>
                </a:lnTo>
                <a:lnTo>
                  <a:pt x="9143" y="3048"/>
                </a:lnTo>
                <a:lnTo>
                  <a:pt x="6095" y="0"/>
                </a:lnTo>
                <a:close/>
              </a:path>
            </a:pathLst>
          </a:custGeom>
          <a:solidFill>
            <a:srgbClr val="E8F6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88123" y="3561588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7112" y="0"/>
                </a:moveTo>
                <a:lnTo>
                  <a:pt x="7112" y="3048"/>
                </a:lnTo>
                <a:lnTo>
                  <a:pt x="3556" y="3048"/>
                </a:lnTo>
                <a:lnTo>
                  <a:pt x="3556" y="6096"/>
                </a:lnTo>
                <a:lnTo>
                  <a:pt x="0" y="6096"/>
                </a:lnTo>
                <a:lnTo>
                  <a:pt x="0" y="9144"/>
                </a:lnTo>
                <a:lnTo>
                  <a:pt x="10668" y="9144"/>
                </a:lnTo>
                <a:lnTo>
                  <a:pt x="10668" y="3048"/>
                </a:lnTo>
                <a:lnTo>
                  <a:pt x="7112" y="0"/>
                </a:lnTo>
                <a:close/>
              </a:path>
            </a:pathLst>
          </a:custGeom>
          <a:solidFill>
            <a:srgbClr val="E8F6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14743" y="3989832"/>
            <a:ext cx="6350" cy="12700"/>
          </a:xfrm>
          <a:custGeom>
            <a:avLst/>
            <a:gdLst/>
            <a:ahLst/>
            <a:cxnLst/>
            <a:rect l="l" t="t" r="r" b="b"/>
            <a:pathLst>
              <a:path w="6350" h="12700">
                <a:moveTo>
                  <a:pt x="6096" y="0"/>
                </a:moveTo>
                <a:lnTo>
                  <a:pt x="0" y="6096"/>
                </a:lnTo>
                <a:lnTo>
                  <a:pt x="6096" y="12192"/>
                </a:lnTo>
                <a:lnTo>
                  <a:pt x="6096" y="0"/>
                </a:lnTo>
                <a:close/>
              </a:path>
            </a:pathLst>
          </a:custGeom>
          <a:solidFill>
            <a:srgbClr val="E8F6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38188" y="409955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6096" y="3047"/>
                </a:moveTo>
                <a:lnTo>
                  <a:pt x="3048" y="3047"/>
                </a:lnTo>
                <a:lnTo>
                  <a:pt x="0" y="6095"/>
                </a:lnTo>
                <a:lnTo>
                  <a:pt x="3048" y="9143"/>
                </a:lnTo>
                <a:lnTo>
                  <a:pt x="6096" y="6095"/>
                </a:lnTo>
                <a:lnTo>
                  <a:pt x="6096" y="3047"/>
                </a:lnTo>
                <a:close/>
              </a:path>
              <a:path w="9525" h="9525">
                <a:moveTo>
                  <a:pt x="9144" y="0"/>
                </a:moveTo>
                <a:lnTo>
                  <a:pt x="6096" y="0"/>
                </a:lnTo>
                <a:lnTo>
                  <a:pt x="6096" y="3047"/>
                </a:lnTo>
                <a:lnTo>
                  <a:pt x="9144" y="0"/>
                </a:lnTo>
                <a:close/>
              </a:path>
            </a:pathLst>
          </a:custGeom>
          <a:solidFill>
            <a:srgbClr val="E8F6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42531" y="411480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7112" y="0"/>
                </a:moveTo>
                <a:lnTo>
                  <a:pt x="3556" y="3556"/>
                </a:lnTo>
                <a:lnTo>
                  <a:pt x="0" y="3556"/>
                </a:lnTo>
                <a:lnTo>
                  <a:pt x="3556" y="7112"/>
                </a:lnTo>
                <a:lnTo>
                  <a:pt x="7112" y="7112"/>
                </a:lnTo>
                <a:lnTo>
                  <a:pt x="7112" y="10668"/>
                </a:lnTo>
                <a:lnTo>
                  <a:pt x="10668" y="7112"/>
                </a:lnTo>
                <a:lnTo>
                  <a:pt x="10668" y="3556"/>
                </a:lnTo>
                <a:lnTo>
                  <a:pt x="7112" y="0"/>
                </a:lnTo>
                <a:close/>
              </a:path>
            </a:pathLst>
          </a:custGeom>
          <a:solidFill>
            <a:srgbClr val="E8F6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59168" y="3573779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096" y="0"/>
                </a:moveTo>
                <a:lnTo>
                  <a:pt x="3048" y="0"/>
                </a:lnTo>
                <a:lnTo>
                  <a:pt x="3048" y="3810"/>
                </a:lnTo>
                <a:lnTo>
                  <a:pt x="0" y="7620"/>
                </a:lnTo>
                <a:lnTo>
                  <a:pt x="3048" y="7620"/>
                </a:lnTo>
                <a:lnTo>
                  <a:pt x="6096" y="3810"/>
                </a:lnTo>
                <a:lnTo>
                  <a:pt x="6096" y="0"/>
                </a:lnTo>
                <a:close/>
              </a:path>
            </a:pathLst>
          </a:custGeom>
          <a:solidFill>
            <a:srgbClr val="E8F6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85076" y="3660647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6096" y="0"/>
                </a:moveTo>
                <a:lnTo>
                  <a:pt x="0" y="0"/>
                </a:lnTo>
                <a:lnTo>
                  <a:pt x="3048" y="4572"/>
                </a:lnTo>
                <a:lnTo>
                  <a:pt x="6096" y="0"/>
                </a:lnTo>
                <a:close/>
              </a:path>
            </a:pathLst>
          </a:custGeom>
          <a:solidFill>
            <a:srgbClr val="E8F6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88252" y="3785621"/>
            <a:ext cx="143255" cy="838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982431" y="1858321"/>
            <a:ext cx="3626485" cy="1306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Listening, </a:t>
            </a:r>
            <a:r>
              <a:rPr sz="1400" spc="-5" dirty="0">
                <a:solidFill>
                  <a:srgbClr val="FFFFFF"/>
                </a:solidFill>
                <a:latin typeface="Open Sans"/>
                <a:cs typeface="Open Sans"/>
              </a:rPr>
              <a:t>responding,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and </a:t>
            </a:r>
            <a:r>
              <a:rPr sz="1400" spc="-5" dirty="0">
                <a:solidFill>
                  <a:srgbClr val="FFFFFF"/>
                </a:solidFill>
                <a:latin typeface="Open Sans"/>
                <a:cs typeface="Open Sans"/>
              </a:rPr>
              <a:t>expressing</a:t>
            </a:r>
            <a:r>
              <a:rPr sz="1400" spc="-18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ideas  effectively in </a:t>
            </a:r>
            <a:r>
              <a:rPr sz="1400" spc="-5" dirty="0">
                <a:solidFill>
                  <a:srgbClr val="FFFFFF"/>
                </a:solidFill>
                <a:latin typeface="Open Sans"/>
                <a:cs typeface="Open Sans"/>
              </a:rPr>
              <a:t>different contexts,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influencing  others</a:t>
            </a:r>
            <a:endParaRPr sz="1400" dirty="0">
              <a:latin typeface="Open Sans"/>
              <a:cs typeface="Open San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Service</a:t>
            </a:r>
            <a:r>
              <a:rPr sz="1400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Open Sans"/>
                <a:cs typeface="Open Sans"/>
              </a:rPr>
              <a:t>orientation</a:t>
            </a:r>
            <a:endParaRPr sz="1400" dirty="0">
              <a:latin typeface="Open Sans"/>
              <a:cs typeface="Open San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FFFFFF"/>
                </a:solidFill>
                <a:latin typeface="Open Sans"/>
                <a:cs typeface="Open Sans"/>
              </a:rPr>
              <a:t>Cultural</a:t>
            </a:r>
            <a:r>
              <a:rPr sz="1400" spc="-3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fluency</a:t>
            </a:r>
            <a:endParaRPr sz="1400" dirty="0">
              <a:latin typeface="Open Sans"/>
              <a:cs typeface="Open San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Emotional</a:t>
            </a:r>
            <a:r>
              <a:rPr sz="1400" spc="-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judgment</a:t>
            </a:r>
            <a:endParaRPr sz="1400" dirty="0">
              <a:latin typeface="Open Sans"/>
              <a:cs typeface="Open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960646" y="3525305"/>
            <a:ext cx="3239770" cy="1092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Finding </a:t>
            </a:r>
            <a:r>
              <a:rPr sz="1400" spc="-5" dirty="0">
                <a:solidFill>
                  <a:srgbClr val="FFFFFF"/>
                </a:solidFill>
                <a:latin typeface="Open Sans"/>
                <a:cs typeface="Open Sans"/>
              </a:rPr>
              <a:t>creative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solutions </a:t>
            </a:r>
            <a:r>
              <a:rPr sz="1400" spc="-5" dirty="0">
                <a:solidFill>
                  <a:srgbClr val="FFFFFF"/>
                </a:solidFill>
                <a:latin typeface="Open Sans"/>
                <a:cs typeface="Open Sans"/>
              </a:rPr>
              <a:t>to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difficult</a:t>
            </a:r>
            <a:r>
              <a:rPr sz="1400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or  </a:t>
            </a:r>
            <a:r>
              <a:rPr sz="1400" spc="-5" dirty="0">
                <a:solidFill>
                  <a:srgbClr val="FFFFFF"/>
                </a:solidFill>
                <a:latin typeface="Open Sans"/>
                <a:cs typeface="Open Sans"/>
              </a:rPr>
              <a:t>complex</a:t>
            </a:r>
            <a:r>
              <a:rPr sz="1400" spc="-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issues</a:t>
            </a:r>
            <a:endParaRPr sz="1400">
              <a:latin typeface="Open Sans"/>
              <a:cs typeface="Open San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Design</a:t>
            </a:r>
            <a:r>
              <a:rPr sz="1400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thinking</a:t>
            </a:r>
            <a:endParaRPr sz="1400">
              <a:latin typeface="Open Sans"/>
              <a:cs typeface="Open San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FFFFFF"/>
                </a:solidFill>
                <a:latin typeface="Open Sans"/>
                <a:cs typeface="Open Sans"/>
              </a:rPr>
              <a:t>Agile</a:t>
            </a:r>
            <a:r>
              <a:rPr sz="1400" spc="-3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thinking</a:t>
            </a:r>
            <a:endParaRPr sz="1400">
              <a:latin typeface="Open Sans"/>
              <a:cs typeface="Open San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FFFFFF"/>
                </a:solidFill>
                <a:latin typeface="Open Sans"/>
                <a:cs typeface="Open Sans"/>
              </a:rPr>
              <a:t>Innovative</a:t>
            </a:r>
            <a:r>
              <a:rPr sz="1400" spc="-5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Open Sans"/>
                <a:cs typeface="Open Sans"/>
              </a:rPr>
              <a:t>thinking/creativity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978804" y="5089465"/>
            <a:ext cx="3058160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Open Sans"/>
                <a:cs typeface="Open Sans"/>
              </a:rPr>
              <a:t>Processing complex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information</a:t>
            </a:r>
            <a:r>
              <a:rPr sz="1400" spc="-1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and  </a:t>
            </a:r>
            <a:r>
              <a:rPr sz="1400" spc="-5" dirty="0">
                <a:solidFill>
                  <a:srgbClr val="FFFFFF"/>
                </a:solidFill>
                <a:latin typeface="Open Sans"/>
                <a:cs typeface="Open Sans"/>
              </a:rPr>
              <a:t>drawing accurate</a:t>
            </a:r>
            <a:r>
              <a:rPr sz="1400" spc="-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conclusions</a:t>
            </a:r>
            <a:endParaRPr sz="1400">
              <a:latin typeface="Open Sans"/>
              <a:cs typeface="Open Sans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Critical</a:t>
            </a:r>
            <a:r>
              <a:rPr sz="1400" spc="-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thinking</a:t>
            </a:r>
            <a:endParaRPr sz="1400">
              <a:latin typeface="Open Sans"/>
              <a:cs typeface="Open San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FFFFFF"/>
                </a:solidFill>
                <a:latin typeface="Open Sans"/>
                <a:cs typeface="Open Sans"/>
              </a:rPr>
              <a:t>Data</a:t>
            </a:r>
            <a:r>
              <a:rPr sz="14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fluency</a:t>
            </a:r>
            <a:endParaRPr sz="1400">
              <a:latin typeface="Open Sans"/>
              <a:cs typeface="Open San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FFFFFF"/>
                </a:solidFill>
                <a:latin typeface="Open Sans"/>
                <a:cs typeface="Open Sans"/>
              </a:rPr>
              <a:t>Digital</a:t>
            </a:r>
            <a:r>
              <a:rPr sz="1400" spc="-3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fluency</a:t>
            </a:r>
            <a:endParaRPr sz="1400">
              <a:latin typeface="Open Sans"/>
              <a:cs typeface="Open San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5" dirty="0">
                <a:solidFill>
                  <a:srgbClr val="FFFFFF"/>
                </a:solidFill>
                <a:latin typeface="Open Sans"/>
                <a:cs typeface="Open Sans"/>
              </a:rPr>
              <a:t>Technical</a:t>
            </a:r>
            <a:r>
              <a:rPr sz="1400" spc="-5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fluency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78648" y="1860154"/>
            <a:ext cx="3789045" cy="1092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Open Sans"/>
                <a:cs typeface="Open Sans"/>
              </a:rPr>
              <a:t>Exercising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judgment and leadership </a:t>
            </a:r>
            <a:r>
              <a:rPr sz="1400" spc="-5" dirty="0">
                <a:solidFill>
                  <a:srgbClr val="FFFFFF"/>
                </a:solidFill>
                <a:latin typeface="Open Sans"/>
                <a:cs typeface="Open Sans"/>
              </a:rPr>
              <a:t>to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decide  the way </a:t>
            </a:r>
            <a:r>
              <a:rPr sz="1400" spc="-5" dirty="0">
                <a:solidFill>
                  <a:srgbClr val="FFFFFF"/>
                </a:solidFill>
                <a:latin typeface="Open Sans"/>
                <a:cs typeface="Open Sans"/>
              </a:rPr>
              <a:t>forward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in </a:t>
            </a:r>
            <a:r>
              <a:rPr sz="1400" spc="-5" dirty="0">
                <a:solidFill>
                  <a:srgbClr val="FFFFFF"/>
                </a:solidFill>
                <a:latin typeface="Open Sans"/>
                <a:cs typeface="Open Sans"/>
              </a:rPr>
              <a:t>complex</a:t>
            </a:r>
            <a:r>
              <a:rPr sz="1400" spc="-8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Open Sans"/>
                <a:cs typeface="Open Sans"/>
              </a:rPr>
              <a:t>environments</a:t>
            </a:r>
            <a:endParaRPr sz="1400">
              <a:latin typeface="Open Sans"/>
              <a:cs typeface="Open San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Decision</a:t>
            </a:r>
            <a:r>
              <a:rPr sz="1400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Open Sans"/>
                <a:cs typeface="Open Sans"/>
              </a:rPr>
              <a:t>making</a:t>
            </a:r>
            <a:endParaRPr sz="1400">
              <a:latin typeface="Open Sans"/>
              <a:cs typeface="Open San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FFFFFF"/>
                </a:solidFill>
                <a:latin typeface="Open Sans"/>
                <a:cs typeface="Open Sans"/>
              </a:rPr>
              <a:t>Professional</a:t>
            </a:r>
            <a:r>
              <a:rPr sz="1400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Open Sans"/>
                <a:cs typeface="Open Sans"/>
              </a:rPr>
              <a:t>ethics</a:t>
            </a:r>
            <a:endParaRPr sz="1400">
              <a:latin typeface="Open Sans"/>
              <a:cs typeface="Open San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End-to-end/Big </a:t>
            </a:r>
            <a:r>
              <a:rPr sz="1400" spc="-5" dirty="0">
                <a:solidFill>
                  <a:srgbClr val="FFFFFF"/>
                </a:solidFill>
                <a:latin typeface="Open Sans"/>
                <a:cs typeface="Open Sans"/>
              </a:rPr>
              <a:t>Picture</a:t>
            </a:r>
            <a:r>
              <a:rPr sz="1400" spc="-8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thinking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711381" y="5181910"/>
            <a:ext cx="385064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Open Sans"/>
                <a:cs typeface="Open Sans"/>
              </a:rPr>
              <a:t>Effectively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work </a:t>
            </a:r>
            <a:r>
              <a:rPr sz="1400" spc="-5" dirty="0">
                <a:solidFill>
                  <a:srgbClr val="FFFFFF"/>
                </a:solidFill>
                <a:latin typeface="Open Sans"/>
                <a:cs typeface="Open Sans"/>
              </a:rPr>
              <a:t>with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others, </a:t>
            </a:r>
            <a:r>
              <a:rPr sz="1400" spc="-5" dirty="0">
                <a:solidFill>
                  <a:srgbClr val="FFFFFF"/>
                </a:solidFill>
                <a:latin typeface="Open Sans"/>
                <a:cs typeface="Open Sans"/>
              </a:rPr>
              <a:t>team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with others,  and lead</a:t>
            </a:r>
            <a:r>
              <a:rPr sz="1400" spc="-3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others</a:t>
            </a:r>
            <a:endParaRPr sz="1400">
              <a:latin typeface="Open Sans"/>
              <a:cs typeface="Open San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5" dirty="0">
                <a:solidFill>
                  <a:srgbClr val="FFFFFF"/>
                </a:solidFill>
                <a:latin typeface="Open Sans"/>
                <a:cs typeface="Open Sans"/>
              </a:rPr>
              <a:t>Teamwork</a:t>
            </a:r>
            <a:endParaRPr sz="1400">
              <a:latin typeface="Open Sans"/>
              <a:cs typeface="Open San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Leading</a:t>
            </a:r>
            <a:r>
              <a:rPr sz="1400" spc="-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Open Sans"/>
                <a:cs typeface="Open Sans"/>
              </a:rPr>
              <a:t>Teams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713849" y="3461689"/>
            <a:ext cx="368935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Continuously </a:t>
            </a:r>
            <a:r>
              <a:rPr sz="1400" spc="-5" dirty="0">
                <a:solidFill>
                  <a:srgbClr val="FFFFFF"/>
                </a:solidFill>
                <a:latin typeface="Open Sans"/>
                <a:cs typeface="Open Sans"/>
              </a:rPr>
              <a:t>evolving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and upskilling</a:t>
            </a:r>
            <a:r>
              <a:rPr sz="1400" spc="-1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oneself</a:t>
            </a:r>
            <a:endParaRPr sz="1400">
              <a:latin typeface="Open Sans"/>
              <a:cs typeface="Open San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Intellectual</a:t>
            </a:r>
            <a:r>
              <a:rPr sz="1400" spc="-5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curiosity</a:t>
            </a:r>
            <a:endParaRPr sz="1400">
              <a:latin typeface="Open Sans"/>
              <a:cs typeface="Open San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FFFFFF"/>
                </a:solidFill>
                <a:latin typeface="Open Sans"/>
                <a:cs typeface="Open Sans"/>
              </a:rPr>
              <a:t>Self-management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956553" y="1704594"/>
            <a:ext cx="0" cy="4616450"/>
          </a:xfrm>
          <a:custGeom>
            <a:avLst/>
            <a:gdLst/>
            <a:ahLst/>
            <a:cxnLst/>
            <a:rect l="l" t="t" r="r" b="b"/>
            <a:pathLst>
              <a:path h="4616450">
                <a:moveTo>
                  <a:pt x="0" y="0"/>
                </a:moveTo>
                <a:lnTo>
                  <a:pt x="0" y="4616323"/>
                </a:lnTo>
              </a:path>
            </a:pathLst>
          </a:custGeom>
          <a:ln w="19812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B87280-A1BE-4559-8B69-485CF7C16E2D}"/>
              </a:ext>
            </a:extLst>
          </p:cNvPr>
          <p:cNvSpPr txBox="1"/>
          <p:nvPr/>
        </p:nvSpPr>
        <p:spPr>
          <a:xfrm>
            <a:off x="11738961" y="6400800"/>
            <a:ext cx="267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669120"/>
            <a:ext cx="579120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6515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The </a:t>
            </a:r>
            <a:r>
              <a:rPr sz="2800" spc="-1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Future </a:t>
            </a:r>
            <a:r>
              <a:rPr sz="2800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of </a:t>
            </a:r>
            <a:r>
              <a:rPr sz="2800" spc="-20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Work </a:t>
            </a:r>
            <a:r>
              <a:rPr sz="2800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is </a:t>
            </a:r>
            <a:r>
              <a:rPr sz="2800" spc="-3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NOT </a:t>
            </a:r>
            <a:r>
              <a:rPr sz="2800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just about</a:t>
            </a:r>
            <a:r>
              <a:rPr sz="2800" spc="-1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sz="2800" spc="-5" dirty="0"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technology…</a:t>
            </a:r>
            <a:endParaRPr sz="280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  <a:p>
            <a:pPr marL="12700" marR="5080">
              <a:lnSpc>
                <a:spcPct val="100000"/>
              </a:lnSpc>
            </a:pPr>
            <a:r>
              <a:rPr sz="2800" spc="-10" dirty="0">
                <a:solidFill>
                  <a:srgbClr val="85BB24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it’s </a:t>
            </a:r>
            <a:r>
              <a:rPr sz="2800" spc="-5" dirty="0">
                <a:solidFill>
                  <a:srgbClr val="85BB24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a whole set of opportunities to</a:t>
            </a:r>
            <a:r>
              <a:rPr lang="en-US" sz="2800" spc="-5" dirty="0">
                <a:solidFill>
                  <a:srgbClr val="85BB24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sz="2800" spc="-5" dirty="0">
                <a:solidFill>
                  <a:srgbClr val="85BB24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change </a:t>
            </a:r>
            <a:r>
              <a:rPr sz="2800" spc="-25" dirty="0">
                <a:solidFill>
                  <a:srgbClr val="85BB24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how </a:t>
            </a:r>
            <a:r>
              <a:rPr sz="2800" spc="-10" dirty="0">
                <a:solidFill>
                  <a:srgbClr val="85BB24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we</a:t>
            </a:r>
            <a:r>
              <a:rPr sz="2800" spc="15" dirty="0">
                <a:solidFill>
                  <a:srgbClr val="85BB24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 </a:t>
            </a:r>
            <a:r>
              <a:rPr sz="2800" spc="-10" dirty="0">
                <a:solidFill>
                  <a:srgbClr val="85BB24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/>
              </a:rPr>
              <a:t>work</a:t>
            </a:r>
            <a:endParaRPr sz="2800" dirty="0">
              <a:latin typeface="Verdana" panose="020B0604030504040204" pitchFamily="34" charset="0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7207" y="0"/>
            <a:ext cx="487479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863A73-6D80-4F1F-A62F-E7C77FB3A796}"/>
              </a:ext>
            </a:extLst>
          </p:cNvPr>
          <p:cNvSpPr txBox="1"/>
          <p:nvPr/>
        </p:nvSpPr>
        <p:spPr>
          <a:xfrm>
            <a:off x="11738961" y="6400800"/>
            <a:ext cx="267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B447B812-7E4E-499E-B405-BB4DCBC2703D}"/>
              </a:ext>
            </a:extLst>
          </p:cNvPr>
          <p:cNvSpPr txBox="1">
            <a:spLocks/>
          </p:cNvSpPr>
          <p:nvPr/>
        </p:nvSpPr>
        <p:spPr>
          <a:xfrm>
            <a:off x="762000" y="4489851"/>
            <a:ext cx="5954395" cy="13304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 marR="5080">
              <a:spcBef>
                <a:spcPts val="95"/>
              </a:spcBef>
            </a:pPr>
            <a:r>
              <a:rPr lang="en-US" sz="2800" kern="0" spc="-5" dirty="0"/>
              <a:t>Poll Question 2 – </a:t>
            </a:r>
          </a:p>
          <a:p>
            <a:pPr marL="12700" marR="5080">
              <a:spcBef>
                <a:spcPts val="95"/>
              </a:spcBef>
            </a:pPr>
            <a:endParaRPr lang="en-US" sz="2800" kern="0" spc="-5" dirty="0"/>
          </a:p>
          <a:p>
            <a:pPr marL="12700" marR="5080">
              <a:spcBef>
                <a:spcPts val="95"/>
              </a:spcBef>
            </a:pPr>
            <a:r>
              <a:rPr lang="en-US" sz="2800" i="1" kern="0" spc="-5" dirty="0">
                <a:solidFill>
                  <a:srgbClr val="92D050"/>
                </a:solidFill>
              </a:rPr>
              <a:t>I leverage data at work to…</a:t>
            </a:r>
            <a:endParaRPr lang="en-US" sz="2800" i="1" kern="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799844" y="1293878"/>
            <a:ext cx="9387840" cy="51252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77630" y="1421404"/>
            <a:ext cx="3130550" cy="1545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635"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Open Sans"/>
                <a:cs typeface="Open Sans"/>
              </a:rPr>
              <a:t>Work</a:t>
            </a:r>
            <a:endParaRPr sz="14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Open Sans"/>
              <a:cs typeface="Open Sans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The type of work people will do in</a:t>
            </a:r>
            <a:r>
              <a:rPr sz="1400" spc="-16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the  Future.</a:t>
            </a:r>
            <a:endParaRPr sz="1400">
              <a:latin typeface="Open Sans"/>
              <a:cs typeface="Open Sans"/>
            </a:endParaRPr>
          </a:p>
          <a:p>
            <a:pPr marL="12700" marR="35560">
              <a:lnSpc>
                <a:spcPct val="100000"/>
              </a:lnSpc>
              <a:spcBef>
                <a:spcPts val="1685"/>
              </a:spcBef>
            </a:pPr>
            <a:r>
              <a:rPr sz="1400" i="1" dirty="0">
                <a:solidFill>
                  <a:srgbClr val="FFFFFF"/>
                </a:solidFill>
                <a:latin typeface="Open Sans"/>
                <a:cs typeface="Open Sans"/>
              </a:rPr>
              <a:t>How can I drive the </a:t>
            </a:r>
            <a:r>
              <a:rPr sz="1400" i="1" spc="-5" dirty="0">
                <a:solidFill>
                  <a:srgbClr val="FFFFFF"/>
                </a:solidFill>
                <a:latin typeface="Open Sans"/>
                <a:cs typeface="Open Sans"/>
              </a:rPr>
              <a:t>most </a:t>
            </a:r>
            <a:r>
              <a:rPr sz="1400" i="1" dirty="0">
                <a:solidFill>
                  <a:srgbClr val="FFFFFF"/>
                </a:solidFill>
                <a:latin typeface="Open Sans"/>
                <a:cs typeface="Open Sans"/>
              </a:rPr>
              <a:t>impact for</a:t>
            </a:r>
            <a:r>
              <a:rPr sz="1400" i="1" spc="-18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Open Sans"/>
                <a:cs typeface="Open Sans"/>
              </a:rPr>
              <a:t>my  agency?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1088137"/>
            <a:ext cx="3939540" cy="2026920"/>
          </a:xfrm>
          <a:custGeom>
            <a:avLst/>
            <a:gdLst/>
            <a:ahLst/>
            <a:cxnLst/>
            <a:rect l="l" t="t" r="r" b="b"/>
            <a:pathLst>
              <a:path w="3939540" h="2026920">
                <a:moveTo>
                  <a:pt x="0" y="245440"/>
                </a:moveTo>
                <a:lnTo>
                  <a:pt x="4986" y="195973"/>
                </a:lnTo>
                <a:lnTo>
                  <a:pt x="19288" y="149900"/>
                </a:lnTo>
                <a:lnTo>
                  <a:pt x="41918" y="108209"/>
                </a:lnTo>
                <a:lnTo>
                  <a:pt x="71889" y="71885"/>
                </a:lnTo>
                <a:lnTo>
                  <a:pt x="108214" y="41915"/>
                </a:lnTo>
                <a:lnTo>
                  <a:pt x="149906" y="19286"/>
                </a:lnTo>
                <a:lnTo>
                  <a:pt x="195977" y="4986"/>
                </a:lnTo>
                <a:lnTo>
                  <a:pt x="245440" y="0"/>
                </a:lnTo>
                <a:lnTo>
                  <a:pt x="3694099" y="0"/>
                </a:lnTo>
                <a:lnTo>
                  <a:pt x="3743562" y="4986"/>
                </a:lnTo>
                <a:lnTo>
                  <a:pt x="3789633" y="19286"/>
                </a:lnTo>
                <a:lnTo>
                  <a:pt x="3831325" y="41915"/>
                </a:lnTo>
                <a:lnTo>
                  <a:pt x="3867650" y="71885"/>
                </a:lnTo>
                <a:lnTo>
                  <a:pt x="3897621" y="108209"/>
                </a:lnTo>
                <a:lnTo>
                  <a:pt x="3920251" y="149900"/>
                </a:lnTo>
                <a:lnTo>
                  <a:pt x="3934553" y="195973"/>
                </a:lnTo>
                <a:lnTo>
                  <a:pt x="3939540" y="245440"/>
                </a:lnTo>
                <a:lnTo>
                  <a:pt x="3939540" y="1781479"/>
                </a:lnTo>
                <a:lnTo>
                  <a:pt x="3934553" y="1830942"/>
                </a:lnTo>
                <a:lnTo>
                  <a:pt x="3920251" y="1877013"/>
                </a:lnTo>
                <a:lnTo>
                  <a:pt x="3897621" y="1918705"/>
                </a:lnTo>
                <a:lnTo>
                  <a:pt x="3867650" y="1955030"/>
                </a:lnTo>
                <a:lnTo>
                  <a:pt x="3831325" y="1985001"/>
                </a:lnTo>
                <a:lnTo>
                  <a:pt x="3789633" y="2007631"/>
                </a:lnTo>
                <a:lnTo>
                  <a:pt x="3743562" y="2021933"/>
                </a:lnTo>
                <a:lnTo>
                  <a:pt x="3694099" y="2026920"/>
                </a:lnTo>
                <a:lnTo>
                  <a:pt x="245440" y="2026920"/>
                </a:lnTo>
                <a:lnTo>
                  <a:pt x="195977" y="2021933"/>
                </a:lnTo>
                <a:lnTo>
                  <a:pt x="149906" y="2007631"/>
                </a:lnTo>
                <a:lnTo>
                  <a:pt x="108214" y="1985001"/>
                </a:lnTo>
                <a:lnTo>
                  <a:pt x="71889" y="1955030"/>
                </a:lnTo>
                <a:lnTo>
                  <a:pt x="41918" y="1918705"/>
                </a:lnTo>
                <a:lnTo>
                  <a:pt x="19288" y="1877013"/>
                </a:lnTo>
                <a:lnTo>
                  <a:pt x="4986" y="1830942"/>
                </a:lnTo>
                <a:lnTo>
                  <a:pt x="0" y="1781479"/>
                </a:lnTo>
                <a:lnTo>
                  <a:pt x="0" y="245440"/>
                </a:lnTo>
                <a:close/>
              </a:path>
            </a:pathLst>
          </a:custGeom>
          <a:ln w="6096">
            <a:solidFill>
              <a:srgbClr val="009A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42241" y="1212564"/>
            <a:ext cx="3570604" cy="1758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1125"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Open Sans"/>
                <a:cs typeface="Open Sans"/>
              </a:rPr>
              <a:t>Workplace</a:t>
            </a:r>
            <a:endParaRPr sz="14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 dirty="0">
              <a:latin typeface="Open Sans"/>
              <a:cs typeface="Open Sans"/>
            </a:endParaRPr>
          </a:p>
          <a:p>
            <a:pPr marL="12700" marR="46164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The </a:t>
            </a:r>
            <a:r>
              <a:rPr sz="1400" spc="-5" dirty="0">
                <a:solidFill>
                  <a:srgbClr val="FFFFFF"/>
                </a:solidFill>
                <a:latin typeface="Open Sans"/>
                <a:cs typeface="Open Sans"/>
              </a:rPr>
              <a:t>structure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and </a:t>
            </a:r>
            <a:r>
              <a:rPr sz="1400" spc="-5" dirty="0">
                <a:solidFill>
                  <a:srgbClr val="FFFFFF"/>
                </a:solidFill>
                <a:latin typeface="Open Sans"/>
                <a:cs typeface="Open Sans"/>
              </a:rPr>
              <a:t>practices to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enable  people </a:t>
            </a:r>
            <a:r>
              <a:rPr sz="1400" spc="-5" dirty="0">
                <a:solidFill>
                  <a:srgbClr val="FFFFFF"/>
                </a:solidFill>
                <a:latin typeface="Open Sans"/>
                <a:cs typeface="Open Sans"/>
              </a:rPr>
              <a:t>to create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value in the</a:t>
            </a:r>
            <a:r>
              <a:rPr sz="1400" spc="-9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Open Sans"/>
                <a:cs typeface="Open Sans"/>
              </a:rPr>
              <a:t>Future.</a:t>
            </a:r>
            <a:endParaRPr sz="1400" dirty="0">
              <a:latin typeface="Open Sans"/>
              <a:cs typeface="Open Sans"/>
            </a:endParaRPr>
          </a:p>
          <a:p>
            <a:pPr marL="12700" marR="5080">
              <a:lnSpc>
                <a:spcPct val="100000"/>
              </a:lnSpc>
              <a:spcBef>
                <a:spcPts val="1685"/>
              </a:spcBef>
            </a:pPr>
            <a:r>
              <a:rPr sz="1400" i="1" spc="-10" dirty="0">
                <a:solidFill>
                  <a:srgbClr val="FFFFFF"/>
                </a:solidFill>
                <a:latin typeface="Open Sans"/>
                <a:cs typeface="Open Sans"/>
              </a:rPr>
              <a:t>How </a:t>
            </a:r>
            <a:r>
              <a:rPr sz="1400" i="1" dirty="0">
                <a:solidFill>
                  <a:srgbClr val="FFFFFF"/>
                </a:solidFill>
                <a:latin typeface="Open Sans"/>
                <a:cs typeface="Open Sans"/>
              </a:rPr>
              <a:t>can the way we work adapt to </a:t>
            </a:r>
            <a:r>
              <a:rPr sz="1400" i="1" spc="-5" dirty="0">
                <a:solidFill>
                  <a:srgbClr val="FFFFFF"/>
                </a:solidFill>
                <a:latin typeface="Open Sans"/>
                <a:cs typeface="Open Sans"/>
              </a:rPr>
              <a:t>create</a:t>
            </a:r>
            <a:r>
              <a:rPr sz="1400" i="1" spc="-19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Open Sans"/>
                <a:cs typeface="Open Sans"/>
              </a:rPr>
              <a:t>the  best </a:t>
            </a:r>
            <a:r>
              <a:rPr sz="1400" i="1" spc="-5" dirty="0">
                <a:solidFill>
                  <a:srgbClr val="FFFFFF"/>
                </a:solidFill>
                <a:latin typeface="Open Sans"/>
                <a:cs typeface="Open Sans"/>
              </a:rPr>
              <a:t>environment </a:t>
            </a:r>
            <a:r>
              <a:rPr sz="1400" i="1" dirty="0">
                <a:solidFill>
                  <a:srgbClr val="FFFFFF"/>
                </a:solidFill>
                <a:latin typeface="Open Sans"/>
                <a:cs typeface="Open Sans"/>
              </a:rPr>
              <a:t>for my </a:t>
            </a:r>
            <a:r>
              <a:rPr sz="1400" i="1" spc="-5" dirty="0">
                <a:solidFill>
                  <a:srgbClr val="FFFFFF"/>
                </a:solidFill>
                <a:latin typeface="Open Sans"/>
                <a:cs typeface="Open Sans"/>
              </a:rPr>
              <a:t>workers </a:t>
            </a:r>
            <a:r>
              <a:rPr sz="1400" i="1" dirty="0">
                <a:solidFill>
                  <a:srgbClr val="FFFFFF"/>
                </a:solidFill>
                <a:latin typeface="Open Sans"/>
                <a:cs typeface="Open Sans"/>
              </a:rPr>
              <a:t>to drive  impact?</a:t>
            </a:r>
            <a:endParaRPr sz="1400" dirty="0"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33483" y="4480183"/>
            <a:ext cx="3012440" cy="1758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887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Open Sans"/>
                <a:cs typeface="Open Sans"/>
              </a:rPr>
              <a:t>Workforce</a:t>
            </a:r>
            <a:endParaRPr sz="14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Open Sans"/>
              <a:cs typeface="Open San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The composition and </a:t>
            </a:r>
            <a:r>
              <a:rPr sz="1400" spc="-5" dirty="0">
                <a:solidFill>
                  <a:srgbClr val="FFFFFF"/>
                </a:solidFill>
                <a:latin typeface="Open Sans"/>
                <a:cs typeface="Open Sans"/>
              </a:rPr>
              <a:t>organizational  structure to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enable the </a:t>
            </a:r>
            <a:r>
              <a:rPr sz="1400" spc="-5" dirty="0">
                <a:solidFill>
                  <a:srgbClr val="FFFFFF"/>
                </a:solidFill>
                <a:latin typeface="Open Sans"/>
                <a:cs typeface="Open Sans"/>
              </a:rPr>
              <a:t>organization  to </a:t>
            </a:r>
            <a:r>
              <a:rPr sz="1400" dirty="0">
                <a:solidFill>
                  <a:srgbClr val="FFFFFF"/>
                </a:solidFill>
                <a:latin typeface="Open Sans"/>
                <a:cs typeface="Open Sans"/>
              </a:rPr>
              <a:t>get work done in the</a:t>
            </a:r>
            <a:r>
              <a:rPr sz="1400" spc="-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Open Sans"/>
                <a:cs typeface="Open Sans"/>
              </a:rPr>
              <a:t>Future.</a:t>
            </a:r>
            <a:endParaRPr sz="1400">
              <a:latin typeface="Open Sans"/>
              <a:cs typeface="Open Sans"/>
            </a:endParaRPr>
          </a:p>
          <a:p>
            <a:pPr marL="12700" marR="337185">
              <a:lnSpc>
                <a:spcPct val="100000"/>
              </a:lnSpc>
              <a:spcBef>
                <a:spcPts val="1685"/>
              </a:spcBef>
            </a:pPr>
            <a:r>
              <a:rPr sz="1400" i="1" dirty="0">
                <a:solidFill>
                  <a:srgbClr val="FFFFFF"/>
                </a:solidFill>
                <a:latin typeface="Open Sans"/>
                <a:cs typeface="Open Sans"/>
              </a:rPr>
              <a:t>What </a:t>
            </a:r>
            <a:r>
              <a:rPr sz="1400" i="1" spc="-5" dirty="0">
                <a:solidFill>
                  <a:srgbClr val="FFFFFF"/>
                </a:solidFill>
                <a:latin typeface="Open Sans"/>
                <a:cs typeface="Open Sans"/>
              </a:rPr>
              <a:t>skills </a:t>
            </a:r>
            <a:r>
              <a:rPr sz="1400" i="1" dirty="0">
                <a:solidFill>
                  <a:srgbClr val="FFFFFF"/>
                </a:solidFill>
                <a:latin typeface="Open Sans"/>
                <a:cs typeface="Open Sans"/>
              </a:rPr>
              <a:t>do my </a:t>
            </a:r>
            <a:r>
              <a:rPr sz="1400" i="1" spc="-5" dirty="0">
                <a:solidFill>
                  <a:srgbClr val="FFFFFF"/>
                </a:solidFill>
                <a:latin typeface="Open Sans"/>
                <a:cs typeface="Open Sans"/>
              </a:rPr>
              <a:t>workers </a:t>
            </a:r>
            <a:r>
              <a:rPr sz="1400" i="1" dirty="0">
                <a:solidFill>
                  <a:srgbClr val="FFFFFF"/>
                </a:solidFill>
                <a:latin typeface="Open Sans"/>
                <a:cs typeface="Open Sans"/>
              </a:rPr>
              <a:t>need</a:t>
            </a:r>
            <a:r>
              <a:rPr sz="1400" i="1" spc="-1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Open Sans"/>
                <a:cs typeface="Open Sans"/>
              </a:rPr>
              <a:t>to  optimally drive</a:t>
            </a:r>
            <a:r>
              <a:rPr sz="1400" i="1" spc="-6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i="1" dirty="0">
                <a:solidFill>
                  <a:srgbClr val="FFFFFF"/>
                </a:solidFill>
                <a:latin typeface="Open Sans"/>
                <a:cs typeface="Open Sans"/>
              </a:rPr>
              <a:t>impact?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6440" y="268653"/>
            <a:ext cx="96062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could </a:t>
            </a:r>
            <a:r>
              <a:rPr spc="-5" dirty="0"/>
              <a:t>be affected by </a:t>
            </a:r>
            <a:r>
              <a:rPr dirty="0"/>
              <a:t>the </a:t>
            </a:r>
            <a:r>
              <a:rPr spc="-5" dirty="0"/>
              <a:t>Future </a:t>
            </a:r>
            <a:r>
              <a:rPr dirty="0"/>
              <a:t>of</a:t>
            </a:r>
            <a:r>
              <a:rPr spc="25" dirty="0"/>
              <a:t> </a:t>
            </a:r>
            <a:r>
              <a:rPr dirty="0"/>
              <a:t>Work?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328699" y="4362694"/>
            <a:ext cx="3016250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Open Sans"/>
                <a:cs typeface="Open Sans"/>
              </a:rPr>
              <a:t>Future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of </a:t>
            </a:r>
            <a:r>
              <a:rPr sz="1800" b="1" spc="-5" dirty="0">
                <a:solidFill>
                  <a:srgbClr val="FFFFFF"/>
                </a:solidFill>
                <a:latin typeface="Open Sans"/>
                <a:cs typeface="Open Sans"/>
              </a:rPr>
              <a:t>Work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is </a:t>
            </a:r>
            <a:r>
              <a:rPr sz="1800" b="1" spc="5" dirty="0">
                <a:solidFill>
                  <a:srgbClr val="FFFFFF"/>
                </a:solidFill>
                <a:latin typeface="Open Sans"/>
                <a:cs typeface="Open Sans"/>
              </a:rPr>
              <a:t>an  </a:t>
            </a:r>
            <a:r>
              <a:rPr sz="1800" b="1" spc="-5" dirty="0">
                <a:solidFill>
                  <a:srgbClr val="FFFFFF"/>
                </a:solidFill>
                <a:latin typeface="Open Sans"/>
                <a:cs typeface="Open Sans"/>
              </a:rPr>
              <a:t>opportunity to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reimagine  the </a:t>
            </a:r>
            <a:r>
              <a:rPr sz="1800" b="1" spc="-5" dirty="0">
                <a:solidFill>
                  <a:srgbClr val="FFFFFF"/>
                </a:solidFill>
                <a:latin typeface="Open Sans"/>
                <a:cs typeface="Open Sans"/>
              </a:rPr>
              <a:t>workplace,</a:t>
            </a:r>
            <a:r>
              <a:rPr sz="1800" b="1" spc="-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Open Sans"/>
                <a:cs typeface="Open Sans"/>
              </a:rPr>
              <a:t>workforce, 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and </a:t>
            </a:r>
            <a:r>
              <a:rPr sz="1800" b="1" spc="-5" dirty="0">
                <a:solidFill>
                  <a:srgbClr val="FFFFFF"/>
                </a:solidFill>
                <a:latin typeface="Open Sans"/>
                <a:cs typeface="Open Sans"/>
              </a:rPr>
              <a:t>type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of </a:t>
            </a:r>
            <a:r>
              <a:rPr sz="1800" b="1" spc="-5" dirty="0">
                <a:solidFill>
                  <a:srgbClr val="FFFFFF"/>
                </a:solidFill>
                <a:latin typeface="Open Sans"/>
                <a:cs typeface="Open Sans"/>
              </a:rPr>
              <a:t>work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people  </a:t>
            </a:r>
            <a:r>
              <a:rPr sz="1800" b="1" spc="-5" dirty="0">
                <a:solidFill>
                  <a:srgbClr val="FFFFFF"/>
                </a:solidFill>
                <a:latin typeface="Open Sans"/>
                <a:cs typeface="Open Sans"/>
              </a:rPr>
              <a:t>will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do based on </a:t>
            </a:r>
            <a:r>
              <a:rPr sz="1800" b="1" spc="-5" dirty="0">
                <a:solidFill>
                  <a:srgbClr val="FFFFFF"/>
                </a:solidFill>
                <a:latin typeface="Open Sans"/>
                <a:cs typeface="Open Sans"/>
              </a:rPr>
              <a:t>radical 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shifts in technology </a:t>
            </a:r>
            <a:r>
              <a:rPr sz="1800" b="1" spc="5" dirty="0">
                <a:solidFill>
                  <a:srgbClr val="FFFFFF"/>
                </a:solidFill>
                <a:latin typeface="Open Sans"/>
                <a:cs typeface="Open Sans"/>
              </a:rPr>
              <a:t>and 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demographic</a:t>
            </a:r>
            <a:r>
              <a:rPr sz="1800" b="1" spc="-5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Open Sans"/>
                <a:cs typeface="Open Sans"/>
              </a:rPr>
              <a:t>changes</a:t>
            </a:r>
            <a:endParaRPr sz="1800" dirty="0">
              <a:latin typeface="Open Sans"/>
              <a:cs typeface="Open Sa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DFF7C3-ACC1-4427-A03B-5BA645D87F85}"/>
              </a:ext>
            </a:extLst>
          </p:cNvPr>
          <p:cNvSpPr txBox="1"/>
          <p:nvPr/>
        </p:nvSpPr>
        <p:spPr>
          <a:xfrm>
            <a:off x="11738960" y="6400800"/>
            <a:ext cx="453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FFA7CAA4382D42A8082F6D8D33F123" ma:contentTypeVersion="8" ma:contentTypeDescription="Create a new document." ma:contentTypeScope="" ma:versionID="f887601fb16cd485d6cfe2db19313355">
  <xsd:schema xmlns:xsd="http://www.w3.org/2001/XMLSchema" xmlns:xs="http://www.w3.org/2001/XMLSchema" xmlns:p="http://schemas.microsoft.com/office/2006/metadata/properties" xmlns:ns2="612021a1-4093-498d-a7c0-4d8dd748b784" targetNamespace="http://schemas.microsoft.com/office/2006/metadata/properties" ma:root="true" ma:fieldsID="73b2e1b05bb5551f963c11a727ebac90" ns2:_="">
    <xsd:import namespace="612021a1-4093-498d-a7c0-4d8dd748b7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2021a1-4093-498d-a7c0-4d8dd748b7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D35278-8F32-4A04-B159-FAD3BEE45D54}"/>
</file>

<file path=customXml/itemProps2.xml><?xml version="1.0" encoding="utf-8"?>
<ds:datastoreItem xmlns:ds="http://schemas.openxmlformats.org/officeDocument/2006/customXml" ds:itemID="{8FE2F7EB-D7F9-49D5-875A-F8702D8BC23A}"/>
</file>

<file path=customXml/itemProps3.xml><?xml version="1.0" encoding="utf-8"?>
<ds:datastoreItem xmlns:ds="http://schemas.openxmlformats.org/officeDocument/2006/customXml" ds:itemID="{A278320F-D363-4372-8AD4-B3DBB233CF6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2605</TotalTime>
  <Words>1072</Words>
  <Application>Microsoft Office PowerPoint</Application>
  <PresentationFormat>Widescreen</PresentationFormat>
  <Paragraphs>180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Open Sans</vt:lpstr>
      <vt:lpstr>Open Sans Light</vt:lpstr>
      <vt:lpstr>Verdana</vt:lpstr>
      <vt:lpstr>Office Theme</vt:lpstr>
      <vt:lpstr>The Future of Federal Financial Management</vt:lpstr>
      <vt:lpstr>PowerPoint Presentation</vt:lpstr>
      <vt:lpstr>“The future is already here — it's  just not very evenly distributed.”</vt:lpstr>
      <vt:lpstr>Today, external forces  are pressuring  organizations to  change</vt:lpstr>
      <vt:lpstr>We’re seeing unprecedented disruption…</vt:lpstr>
      <vt:lpstr>… that impacts Government employees</vt:lpstr>
      <vt:lpstr>…unlocking opportunities for us to do what we do best</vt:lpstr>
      <vt:lpstr>The Future of Work is NOT just about technology… it’s a whole set of opportunities to change how we work</vt:lpstr>
      <vt:lpstr>What could be affected by the Future of Work?</vt:lpstr>
      <vt:lpstr>We’re seeing the effects already: 15 jobs that didn’t exist 15  years ago</vt:lpstr>
      <vt:lpstr>We are seeing a shortage of certain skills, as existing  jobs are redefined and new jobs created</vt:lpstr>
      <vt:lpstr>The implications will be felt at an individual,  organizational and public policy level</vt:lpstr>
      <vt:lpstr>“Management is about coping  with complexity…. Leadership,  by contrast, is about coping  with change.”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robot apocalypse</dc:title>
  <dc:creator>Bacon</dc:creator>
  <cp:lastModifiedBy>Jackson, La</cp:lastModifiedBy>
  <cp:revision>14</cp:revision>
  <dcterms:created xsi:type="dcterms:W3CDTF">2019-11-19T14:17:58Z</dcterms:created>
  <dcterms:modified xsi:type="dcterms:W3CDTF">2022-04-07T16:17:05Z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2019-05-12T00:00:00Z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2019-11-19T00:00:00Z</vt:filetime>
  </property>
  <property fmtid="{D5CDD505-2E9C-101B-9397-08002B2CF9AE}" pid="5" name="MSIP_Label_ea60d57e-af5b-4752-ac57-3e4f28ca11dc_Enabled">
    <vt:lpwstr>true</vt:lpwstr>
  </property>
  <property fmtid="{D5CDD505-2E9C-101B-9397-08002B2CF9AE}" pid="6" name="MSIP_Label_ea60d57e-af5b-4752-ac57-3e4f28ca11dc_SetDate">
    <vt:lpwstr>2022-04-04T17:25:28Z</vt:lpwstr>
  </property>
  <property fmtid="{D5CDD505-2E9C-101B-9397-08002B2CF9AE}" pid="7" name="MSIP_Label_ea60d57e-af5b-4752-ac57-3e4f28ca11dc_Method">
    <vt:lpwstr>Standard</vt:lpwstr>
  </property>
  <property fmtid="{D5CDD505-2E9C-101B-9397-08002B2CF9AE}" pid="8" name="MSIP_Label_ea60d57e-af5b-4752-ac57-3e4f28ca11dc_Name">
    <vt:lpwstr>ea60d57e-af5b-4752-ac57-3e4f28ca11dc</vt:lpwstr>
  </property>
  <property fmtid="{D5CDD505-2E9C-101B-9397-08002B2CF9AE}" pid="9" name="MSIP_Label_ea60d57e-af5b-4752-ac57-3e4f28ca11dc_SiteId">
    <vt:lpwstr>36da45f1-dd2c-4d1f-af13-5abe46b99921</vt:lpwstr>
  </property>
  <property fmtid="{D5CDD505-2E9C-101B-9397-08002B2CF9AE}" pid="10" name="MSIP_Label_ea60d57e-af5b-4752-ac57-3e4f28ca11dc_ActionId">
    <vt:lpwstr>80a0c39f-af64-43f9-a24a-9540b563138e</vt:lpwstr>
  </property>
  <property fmtid="{D5CDD505-2E9C-101B-9397-08002B2CF9AE}" pid="11" name="MSIP_Label_ea60d57e-af5b-4752-ac57-3e4f28ca11dc_ContentBits">
    <vt:lpwstr>0</vt:lpwstr>
  </property>
  <property fmtid="{D5CDD505-2E9C-101B-9397-08002B2CF9AE}" pid="12" name="ContentTypeId">
    <vt:lpwstr>0x010100ABFFA7CAA4382D42A8082F6D8D33F123</vt:lpwstr>
  </property>
</Properties>
</file>