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webextensions/taskpanes.xml" ContentType="application/vnd.ms-office.webextensiontaskpanes+xml"/>
  <Override PartName="/ppt/theme/theme2.xml" ContentType="application/vnd.openxmlformats-officedocument.theme+xml"/>
  <Override PartName="/ppt/webextensions/webextension1.xml" ContentType="application/vnd.ms-office.webextension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54" r:id="rId2"/>
    <p:sldId id="360" r:id="rId3"/>
    <p:sldId id="361" r:id="rId4"/>
    <p:sldId id="364" r:id="rId5"/>
    <p:sldId id="380" r:id="rId6"/>
    <p:sldId id="377" r:id="rId7"/>
    <p:sldId id="384" r:id="rId8"/>
    <p:sldId id="367" r:id="rId9"/>
    <p:sldId id="394" r:id="rId10"/>
    <p:sldId id="368" r:id="rId11"/>
    <p:sldId id="401" r:id="rId12"/>
    <p:sldId id="376" r:id="rId13"/>
    <p:sldId id="402" r:id="rId14"/>
    <p:sldId id="395" r:id="rId15"/>
    <p:sldId id="387" r:id="rId16"/>
    <p:sldId id="398" r:id="rId17"/>
    <p:sldId id="392" r:id="rId18"/>
    <p:sldId id="388" r:id="rId19"/>
    <p:sldId id="399" r:id="rId20"/>
    <p:sldId id="389" r:id="rId21"/>
    <p:sldId id="396" r:id="rId22"/>
    <p:sldId id="397" r:id="rId23"/>
    <p:sldId id="385" r:id="rId2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Witter" initials="JW" lastIdx="1" clrIdx="0">
    <p:extLst>
      <p:ext uri="{19B8F6BF-5375-455C-9EA6-DF929625EA0E}">
        <p15:presenceInfo xmlns:p15="http://schemas.microsoft.com/office/powerpoint/2012/main" userId="b6465bfdd2d8e0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1F4E79"/>
    <a:srgbClr val="14B9CA"/>
    <a:srgbClr val="4371C5"/>
    <a:srgbClr val="006CB7"/>
    <a:srgbClr val="33A458"/>
    <a:srgbClr val="427540"/>
    <a:srgbClr val="539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29853" autoAdjust="0"/>
  </p:normalViewPr>
  <p:slideViewPr>
    <p:cSldViewPr snapToGrid="0">
      <p:cViewPr varScale="1">
        <p:scale>
          <a:sx n="22" d="100"/>
          <a:sy n="22" d="100"/>
        </p:scale>
        <p:origin x="291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rgbClr val="2F5597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Learning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Formal %</c:v>
                </c:pt>
                <c:pt idx="1">
                  <c:v>Social %</c:v>
                </c:pt>
                <c:pt idx="2">
                  <c:v>Experiential 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D8-409B-988D-28F93F1DB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997496"/>
        <c:axId val="375001104"/>
      </c:barChart>
      <c:catAx>
        <c:axId val="374997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rgbClr val="2F5597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001104"/>
        <c:crosses val="autoZero"/>
        <c:auto val="1"/>
        <c:lblAlgn val="ctr"/>
        <c:lblOffset val="100"/>
        <c:noMultiLvlLbl val="0"/>
      </c:catAx>
      <c:valAx>
        <c:axId val="37500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2F5597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4997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155536448193675"/>
          <c:y val="0.92602284772588328"/>
          <c:w val="0.23620037597511004"/>
          <c:h val="7.397715227411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baseline="0">
              <a:solidFill>
                <a:srgbClr val="2F5597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0.79024</cdr:x>
      <cdr:y>0.42371</cdr:y>
    </cdr:from>
    <cdr:to>
      <cdr:x>0.87925</cdr:x>
      <cdr:y>0.48111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610932" y="2610380"/>
          <a:ext cx="632022" cy="353612"/>
        </a:xfrm>
        <a:prstGeom xmlns:a="http://schemas.openxmlformats.org/drawingml/2006/main" prst="rect">
          <a:avLst/>
        </a:prstGeom>
        <a:solidFill xmlns:a="http://schemas.openxmlformats.org/drawingml/2006/main">
          <a:srgbClr val="2F5597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600" b="1" dirty="0">
              <a:cs typeface="Arial" panose="020B0604020202020204" pitchFamily="34" charset="0"/>
            </a:rPr>
            <a:t>7</a:t>
          </a:r>
          <a:r>
            <a:rPr lang="en-US" sz="2600" b="1" dirty="0" smtClean="0">
              <a:cs typeface="Arial" panose="020B0604020202020204" pitchFamily="34" charset="0"/>
            </a:rPr>
            <a:t>0</a:t>
          </a:r>
          <a:endParaRPr lang="en-US" sz="2600" b="1" dirty="0"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16B62-721F-8A4D-B979-6F941D872578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7A72D-7724-C448-A2DE-87243798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8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A72D-7724-C448-A2DE-872437984A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18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A72D-7724-C448-A2DE-872437984A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25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F7A72D-7724-C448-A2DE-872437984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404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A72D-7724-C448-A2DE-872437984A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73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F7A72D-7724-C448-A2DE-872437984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368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A72D-7724-C448-A2DE-872437984A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90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A72D-7724-C448-A2DE-872437984A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99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POLL: How much learning occurs in formal, social, and experiential learning channels? (Select one)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70% formal, 20% social, 10% experiential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20% formal, 70% social, 10% experiential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10% formal, 20% social, 70% experiential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20% formal, 10% social, 70% experiential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70% formal, 10% social, 20% experiential</a:t>
            </a:r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A72D-7724-C448-A2DE-872437984A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37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A72D-7724-C448-A2DE-872437984A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2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A72D-7724-C448-A2DE-872437984A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26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A72D-7724-C448-A2DE-872437984A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5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POLL: When did the pandemic become real to you personally? (Select one)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January 10, 2020, when the CDC published information about the virus on their website.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January 20, 2020, when the first cases of COVID-19 were confirmed in Washington state.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were told to work from home for a while.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you, or someone you knew, caught COVID-19.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sure / don’t remember.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A72D-7724-C448-A2DE-872437984A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4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A72D-7724-C448-A2DE-872437984A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58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A72D-7724-C448-A2DE-872437984A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9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A72D-7724-C448-A2DE-872437984A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91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A72D-7724-C448-A2DE-872437984A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79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A72D-7724-C448-A2DE-872437984A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70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A72D-7724-C448-A2DE-872437984A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98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POLL: Of these changes, which one had the biggest effect on your way of life? (Select one)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Masking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distancing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from home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 virtually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Something else</a:t>
            </a:r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A72D-7724-C448-A2DE-872437984A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2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A72D-7724-C448-A2DE-872437984A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96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A72D-7724-C448-A2DE-872437984A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29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A72D-7724-C448-A2DE-872437984A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0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A72D-7724-C448-A2DE-872437984A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0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DEFC0-3D5B-F04D-A7A2-DE70D02E6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8CB13-8027-2245-A308-48BD68E6D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E38C8-68A2-1543-A3EB-0756A047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81A3-4762-2947-AD98-88A86D33EB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65D8F-3EB8-5240-BDC2-B5AB8F8A9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3280B-5CAD-5B49-B326-649D9055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9BEC-306C-F34B-B024-D9272E35F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88B0-CD03-954F-835F-1D2929FE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96CD22-DB89-8A4E-BBA9-4EA531FC9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3AAA0-E9DF-9A48-B383-005B62AA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81A3-4762-2947-AD98-88A86D33EB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20B36-4806-9041-B106-6C1FE700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0E302-BB10-0E40-A202-2B984C74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9BEC-306C-F34B-B024-D9272E35F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7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09DC17-013A-2842-AD13-DCEC10199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758DC-C8D2-BD4B-B964-EDD9B93A9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1D993-982E-084F-A8FF-E6B6A40A6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81A3-4762-2947-AD98-88A86D33EB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D825B-18A4-E04F-B17A-70EA7B76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0023D-B9CA-244F-82E6-5D8021038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9BEC-306C-F34B-B024-D9272E35F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4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BE3B-7056-0B4E-A1FF-FEF958E6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818B1-0419-EC4E-81E4-714E7D16D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4FD37-3617-FA47-947B-E6CEFA19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81A3-4762-2947-AD98-88A86D33EB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52595-1293-B842-80C1-A9680030B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5B474-72E4-6C4F-AEF8-E2CDB57E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9BEC-306C-F34B-B024-D9272E35F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2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90DCA-4D8B-C241-A2A5-198A1D86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1EC9D-8D83-374D-BECC-F7ED210C3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DBA42-FD2B-9E4E-BC41-68FB25A31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81A3-4762-2947-AD98-88A86D33EB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CD440-8927-004C-92FC-A53FF023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773F5-6D13-0E43-86A8-997F0A2F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9BEC-306C-F34B-B024-D9272E35F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9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F7C9F-A797-0948-9D52-F4A6BEBA8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41277-9ED7-F64B-B459-63C0F49BC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BDC77-0D33-F041-AAA0-CA3020212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62696-4AE6-1244-B6F5-0CD099D4C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81A3-4762-2947-AD98-88A86D33EB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A7F2B-05D1-164B-82B1-B151FE48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A6EC0-3A91-604E-9237-3AACD355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9BEC-306C-F34B-B024-D9272E35F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5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969CD-86F1-5149-918C-BB40B58E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20574-16B6-864A-92C7-05DE256F4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EA19A-5190-9946-9638-9A43BC25E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12AD8-161B-124D-B3ED-96F128CB9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4F206-CB52-E649-B74B-A77CF9369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17B2EF-B234-D24F-ACA2-6ACF55783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81A3-4762-2947-AD98-88A86D33EB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6B94AE-07AB-474A-B8DD-9B5A6CC7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E6759F-C21B-4A41-8B00-9D6CA0D51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9BEC-306C-F34B-B024-D9272E35F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2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D5905-AEB6-2B49-AAA3-BFD50F91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B6683-469C-7144-AC9A-81E5FCC6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81A3-4762-2947-AD98-88A86D33EB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ECF27-C976-134A-AEA7-C0496BA6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36966-DF97-C641-BB8C-A52CC215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9BEC-306C-F34B-B024-D9272E35F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652B24-9DCB-6343-B171-08F9CFA76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81A3-4762-2947-AD98-88A86D33EB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61A44D-595C-EE43-B5A5-1730DFA3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83118-6F29-ED42-B982-AA7A5E16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9BEC-306C-F34B-B024-D9272E35F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4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C6B1-16F3-3541-BD6D-1EB7FBFF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4064-E85F-2F4A-86FE-2D205684B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5373C-2125-834A-A5A9-162AD1126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135BC-39B8-5042-A14F-6BB3DD3F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81A3-4762-2947-AD98-88A86D33EB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61146-6A72-784A-BDC5-20CB598E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4907F-DC84-4645-865D-F33D11A9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9BEC-306C-F34B-B024-D9272E35F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0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9AD4-B5D9-474C-95C4-9D5CAD8FC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496BDC-3B20-6C4A-980B-369B75D7E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1443A-E52E-684A-A7A8-17654F8A4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B2E9F-22DB-014B-B4E5-E8FDBF3A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81A3-4762-2947-AD98-88A86D33EB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8CD29-EECD-204F-8D10-8AB3620DE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97FCD-DB65-9645-B956-4A6FDAD7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9BEC-306C-F34B-B024-D9272E35F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7454BC-558B-354F-8C14-95C890AF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334B0-6574-5547-8BCE-DD0F4A2B4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20274-6E0E-3F46-8799-B9148D39C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381A3-4762-2947-AD98-88A86D33EB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A7693-6B4C-264C-A29D-0FD9C9FE9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B8EB1-97DE-BB4F-BF88-AE9C5C718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89BEC-306C-F34B-B024-D9272E35F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1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1824"/>
            <a:ext cx="12191998" cy="81216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10963-A8B6-B248-90A2-A8BB83625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b="1" dirty="0"/>
              <a:t>Jonathan Witter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9DEC4C9-0E66-754B-8962-0C1431833E3F}"/>
              </a:ext>
            </a:extLst>
          </p:cNvPr>
          <p:cNvSpPr txBox="1">
            <a:spLocks/>
          </p:cNvSpPr>
          <p:nvPr/>
        </p:nvSpPr>
        <p:spPr>
          <a:xfrm>
            <a:off x="2" y="5091762"/>
            <a:ext cx="8267328" cy="126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000" dirty="0" smtClean="0"/>
              <a:t>The</a:t>
            </a:r>
            <a:r>
              <a:rPr lang="en-US" b="1" dirty="0" smtClean="0"/>
              <a:t> Speeds of Change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4558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30" y="1513720"/>
            <a:ext cx="4995143" cy="47097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7102" y="6069584"/>
            <a:ext cx="2890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F5597"/>
                </a:solidFill>
                <a:cs typeface="Arial" pitchFamily="34" charset="0"/>
              </a:rPr>
              <a:t> COSO Cube (2013 Edition)</a:t>
            </a:r>
            <a:endParaRPr lang="en-US" b="1" dirty="0">
              <a:solidFill>
                <a:srgbClr val="2F5597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862" y="0"/>
            <a:ext cx="12192000" cy="11430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Adapt</a:t>
            </a:r>
            <a:r>
              <a:rPr lang="en-US" sz="4400" dirty="0" smtClean="0"/>
              <a:t> the framework to individually manage change </a:t>
            </a:r>
            <a:endParaRPr lang="en-US" sz="4400" dirty="0"/>
          </a:p>
        </p:txBody>
      </p:sp>
      <p:sp>
        <p:nvSpPr>
          <p:cNvPr id="13" name="5-Point Star 12"/>
          <p:cNvSpPr/>
          <p:nvPr/>
        </p:nvSpPr>
        <p:spPr>
          <a:xfrm>
            <a:off x="4117215" y="3608610"/>
            <a:ext cx="339774" cy="371979"/>
          </a:xfrm>
          <a:prstGeom prst="star5">
            <a:avLst>
              <a:gd name="adj" fmla="val 21596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117215" y="4192525"/>
            <a:ext cx="339774" cy="371979"/>
          </a:xfrm>
          <a:prstGeom prst="star5">
            <a:avLst>
              <a:gd name="adj" fmla="val 21596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5862" y="2216784"/>
            <a:ext cx="12192000" cy="3338832"/>
            <a:chOff x="-5862" y="3162430"/>
            <a:chExt cx="12192000" cy="3338832"/>
          </a:xfrm>
        </p:grpSpPr>
        <p:sp>
          <p:nvSpPr>
            <p:cNvPr id="3" name="Rectangle 2"/>
            <p:cNvSpPr/>
            <p:nvPr/>
          </p:nvSpPr>
          <p:spPr>
            <a:xfrm>
              <a:off x="-5862" y="3162430"/>
              <a:ext cx="3867935" cy="33388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Risk Assessment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/>
              </a:r>
              <a:b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</a:br>
              <a:endParaRPr lang="en-US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80010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</a:rPr>
                <a:t>Identify risks</a:t>
              </a:r>
              <a:b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</a:rPr>
              </a:br>
              <a:endParaRPr lang="en-US" sz="24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80010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</a:rPr>
                <a:t>Assess risks</a:t>
              </a:r>
              <a:b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</a:rPr>
              </a:br>
              <a:endParaRPr lang="en-US" sz="24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80010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</a:rPr>
                <a:t>Look for changes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18201" y="3162430"/>
              <a:ext cx="3867937" cy="33388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Control Activities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/>
              </a:r>
              <a:b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</a:br>
              <a:endParaRPr lang="en-US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747713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</a:rPr>
                <a:t>Policies</a:t>
              </a:r>
            </a:p>
            <a:p>
              <a:pPr marL="747713" indent="-285750"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747713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</a:rPr>
                <a:t>Procedures </a:t>
              </a:r>
            </a:p>
            <a:p>
              <a:pPr marL="747713" indent="-285750"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747713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</a:rPr>
                <a:t>Actions 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96402" y="5508296"/>
              <a:ext cx="2811686" cy="73518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475620" y="3567046"/>
              <a:ext cx="339774" cy="371979"/>
            </a:xfrm>
            <a:prstGeom prst="star5">
              <a:avLst>
                <a:gd name="adj" fmla="val 21596"/>
                <a:gd name="hf" fmla="val 105146"/>
                <a:gd name="vf" fmla="val 11055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8757509" y="3567045"/>
              <a:ext cx="339774" cy="371979"/>
            </a:xfrm>
            <a:prstGeom prst="star5">
              <a:avLst>
                <a:gd name="adj" fmla="val 21596"/>
                <a:gd name="hf" fmla="val 105146"/>
                <a:gd name="vf" fmla="val 11055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427414" y="5508295"/>
              <a:ext cx="2811686" cy="73518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24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29" y="655385"/>
            <a:ext cx="9222343" cy="476130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53A395-BD33-1243-ADDF-801AE96D0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828" y="5416688"/>
            <a:ext cx="9222343" cy="982035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In February, a woman </a:t>
            </a:r>
            <a:r>
              <a:rPr lang="en-US" sz="2400" b="1" dirty="0">
                <a:solidFill>
                  <a:srgbClr val="FFC000"/>
                </a:solidFill>
              </a:rPr>
              <a:t>noticed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her mom </a:t>
            </a:r>
            <a:r>
              <a:rPr lang="en-US" sz="2400" b="1" dirty="0">
                <a:solidFill>
                  <a:schemeClr val="bg1"/>
                </a:solidFill>
              </a:rPr>
              <a:t>had not sent </a:t>
            </a:r>
            <a:r>
              <a:rPr lang="en-US" sz="2400" b="1" dirty="0" smtClean="0">
                <a:solidFill>
                  <a:schemeClr val="bg1"/>
                </a:solidFill>
              </a:rPr>
              <a:t>a </a:t>
            </a:r>
            <a:r>
              <a:rPr lang="en-US" sz="2400" b="1" dirty="0">
                <a:solidFill>
                  <a:schemeClr val="bg1"/>
                </a:solidFill>
              </a:rPr>
              <a:t>regular </a:t>
            </a:r>
            <a:r>
              <a:rPr lang="en-US" sz="2400" b="1" dirty="0" err="1">
                <a:solidFill>
                  <a:schemeClr val="bg1"/>
                </a:solidFill>
              </a:rPr>
              <a:t>Wordle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update, so </a:t>
            </a:r>
            <a:r>
              <a:rPr lang="en-US" sz="2400" b="1" dirty="0" smtClean="0">
                <a:solidFill>
                  <a:srgbClr val="FFC000"/>
                </a:solidFill>
              </a:rPr>
              <a:t>she </a:t>
            </a:r>
            <a:r>
              <a:rPr lang="en-US" sz="2400" b="1" dirty="0">
                <a:solidFill>
                  <a:srgbClr val="FFC000"/>
                </a:solidFill>
              </a:rPr>
              <a:t>took action </a:t>
            </a:r>
            <a:r>
              <a:rPr lang="en-US" sz="2400" b="1" dirty="0" smtClean="0">
                <a:solidFill>
                  <a:schemeClr val="bg1"/>
                </a:solidFill>
              </a:rPr>
              <a:t>and called the police to check in. The Illinois mom was being held </a:t>
            </a:r>
            <a:r>
              <a:rPr lang="en-US" sz="2400" b="1" dirty="0">
                <a:solidFill>
                  <a:schemeClr val="bg1"/>
                </a:solidFill>
              </a:rPr>
              <a:t>hostage in her </a:t>
            </a:r>
            <a:r>
              <a:rPr lang="en-US" sz="2400" b="1" dirty="0" smtClean="0">
                <a:solidFill>
                  <a:schemeClr val="bg1"/>
                </a:solidFill>
              </a:rPr>
              <a:t>home, and was saved.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5473" y="-124691"/>
            <a:ext cx="7994958" cy="7107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3A395-BD33-1243-ADDF-801AE96D0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9484" y="1"/>
            <a:ext cx="4342516" cy="684760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How are you identifying 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potential 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risks 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and 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opportunities?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1730" y="0"/>
            <a:ext cx="7037149" cy="6871216"/>
            <a:chOff x="0" y="0"/>
            <a:chExt cx="7037149" cy="68712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037149" cy="6847609"/>
            </a:xfrm>
            <a:prstGeom prst="rect">
              <a:avLst/>
            </a:prstGeom>
          </p:spPr>
        </p:pic>
        <p:sp>
          <p:nvSpPr>
            <p:cNvPr id="5" name="5-Point Star 4"/>
            <p:cNvSpPr/>
            <p:nvPr/>
          </p:nvSpPr>
          <p:spPr>
            <a:xfrm>
              <a:off x="628847" y="3008708"/>
              <a:ext cx="515033" cy="552448"/>
            </a:xfrm>
            <a:prstGeom prst="star5">
              <a:avLst/>
            </a:prstGeom>
            <a:solidFill>
              <a:schemeClr val="bg1"/>
            </a:solidFill>
            <a:ln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41890" y="6501884"/>
              <a:ext cx="2890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2F5597"/>
                  </a:solidFill>
                  <a:cs typeface="Arial" pitchFamily="34" charset="0"/>
                </a:rPr>
                <a:t> COSO Cube (2013 Edition)</a:t>
              </a:r>
              <a:endParaRPr lang="en-US" b="1" dirty="0">
                <a:solidFill>
                  <a:srgbClr val="2F5597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8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20" y="0"/>
            <a:ext cx="8188960" cy="614172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53A395-BD33-1243-ADDF-801AE96D0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1520" y="6112957"/>
            <a:ext cx="8188960" cy="74504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On January 27, a </a:t>
            </a:r>
            <a:r>
              <a:rPr lang="en-US" sz="2400" b="1" dirty="0">
                <a:solidFill>
                  <a:schemeClr val="bg1"/>
                </a:solidFill>
              </a:rPr>
              <a:t>New Hampshire postal worker </a:t>
            </a:r>
            <a:r>
              <a:rPr lang="en-US" sz="2400" b="1" dirty="0" smtClean="0">
                <a:solidFill>
                  <a:srgbClr val="FFC000"/>
                </a:solidFill>
              </a:rPr>
              <a:t>noticed </a:t>
            </a:r>
            <a:r>
              <a:rPr lang="en-US" sz="2400" b="1" dirty="0">
                <a:solidFill>
                  <a:srgbClr val="FFC000"/>
                </a:solidFill>
              </a:rPr>
              <a:t>a change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and is now a </a:t>
            </a:r>
            <a:r>
              <a:rPr lang="en-US" sz="2400" b="1" dirty="0">
                <a:solidFill>
                  <a:schemeClr val="bg1"/>
                </a:solidFill>
              </a:rPr>
              <a:t>local hero after </a:t>
            </a:r>
            <a:r>
              <a:rPr lang="en-US" sz="2400" b="1" dirty="0" smtClean="0">
                <a:solidFill>
                  <a:srgbClr val="FFC000"/>
                </a:solidFill>
              </a:rPr>
              <a:t>taking action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53A395-BD33-1243-ADDF-801AE96D0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2626" y="2563387"/>
            <a:ext cx="8286749" cy="173122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Consider where we are: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past, present, and future.</a:t>
            </a:r>
          </a:p>
        </p:txBody>
      </p:sp>
    </p:spTree>
    <p:extLst>
      <p:ext uri="{BB962C8B-B14F-4D97-AF65-F5344CB8AC3E}">
        <p14:creationId xmlns:p14="http://schemas.microsoft.com/office/powerpoint/2010/main" val="25930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631CFB9-7B03-6E4F-8A96-A5120794DBFD}"/>
              </a:ext>
            </a:extLst>
          </p:cNvPr>
          <p:cNvSpPr/>
          <p:nvPr/>
        </p:nvSpPr>
        <p:spPr>
          <a:xfrm>
            <a:off x="348029" y="1830773"/>
            <a:ext cx="3272525" cy="319645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Detecting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Changes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72DA7-A67B-784D-BE93-16688E98E7B4}"/>
              </a:ext>
            </a:extLst>
          </p:cNvPr>
          <p:cNvSpPr txBox="1"/>
          <p:nvPr/>
        </p:nvSpPr>
        <p:spPr>
          <a:xfrm>
            <a:off x="3920059" y="366623"/>
            <a:ext cx="79076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Who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hasn’t ever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______________?</a:t>
            </a:r>
          </a:p>
          <a:p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Who doesn’t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know ______________?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When team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members shift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locations, what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changes? </a:t>
            </a:r>
          </a:p>
          <a:p>
            <a:pPr algn="l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What’s different now from 6, 12, 24-months ago?</a:t>
            </a:r>
          </a:p>
          <a:p>
            <a:pPr algn="l"/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How has our team’s mix of knowledge, blend of skills, and cumulative experience changed?</a:t>
            </a:r>
          </a:p>
          <a:p>
            <a:pPr algn="l"/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Has something changed upstream or downstream?</a:t>
            </a:r>
          </a:p>
          <a:p>
            <a:pPr algn="l"/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What has changed for our customers?</a:t>
            </a:r>
          </a:p>
        </p:txBody>
      </p:sp>
    </p:spTree>
    <p:extLst>
      <p:ext uri="{BB962C8B-B14F-4D97-AF65-F5344CB8AC3E}">
        <p14:creationId xmlns:p14="http://schemas.microsoft.com/office/powerpoint/2010/main" val="38850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5473" y="-124691"/>
            <a:ext cx="7994958" cy="7107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3A395-BD33-1243-ADDF-801AE96D0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9484" y="1"/>
            <a:ext cx="4342516" cy="684760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You can strengthen workforce readiness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1730" y="0"/>
            <a:ext cx="7037149" cy="6871216"/>
            <a:chOff x="311730" y="0"/>
            <a:chExt cx="7037149" cy="6871216"/>
          </a:xfrm>
        </p:grpSpPr>
        <p:grpSp>
          <p:nvGrpSpPr>
            <p:cNvPr id="8" name="Group 7"/>
            <p:cNvGrpSpPr/>
            <p:nvPr/>
          </p:nvGrpSpPr>
          <p:grpSpPr>
            <a:xfrm>
              <a:off x="311730" y="0"/>
              <a:ext cx="7037149" cy="6871216"/>
              <a:chOff x="0" y="0"/>
              <a:chExt cx="7037149" cy="687121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037149" cy="6847609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341890" y="6501884"/>
                <a:ext cx="289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2F5597"/>
                    </a:solidFill>
                    <a:cs typeface="Arial" pitchFamily="34" charset="0"/>
                  </a:rPr>
                  <a:t> COSO Cube (2013 Edition)</a:t>
                </a:r>
                <a:endParaRPr lang="en-US" b="1" dirty="0">
                  <a:solidFill>
                    <a:srgbClr val="2F5597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9" name="5-Point Star 8"/>
            <p:cNvSpPr/>
            <p:nvPr/>
          </p:nvSpPr>
          <p:spPr>
            <a:xfrm>
              <a:off x="940577" y="3929204"/>
              <a:ext cx="515033" cy="552448"/>
            </a:xfrm>
            <a:prstGeom prst="star5">
              <a:avLst/>
            </a:prstGeom>
            <a:solidFill>
              <a:schemeClr val="bg1"/>
            </a:solidFill>
            <a:ln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52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862" y="1"/>
            <a:ext cx="434251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Learning</a:t>
            </a:r>
          </a:p>
          <a:p>
            <a:pPr algn="ctr"/>
            <a:r>
              <a:rPr lang="en-US" sz="5400" dirty="0"/>
              <a:t>o</a:t>
            </a:r>
            <a:r>
              <a:rPr lang="en-US" sz="5400" dirty="0" smtClean="0"/>
              <a:t>ccurs </a:t>
            </a:r>
          </a:p>
          <a:p>
            <a:pPr algn="ctr"/>
            <a:r>
              <a:rPr lang="en-US" sz="5400" dirty="0"/>
              <a:t>t</a:t>
            </a:r>
            <a:r>
              <a:rPr lang="en-US" sz="5400" dirty="0" smtClean="0"/>
              <a:t>hrough </a:t>
            </a:r>
          </a:p>
          <a:p>
            <a:pPr algn="ctr"/>
            <a:r>
              <a:rPr lang="en-US" sz="5400" dirty="0"/>
              <a:t>m</a:t>
            </a:r>
            <a:r>
              <a:rPr lang="en-US" sz="5400" dirty="0" smtClean="0"/>
              <a:t>ultiple</a:t>
            </a:r>
          </a:p>
          <a:p>
            <a:pPr algn="ctr"/>
            <a:r>
              <a:rPr lang="en-US" sz="5400" dirty="0"/>
              <a:t>c</a:t>
            </a:r>
            <a:r>
              <a:rPr lang="en-US" sz="5400" dirty="0" smtClean="0"/>
              <a:t>hannels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3A395-BD33-1243-ADDF-801AE96D0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1092" y="3179803"/>
            <a:ext cx="5978770" cy="7357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March 10, 2020</a:t>
            </a:r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71055308"/>
              </p:ext>
            </p:extLst>
          </p:nvPr>
        </p:nvGraphicFramePr>
        <p:xfrm>
          <a:off x="4483510" y="1"/>
          <a:ext cx="7708489" cy="6423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6116833" y="4746308"/>
            <a:ext cx="587599" cy="37719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cs typeface="Arial" panose="020B0604020202020204" pitchFamily="34" charset="0"/>
              </a:rPr>
              <a:t>10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37754" y="4336733"/>
            <a:ext cx="632460" cy="40957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cs typeface="Arial" panose="020B0604020202020204" pitchFamily="34" charset="0"/>
              </a:rPr>
              <a:t>2</a:t>
            </a:r>
            <a:r>
              <a:rPr lang="en-US" sz="2600" b="1" dirty="0" smtClean="0">
                <a:cs typeface="Arial" panose="020B0604020202020204" pitchFamily="34" charset="0"/>
              </a:rPr>
              <a:t>0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36654" y="6423660"/>
            <a:ext cx="7855346" cy="243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https://elearningindustry.com/70-20-10-model-learning-and-development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10620085" y="2098694"/>
            <a:ext cx="622173" cy="541021"/>
          </a:xfrm>
          <a:prstGeom prst="star5">
            <a:avLst/>
          </a:prstGeom>
          <a:solidFill>
            <a:srgbClr val="FFC000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6631CFB9-7B03-6E4F-8A96-A5120794DBFD}"/>
              </a:ext>
            </a:extLst>
          </p:cNvPr>
          <p:cNvSpPr/>
          <p:nvPr/>
        </p:nvSpPr>
        <p:spPr>
          <a:xfrm>
            <a:off x="348029" y="1830773"/>
            <a:ext cx="3272525" cy="319645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Strengthen Personal Readiness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72DA7-A67B-784D-BE93-16688E98E7B4}"/>
              </a:ext>
            </a:extLst>
          </p:cNvPr>
          <p:cNvSpPr txBox="1"/>
          <p:nvPr/>
        </p:nvSpPr>
        <p:spPr>
          <a:xfrm>
            <a:off x="3920058" y="797510"/>
            <a:ext cx="79076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What’s not in the training course?</a:t>
            </a:r>
          </a:p>
          <a:p>
            <a:pPr algn="l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What’s not in the standard operating procedure?</a:t>
            </a:r>
          </a:p>
          <a:p>
            <a:pPr algn="l"/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What events only happen a few times a year? </a:t>
            </a:r>
          </a:p>
          <a:p>
            <a:pPr algn="l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What did we learn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last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week that can make our team stronger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week? </a:t>
            </a:r>
          </a:p>
          <a:p>
            <a:pPr algn="l"/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What scenarios can you simulate and role play?</a:t>
            </a:r>
          </a:p>
          <a:p>
            <a:pPr algn="l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What didn’t fit “normal?” </a:t>
            </a:r>
          </a:p>
        </p:txBody>
      </p:sp>
    </p:spTree>
    <p:extLst>
      <p:ext uri="{BB962C8B-B14F-4D97-AF65-F5344CB8AC3E}">
        <p14:creationId xmlns:p14="http://schemas.microsoft.com/office/powerpoint/2010/main" val="359325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5473" y="-124691"/>
            <a:ext cx="7994958" cy="7107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3A395-BD33-1243-ADDF-801AE96D0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9484" y="1"/>
            <a:ext cx="4342516" cy="684760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You can strengthen team culture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1730" y="0"/>
            <a:ext cx="7037149" cy="6871216"/>
            <a:chOff x="311730" y="0"/>
            <a:chExt cx="7037149" cy="6871216"/>
          </a:xfrm>
        </p:grpSpPr>
        <p:grpSp>
          <p:nvGrpSpPr>
            <p:cNvPr id="8" name="Group 7"/>
            <p:cNvGrpSpPr/>
            <p:nvPr/>
          </p:nvGrpSpPr>
          <p:grpSpPr>
            <a:xfrm>
              <a:off x="311730" y="0"/>
              <a:ext cx="7037149" cy="6871216"/>
              <a:chOff x="0" y="0"/>
              <a:chExt cx="7037149" cy="687121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037149" cy="6847609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341890" y="6501884"/>
                <a:ext cx="289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2F5597"/>
                    </a:solidFill>
                    <a:cs typeface="Arial" pitchFamily="34" charset="0"/>
                  </a:rPr>
                  <a:t> COSO Cube (2013 Edition)</a:t>
                </a:r>
                <a:endParaRPr lang="en-US" b="1" dirty="0">
                  <a:solidFill>
                    <a:srgbClr val="2F5597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9" name="5-Point Star 8"/>
            <p:cNvSpPr/>
            <p:nvPr/>
          </p:nvSpPr>
          <p:spPr>
            <a:xfrm>
              <a:off x="940577" y="3929204"/>
              <a:ext cx="515033" cy="552448"/>
            </a:xfrm>
            <a:prstGeom prst="star5">
              <a:avLst/>
            </a:prstGeom>
            <a:solidFill>
              <a:schemeClr val="bg1"/>
            </a:solidFill>
            <a:ln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47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3A395-BD33-1243-ADDF-801AE96D0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161" y="2072111"/>
            <a:ext cx="10982960" cy="2592356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When did the pandemic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become </a:t>
            </a:r>
            <a:r>
              <a:rPr lang="en-US" sz="5400" b="1" dirty="0" smtClean="0">
                <a:solidFill>
                  <a:schemeClr val="bg1"/>
                </a:solidFill>
              </a:rPr>
              <a:t>real</a:t>
            </a:r>
            <a:r>
              <a:rPr lang="en-US" sz="5400" dirty="0" smtClean="0">
                <a:solidFill>
                  <a:schemeClr val="bg1"/>
                </a:solidFill>
              </a:rPr>
              <a:t> to you?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6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072DA7-A67B-784D-BE93-16688E98E7B4}"/>
              </a:ext>
            </a:extLst>
          </p:cNvPr>
          <p:cNvSpPr txBox="1"/>
          <p:nvPr/>
        </p:nvSpPr>
        <p:spPr>
          <a:xfrm>
            <a:off x="3920059" y="2090172"/>
            <a:ext cx="79076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What are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key stories?</a:t>
            </a:r>
          </a:p>
          <a:p>
            <a:pPr algn="l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What are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their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key stories? </a:t>
            </a:r>
          </a:p>
          <a:p>
            <a:pPr algn="l"/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What does success look like to you, your team, your supervisor, your customer?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31CFB9-7B03-6E4F-8A96-A5120794DBFD}"/>
              </a:ext>
            </a:extLst>
          </p:cNvPr>
          <p:cNvSpPr/>
          <p:nvPr/>
        </p:nvSpPr>
        <p:spPr>
          <a:xfrm>
            <a:off x="348029" y="1830773"/>
            <a:ext cx="3272525" cy="319645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Strengthen Culture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stern Air Lines Flight 401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89" y="4035452"/>
            <a:ext cx="3895222" cy="254482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83548" y="256939"/>
            <a:ext cx="7824904" cy="3544244"/>
            <a:chOff x="2929476" y="355859"/>
            <a:chExt cx="6509060" cy="29482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87"/>
            <a:stretch/>
          </p:blipFill>
          <p:spPr>
            <a:xfrm>
              <a:off x="2929476" y="355859"/>
              <a:ext cx="2154933" cy="29482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51"/>
            <a:stretch/>
          </p:blipFill>
          <p:spPr>
            <a:xfrm>
              <a:off x="5084409" y="355859"/>
              <a:ext cx="4354127" cy="2943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0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072DA7-A67B-784D-BE93-16688E98E7B4}"/>
              </a:ext>
            </a:extLst>
          </p:cNvPr>
          <p:cNvSpPr txBox="1"/>
          <p:nvPr/>
        </p:nvSpPr>
        <p:spPr>
          <a:xfrm>
            <a:off x="165100" y="0"/>
            <a:ext cx="11861800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u="sng" dirty="0" smtClean="0">
                <a:solidFill>
                  <a:schemeClr val="bg1"/>
                </a:solidFill>
              </a:rPr>
              <a:t>Takeaways</a:t>
            </a:r>
            <a:endParaRPr lang="en-US" sz="5400" dirty="0" smtClean="0">
              <a:solidFill>
                <a:schemeClr val="bg1"/>
              </a:solidFill>
            </a:endParaRPr>
          </a:p>
          <a:p>
            <a:pPr marL="457200" indent="-457200" algn="l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</a:rPr>
              <a:t>Change can be instant or gradual</a:t>
            </a:r>
          </a:p>
          <a:p>
            <a:pPr marL="457200" indent="-457200" algn="l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</a:rPr>
              <a:t>Manage change using the control framework</a:t>
            </a:r>
          </a:p>
          <a:p>
            <a:pPr marL="457200" indent="-457200" algn="l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</a:rPr>
              <a:t>Identify risks rising from change</a:t>
            </a:r>
          </a:p>
          <a:p>
            <a:pPr marL="457200" indent="-457200" algn="l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S</a:t>
            </a:r>
            <a:r>
              <a:rPr lang="en-US" sz="4800" dirty="0" smtClean="0">
                <a:solidFill>
                  <a:schemeClr val="bg1"/>
                </a:solidFill>
              </a:rPr>
              <a:t>trengthen your personal readiness </a:t>
            </a:r>
          </a:p>
          <a:p>
            <a:pPr marL="457200" indent="-457200" algn="l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</a:rPr>
              <a:t>Strengthen your team culture  </a:t>
            </a:r>
          </a:p>
        </p:txBody>
      </p:sp>
    </p:spTree>
    <p:extLst>
      <p:ext uri="{BB962C8B-B14F-4D97-AF65-F5344CB8AC3E}">
        <p14:creationId xmlns:p14="http://schemas.microsoft.com/office/powerpoint/2010/main" val="21607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1824"/>
            <a:ext cx="12191998" cy="81216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10963-A8B6-B248-90A2-A8BB83625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b="1" dirty="0"/>
              <a:t>Jonathan Witter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9DEC4C9-0E66-754B-8962-0C1431833E3F}"/>
              </a:ext>
            </a:extLst>
          </p:cNvPr>
          <p:cNvSpPr txBox="1">
            <a:spLocks/>
          </p:cNvSpPr>
          <p:nvPr/>
        </p:nvSpPr>
        <p:spPr>
          <a:xfrm>
            <a:off x="2" y="5091762"/>
            <a:ext cx="8267328" cy="126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000" dirty="0" smtClean="0"/>
              <a:t>The</a:t>
            </a:r>
            <a:r>
              <a:rPr lang="en-US" b="1" dirty="0" smtClean="0"/>
              <a:t> Speeds of Change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1859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3A395-BD33-1243-ADDF-801AE96D0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6615" y="3061147"/>
            <a:ext cx="5978770" cy="735706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March 10, 2020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53A395-BD33-1243-ADDF-801AE96D0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6615" y="3061147"/>
            <a:ext cx="5978770" cy="735706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March 17, 2020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990360" y="1"/>
            <a:ext cx="5201640" cy="6858000"/>
            <a:chOff x="5667082" y="-11150"/>
            <a:chExt cx="5201640" cy="6858000"/>
          </a:xfrm>
        </p:grpSpPr>
        <p:pic>
          <p:nvPicPr>
            <p:cNvPr id="6" name="Picture 5" descr="Lesotho 2012 186 | The result of soil erosion | JG ...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082" y="3128474"/>
              <a:ext cx="5201640" cy="37183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082" y="-11150"/>
              <a:ext cx="5201639" cy="3468453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-5863" y="1"/>
            <a:ext cx="699622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Speeds of change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8625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276315" y="1171284"/>
            <a:ext cx="7915686" cy="4515433"/>
            <a:chOff x="4355931" y="1867721"/>
            <a:chExt cx="7836070" cy="4470017"/>
          </a:xfrm>
        </p:grpSpPr>
        <p:pic>
          <p:nvPicPr>
            <p:cNvPr id="5" name="Picture 4" descr="Palestras da Design Working - DECE - Portal de Design e ...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4385" y="1867721"/>
              <a:ext cx="3711753" cy="2474501"/>
            </a:xfrm>
            <a:prstGeom prst="rect">
              <a:avLst/>
            </a:prstGeom>
          </p:spPr>
        </p:pic>
        <p:pic>
          <p:nvPicPr>
            <p:cNvPr id="9" name="Picture 8" descr="What is Zoom: 27 Frequently Asked Questions (FAQs) Answere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2309" y="4294857"/>
              <a:ext cx="3789692" cy="2042881"/>
            </a:xfrm>
            <a:prstGeom prst="rect">
              <a:avLst/>
            </a:prstGeom>
          </p:spPr>
        </p:pic>
        <p:pic>
          <p:nvPicPr>
            <p:cNvPr id="10" name="Picture 9" descr="Expert Quotes: Social Isolation &amp; Mental Health During ...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31" y="4294857"/>
              <a:ext cx="4112592" cy="2042881"/>
            </a:xfrm>
            <a:prstGeom prst="rect">
              <a:avLst/>
            </a:prstGeom>
          </p:spPr>
        </p:pic>
        <p:pic>
          <p:nvPicPr>
            <p:cNvPr id="4" name="Picture 3" descr="ARRA News Service: Pandemic Depressio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793" y="1870841"/>
              <a:ext cx="4112592" cy="242401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-5862" y="1"/>
            <a:ext cx="434251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Instant indicators </a:t>
            </a:r>
            <a:br>
              <a:rPr lang="en-US" sz="5400" dirty="0" smtClean="0"/>
            </a:br>
            <a:r>
              <a:rPr lang="en-US" sz="5400" dirty="0" smtClean="0"/>
              <a:t>of change are obvious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068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46001" y="1934967"/>
            <a:ext cx="888274" cy="3971108"/>
          </a:xfrm>
          <a:prstGeom prst="rect">
            <a:avLst/>
          </a:prstGeom>
          <a:solidFill>
            <a:srgbClr val="14B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413321" y="2535858"/>
            <a:ext cx="888274" cy="337021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5862" y="1"/>
            <a:ext cx="12192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Instant </a:t>
            </a:r>
            <a:r>
              <a:rPr lang="en-US" sz="5400" dirty="0" smtClean="0"/>
              <a:t>indicators of change are </a:t>
            </a:r>
            <a:r>
              <a:rPr lang="en-US" sz="5400" b="1" dirty="0" smtClean="0"/>
              <a:t>rapid</a:t>
            </a:r>
            <a:endParaRPr lang="en-US" sz="5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638938" y="1098611"/>
            <a:ext cx="290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4B9CA"/>
                </a:solidFill>
                <a:cs typeface="Arial" panose="020B0604020202020204" pitchFamily="34" charset="0"/>
              </a:rPr>
              <a:t>11,700+</a:t>
            </a:r>
            <a:endParaRPr lang="en-US" sz="4800" b="1" dirty="0">
              <a:solidFill>
                <a:srgbClr val="14B9CA"/>
              </a:solidFill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06259" y="1704568"/>
            <a:ext cx="290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F5597"/>
                </a:solidFill>
                <a:cs typeface="Arial" panose="020B0604020202020204" pitchFamily="34" charset="0"/>
              </a:rPr>
              <a:t>10,000+</a:t>
            </a:r>
            <a:endParaRPr lang="en-US" sz="4800" b="1" dirty="0">
              <a:solidFill>
                <a:srgbClr val="2F5597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8938" y="5906075"/>
            <a:ext cx="2902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14B9CA"/>
                </a:solidFill>
                <a:cs typeface="Arial" panose="020B0604020202020204" pitchFamily="34" charset="0"/>
              </a:rPr>
              <a:t>Total workforce</a:t>
            </a:r>
            <a:endParaRPr lang="en-US" sz="2700" b="1" dirty="0">
              <a:solidFill>
                <a:srgbClr val="14B9CA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618" y="5906075"/>
            <a:ext cx="4221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solidFill>
                  <a:srgbClr val="2F5597"/>
                </a:solidFill>
                <a:cs typeface="Arial" panose="020B0604020202020204" pitchFamily="34" charset="0"/>
              </a:rPr>
              <a:t>VPN usage</a:t>
            </a:r>
          </a:p>
          <a:p>
            <a:pPr algn="ctr"/>
            <a:r>
              <a:rPr lang="en-US" sz="2700" dirty="0" smtClean="0">
                <a:solidFill>
                  <a:srgbClr val="2F5597"/>
                </a:solidFill>
                <a:cs typeface="Arial" panose="020B0604020202020204" pitchFamily="34" charset="0"/>
              </a:rPr>
              <a:t>Before </a:t>
            </a:r>
            <a:r>
              <a:rPr lang="en-US" sz="2700" b="1" dirty="0" smtClean="0">
                <a:solidFill>
                  <a:srgbClr val="2F5597"/>
                </a:solidFill>
                <a:cs typeface="Arial" panose="020B0604020202020204" pitchFamily="34" charset="0"/>
              </a:rPr>
              <a:t>March 18, 2020</a:t>
            </a:r>
            <a:endParaRPr lang="en-US" sz="2700" b="1" dirty="0">
              <a:solidFill>
                <a:srgbClr val="2F5597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4667" y="5906075"/>
            <a:ext cx="4042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solidFill>
                  <a:srgbClr val="2F5597"/>
                </a:solidFill>
                <a:cs typeface="Arial" panose="020B0604020202020204" pitchFamily="34" charset="0"/>
              </a:rPr>
              <a:t>VPN usage</a:t>
            </a:r>
          </a:p>
          <a:p>
            <a:pPr algn="ctr"/>
            <a:r>
              <a:rPr lang="en-US" sz="2700" dirty="0">
                <a:solidFill>
                  <a:srgbClr val="2F5597"/>
                </a:solidFill>
                <a:cs typeface="Arial" panose="020B0604020202020204" pitchFamily="34" charset="0"/>
              </a:rPr>
              <a:t>a</a:t>
            </a:r>
            <a:r>
              <a:rPr lang="en-US" sz="2700" dirty="0" smtClean="0">
                <a:solidFill>
                  <a:srgbClr val="2F5597"/>
                </a:solidFill>
                <a:cs typeface="Arial" panose="020B0604020202020204" pitchFamily="34" charset="0"/>
              </a:rPr>
              <a:t>fter</a:t>
            </a:r>
            <a:r>
              <a:rPr lang="en-US" sz="2700" b="1" dirty="0" smtClean="0">
                <a:solidFill>
                  <a:srgbClr val="2F5597"/>
                </a:solidFill>
                <a:cs typeface="Arial" panose="020B0604020202020204" pitchFamily="34" charset="0"/>
              </a:rPr>
              <a:t> March 24, 2020</a:t>
            </a:r>
            <a:endParaRPr lang="en-US" sz="2700" b="1" dirty="0">
              <a:solidFill>
                <a:srgbClr val="2F5597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7995" y="3405645"/>
            <a:ext cx="290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F5597"/>
                </a:solidFill>
                <a:cs typeface="Arial" panose="020B0604020202020204" pitchFamily="34" charset="0"/>
              </a:rPr>
              <a:t>avg. 5,000</a:t>
            </a:r>
            <a:endParaRPr lang="en-US" sz="4800" b="1" dirty="0">
              <a:solidFill>
                <a:srgbClr val="2F5597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78680" y="4236642"/>
            <a:ext cx="888274" cy="1669433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0"/>
            <a:ext cx="577215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84265" y="269556"/>
            <a:ext cx="1696462" cy="1310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accent5">
                    <a:lumMod val="50000"/>
                  </a:schemeClr>
                </a:solidFill>
              </a:rPr>
              <a:t>New</a:t>
            </a:r>
            <a:br>
              <a:rPr lang="en-US" sz="19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900" b="1" dirty="0" smtClean="0">
                <a:solidFill>
                  <a:schemeClr val="accent5">
                    <a:lumMod val="50000"/>
                  </a:schemeClr>
                </a:solidFill>
              </a:rPr>
              <a:t>People </a:t>
            </a:r>
            <a:endParaRPr lang="en-US" sz="1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656" y="1932145"/>
            <a:ext cx="1757680" cy="125984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/>
              <a:t>Position</a:t>
            </a:r>
          </a:p>
          <a:p>
            <a:pPr algn="ctr"/>
            <a:r>
              <a:rPr lang="en-US" sz="1900" b="1" dirty="0" smtClean="0"/>
              <a:t>Changes</a:t>
            </a:r>
            <a:endParaRPr lang="en-US" sz="1900" b="1" dirty="0"/>
          </a:p>
        </p:txBody>
      </p:sp>
      <p:sp>
        <p:nvSpPr>
          <p:cNvPr id="10" name="Rectangle 9"/>
          <p:cNvSpPr/>
          <p:nvPr/>
        </p:nvSpPr>
        <p:spPr>
          <a:xfrm>
            <a:off x="-5862" y="1"/>
            <a:ext cx="434251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Gradual indicators of change can be subtle</a:t>
            </a:r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4984265" y="5175567"/>
            <a:ext cx="1696462" cy="1310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accent5">
                    <a:lumMod val="50000"/>
                  </a:schemeClr>
                </a:solidFill>
              </a:rPr>
              <a:t>Exiting</a:t>
            </a:r>
            <a:br>
              <a:rPr lang="en-US" sz="19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900" b="1" dirty="0" smtClean="0">
                <a:solidFill>
                  <a:schemeClr val="accent5">
                    <a:lumMod val="50000"/>
                  </a:schemeClr>
                </a:solidFill>
              </a:rPr>
              <a:t>People </a:t>
            </a:r>
            <a:endParaRPr lang="en-US" sz="1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656" y="3543934"/>
            <a:ext cx="1757680" cy="125984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/>
              <a:t>Non-Supervisor</a:t>
            </a:r>
          </a:p>
          <a:p>
            <a:pPr algn="ctr"/>
            <a:r>
              <a:rPr lang="en-US" sz="1900" b="1" dirty="0" smtClean="0"/>
              <a:t>to Supervisor </a:t>
            </a:r>
            <a:endParaRPr lang="en-US" sz="1900" b="1" dirty="0"/>
          </a:p>
        </p:txBody>
      </p:sp>
      <p:sp>
        <p:nvSpPr>
          <p:cNvPr id="13" name="Rectangle 12"/>
          <p:cNvSpPr/>
          <p:nvPr/>
        </p:nvSpPr>
        <p:spPr>
          <a:xfrm>
            <a:off x="4336654" y="902016"/>
            <a:ext cx="647611" cy="50484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336654" y="2534599"/>
            <a:ext cx="647611" cy="50484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336654" y="4143371"/>
            <a:ext cx="647611" cy="50484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36654" y="5780402"/>
            <a:ext cx="647611" cy="50484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53A395-BD33-1243-ADDF-801AE96D0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17994" y="3084006"/>
            <a:ext cx="7271825" cy="74504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What else is changing?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AF458E9-7C76-534C-9A19-380F83D00685}">
  <we:reference id="wa104380050" version="2.0.1.3" store="en-US" storeType="OMEX"/>
  <we:alternateReferences>
    <we:reference id="WA104380050" version="2.0.1.3" store="WA10438005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FFA7CAA4382D42A8082F6D8D33F123" ma:contentTypeVersion="8" ma:contentTypeDescription="Create a new document." ma:contentTypeScope="" ma:versionID="f887601fb16cd485d6cfe2db19313355">
  <xsd:schema xmlns:xsd="http://www.w3.org/2001/XMLSchema" xmlns:xs="http://www.w3.org/2001/XMLSchema" xmlns:p="http://schemas.microsoft.com/office/2006/metadata/properties" xmlns:ns2="612021a1-4093-498d-a7c0-4d8dd748b784" targetNamespace="http://schemas.microsoft.com/office/2006/metadata/properties" ma:root="true" ma:fieldsID="73b2e1b05bb5551f963c11a727ebac90" ns2:_="">
    <xsd:import namespace="612021a1-4093-498d-a7c0-4d8dd748b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021a1-4093-498d-a7c0-4d8dd748b7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173004-31D1-426F-9C09-8ABD3AC52F73}"/>
</file>

<file path=customXml/itemProps2.xml><?xml version="1.0" encoding="utf-8"?>
<ds:datastoreItem xmlns:ds="http://schemas.openxmlformats.org/officeDocument/2006/customXml" ds:itemID="{13D060A3-A7C9-4C3B-A8F8-74357F9CD755}"/>
</file>

<file path=customXml/itemProps3.xml><?xml version="1.0" encoding="utf-8"?>
<ds:datastoreItem xmlns:ds="http://schemas.openxmlformats.org/officeDocument/2006/customXml" ds:itemID="{0CBEEA63-22A9-402A-BBBC-C98E0F2312C1}"/>
</file>

<file path=docProps/app.xml><?xml version="1.0" encoding="utf-8"?>
<Properties xmlns="http://schemas.openxmlformats.org/officeDocument/2006/extended-properties" xmlns:vt="http://schemas.openxmlformats.org/officeDocument/2006/docPropsVTypes">
  <TotalTime>4539</TotalTime>
  <Words>644</Words>
  <Application>Microsoft Office PowerPoint</Application>
  <PresentationFormat>Widescreen</PresentationFormat>
  <Paragraphs>148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Leadership: Making a Difference for God’s Glory</dc:title>
  <dc:creator>Witter, Jonathan R SES DFAS Z (USA)</dc:creator>
  <cp:lastModifiedBy>Rosprim, Thomas L CIV DFAS HAB (US)</cp:lastModifiedBy>
  <cp:revision>212</cp:revision>
  <dcterms:modified xsi:type="dcterms:W3CDTF">2022-04-25T18:12:35Z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0x010100ABFFA7CAA4382D42A8082F6D8D33F123</vt:lpwstr>
  </property>
</Properties>
</file>