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handoutMasterIdLst>
    <p:handoutMasterId r:id="rId18"/>
  </p:handoutMasterIdLst>
  <p:sldIdLst>
    <p:sldId id="917" r:id="rId6"/>
    <p:sldId id="913" r:id="rId7"/>
    <p:sldId id="912" r:id="rId8"/>
    <p:sldId id="837" r:id="rId9"/>
    <p:sldId id="904" r:id="rId10"/>
    <p:sldId id="914" r:id="rId11"/>
    <p:sldId id="905" r:id="rId12"/>
    <p:sldId id="908" r:id="rId13"/>
    <p:sldId id="909" r:id="rId14"/>
    <p:sldId id="906" r:id="rId15"/>
    <p:sldId id="919" r:id="rId1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E7"/>
    <a:srgbClr val="FAC20B"/>
    <a:srgbClr val="002D40"/>
    <a:srgbClr val="B4BEBE"/>
    <a:srgbClr val="D9D9D9"/>
    <a:srgbClr val="3F3F3F"/>
    <a:srgbClr val="F9C2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70581" autoAdjust="0"/>
  </p:normalViewPr>
  <p:slideViewPr>
    <p:cSldViewPr snapToGrid="0" snapToObjects="1">
      <p:cViewPr varScale="1">
        <p:scale>
          <a:sx n="69" d="100"/>
          <a:sy n="69" d="100"/>
        </p:scale>
        <p:origin x="1819" y="77"/>
      </p:cViewPr>
      <p:guideLst/>
    </p:cSldViewPr>
  </p:slideViewPr>
  <p:notesTextViewPr>
    <p:cViewPr>
      <p:scale>
        <a:sx n="150" d="100"/>
        <a:sy n="150" d="100"/>
      </p:scale>
      <p:origin x="0" y="0"/>
    </p:cViewPr>
  </p:notesTextViewPr>
  <p:sorterViewPr>
    <p:cViewPr>
      <p:scale>
        <a:sx n="100" d="100"/>
        <a:sy n="100" d="100"/>
      </p:scale>
      <p:origin x="0" y="-12154"/>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3E9B7F-AAD7-4204-9F14-1949416CEE61}"/>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a:extLst>
              <a:ext uri="{FF2B5EF4-FFF2-40B4-BE49-F238E27FC236}">
                <a16:creationId xmlns:a16="http://schemas.microsoft.com/office/drawing/2014/main" id="{1EF3FCF8-0048-4B5F-854B-59789BD2F304}"/>
              </a:ext>
            </a:extLst>
          </p:cNvPr>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94351763-9184-4E8E-A29A-93121594EC1B}" type="datetimeFigureOut">
              <a:rPr lang="en-US" smtClean="0"/>
              <a:t>6/23/2022</a:t>
            </a:fld>
            <a:endParaRPr lang="en-US"/>
          </a:p>
        </p:txBody>
      </p:sp>
      <p:sp>
        <p:nvSpPr>
          <p:cNvPr id="4" name="Footer Placeholder 3">
            <a:extLst>
              <a:ext uri="{FF2B5EF4-FFF2-40B4-BE49-F238E27FC236}">
                <a16:creationId xmlns:a16="http://schemas.microsoft.com/office/drawing/2014/main" id="{3AA329CE-E673-45AB-816F-181E115D5ABC}"/>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59FE78-D75C-40CE-8C6E-636465153F42}"/>
              </a:ext>
            </a:extLst>
          </p:cNvPr>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E4A42F2E-9D90-4ADC-BE01-10CA194793F5}" type="slidenum">
              <a:rPr lang="en-US" smtClean="0"/>
              <a:t>‹#›</a:t>
            </a:fld>
            <a:endParaRPr lang="en-US"/>
          </a:p>
        </p:txBody>
      </p:sp>
    </p:spTree>
    <p:extLst>
      <p:ext uri="{BB962C8B-B14F-4D97-AF65-F5344CB8AC3E}">
        <p14:creationId xmlns:p14="http://schemas.microsoft.com/office/powerpoint/2010/main" val="402228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44ECD519-5821-BA42-9965-CEAD056C49A1}" type="datetimeFigureOut">
              <a:rPr lang="en-US" smtClean="0"/>
              <a:t>6/23/2022</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0DEB83AB-D613-3D41-8518-73EED69EE481}" type="slidenum">
              <a:rPr lang="en-US" smtClean="0"/>
              <a:t>‹#›</a:t>
            </a:fld>
            <a:endParaRPr lang="en-US"/>
          </a:p>
        </p:txBody>
      </p:sp>
    </p:spTree>
    <p:extLst>
      <p:ext uri="{BB962C8B-B14F-4D97-AF65-F5344CB8AC3E}">
        <p14:creationId xmlns:p14="http://schemas.microsoft.com/office/powerpoint/2010/main" val="72126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Objective: Attendees of this presentation will gain an understanding of the role that culture plays in the workplace, the importance of building and maintaining culture, and best practices for facilitating in a remote environment. </a:t>
            </a:r>
          </a:p>
          <a:p>
            <a:endParaRPr lang="en-US" dirty="0"/>
          </a:p>
        </p:txBody>
      </p:sp>
      <p:sp>
        <p:nvSpPr>
          <p:cNvPr id="4" name="Slide Number Placeholder 3"/>
          <p:cNvSpPr>
            <a:spLocks noGrp="1"/>
          </p:cNvSpPr>
          <p:nvPr>
            <p:ph type="sldNum" sz="quarter" idx="5"/>
          </p:nvPr>
        </p:nvSpPr>
        <p:spPr/>
        <p:txBody>
          <a:bodyPr/>
          <a:lstStyle/>
          <a:p>
            <a:fld id="{0DEB83AB-D613-3D41-8518-73EED69EE481}" type="slidenum">
              <a:rPr lang="en-US" smtClean="0"/>
              <a:t>1</a:t>
            </a:fld>
            <a:endParaRPr lang="en-US"/>
          </a:p>
        </p:txBody>
      </p:sp>
    </p:spTree>
    <p:extLst>
      <p:ext uri="{BB962C8B-B14F-4D97-AF65-F5344CB8AC3E}">
        <p14:creationId xmlns:p14="http://schemas.microsoft.com/office/powerpoint/2010/main" val="1262753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what matters and having a plan are important, but adapting is critical to ensure you stay current with the times. </a:t>
            </a:r>
          </a:p>
          <a:p>
            <a:endParaRPr lang="en-US" dirty="0"/>
          </a:p>
          <a:p>
            <a:r>
              <a:rPr lang="en-US" dirty="0"/>
              <a:t>We went from in-person to virtual environments literally in a matter of days and remained virtual.</a:t>
            </a:r>
          </a:p>
          <a:p>
            <a:endParaRPr lang="en-US" dirty="0"/>
          </a:p>
          <a:p>
            <a:r>
              <a:rPr lang="en-US" dirty="0"/>
              <a:t>We solicit input from our associates; we want to know how we can improve. We are responsive to feedback, continuously evaluating how we can improve. </a:t>
            </a:r>
          </a:p>
          <a:p>
            <a:endParaRPr lang="en-US" dirty="0"/>
          </a:p>
          <a:p>
            <a:r>
              <a:rPr lang="en-US" dirty="0"/>
              <a:t>The next step on the horizon is a hybrid model?</a:t>
            </a:r>
          </a:p>
          <a:p>
            <a:r>
              <a:rPr lang="en-US" dirty="0"/>
              <a:t>	Are you ready for that?</a:t>
            </a:r>
          </a:p>
          <a:p>
            <a:r>
              <a:rPr lang="en-US" dirty="0"/>
              <a:t>	How should you prepare?</a:t>
            </a:r>
          </a:p>
          <a:p>
            <a:endParaRPr lang="en-US" dirty="0"/>
          </a:p>
          <a:p>
            <a:r>
              <a:rPr lang="en-US" dirty="0"/>
              <a:t>Have a plan. Adapt.</a:t>
            </a:r>
          </a:p>
        </p:txBody>
      </p:sp>
      <p:sp>
        <p:nvSpPr>
          <p:cNvPr id="4" name="Slide Number Placeholder 3"/>
          <p:cNvSpPr>
            <a:spLocks noGrp="1"/>
          </p:cNvSpPr>
          <p:nvPr>
            <p:ph type="sldNum" sz="quarter" idx="5"/>
          </p:nvPr>
        </p:nvSpPr>
        <p:spPr/>
        <p:txBody>
          <a:bodyPr/>
          <a:lstStyle/>
          <a:p>
            <a:fld id="{0DEB83AB-D613-3D41-8518-73EED69EE481}" type="slidenum">
              <a:rPr lang="en-US" smtClean="0"/>
              <a:t>10</a:t>
            </a:fld>
            <a:endParaRPr lang="en-US"/>
          </a:p>
        </p:txBody>
      </p:sp>
    </p:spTree>
    <p:extLst>
      <p:ext uri="{BB962C8B-B14F-4D97-AF65-F5344CB8AC3E}">
        <p14:creationId xmlns:p14="http://schemas.microsoft.com/office/powerpoint/2010/main" val="412252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EB83AB-D613-3D41-8518-73EED69EE481}" type="slidenum">
              <a:rPr lang="en-US" smtClean="0"/>
              <a:t>2</a:t>
            </a:fld>
            <a:endParaRPr lang="en-US"/>
          </a:p>
        </p:txBody>
      </p:sp>
    </p:spTree>
    <p:extLst>
      <p:ext uri="{BB962C8B-B14F-4D97-AF65-F5344CB8AC3E}">
        <p14:creationId xmlns:p14="http://schemas.microsoft.com/office/powerpoint/2010/main" val="260950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r>
              <a:rPr lang="en-US" sz="1200" b="0" i="0" u="none" strike="noStrike" baseline="0" dirty="0">
                <a:solidFill>
                  <a:srgbClr val="002C40"/>
                </a:solidFill>
                <a:latin typeface="Georgia" panose="02040502050405020303" pitchFamily="18" charset="0"/>
              </a:rPr>
              <a:t>CSCI Consulting, Inc. (CSCI) is an award-winning, woman-owned small business (WOSB) that prioritizes teamwork, accountability, and loyalty. </a:t>
            </a:r>
          </a:p>
          <a:p>
            <a:endParaRPr lang="en-US" sz="1200" b="0" i="0" u="none" strike="noStrike" baseline="0" dirty="0">
              <a:solidFill>
                <a:srgbClr val="002C40"/>
              </a:solidFill>
              <a:latin typeface="Georgia" panose="02040502050405020303" pitchFamily="18" charset="0"/>
            </a:endParaRPr>
          </a:p>
          <a:p>
            <a:r>
              <a:rPr lang="en-US" sz="1200" b="0" i="0" u="none" strike="noStrike" baseline="0" dirty="0">
                <a:solidFill>
                  <a:srgbClr val="002C40"/>
                </a:solidFill>
                <a:latin typeface="Georgia" panose="02040502050405020303" pitchFamily="18" charset="0"/>
              </a:rPr>
              <a:t>Delivering consulting services to Federal, State, and commercial clients nationwide</a:t>
            </a:r>
          </a:p>
          <a:p>
            <a:endParaRPr lang="en-US" sz="1200" b="0" i="0" u="none" strike="noStrike" baseline="0" dirty="0">
              <a:solidFill>
                <a:srgbClr val="002C40"/>
              </a:solidFill>
              <a:latin typeface="Georgia" panose="02040502050405020303" pitchFamily="18" charset="0"/>
            </a:endParaRPr>
          </a:p>
          <a:p>
            <a:r>
              <a:rPr lang="en-US" sz="1200" b="0" i="0" u="none" strike="noStrike" baseline="0" dirty="0">
                <a:solidFill>
                  <a:srgbClr val="002C40"/>
                </a:solidFill>
                <a:latin typeface="Georgia" panose="02040502050405020303" pitchFamily="18" charset="0"/>
              </a:rPr>
              <a:t>Our company has a proven twenty (20)-year track record of hiring personnel with extensive technical and professional skills and knowledge for roles within Government entities. </a:t>
            </a:r>
          </a:p>
          <a:p>
            <a:endParaRPr lang="en-US" sz="1200" b="0" i="0" u="none" strike="noStrike" baseline="0" dirty="0">
              <a:solidFill>
                <a:srgbClr val="002C40"/>
              </a:solidFill>
              <a:latin typeface="Georgia" panose="02040502050405020303" pitchFamily="18" charset="0"/>
            </a:endParaRPr>
          </a:p>
          <a:p>
            <a:r>
              <a:rPr lang="en-US" sz="1200" b="0" i="0" u="none" strike="noStrike" baseline="0" dirty="0">
                <a:solidFill>
                  <a:srgbClr val="002C40"/>
                </a:solidFill>
                <a:latin typeface="Georgia" panose="02040502050405020303" pitchFamily="18" charset="0"/>
              </a:rPr>
              <a:t>Since our founding in 2002, we have built our business on mobilizing highly skilled resources to meet aggressive deadlines and ever-changing situations. </a:t>
            </a:r>
          </a:p>
          <a:p>
            <a:endParaRPr lang="en-US" sz="1200" b="0" i="0" u="none" strike="noStrike" baseline="0" dirty="0">
              <a:solidFill>
                <a:srgbClr val="002C40"/>
              </a:solidFill>
              <a:latin typeface="Georgia" panose="02040502050405020303" pitchFamily="18" charset="0"/>
            </a:endParaRPr>
          </a:p>
          <a:p>
            <a:r>
              <a:rPr lang="en-US" sz="1200" b="0" i="0" u="none" strike="noStrike" baseline="0" dirty="0">
                <a:solidFill>
                  <a:srgbClr val="002C40"/>
                </a:solidFill>
                <a:latin typeface="Georgia" panose="02040502050405020303" pitchFamily="18" charset="0"/>
              </a:rPr>
              <a:t>With a company motto to “Do what is right, always,” our diverse portfolio allows us to adapt and scale quickly and respond immediately to client needs. </a:t>
            </a:r>
          </a:p>
          <a:p>
            <a:endParaRPr lang="en-US" sz="1200" b="0" i="0" u="none" strike="noStrike" baseline="0" dirty="0">
              <a:solidFill>
                <a:srgbClr val="002C40"/>
              </a:solidFill>
              <a:latin typeface="Georgia" panose="02040502050405020303" pitchFamily="18" charset="0"/>
            </a:endParaRPr>
          </a:p>
          <a:p>
            <a:r>
              <a:rPr lang="en-US" sz="1200" b="0" i="0" u="none" strike="noStrike" baseline="0" dirty="0">
                <a:solidFill>
                  <a:srgbClr val="002C40"/>
                </a:solidFill>
                <a:latin typeface="Georgia" panose="02040502050405020303" pitchFamily="18" charset="0"/>
              </a:rPr>
              <a:t>Portfolio of services ranges from Financial Management and Internal Control, to System Integration and Sustainment, and Management Consulting.</a:t>
            </a:r>
          </a:p>
          <a:p>
            <a:endParaRPr lang="en-US" sz="1200" b="0" i="0" u="none" strike="noStrike" baseline="0" dirty="0">
              <a:solidFill>
                <a:srgbClr val="002C40"/>
              </a:solidFill>
              <a:latin typeface="Georgia" panose="02040502050405020303" pitchFamily="18" charset="0"/>
            </a:endParaRPr>
          </a:p>
          <a:p>
            <a:r>
              <a:rPr lang="en-US" sz="1200" b="0" i="0" u="none" strike="noStrike" baseline="0" dirty="0">
                <a:solidFill>
                  <a:srgbClr val="002C40"/>
                </a:solidFill>
                <a:latin typeface="Georgia" panose="02040502050405020303" pitchFamily="18" charset="0"/>
              </a:rPr>
              <a:t>Associates and clients spread across the country. Diverse portfolio of work means that we have a blend of skillsets and personalities. The geographic and professional spread means that a 1-size-fits-all approach is not always feasible.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Culture</a:t>
            </a:r>
            <a:r>
              <a:rPr lang="en-US" dirty="0"/>
              <a:t> is CSCI’s dinosaur. Our Culture is how we live our values. It is an important part of our strategy. </a:t>
            </a:r>
          </a:p>
          <a:p>
            <a:endParaRPr lang="en-US" dirty="0"/>
          </a:p>
          <a:p>
            <a:r>
              <a:rPr lang="en-US" dirty="0"/>
              <a:t>Regardless of your profession or field, we are all professionals in the people business. People support and depend on each others to achieve outcomes. </a:t>
            </a:r>
          </a:p>
          <a:p>
            <a:endParaRPr lang="en-US" dirty="0"/>
          </a:p>
          <a:p>
            <a:r>
              <a:rPr lang="en-US" dirty="0"/>
              <a:t>Why does culture matter? Culture is what gives us an identity.  It may be the team you are on, the project you support, or the agency/company you work for.</a:t>
            </a:r>
          </a:p>
          <a:p>
            <a:endParaRPr lang="en-US" dirty="0"/>
          </a:p>
          <a:p>
            <a:r>
              <a:rPr lang="en-US" b="0" dirty="0"/>
              <a:t>What is unique about CSCI is that, because we perform services for clients, we also inherent our client’s environment. We typically work “extra-hard” to ensure that our associates feel like they are first and foremost a part of CSCI as a company. </a:t>
            </a:r>
          </a:p>
          <a:p>
            <a:endParaRPr lang="en-US" b="0" dirty="0"/>
          </a:p>
        </p:txBody>
      </p:sp>
      <p:sp>
        <p:nvSpPr>
          <p:cNvPr id="4" name="Slide Number Placeholder 3"/>
          <p:cNvSpPr>
            <a:spLocks noGrp="1"/>
          </p:cNvSpPr>
          <p:nvPr>
            <p:ph type="sldNum" sz="quarter" idx="5"/>
          </p:nvPr>
        </p:nvSpPr>
        <p:spPr/>
        <p:txBody>
          <a:bodyPr/>
          <a:lstStyle/>
          <a:p>
            <a:fld id="{0DEB83AB-D613-3D41-8518-73EED69EE481}" type="slidenum">
              <a:rPr lang="en-US" smtClean="0"/>
              <a:t>4</a:t>
            </a:fld>
            <a:endParaRPr lang="en-US"/>
          </a:p>
        </p:txBody>
      </p:sp>
    </p:spTree>
    <p:extLst>
      <p:ext uri="{BB962C8B-B14F-4D97-AF65-F5344CB8AC3E}">
        <p14:creationId xmlns:p14="http://schemas.microsoft.com/office/powerpoint/2010/main" val="238290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Hire the right people for the job. </a:t>
            </a:r>
            <a:r>
              <a:rPr lang="en-US" sz="1200" dirty="0">
                <a:solidFill>
                  <a:srgbClr val="000000"/>
                </a:solidFill>
                <a:effectLst/>
                <a:latin typeface="Helvetica" panose="020B0604020202020204" pitchFamily="34" charset="0"/>
                <a:ea typeface="Calibri" panose="020F0502020204030204" pitchFamily="34" charset="0"/>
              </a:rPr>
              <a:t>Ensure the right people are in the right seats. Balancing team dynamics means looking for diversity to include a mix of skillsets, personas, and expertise.  Great teams come in variety packs, with each member contributing their best with different strengths. Look to build teams that can relate to one another.</a:t>
            </a:r>
            <a:endParaRPr lang="en-US" dirty="0"/>
          </a:p>
          <a:p>
            <a:endParaRPr lang="en-US" dirty="0"/>
          </a:p>
          <a:p>
            <a:endParaRPr lang="en-US" dirty="0"/>
          </a:p>
          <a:p>
            <a:pPr marL="0" marR="0">
              <a:spcBef>
                <a:spcPts val="0"/>
              </a:spcBef>
              <a:spcAft>
                <a:spcPts val="0"/>
              </a:spcAft>
            </a:pPr>
            <a:r>
              <a:rPr lang="en-US" dirty="0"/>
              <a:t>Maximize strengths and minimize weaknesses. </a:t>
            </a:r>
            <a:r>
              <a:rPr lang="en-US" sz="1200" dirty="0">
                <a:solidFill>
                  <a:srgbClr val="000000"/>
                </a:solidFill>
                <a:effectLst/>
                <a:latin typeface="Helvetica" panose="020B0604020202020204" pitchFamily="34" charset="0"/>
                <a:ea typeface="Calibri" panose="020F0502020204030204" pitchFamily="34" charset="0"/>
              </a:rPr>
              <a:t>Having the right people is step one, but true success comes from understanding their strengths and weaknesses (as we all have weaknesses). </a:t>
            </a:r>
            <a:r>
              <a:rPr lang="en-US" sz="1200" dirty="0">
                <a:solidFill>
                  <a:schemeClr val="tx1"/>
                </a:solidFill>
                <a:effectLst/>
                <a:latin typeface="Calibri" panose="020F0502020204030204" pitchFamily="34" charset="0"/>
                <a:ea typeface="Calibri" panose="020F0502020204030204" pitchFamily="34" charset="0"/>
              </a:rPr>
              <a:t> </a:t>
            </a:r>
            <a:r>
              <a:rPr lang="en-US" sz="1200" dirty="0">
                <a:solidFill>
                  <a:srgbClr val="000000"/>
                </a:solidFill>
                <a:effectLst/>
                <a:latin typeface="Helvetica" panose="020B0604020202020204" pitchFamily="34" charset="0"/>
                <a:ea typeface="Calibri" panose="020F0502020204030204" pitchFamily="34" charset="0"/>
              </a:rPr>
              <a:t>Recognizing these areas helps put people in the right areas to be successful and execute the mission. </a:t>
            </a:r>
            <a:endParaRPr lang="en-US" sz="1200" dirty="0">
              <a:effectLst/>
              <a:latin typeface="Calibri" panose="020F0502020204030204" pitchFamily="34" charset="0"/>
              <a:ea typeface="Calibri" panose="020F0502020204030204" pitchFamily="34" charset="0"/>
            </a:endParaRPr>
          </a:p>
          <a:p>
            <a:endParaRPr lang="en-US" dirty="0"/>
          </a:p>
          <a:p>
            <a:endParaRPr lang="en-US" dirty="0"/>
          </a:p>
          <a:p>
            <a:pPr marL="0" marR="0">
              <a:spcBef>
                <a:spcPts val="0"/>
              </a:spcBef>
              <a:spcAft>
                <a:spcPts val="0"/>
              </a:spcAft>
            </a:pPr>
            <a:r>
              <a:rPr lang="en-US" dirty="0"/>
              <a:t>Provide feedback on a regular basis. </a:t>
            </a:r>
            <a:r>
              <a:rPr lang="en-US" sz="1200" dirty="0">
                <a:solidFill>
                  <a:srgbClr val="000000"/>
                </a:solidFill>
                <a:effectLst/>
                <a:latin typeface="Helvetica" panose="020B0604020202020204" pitchFamily="34" charset="0"/>
                <a:ea typeface="Calibri" panose="020F0502020204030204" pitchFamily="34" charset="0"/>
              </a:rPr>
              <a:t>Giving consistent feedback, both positive and constructive, will help people know what they are doing well and inform them of areas they can improve upon. Providing feedback allows people to develop into the best version of themselves, adding to the overall strength of the mission. </a:t>
            </a:r>
            <a:endParaRPr lang="en-US" sz="1200" dirty="0">
              <a:effectLst/>
              <a:latin typeface="Calibri" panose="020F0502020204030204" pitchFamily="34" charset="0"/>
              <a:ea typeface="Calibri" panose="020F0502020204030204" pitchFamily="34" charset="0"/>
            </a:endParaRPr>
          </a:p>
          <a:p>
            <a:endParaRPr lang="en-US" dirty="0"/>
          </a:p>
          <a:p>
            <a:endParaRPr lang="en-US" dirty="0"/>
          </a:p>
          <a:p>
            <a:pPr marL="0" marR="0">
              <a:spcBef>
                <a:spcPts val="0"/>
              </a:spcBef>
              <a:spcAft>
                <a:spcPts val="0"/>
              </a:spcAft>
            </a:pPr>
            <a:r>
              <a:rPr lang="en-US" dirty="0"/>
              <a:t>Activate Performance Reviews. If you are a manager, p</a:t>
            </a:r>
            <a:r>
              <a:rPr lang="en-US" sz="1200" b="0" dirty="0">
                <a:solidFill>
                  <a:srgbClr val="000000"/>
                </a:solidFill>
                <a:effectLst/>
                <a:latin typeface="Helvetica" panose="020B0604020202020204" pitchFamily="34" charset="0"/>
                <a:ea typeface="Calibri" panose="020F0502020204030204" pitchFamily="34" charset="0"/>
              </a:rPr>
              <a:t>erformance reviews are important as they provide the opportunity for face time and for every employee to feel heard. It gives them a safe space to talk about themselves and reflect on their goals and achievements. </a:t>
            </a:r>
            <a:r>
              <a:rPr lang="en-US" sz="1200" b="0" dirty="0">
                <a:effectLst/>
                <a:latin typeface="Calibri" panose="020F0502020204030204" pitchFamily="34" charset="0"/>
                <a:ea typeface="Calibri" panose="020F0502020204030204" pitchFamily="34" charset="0"/>
              </a:rPr>
              <a:t> </a:t>
            </a:r>
            <a:r>
              <a:rPr lang="en-US" sz="1200" b="0" dirty="0">
                <a:solidFill>
                  <a:srgbClr val="000000"/>
                </a:solidFill>
                <a:effectLst/>
                <a:latin typeface="Helvetica" panose="020B0604020202020204" pitchFamily="34" charset="0"/>
                <a:ea typeface="Calibri" panose="020F0502020204030204" pitchFamily="34" charset="0"/>
              </a:rPr>
              <a:t> Make the effort to ensure you have valid feedback and that you follow up on helping any actionable steps that are discussed. </a:t>
            </a:r>
            <a:r>
              <a:rPr lang="en-US" sz="1200" b="0" dirty="0">
                <a:effectLst/>
                <a:latin typeface="Calibri" panose="020F0502020204030204" pitchFamily="34" charset="0"/>
                <a:ea typeface="Calibri" panose="020F0502020204030204" pitchFamily="34" charset="0"/>
              </a:rPr>
              <a:t> </a:t>
            </a:r>
            <a:r>
              <a:rPr lang="en-US" sz="1200" b="0" dirty="0">
                <a:solidFill>
                  <a:srgbClr val="000000"/>
                </a:solidFill>
                <a:effectLst/>
                <a:latin typeface="Helvetica" panose="020B0604020202020204" pitchFamily="34" charset="0"/>
                <a:ea typeface="Calibri" panose="020F0502020204030204" pitchFamily="34" charset="0"/>
              </a:rPr>
              <a:t> It is an opportunity to ensure people know they are appreciated, and you are setting aside the time to understand and help facilitate their goals. If you are not a manager, feedback on performance is still important. Thanking a colleague for helping you, going out of your way to make sure their supervisor is aware and even sharing peer-to-peer feedback are all things that can be beneficial in strengthening your work environment.  </a:t>
            </a:r>
          </a:p>
          <a:p>
            <a:pPr marL="0" marR="0">
              <a:spcBef>
                <a:spcPts val="0"/>
              </a:spcBef>
              <a:spcAft>
                <a:spcPts val="0"/>
              </a:spcAft>
            </a:pPr>
            <a:endParaRPr lang="en-US" sz="1200" b="0" dirty="0">
              <a:solidFill>
                <a:srgbClr val="000000"/>
              </a:solidFill>
              <a:effectLst/>
              <a:latin typeface="Helvetica" panose="020B0604020202020204" pitchFamily="34" charset="0"/>
              <a:ea typeface="Calibri" panose="020F0502020204030204" pitchFamily="34" charset="0"/>
            </a:endParaRPr>
          </a:p>
          <a:p>
            <a:r>
              <a:rPr lang="en-US" sz="1200" b="0" dirty="0">
                <a:solidFill>
                  <a:srgbClr val="000000"/>
                </a:solidFill>
                <a:effectLst/>
                <a:latin typeface="Helvetica" panose="020B0604020202020204" pitchFamily="34" charset="0"/>
                <a:ea typeface="Calibri" panose="020F0502020204030204" pitchFamily="34" charset="0"/>
              </a:rPr>
              <a:t>	No matter your role, remember we are in the people business. </a:t>
            </a:r>
            <a:r>
              <a:rPr lang="en-US" dirty="0">
                <a:latin typeface="+mj-lt"/>
              </a:rPr>
              <a:t>People are our Product. Invest in each other.</a:t>
            </a:r>
          </a:p>
          <a:p>
            <a:r>
              <a:rPr lang="en-US" dirty="0">
                <a:latin typeface="+mj-lt"/>
              </a:rPr>
              <a:t>		</a:t>
            </a:r>
          </a:p>
          <a:p>
            <a:r>
              <a:rPr lang="en-US" dirty="0">
                <a:latin typeface="+mj-lt"/>
              </a:rPr>
              <a:t>		The </a:t>
            </a:r>
            <a:r>
              <a:rPr lang="en-US" i="1" dirty="0">
                <a:latin typeface="+mj-lt"/>
              </a:rPr>
              <a:t>value</a:t>
            </a:r>
            <a:r>
              <a:rPr lang="en-US" dirty="0">
                <a:latin typeface="+mj-lt"/>
              </a:rPr>
              <a:t> of feeling </a:t>
            </a:r>
            <a:r>
              <a:rPr lang="en-US" i="1" dirty="0">
                <a:latin typeface="+mj-lt"/>
              </a:rPr>
              <a:t>valued</a:t>
            </a:r>
            <a:endParaRPr lang="en-US" i="1" dirty="0"/>
          </a:p>
          <a:p>
            <a:pPr marL="0" marR="0">
              <a:spcBef>
                <a:spcPts val="0"/>
              </a:spcBef>
              <a:spcAft>
                <a:spcPts val="0"/>
              </a:spcAft>
            </a:pPr>
            <a:endParaRPr lang="en-US" sz="1200" b="0" dirty="0">
              <a:effectLst/>
              <a:latin typeface="Calibri" panose="020F0502020204030204" pitchFamily="34" charset="0"/>
              <a:ea typeface="Calibri" panose="020F0502020204030204" pitchFamily="34" charset="0"/>
            </a:endParaRPr>
          </a:p>
          <a:p>
            <a:endParaRPr lang="en-US" dirty="0"/>
          </a:p>
          <a:p>
            <a:pPr marL="0" marR="0">
              <a:spcBef>
                <a:spcPts val="0"/>
              </a:spcBef>
              <a:spcAft>
                <a:spcPts val="0"/>
              </a:spcAft>
            </a:pPr>
            <a:r>
              <a:rPr lang="en-US" dirty="0"/>
              <a:t>Keep your finger on the pulse. </a:t>
            </a:r>
            <a:r>
              <a:rPr lang="en-US" sz="1200" dirty="0">
                <a:solidFill>
                  <a:srgbClr val="000000"/>
                </a:solidFill>
                <a:effectLst/>
                <a:latin typeface="Helvetica" panose="020B0604020202020204" pitchFamily="34" charset="0"/>
                <a:ea typeface="Calibri" panose="020F0502020204030204" pitchFamily="34" charset="0"/>
              </a:rPr>
              <a:t>To maintain cohesive teams, you’ll need to continually monitor team dynamics. This can be done through work or team building activities that help people work together and ensure that everyone is pulling their weight.  You can also use tools such as engagement surveys and solicitation of feedback from personnel. </a:t>
            </a:r>
            <a:endParaRPr lang="en-US" dirty="0"/>
          </a:p>
          <a:p>
            <a:endParaRPr lang="en-US" dirty="0"/>
          </a:p>
          <a:p>
            <a:endParaRPr lang="en-US" dirty="0"/>
          </a:p>
          <a:p>
            <a:pPr marL="0" marR="0">
              <a:spcBef>
                <a:spcPts val="0"/>
              </a:spcBef>
              <a:spcAft>
                <a:spcPts val="0"/>
              </a:spcAft>
            </a:pPr>
            <a:r>
              <a:rPr lang="en-US" dirty="0"/>
              <a:t>Facilitate Engagement. </a:t>
            </a:r>
          </a:p>
          <a:p>
            <a:pPr lvl="1"/>
            <a:r>
              <a:rPr lang="en-US" dirty="0"/>
              <a:t>Go the extra mile to make people feel like they matter</a:t>
            </a:r>
          </a:p>
          <a:p>
            <a:pPr lvl="1"/>
            <a:r>
              <a:rPr lang="en-US" dirty="0"/>
              <a:t>Ensure people are appreciated</a:t>
            </a:r>
          </a:p>
          <a:p>
            <a:pPr lvl="1"/>
            <a:r>
              <a:rPr lang="en-US" dirty="0"/>
              <a:t>Ensure people are engaged</a:t>
            </a:r>
          </a:p>
          <a:p>
            <a:pPr marL="0" marR="0">
              <a:spcBef>
                <a:spcPts val="0"/>
              </a:spcBef>
              <a:spcAft>
                <a:spcPts val="0"/>
              </a:spcAft>
            </a:pPr>
            <a:r>
              <a:rPr lang="en-US" sz="1200" dirty="0">
                <a:solidFill>
                  <a:srgbClr val="000000"/>
                </a:solidFill>
                <a:effectLst/>
                <a:latin typeface="Helvetica" panose="020B0604020202020204" pitchFamily="34" charset="0"/>
                <a:ea typeface="Calibri" panose="020F0502020204030204" pitchFamily="34" charset="0"/>
              </a:rPr>
              <a:t>	Ask questions and guide people to solutions. Make yourself available to the team and open to feedback and suggestions. Provide a space where team members feel they can connect with you and with each other. Encourage an open dialogue for new ideas and working together —it will build trust, propel your team forward, and strengthen your mission.</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DEB83AB-D613-3D41-8518-73EED69EE481}" type="slidenum">
              <a:rPr lang="en-US" smtClean="0"/>
              <a:t>5</a:t>
            </a:fld>
            <a:endParaRPr lang="en-US"/>
          </a:p>
        </p:txBody>
      </p:sp>
    </p:spTree>
    <p:extLst>
      <p:ext uri="{BB962C8B-B14F-4D97-AF65-F5344CB8AC3E}">
        <p14:creationId xmlns:p14="http://schemas.microsoft.com/office/powerpoint/2010/main" val="121962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to transitioning to a virtual environment, we implemented best practices for an in-person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j-lt"/>
            </a:endParaRPr>
          </a:p>
          <a:p>
            <a:r>
              <a:rPr lang="en-US" dirty="0">
                <a:latin typeface="+mj-lt"/>
              </a:rPr>
              <a:t>In-person interviews were mandatory for any new hire.</a:t>
            </a:r>
          </a:p>
          <a:p>
            <a:endParaRPr lang="en-US" dirty="0">
              <a:latin typeface="+mj-lt"/>
            </a:endParaRPr>
          </a:p>
          <a:p>
            <a:r>
              <a:rPr lang="en-US" dirty="0">
                <a:latin typeface="+mj-lt"/>
              </a:rPr>
              <a:t>We established a “First Day Experience” protocol to make sure new hires felt welcomed and energized. We would introduce a person to the team, clients, folks that would be helpful to them. We typically always took an associate out to lunch for their first day.</a:t>
            </a:r>
          </a:p>
          <a:p>
            <a:endParaRPr lang="en-US" dirty="0">
              <a:latin typeface="+mj-lt"/>
            </a:endParaRPr>
          </a:p>
          <a:p>
            <a:r>
              <a:rPr lang="en-US" dirty="0">
                <a:latin typeface="+mj-lt"/>
              </a:rPr>
              <a:t>Routinely had Team Lunches, at least monthly, to maintain morale and build comradery. </a:t>
            </a:r>
          </a:p>
          <a:p>
            <a:endParaRPr lang="en-US" dirty="0">
              <a:latin typeface="+mj-lt"/>
            </a:endParaRPr>
          </a:p>
          <a:p>
            <a:r>
              <a:rPr lang="en-US" dirty="0">
                <a:latin typeface="+mj-lt"/>
              </a:rPr>
              <a:t>On a Quarterly basis, we held team Building Events. Whether going to a sporting event, escaping from a panic room, or going out to a karaoke bar – we wanted our teams to have fun together.</a:t>
            </a:r>
          </a:p>
          <a:p>
            <a:endParaRPr lang="en-US" dirty="0">
              <a:latin typeface="+mj-lt"/>
            </a:endParaRPr>
          </a:p>
          <a:p>
            <a:r>
              <a:rPr lang="en-US" dirty="0">
                <a:latin typeface="+mj-lt"/>
              </a:rPr>
              <a:t>From a corporate perspective, we made sure to visit associates at Client Sites.  This was critical to making sure they felt the “connection” to CSCI, not just their client. </a:t>
            </a:r>
          </a:p>
          <a:p>
            <a:endParaRPr lang="en-US" dirty="0">
              <a:latin typeface="+mj-lt"/>
            </a:endParaRPr>
          </a:p>
          <a:p>
            <a:r>
              <a:rPr lang="en-US" dirty="0">
                <a:latin typeface="+mj-lt"/>
              </a:rPr>
              <a:t>We sent periodic Company Newsletters to highlight milestones, accomplishments, life events, and spotlights on current associates.</a:t>
            </a:r>
          </a:p>
          <a:p>
            <a:endParaRPr lang="en-US" dirty="0">
              <a:latin typeface="+mj-lt"/>
            </a:endParaRPr>
          </a:p>
          <a:p>
            <a:r>
              <a:rPr lang="en-US" dirty="0">
                <a:latin typeface="+mj-lt"/>
              </a:rPr>
              <a:t>We recognized and track associate “kudos” from clients and recognized achievement through an awards program.</a:t>
            </a:r>
          </a:p>
          <a:p>
            <a:endParaRPr lang="en-US" dirty="0">
              <a:latin typeface="+mj-lt"/>
            </a:endParaRPr>
          </a:p>
          <a:p>
            <a:r>
              <a:rPr lang="en-US" dirty="0">
                <a:latin typeface="+mj-lt"/>
              </a:rPr>
              <a:t>CSCI was known for some of our larger-scale Corporate Events, specifically the holiday parties. Associates and spouses would come to Indianapolis for “the party” and was our way of saying Thank You each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j-lt"/>
            </a:endParaRPr>
          </a:p>
          <a:p>
            <a:endParaRPr lang="en-US" dirty="0"/>
          </a:p>
        </p:txBody>
      </p:sp>
      <p:sp>
        <p:nvSpPr>
          <p:cNvPr id="4" name="Slide Number Placeholder 3"/>
          <p:cNvSpPr>
            <a:spLocks noGrp="1"/>
          </p:cNvSpPr>
          <p:nvPr>
            <p:ph type="sldNum" sz="quarter" idx="5"/>
          </p:nvPr>
        </p:nvSpPr>
        <p:spPr/>
        <p:txBody>
          <a:bodyPr/>
          <a:lstStyle/>
          <a:p>
            <a:fld id="{0DEB83AB-D613-3D41-8518-73EED69EE481}" type="slidenum">
              <a:rPr lang="en-US" smtClean="0"/>
              <a:t>6</a:t>
            </a:fld>
            <a:endParaRPr lang="en-US"/>
          </a:p>
        </p:txBody>
      </p:sp>
    </p:spTree>
    <p:extLst>
      <p:ext uri="{BB962C8B-B14F-4D97-AF65-F5344CB8AC3E}">
        <p14:creationId xmlns:p14="http://schemas.microsoft.com/office/powerpoint/2010/main" val="98921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virtual world changed things quickly. Fortunately, we had best practices in place and recognized the importance of culture in our brand. We also had remote teams in place that were already accustomed to working in a remote environment – so we leveraged their ideas and best practices. </a:t>
            </a:r>
          </a:p>
          <a:p>
            <a:endParaRPr lang="en-US" dirty="0"/>
          </a:p>
          <a:p>
            <a:r>
              <a:rPr lang="en-US" dirty="0"/>
              <a:t>Remote engagement plan:</a:t>
            </a:r>
          </a:p>
          <a:p>
            <a:r>
              <a:rPr lang="en-US" dirty="0"/>
              <a:t>	We put a plan in place, to foster the same atmosphere we used to have in person.</a:t>
            </a:r>
          </a:p>
          <a:p>
            <a:pPr lvl="3"/>
            <a:r>
              <a:rPr lang="en-US" dirty="0"/>
              <a:t>Monthly Management meetings were conducted over Teams</a:t>
            </a:r>
          </a:p>
          <a:p>
            <a:pPr lvl="3"/>
            <a:r>
              <a:rPr lang="en-US" dirty="0"/>
              <a:t>Performance Reviews were conducted over Teams</a:t>
            </a:r>
          </a:p>
          <a:p>
            <a:pPr lvl="3"/>
            <a:r>
              <a:rPr lang="en-US" dirty="0"/>
              <a:t>We recognized that in a virtual environment it is more common for associates to feel “unseen” so we enhanced our Associate Recognition Program to “make it personal” including celebrating client kudos, personalized calls from Management on birthdays and special occasions, anniversary emails and phone calls, etc. (Again, the </a:t>
            </a:r>
            <a:r>
              <a:rPr lang="en-US" i="1" dirty="0"/>
              <a:t>value</a:t>
            </a:r>
            <a:r>
              <a:rPr lang="en-US" dirty="0"/>
              <a:t> of feeling </a:t>
            </a:r>
            <a:r>
              <a:rPr lang="en-US" i="1" dirty="0"/>
              <a:t>valued</a:t>
            </a:r>
            <a:r>
              <a:rPr lang="en-US" dirty="0"/>
              <a:t>)</a:t>
            </a:r>
          </a:p>
          <a:p>
            <a:pPr lvl="3"/>
            <a:r>
              <a:rPr lang="en-US" dirty="0"/>
              <a:t>We held our annual management meeting virtually in Teams</a:t>
            </a:r>
          </a:p>
          <a:p>
            <a:pPr lvl="3"/>
            <a:r>
              <a:rPr lang="en-US" dirty="0"/>
              <a:t>Sponsored Virtual booths at Conferences</a:t>
            </a:r>
          </a:p>
          <a:p>
            <a:pPr lvl="3"/>
            <a:r>
              <a:rPr lang="en-US" dirty="0"/>
              <a:t>Developed quarterly virtual events for associates – whether March Madness, Giveaways, Games, Competitions</a:t>
            </a:r>
          </a:p>
          <a:p>
            <a:pPr lvl="3"/>
            <a:r>
              <a:rPr lang="en-US" dirty="0"/>
              <a:t>We also improved our marketing and social media presence with a focus on developing more branded content</a:t>
            </a:r>
          </a:p>
          <a:p>
            <a:pPr lvl="3"/>
            <a:endParaRPr lang="en-US" dirty="0"/>
          </a:p>
          <a:p>
            <a:pPr lvl="0"/>
            <a:r>
              <a:rPr lang="en-US" dirty="0"/>
              <a:t>Management Training</a:t>
            </a:r>
          </a:p>
          <a:p>
            <a:pPr lvl="0"/>
            <a:r>
              <a:rPr lang="en-US" dirty="0"/>
              <a:t>	We developed a training program for our Managers</a:t>
            </a:r>
          </a:p>
          <a:p>
            <a:pPr lvl="0"/>
            <a:r>
              <a:rPr lang="en-US" dirty="0"/>
              <a:t>		Focused on the importance of Customer Service when virtual, with a theme of going the extra mile</a:t>
            </a:r>
          </a:p>
          <a:p>
            <a:pPr lvl="0"/>
            <a:r>
              <a:rPr lang="en-US" dirty="0"/>
              <a:t>		Provided training on client interactions and associate interactions and how to navigate challenges in a 			virtual environment.</a:t>
            </a:r>
          </a:p>
        </p:txBody>
      </p:sp>
      <p:sp>
        <p:nvSpPr>
          <p:cNvPr id="4" name="Slide Number Placeholder 3"/>
          <p:cNvSpPr>
            <a:spLocks noGrp="1"/>
          </p:cNvSpPr>
          <p:nvPr>
            <p:ph type="sldNum" sz="quarter" idx="5"/>
          </p:nvPr>
        </p:nvSpPr>
        <p:spPr/>
        <p:txBody>
          <a:bodyPr/>
          <a:lstStyle/>
          <a:p>
            <a:fld id="{0DEB83AB-D613-3D41-8518-73EED69EE481}" type="slidenum">
              <a:rPr lang="en-US" smtClean="0"/>
              <a:t>7</a:t>
            </a:fld>
            <a:endParaRPr lang="en-US"/>
          </a:p>
        </p:txBody>
      </p:sp>
    </p:spTree>
    <p:extLst>
      <p:ext uri="{BB962C8B-B14F-4D97-AF65-F5344CB8AC3E}">
        <p14:creationId xmlns:p14="http://schemas.microsoft.com/office/powerpoint/2010/main" val="165368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adapted our process of building teams:</a:t>
            </a:r>
          </a:p>
          <a:p>
            <a:endParaRPr lang="en-US" dirty="0"/>
          </a:p>
          <a:p>
            <a:r>
              <a:rPr lang="en-US" dirty="0"/>
              <a:t>	We conducted phone interviews and then mandated virtual face-to-face meetings over Teams, Skype, Zoom, or Facetime as a required step prior to extending an offer.</a:t>
            </a:r>
          </a:p>
          <a:p>
            <a:endParaRPr lang="en-US" dirty="0"/>
          </a:p>
          <a:p>
            <a:r>
              <a:rPr lang="en-US" dirty="0"/>
              <a:t>	The First Day for many newly hired employees was a problem. Anyone that has started a new job or changed jobs knows that the odds of having functioning IT equipment on the first day are incredibly low.  We used to make that first day less painful with taking an associate out to lunch, going over the handbook, introducing them to people on the team, etc. and tried to replicate that in the virtual setting to the extent possible. </a:t>
            </a:r>
          </a:p>
          <a:p>
            <a:endParaRPr lang="en-US" dirty="0"/>
          </a:p>
          <a:p>
            <a:r>
              <a:rPr lang="en-US" dirty="0"/>
              <a:t>Our goal was to enhance the on-boarding experience in a virtual environment so that associates had a consistent and positive experience, whether in the office or from their couch.</a:t>
            </a:r>
          </a:p>
          <a:p>
            <a:endParaRPr lang="en-US" dirty="0"/>
          </a:p>
          <a:p>
            <a:pPr lvl="2"/>
            <a:r>
              <a:rPr lang="en-US" dirty="0"/>
              <a:t>We developed anew associate training program, which could be accessed from a personal device, to help ensure each associate got a consistent message on their first day.</a:t>
            </a:r>
          </a:p>
          <a:p>
            <a:pPr lvl="2"/>
            <a:endParaRPr lang="en-US" dirty="0"/>
          </a:p>
          <a:p>
            <a:pPr lvl="2"/>
            <a:r>
              <a:rPr lang="en-US" dirty="0"/>
              <a:t>We sent out new associate alerts to the entire company and included a picture of the person. They may not meet in person, but we help put a face with a name.</a:t>
            </a:r>
          </a:p>
          <a:p>
            <a:pPr lvl="2"/>
            <a:endParaRPr lang="en-US" dirty="0"/>
          </a:p>
          <a:p>
            <a:pPr lvl="2"/>
            <a:r>
              <a:rPr lang="en-US" dirty="0"/>
              <a:t>Our Welcome Kits are still a hit, we kept those around.</a:t>
            </a:r>
          </a:p>
          <a:p>
            <a:pPr lvl="2"/>
            <a:endParaRPr lang="en-US" dirty="0"/>
          </a:p>
          <a:p>
            <a:pPr lvl="2"/>
            <a:r>
              <a:rPr lang="en-US" dirty="0"/>
              <a:t>Lunches took a back seat for a while, but then re-emerged with </a:t>
            </a:r>
            <a:r>
              <a:rPr lang="en-US" dirty="0" err="1"/>
              <a:t>DoorDash</a:t>
            </a:r>
            <a:r>
              <a:rPr lang="en-US" dirty="0"/>
              <a:t>/Uber Eats. While the gesture of offering food is the same, we still miss the bonding that occurs with conversation over food. We realized quickly that watching people eat over a Teams call with cameras on is not ideal for anyone.</a:t>
            </a:r>
          </a:p>
        </p:txBody>
      </p:sp>
      <p:sp>
        <p:nvSpPr>
          <p:cNvPr id="4" name="Slide Number Placeholder 3"/>
          <p:cNvSpPr>
            <a:spLocks noGrp="1"/>
          </p:cNvSpPr>
          <p:nvPr>
            <p:ph type="sldNum" sz="quarter" idx="5"/>
          </p:nvPr>
        </p:nvSpPr>
        <p:spPr/>
        <p:txBody>
          <a:bodyPr/>
          <a:lstStyle/>
          <a:p>
            <a:fld id="{0DEB83AB-D613-3D41-8518-73EED69EE481}" type="slidenum">
              <a:rPr lang="en-US" smtClean="0"/>
              <a:t>8</a:t>
            </a:fld>
            <a:endParaRPr lang="en-US"/>
          </a:p>
        </p:txBody>
      </p:sp>
    </p:spTree>
    <p:extLst>
      <p:ext uri="{BB962C8B-B14F-4D97-AF65-F5344CB8AC3E}">
        <p14:creationId xmlns:p14="http://schemas.microsoft.com/office/powerpoint/2010/main" val="170703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covered both ends of the spectrum. Not everything we tried was successful.</a:t>
            </a:r>
          </a:p>
          <a:p>
            <a:endParaRPr lang="en-US" dirty="0"/>
          </a:p>
          <a:p>
            <a:r>
              <a:rPr lang="en-US" dirty="0"/>
              <a:t>We tossed out our holiday parties and started sending gift boxes. We went with a “Taste of Indiana” theme and packaged each box with foods, snacks, and gourmet treats from Indiana companies. Each box included a handwritten card, hand signed by every member of our corporate team. The feedback was overwhelming. </a:t>
            </a:r>
          </a:p>
          <a:p>
            <a:endParaRPr lang="en-US" dirty="0"/>
          </a:p>
          <a:p>
            <a:r>
              <a:rPr lang="en-US" dirty="0"/>
              <a:t>Handwritten Notes: These can be thank-you cards, birthday cards, holiday cards – the reason for sending is not as important as the personal touch that it brings. </a:t>
            </a:r>
          </a:p>
        </p:txBody>
      </p:sp>
      <p:sp>
        <p:nvSpPr>
          <p:cNvPr id="4" name="Slide Number Placeholder 3"/>
          <p:cNvSpPr>
            <a:spLocks noGrp="1"/>
          </p:cNvSpPr>
          <p:nvPr>
            <p:ph type="sldNum" sz="quarter" idx="5"/>
          </p:nvPr>
        </p:nvSpPr>
        <p:spPr/>
        <p:txBody>
          <a:bodyPr/>
          <a:lstStyle/>
          <a:p>
            <a:fld id="{0DEB83AB-D613-3D41-8518-73EED69EE481}" type="slidenum">
              <a:rPr lang="en-US" smtClean="0"/>
              <a:t>9</a:t>
            </a:fld>
            <a:endParaRPr lang="en-US"/>
          </a:p>
        </p:txBody>
      </p:sp>
    </p:spTree>
    <p:extLst>
      <p:ext uri="{BB962C8B-B14F-4D97-AF65-F5344CB8AC3E}">
        <p14:creationId xmlns:p14="http://schemas.microsoft.com/office/powerpoint/2010/main" val="3938107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26959"/>
            <a:ext cx="7772400" cy="1477034"/>
          </a:xfrm>
        </p:spPr>
        <p:txBody>
          <a:bodyPr lIns="0" tIns="0" rIns="0" bIns="0" anchor="b"/>
          <a:lstStyle>
            <a:lvl1pPr algn="l">
              <a:defRPr sz="6000" b="0" i="0" baseline="0">
                <a:solidFill>
                  <a:srgbClr val="002D40"/>
                </a:solidFill>
                <a:latin typeface="Montserrat Light" charset="0"/>
                <a:ea typeface="Montserrat Light" charset="0"/>
                <a:cs typeface="Montserrat Light" charset="0"/>
              </a:defRPr>
            </a:lvl1pPr>
          </a:lstStyle>
          <a:p>
            <a:r>
              <a:rPr lang="en-US" dirty="0"/>
              <a:t>Title</a:t>
            </a:r>
          </a:p>
        </p:txBody>
      </p:sp>
      <p:sp>
        <p:nvSpPr>
          <p:cNvPr id="3" name="Subtitle 2"/>
          <p:cNvSpPr>
            <a:spLocks noGrp="1"/>
          </p:cNvSpPr>
          <p:nvPr>
            <p:ph type="subTitle" idx="1" hasCustomPrompt="1"/>
          </p:nvPr>
        </p:nvSpPr>
        <p:spPr>
          <a:xfrm>
            <a:off x="685799" y="4547062"/>
            <a:ext cx="4692536" cy="2028593"/>
          </a:xfrm>
        </p:spPr>
        <p:txBody>
          <a:bodyPr lIns="0" tIns="0" rIns="0">
            <a:normAutofit/>
          </a:bodyPr>
          <a:lstStyle>
            <a:lvl1pPr marL="0" indent="0" algn="l">
              <a:buNone/>
              <a:defRPr sz="1400" b="1" i="0" baseline="0">
                <a:solidFill>
                  <a:srgbClr val="00AAE7"/>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COPY</a:t>
            </a:r>
          </a:p>
          <a:p>
            <a:r>
              <a:rPr lang="en-US" sz="1100" dirty="0">
                <a:solidFill>
                  <a:srgbClr val="002D40"/>
                </a:solidFill>
                <a:latin typeface="Montserrat" charset="0"/>
                <a:ea typeface="Montserrat" charset="0"/>
                <a:cs typeface="Montserrat" charset="0"/>
              </a:rPr>
              <a:t>Second Level</a:t>
            </a:r>
            <a:endParaRPr lang="en-US" dirty="0"/>
          </a:p>
        </p:txBody>
      </p:sp>
      <p:sp>
        <p:nvSpPr>
          <p:cNvPr id="4" name="Date Placeholder 3"/>
          <p:cNvSpPr>
            <a:spLocks noGrp="1"/>
          </p:cNvSpPr>
          <p:nvPr>
            <p:ph type="dt" sz="half" idx="10"/>
          </p:nvPr>
        </p:nvSpPr>
        <p:spPr>
          <a:xfrm>
            <a:off x="6400800" y="4547062"/>
            <a:ext cx="2040556" cy="365125"/>
          </a:xfrm>
        </p:spPr>
        <p:txBody>
          <a:bodyPr lIns="0" tIns="0" rIns="0" bIns="0" anchor="t" anchorCtr="0"/>
          <a:lstStyle>
            <a:lvl1pPr algn="r">
              <a:defRPr b="1" i="0">
                <a:solidFill>
                  <a:srgbClr val="B4BEBE"/>
                </a:solidFill>
                <a:latin typeface="Montserrat" charset="0"/>
                <a:ea typeface="Montserrat" charset="0"/>
                <a:cs typeface="Montserrat" charset="0"/>
              </a:defRPr>
            </a:lvl1pPr>
          </a:lstStyle>
          <a:p>
            <a:r>
              <a:rPr lang="en-US"/>
              <a:t>September 26, 2017</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41"/>
            <a:ext cx="9144000" cy="2540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948" y="941920"/>
            <a:ext cx="1883957" cy="894379"/>
          </a:xfrm>
          <a:prstGeom prst="rect">
            <a:avLst/>
          </a:prstGeom>
        </p:spPr>
      </p:pic>
      <p:cxnSp>
        <p:nvCxnSpPr>
          <p:cNvPr id="9" name="Straight Connector 8"/>
          <p:cNvCxnSpPr/>
          <p:nvPr userDrawn="1"/>
        </p:nvCxnSpPr>
        <p:spPr>
          <a:xfrm>
            <a:off x="671948" y="4275527"/>
            <a:ext cx="7769408" cy="0"/>
          </a:xfrm>
          <a:prstGeom prst="line">
            <a:avLst/>
          </a:prstGeom>
          <a:ln w="25400">
            <a:solidFill>
              <a:srgbClr val="B4BEBE">
                <a:alpha val="60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30497" y="6575655"/>
            <a:ext cx="194311" cy="0"/>
          </a:xfrm>
          <a:prstGeom prst="line">
            <a:avLst/>
          </a:prstGeom>
          <a:ln w="25400">
            <a:solidFill>
              <a:srgbClr val="00AAE7"/>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430497" y="6356352"/>
            <a:ext cx="194310" cy="187642"/>
          </a:xfrm>
          <a:prstGeom prst="rect">
            <a:avLst/>
          </a:prstGeom>
        </p:spPr>
        <p:txBody>
          <a:bodyPr lIns="0" tIns="0" rIns="0" bIns="0" anchor="t" anchorCtr="0"/>
          <a:lstStyle>
            <a:lvl1pPr algn="ctr">
              <a:defRPr sz="900" b="1" i="0">
                <a:solidFill>
                  <a:srgbClr val="002D40"/>
                </a:solidFill>
                <a:latin typeface="Montserrat" charset="0"/>
                <a:ea typeface="Montserrat" charset="0"/>
                <a:cs typeface="Montserrat" charset="0"/>
              </a:defRPr>
            </a:lvl1pPr>
          </a:lstStyle>
          <a:p>
            <a:fld id="{02181ED5-AC26-FD4C-9C69-F674954D5A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September 26,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6C1330-72D2-BF41-9823-6F6B6FAC7C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September 26,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6C1330-72D2-BF41-9823-6F6B6FAC7C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Title</a:t>
            </a:r>
          </a:p>
        </p:txBody>
      </p:sp>
      <p:sp>
        <p:nvSpPr>
          <p:cNvPr id="3" name="Content Placeholder 2"/>
          <p:cNvSpPr>
            <a:spLocks noGrp="1"/>
          </p:cNvSpPr>
          <p:nvPr>
            <p:ph sz="half" idx="1" hasCustomPrompt="1"/>
          </p:nvPr>
        </p:nvSpPr>
        <p:spPr>
          <a:xfrm>
            <a:off x="628650" y="1825625"/>
            <a:ext cx="3886200" cy="4351338"/>
          </a:xfrm>
        </p:spPr>
        <p:txBody>
          <a:bodyPr>
            <a:normAutofit/>
          </a:bodyPr>
          <a:lstStyle>
            <a:lvl1pPr marL="342900" indent="-342900">
              <a:lnSpc>
                <a:spcPct val="100000"/>
              </a:lnSpc>
              <a:spcBef>
                <a:spcPts val="0"/>
              </a:spcBef>
              <a:buFontTx/>
              <a:buBlip>
                <a:blip r:embed="rId2"/>
              </a:buBlip>
              <a:defRPr sz="2400">
                <a:latin typeface="Arial" panose="020B0604020202020204" pitchFamily="34" charset="0"/>
                <a:cs typeface="Arial" panose="020B0604020202020204" pitchFamily="34" charset="0"/>
              </a:defRPr>
            </a:lvl1pPr>
            <a:lvl2pPr marL="685800" indent="-228600">
              <a:lnSpc>
                <a:spcPct val="100000"/>
              </a:lnSpc>
              <a:spcBef>
                <a:spcPts val="0"/>
              </a:spcBef>
              <a:buClr>
                <a:schemeClr val="tx2"/>
              </a:buClr>
              <a:buFontTx/>
              <a:buBlip>
                <a:blip r:embed="rId3"/>
              </a:buBlip>
              <a:defRPr sz="1800">
                <a:latin typeface="Georgia" panose="02040502050405020303" pitchFamily="18" charset="0"/>
              </a:defRPr>
            </a:lvl2pPr>
            <a:lvl3pPr marL="1143000" indent="-228600">
              <a:lnSpc>
                <a:spcPct val="100000"/>
              </a:lnSpc>
              <a:spcBef>
                <a:spcPts val="0"/>
              </a:spcBef>
              <a:buClr>
                <a:schemeClr val="tx2"/>
              </a:buClr>
              <a:buFontTx/>
              <a:buBlip>
                <a:blip r:embed="rId3"/>
              </a:buBlip>
              <a:defRPr sz="1600">
                <a:latin typeface="Georgia" panose="02040502050405020303" pitchFamily="18" charset="0"/>
              </a:defRPr>
            </a:lvl3pPr>
            <a:lvl4pPr marL="1600200" indent="-228600">
              <a:lnSpc>
                <a:spcPct val="100000"/>
              </a:lnSpc>
              <a:spcBef>
                <a:spcPts val="0"/>
              </a:spcBef>
              <a:buClr>
                <a:schemeClr val="tx2"/>
              </a:buClr>
              <a:buFontTx/>
              <a:buBlip>
                <a:blip r:embed="rId3"/>
              </a:buBlip>
              <a:defRPr sz="1500">
                <a:latin typeface="Georgia" panose="02040502050405020303" pitchFamily="18" charset="0"/>
              </a:defRPr>
            </a:lvl4pPr>
            <a:lvl5pPr marL="2057400" indent="-228600">
              <a:lnSpc>
                <a:spcPct val="100000"/>
              </a:lnSpc>
              <a:spcBef>
                <a:spcPts val="0"/>
              </a:spcBef>
              <a:buClr>
                <a:schemeClr val="tx2"/>
              </a:buClr>
              <a:buFontTx/>
              <a:buBlip>
                <a:blip r:embed="rId3"/>
              </a:buBlip>
              <a:defRPr sz="1400">
                <a:latin typeface="Georgia" panose="02040502050405020303" pitchFamily="18"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457950" y="6442611"/>
            <a:ext cx="2057400" cy="365125"/>
          </a:xfrm>
          <a:prstGeom prst="rect">
            <a:avLst/>
          </a:prstGeom>
        </p:spPr>
        <p:txBody>
          <a:bodyPr/>
          <a:lstStyle>
            <a:lvl1pPr>
              <a:defRPr>
                <a:solidFill>
                  <a:schemeClr val="accent1"/>
                </a:solidFill>
              </a:defRPr>
            </a:lvl1pPr>
          </a:lstStyle>
          <a:p>
            <a:fld id="{E46C1330-72D2-BF41-9823-6F6B6FAC7CE8}" type="slidenum">
              <a:rPr lang="en-US" smtClean="0"/>
              <a:pPr/>
              <a:t>‹#›</a:t>
            </a:fld>
            <a:endParaRPr lang="en-US" dirty="0"/>
          </a:p>
        </p:txBody>
      </p:sp>
      <p:sp>
        <p:nvSpPr>
          <p:cNvPr id="8" name="Content Placeholder 2">
            <a:extLst>
              <a:ext uri="{FF2B5EF4-FFF2-40B4-BE49-F238E27FC236}">
                <a16:creationId xmlns:a16="http://schemas.microsoft.com/office/drawing/2014/main" id="{A6CE0D0A-E6BE-4AAC-9AAD-76F1B84FB223}"/>
              </a:ext>
            </a:extLst>
          </p:cNvPr>
          <p:cNvSpPr>
            <a:spLocks noGrp="1"/>
          </p:cNvSpPr>
          <p:nvPr>
            <p:ph sz="half" idx="13" hasCustomPrompt="1"/>
          </p:nvPr>
        </p:nvSpPr>
        <p:spPr>
          <a:xfrm>
            <a:off x="4819650" y="1856105"/>
            <a:ext cx="3886200" cy="4351338"/>
          </a:xfrm>
        </p:spPr>
        <p:txBody>
          <a:bodyPr>
            <a:normAutofit/>
          </a:bodyPr>
          <a:lstStyle>
            <a:lvl1pPr marL="342900" indent="-342900">
              <a:lnSpc>
                <a:spcPct val="100000"/>
              </a:lnSpc>
              <a:spcBef>
                <a:spcPts val="0"/>
              </a:spcBef>
              <a:buFontTx/>
              <a:buBlip>
                <a:blip r:embed="rId2"/>
              </a:buBlip>
              <a:defRPr sz="2400">
                <a:latin typeface="Arial" panose="020B0604020202020204" pitchFamily="34" charset="0"/>
                <a:cs typeface="Arial" panose="020B0604020202020204" pitchFamily="34" charset="0"/>
              </a:defRPr>
            </a:lvl1pPr>
            <a:lvl2pPr marL="685800" indent="-228600">
              <a:lnSpc>
                <a:spcPct val="100000"/>
              </a:lnSpc>
              <a:spcBef>
                <a:spcPts val="0"/>
              </a:spcBef>
              <a:buClr>
                <a:schemeClr val="tx2"/>
              </a:buClr>
              <a:buFontTx/>
              <a:buBlip>
                <a:blip r:embed="rId3"/>
              </a:buBlip>
              <a:defRPr sz="1800">
                <a:latin typeface="Georgia" panose="02040502050405020303" pitchFamily="18" charset="0"/>
              </a:defRPr>
            </a:lvl2pPr>
            <a:lvl3pPr marL="1143000" indent="-228600">
              <a:lnSpc>
                <a:spcPct val="100000"/>
              </a:lnSpc>
              <a:spcBef>
                <a:spcPts val="0"/>
              </a:spcBef>
              <a:buClr>
                <a:schemeClr val="tx2"/>
              </a:buClr>
              <a:buFontTx/>
              <a:buBlip>
                <a:blip r:embed="rId3"/>
              </a:buBlip>
              <a:defRPr sz="1600">
                <a:latin typeface="Georgia" panose="02040502050405020303" pitchFamily="18" charset="0"/>
              </a:defRPr>
            </a:lvl3pPr>
            <a:lvl4pPr marL="1600200" indent="-228600">
              <a:lnSpc>
                <a:spcPct val="100000"/>
              </a:lnSpc>
              <a:spcBef>
                <a:spcPts val="0"/>
              </a:spcBef>
              <a:buClr>
                <a:schemeClr val="tx2"/>
              </a:buClr>
              <a:buFontTx/>
              <a:buBlip>
                <a:blip r:embed="rId3"/>
              </a:buBlip>
              <a:defRPr sz="1500">
                <a:latin typeface="Georgia" panose="02040502050405020303" pitchFamily="18" charset="0"/>
              </a:defRPr>
            </a:lvl4pPr>
            <a:lvl5pPr marL="2057400" indent="-228600">
              <a:lnSpc>
                <a:spcPct val="100000"/>
              </a:lnSpc>
              <a:spcBef>
                <a:spcPts val="0"/>
              </a:spcBef>
              <a:buClr>
                <a:schemeClr val="tx2"/>
              </a:buClr>
              <a:buFontTx/>
              <a:buBlip>
                <a:blip r:embed="rId3"/>
              </a:buBlip>
              <a:defRPr sz="1400">
                <a:latin typeface="Georgia" panose="02040502050405020303" pitchFamily="18"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783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01"/>
            <a:ext cx="9144000" cy="12827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624808" y="3301"/>
            <a:ext cx="519192" cy="519192"/>
          </a:xfrm>
          <a:prstGeom prst="rect">
            <a:avLst/>
          </a:prstGeom>
        </p:spPr>
      </p:pic>
      <p:sp>
        <p:nvSpPr>
          <p:cNvPr id="2" name="Title 1"/>
          <p:cNvSpPr>
            <a:spLocks noGrp="1"/>
          </p:cNvSpPr>
          <p:nvPr>
            <p:ph type="title" hasCustomPrompt="1"/>
          </p:nvPr>
        </p:nvSpPr>
        <p:spPr>
          <a:xfrm>
            <a:off x="628650" y="3302"/>
            <a:ext cx="7886700" cy="1282700"/>
          </a:xfrm>
        </p:spPr>
        <p:txBody>
          <a:bodyPr lIns="0" tIns="0" rIns="0" bIns="0"/>
          <a:lstStyle>
            <a:lvl1pPr>
              <a:defRPr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a:t>
            </a:r>
          </a:p>
        </p:txBody>
      </p:sp>
      <p:sp>
        <p:nvSpPr>
          <p:cNvPr id="3" name="Content Placeholder 2"/>
          <p:cNvSpPr>
            <a:spLocks noGrp="1"/>
          </p:cNvSpPr>
          <p:nvPr>
            <p:ph idx="1" hasCustomPrompt="1"/>
          </p:nvPr>
        </p:nvSpPr>
        <p:spPr>
          <a:xfrm>
            <a:off x="628650" y="1431985"/>
            <a:ext cx="7886700" cy="4917057"/>
          </a:xfrm>
        </p:spPr>
        <p:txBody>
          <a:bodyPr>
            <a:normAutofit/>
          </a:bodyPr>
          <a:lstStyle>
            <a:lvl1pPr marL="295275" indent="-285750">
              <a:lnSpc>
                <a:spcPct val="100000"/>
              </a:lnSpc>
              <a:spcBef>
                <a:spcPts val="0"/>
              </a:spcBef>
              <a:buFontTx/>
              <a:buBlip>
                <a:blip r:embed="rId4"/>
              </a:buBlip>
              <a:defRPr sz="2200" b="0" i="0">
                <a:solidFill>
                  <a:srgbClr val="00AAE7"/>
                </a:solidFill>
                <a:latin typeface="Arial" panose="020B0604020202020204" pitchFamily="34" charset="0"/>
                <a:ea typeface="Arial" panose="020B0604020202020204" pitchFamily="34" charset="0"/>
                <a:cs typeface="Arial" panose="020B0604020202020204" pitchFamily="34" charset="0"/>
              </a:defRPr>
            </a:lvl1pPr>
            <a:lvl2pPr marL="685800" indent="-228600">
              <a:lnSpc>
                <a:spcPct val="100000"/>
              </a:lnSpc>
              <a:spcBef>
                <a:spcPts val="0"/>
              </a:spcBef>
              <a:buClr>
                <a:schemeClr val="tx2"/>
              </a:buClr>
              <a:buFontTx/>
              <a:buBlip>
                <a:blip r:embed="rId5"/>
              </a:buBlip>
              <a:defRPr sz="1800" b="0" i="0">
                <a:solidFill>
                  <a:schemeClr val="tx2"/>
                </a:solidFill>
                <a:latin typeface="Georgia" panose="02040502050405020303" pitchFamily="18" charset="0"/>
                <a:ea typeface="Georgia" panose="02040502050405020303" pitchFamily="18" charset="0"/>
                <a:cs typeface="Georgia" panose="02040502050405020303" pitchFamily="18" charset="0"/>
              </a:defRPr>
            </a:lvl2pPr>
            <a:lvl3pPr marL="1143000" indent="-228600">
              <a:lnSpc>
                <a:spcPct val="100000"/>
              </a:lnSpc>
              <a:spcBef>
                <a:spcPts val="0"/>
              </a:spcBef>
              <a:buClr>
                <a:schemeClr val="tx2"/>
              </a:buClr>
              <a:buFontTx/>
              <a:buBlip>
                <a:blip r:embed="rId5"/>
              </a:buBlip>
              <a:defRPr sz="1600">
                <a:solidFill>
                  <a:schemeClr val="tx2"/>
                </a:solidFill>
                <a:latin typeface="Georgia" panose="02040502050405020303" pitchFamily="18" charset="0"/>
              </a:defRPr>
            </a:lvl3pPr>
            <a:lvl4pPr marL="1600200" indent="-228600">
              <a:lnSpc>
                <a:spcPct val="100000"/>
              </a:lnSpc>
              <a:spcBef>
                <a:spcPts val="0"/>
              </a:spcBef>
              <a:buClr>
                <a:schemeClr val="tx2"/>
              </a:buClr>
              <a:buFontTx/>
              <a:buBlip>
                <a:blip r:embed="rId5"/>
              </a:buBlip>
              <a:defRPr sz="1500">
                <a:solidFill>
                  <a:schemeClr val="tx2"/>
                </a:solidFill>
                <a:latin typeface="Georgia" panose="02040502050405020303" pitchFamily="18" charset="0"/>
              </a:defRPr>
            </a:lvl4pPr>
            <a:lvl5pPr marL="2057400" indent="-228600">
              <a:lnSpc>
                <a:spcPct val="100000"/>
              </a:lnSpc>
              <a:spcBef>
                <a:spcPts val="0"/>
              </a:spcBef>
              <a:buClr>
                <a:schemeClr val="tx2"/>
              </a:buClr>
              <a:buFontTx/>
              <a:buBlip>
                <a:blip r:embed="rId5"/>
              </a:buBlip>
              <a:defRPr sz="1400">
                <a:solidFill>
                  <a:schemeClr val="tx2"/>
                </a:solidFill>
                <a:latin typeface="Georgia" panose="02040502050405020303" pitchFamily="18" charset="0"/>
              </a:defRPr>
            </a:lvl5p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
            <a:extLst>
              <a:ext uri="{FF2B5EF4-FFF2-40B4-BE49-F238E27FC236}">
                <a16:creationId xmlns:a16="http://schemas.microsoft.com/office/drawing/2014/main" id="{12EEC590-E441-4506-9823-5DE902FD52BF}"/>
              </a:ext>
            </a:extLst>
          </p:cNvPr>
          <p:cNvSpPr>
            <a:spLocks noGrp="1"/>
          </p:cNvSpPr>
          <p:nvPr>
            <p:ph type="sldNum" sz="quarter" idx="4"/>
          </p:nvPr>
        </p:nvSpPr>
        <p:spPr>
          <a:xfrm>
            <a:off x="6457950" y="6442615"/>
            <a:ext cx="2057400" cy="365125"/>
          </a:xfrm>
          <a:prstGeom prst="rect">
            <a:avLst/>
          </a:prstGeom>
        </p:spPr>
        <p:txBody>
          <a:bodyPr vert="horz" lIns="91440" tIns="45720" rIns="91440" bIns="45720" rtlCol="0" anchor="ctr"/>
          <a:lstStyle>
            <a:lvl1pPr algn="r">
              <a:defRPr sz="1100">
                <a:solidFill>
                  <a:schemeClr val="accent1"/>
                </a:solidFill>
                <a:latin typeface="Montserrat" panose="00000500000000000000" pitchFamily="2" charset="0"/>
              </a:defRPr>
            </a:lvl1pPr>
          </a:lstStyle>
          <a:p>
            <a:fld id="{E1A30F64-5C6D-6B4C-AE17-BB3608421CF5}" type="slidenum">
              <a:rPr lang="en-US" smtClean="0"/>
              <a:pPr/>
              <a:t>‹#›</a:t>
            </a:fld>
            <a:endParaRPr lang="en-US" dirty="0"/>
          </a:p>
        </p:txBody>
      </p:sp>
    </p:spTree>
    <p:extLst>
      <p:ext uri="{BB962C8B-B14F-4D97-AF65-F5344CB8AC3E}">
        <p14:creationId xmlns:p14="http://schemas.microsoft.com/office/powerpoint/2010/main" val="357802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sz="half" idx="2"/>
          </p:nvPr>
        </p:nvSpPr>
        <p:spPr>
          <a:xfrm>
            <a:off x="575904" y="1582818"/>
            <a:ext cx="3427729" cy="4198620"/>
          </a:xfrm>
          <a:prstGeom prst="rect">
            <a:avLst/>
          </a:prstGeom>
        </p:spPr>
        <p:txBody>
          <a:bodyPr wrap="square" lIns="0" tIns="0" rIns="0" bIns="0">
            <a:spAutoFit/>
          </a:bodyPr>
          <a:lstStyle>
            <a:lvl1pPr>
              <a:defRPr sz="1400" b="1" i="0">
                <a:solidFill>
                  <a:srgbClr val="00AAE7"/>
                </a:solidFill>
                <a:latin typeface="Arial"/>
                <a:cs typeface="Arial"/>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a:p>
        </p:txBody>
      </p:sp>
      <p:sp>
        <p:nvSpPr>
          <p:cNvPr id="7" name="Holder 7"/>
          <p:cNvSpPr>
            <a:spLocks noGrp="1"/>
          </p:cNvSpPr>
          <p:nvPr>
            <p:ph type="sldNum" sz="quarter" idx="7"/>
          </p:nvPr>
        </p:nvSpPr>
        <p:spPr/>
        <p:txBody>
          <a:bodyPr lIns="0" tIns="0" rIns="0" bIns="0"/>
          <a:lstStyle>
            <a:lvl1pPr>
              <a:defRPr sz="900" b="1" i="0">
                <a:solidFill>
                  <a:srgbClr val="002D40"/>
                </a:solidFill>
                <a:latin typeface="Arial"/>
                <a:cs typeface="Arial"/>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336400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01"/>
            <a:ext cx="9144000" cy="12827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624808" y="3301"/>
            <a:ext cx="519192" cy="519192"/>
          </a:xfrm>
          <a:prstGeom prst="rect">
            <a:avLst/>
          </a:prstGeom>
        </p:spPr>
      </p:pic>
      <p:sp>
        <p:nvSpPr>
          <p:cNvPr id="2" name="Title 1"/>
          <p:cNvSpPr>
            <a:spLocks noGrp="1"/>
          </p:cNvSpPr>
          <p:nvPr>
            <p:ph type="title" hasCustomPrompt="1"/>
          </p:nvPr>
        </p:nvSpPr>
        <p:spPr>
          <a:xfrm>
            <a:off x="628650" y="3302"/>
            <a:ext cx="7886700" cy="1282700"/>
          </a:xfrm>
        </p:spPr>
        <p:txBody>
          <a:bodyPr lIns="0" tIns="0" rIns="0" bIns="0"/>
          <a:lstStyle>
            <a:lvl1pPr>
              <a:defRPr b="0" i="0">
                <a:solidFill>
                  <a:schemeClr val="bg1"/>
                </a:solidFill>
                <a:latin typeface="Montserrat Light" charset="0"/>
                <a:ea typeface="Montserrat Light" charset="0"/>
                <a:cs typeface="Montserrat Light" charset="0"/>
              </a:defRPr>
            </a:lvl1pPr>
          </a:lstStyle>
          <a:p>
            <a:r>
              <a:rPr lang="en-US" dirty="0"/>
              <a:t>Title</a:t>
            </a:r>
          </a:p>
        </p:txBody>
      </p:sp>
      <p:sp>
        <p:nvSpPr>
          <p:cNvPr id="3" name="Content Placeholder 2"/>
          <p:cNvSpPr>
            <a:spLocks noGrp="1"/>
          </p:cNvSpPr>
          <p:nvPr>
            <p:ph idx="1" hasCustomPrompt="1"/>
          </p:nvPr>
        </p:nvSpPr>
        <p:spPr>
          <a:xfrm>
            <a:off x="628650" y="1825625"/>
            <a:ext cx="7886700" cy="3336579"/>
          </a:xfrm>
        </p:spPr>
        <p:txBody>
          <a:bodyPr/>
          <a:lstStyle>
            <a:lvl1pPr marL="0" indent="0">
              <a:buNone/>
              <a:defRPr sz="1400" b="1" i="0">
                <a:solidFill>
                  <a:srgbClr val="00AAE7"/>
                </a:solidFill>
                <a:latin typeface="Montserrat" charset="0"/>
                <a:ea typeface="Montserrat" charset="0"/>
                <a:cs typeface="Montserrat" charset="0"/>
              </a:defRPr>
            </a:lvl1pPr>
            <a:lvl2pPr>
              <a:defRPr sz="1100" b="0" i="0">
                <a:latin typeface="Montserrat" charset="0"/>
                <a:ea typeface="Montserrat" charset="0"/>
                <a:cs typeface="Montserrat" charset="0"/>
              </a:defRPr>
            </a:lvl2pPr>
          </a:lstStyle>
          <a:p>
            <a:pPr lvl="0"/>
            <a:r>
              <a:rPr lang="en-US" dirty="0"/>
              <a:t>COPY</a:t>
            </a:r>
          </a:p>
          <a:p>
            <a:pPr marL="171450" indent="-161925">
              <a:spcAft>
                <a:spcPts val="600"/>
              </a:spcAft>
              <a:buSzPct val="80000"/>
              <a:buBlip>
                <a:blip r:embed="rId4"/>
              </a:buBlip>
            </a:pPr>
            <a:r>
              <a:rPr lang="en-US" sz="1100" dirty="0">
                <a:solidFill>
                  <a:srgbClr val="002D40"/>
                </a:solidFill>
                <a:latin typeface="Montserrat" charset="0"/>
                <a:ea typeface="Montserrat" charset="0"/>
                <a:cs typeface="Montserrat" charset="0"/>
              </a:rPr>
              <a:t>Second Level</a:t>
            </a:r>
            <a:endParaRPr lang="en-US" dirty="0"/>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1948" y="6225626"/>
            <a:ext cx="778161" cy="369420"/>
          </a:xfrm>
          <a:prstGeom prst="rect">
            <a:avLst/>
          </a:prstGeom>
        </p:spPr>
      </p:pic>
      <p:cxnSp>
        <p:nvCxnSpPr>
          <p:cNvPr id="11" name="Straight Connector 10"/>
          <p:cNvCxnSpPr/>
          <p:nvPr userDrawn="1"/>
        </p:nvCxnSpPr>
        <p:spPr>
          <a:xfrm>
            <a:off x="8430497" y="6575655"/>
            <a:ext cx="194311" cy="0"/>
          </a:xfrm>
          <a:prstGeom prst="line">
            <a:avLst/>
          </a:prstGeom>
          <a:ln w="25400">
            <a:solidFill>
              <a:srgbClr val="00AAE7"/>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8430497" y="6356352"/>
            <a:ext cx="194310" cy="187642"/>
          </a:xfrm>
          <a:prstGeom prst="rect">
            <a:avLst/>
          </a:prstGeom>
        </p:spPr>
        <p:txBody>
          <a:bodyPr lIns="0" tIns="0" rIns="0" bIns="0" anchor="t" anchorCtr="0"/>
          <a:lstStyle>
            <a:lvl1pPr algn="ctr">
              <a:defRPr sz="900" b="1" i="0">
                <a:solidFill>
                  <a:srgbClr val="002D40"/>
                </a:solidFill>
                <a:latin typeface="Montserrat" charset="0"/>
                <a:ea typeface="Montserrat" charset="0"/>
                <a:cs typeface="Montserrat" charset="0"/>
              </a:defRPr>
            </a:lvl1pPr>
          </a:lstStyle>
          <a:p>
            <a:fld id="{02181ED5-AC26-FD4C-9C69-F674954D5A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September 26, 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30F64-5C6D-6B4C-AE17-BB3608421CF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September 26,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6C1330-72D2-BF41-9823-6F6B6FAC7C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September 26, 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6C1330-72D2-BF41-9823-6F6B6FAC7C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September 26, 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6C1330-72D2-BF41-9823-6F6B6FAC7C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September 26, 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6C1330-72D2-BF41-9823-6F6B6FAC7C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September 26,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6C1330-72D2-BF41-9823-6F6B6FAC7C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September 26,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6C1330-72D2-BF41-9823-6F6B6FAC7C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September 26, 2017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6"/>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30F64-5C6D-6B4C-AE17-BB3608421CF5}" type="slidenum">
              <a:rPr lang="en-US" smtClean="0"/>
              <a:t>‹#›</a:t>
            </a:fld>
            <a:endParaRPr lang="en-US" dirty="0"/>
          </a:p>
        </p:txBody>
      </p:sp>
    </p:spTree>
    <p:extLst>
      <p:ext uri="{BB962C8B-B14F-4D97-AF65-F5344CB8AC3E}">
        <p14:creationId xmlns:p14="http://schemas.microsoft.com/office/powerpoint/2010/main" val="637171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AB577-A405-447C-BFE3-08E153CF3E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301"/>
            <a:ext cx="9144000" cy="1282700"/>
          </a:xfrm>
          <a:prstGeom prst="rect">
            <a:avLst/>
          </a:prstGeom>
        </p:spPr>
      </p:pic>
      <p:pic>
        <p:nvPicPr>
          <p:cNvPr id="9" name="Picture 8">
            <a:extLst>
              <a:ext uri="{FF2B5EF4-FFF2-40B4-BE49-F238E27FC236}">
                <a16:creationId xmlns:a16="http://schemas.microsoft.com/office/drawing/2014/main" id="{40DE8A9E-E290-4336-B075-193659FC42B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8624808" y="3301"/>
            <a:ext cx="519192" cy="519192"/>
          </a:xfrm>
          <a:prstGeom prst="rect">
            <a:avLst/>
          </a:prstGeom>
        </p:spPr>
      </p:pic>
      <p:sp>
        <p:nvSpPr>
          <p:cNvPr id="2" name="Title Placeholder 1"/>
          <p:cNvSpPr>
            <a:spLocks noGrp="1"/>
          </p:cNvSpPr>
          <p:nvPr>
            <p:ph type="title"/>
          </p:nvPr>
        </p:nvSpPr>
        <p:spPr>
          <a:xfrm>
            <a:off x="628650" y="250166"/>
            <a:ext cx="7886700" cy="966159"/>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628650" y="1388854"/>
            <a:ext cx="7886700" cy="4873924"/>
          </a:xfrm>
          <a:prstGeom prst="rect">
            <a:avLst/>
          </a:prstGeom>
        </p:spPr>
        <p:txBody>
          <a:bodyPr vert="horz" lIns="91440" tIns="45720" rIns="91440" bIns="45720" rtlCol="0">
            <a:normAutofit/>
          </a:bodyPr>
          <a:lstStyle/>
          <a:p>
            <a:pPr lvl="0"/>
            <a:r>
              <a:rPr lang="en-US" dirty="0"/>
              <a:t>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6457950" y="6442610"/>
            <a:ext cx="2057400" cy="365125"/>
          </a:xfrm>
          <a:prstGeom prst="rect">
            <a:avLst/>
          </a:prstGeom>
        </p:spPr>
        <p:txBody>
          <a:bodyPr vert="horz" lIns="91440" tIns="45720" rIns="91440" bIns="45720" rtlCol="0" anchor="ctr"/>
          <a:lstStyle>
            <a:lvl1pPr algn="r">
              <a:defRPr sz="1100">
                <a:solidFill>
                  <a:schemeClr val="accent1"/>
                </a:solidFill>
                <a:latin typeface="Montserrat" panose="00000500000000000000" pitchFamily="2" charset="0"/>
              </a:defRPr>
            </a:lvl1pPr>
          </a:lstStyle>
          <a:p>
            <a:fld id="{E1A30F64-5C6D-6B4C-AE17-BB3608421CF5}" type="slidenum">
              <a:rPr lang="en-US" smtClean="0"/>
              <a:pPr/>
              <a:t>‹#›</a:t>
            </a:fld>
            <a:endParaRPr lang="en-US" dirty="0"/>
          </a:p>
        </p:txBody>
      </p:sp>
      <p:pic>
        <p:nvPicPr>
          <p:cNvPr id="10" name="Picture 9">
            <a:extLst>
              <a:ext uri="{FF2B5EF4-FFF2-40B4-BE49-F238E27FC236}">
                <a16:creationId xmlns:a16="http://schemas.microsoft.com/office/drawing/2014/main" id="{7ED20429-BEA5-4365-ADC0-5BD3A4444A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182919" y="6421068"/>
            <a:ext cx="778161" cy="369420"/>
          </a:xfrm>
          <a:prstGeom prst="rect">
            <a:avLst/>
          </a:prstGeom>
        </p:spPr>
      </p:pic>
    </p:spTree>
    <p:extLst>
      <p:ext uri="{BB962C8B-B14F-4D97-AF65-F5344CB8AC3E}">
        <p14:creationId xmlns:p14="http://schemas.microsoft.com/office/powerpoint/2010/main" val="21029130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1800"/>
        </a:spcAft>
        <a:buFontTx/>
        <a:buBlip>
          <a:blip r:embed="rId8"/>
        </a:buBlip>
        <a:defRPr sz="2200" b="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1800"/>
        </a:spcAft>
        <a:buClr>
          <a:schemeClr val="tx2"/>
        </a:buClr>
        <a:buFontTx/>
        <a:buBlip>
          <a:blip r:embed="rId9"/>
        </a:buBlip>
        <a:defRPr sz="1800" kern="1200">
          <a:solidFill>
            <a:schemeClr val="tx2"/>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0"/>
        </a:spcBef>
        <a:spcAft>
          <a:spcPts val="1800"/>
        </a:spcAft>
        <a:buClr>
          <a:schemeClr val="tx2"/>
        </a:buClr>
        <a:buFontTx/>
        <a:buBlip>
          <a:blip r:embed="rId9"/>
        </a:buBlip>
        <a:defRPr sz="1600" kern="1200">
          <a:solidFill>
            <a:schemeClr val="tx2"/>
          </a:solidFill>
          <a:latin typeface="Georgia" panose="02040502050405020303" pitchFamily="18" charset="0"/>
          <a:ea typeface="+mn-ea"/>
          <a:cs typeface="+mn-cs"/>
        </a:defRPr>
      </a:lvl3pPr>
      <a:lvl4pPr marL="1600200" indent="-228600" algn="l" defTabSz="914400" rtl="0" eaLnBrk="1" latinLnBrk="0" hangingPunct="1">
        <a:lnSpc>
          <a:spcPct val="100000"/>
        </a:lnSpc>
        <a:spcBef>
          <a:spcPts val="0"/>
        </a:spcBef>
        <a:spcAft>
          <a:spcPts val="1800"/>
        </a:spcAft>
        <a:buClr>
          <a:schemeClr val="tx2"/>
        </a:buClr>
        <a:buFontTx/>
        <a:buBlip>
          <a:blip r:embed="rId9"/>
        </a:buBlip>
        <a:defRPr sz="1500" kern="1200">
          <a:solidFill>
            <a:schemeClr val="tx2"/>
          </a:solidFill>
          <a:latin typeface="Georgia" panose="02040502050405020303" pitchFamily="18" charset="0"/>
          <a:ea typeface="+mn-ea"/>
          <a:cs typeface="+mn-cs"/>
        </a:defRPr>
      </a:lvl4pPr>
      <a:lvl5pPr marL="2057400" indent="-228600" algn="l" defTabSz="914400" rtl="0" eaLnBrk="1" latinLnBrk="0" hangingPunct="1">
        <a:lnSpc>
          <a:spcPct val="100000"/>
        </a:lnSpc>
        <a:spcBef>
          <a:spcPts val="0"/>
        </a:spcBef>
        <a:spcAft>
          <a:spcPts val="1800"/>
        </a:spcAft>
        <a:buClr>
          <a:schemeClr val="tx2"/>
        </a:buClr>
        <a:buFontTx/>
        <a:buBlip>
          <a:blip r:embed="rId9"/>
        </a:buBlip>
        <a:defRPr sz="1400" kern="1200">
          <a:solidFill>
            <a:schemeClr val="tx2"/>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5.xml"/><Relationship Id="rId16" Type="http://schemas.openxmlformats.org/officeDocument/2006/relationships/image" Target="../media/image31.svg"/><Relationship Id="rId1" Type="http://schemas.openxmlformats.org/officeDocument/2006/relationships/slideLayout" Target="../slideLayouts/slideLayout13.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4.sv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254677-5646-47B0-9940-BBAC090CE800}"/>
              </a:ext>
            </a:extLst>
          </p:cNvPr>
          <p:cNvSpPr>
            <a:spLocks noGrp="1"/>
          </p:cNvSpPr>
          <p:nvPr>
            <p:ph type="sldNum" sz="quarter" idx="12"/>
          </p:nvPr>
        </p:nvSpPr>
        <p:spPr/>
        <p:txBody>
          <a:bodyPr/>
          <a:lstStyle/>
          <a:p>
            <a:fld id="{E46C1330-72D2-BF41-9823-6F6B6FAC7CE8}" type="slidenum">
              <a:rPr lang="en-US" smtClean="0"/>
              <a:t>1</a:t>
            </a:fld>
            <a:endParaRPr lang="en-US"/>
          </a:p>
        </p:txBody>
      </p:sp>
      <p:pic>
        <p:nvPicPr>
          <p:cNvPr id="4" name="Picture 3" descr="Logo&#10;&#10;Description automatically generated with medium confidence">
            <a:extLst>
              <a:ext uri="{FF2B5EF4-FFF2-40B4-BE49-F238E27FC236}">
                <a16:creationId xmlns:a16="http://schemas.microsoft.com/office/drawing/2014/main" id="{96C06B52-DD16-4026-82A6-AF5B772405B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7466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55F-B4F3-42E1-ACC7-B79BE3E8EC56}"/>
              </a:ext>
            </a:extLst>
          </p:cNvPr>
          <p:cNvSpPr>
            <a:spLocks noGrp="1"/>
          </p:cNvSpPr>
          <p:nvPr>
            <p:ph type="title"/>
          </p:nvPr>
        </p:nvSpPr>
        <p:spPr/>
        <p:txBody>
          <a:bodyPr/>
          <a:lstStyle/>
          <a:p>
            <a:r>
              <a:rPr lang="en-US" dirty="0">
                <a:latin typeface="Montserrat Light" panose="00000400000000000000" pitchFamily="2" charset="0"/>
              </a:rPr>
              <a:t>Don’t Lose Your Dinosaur</a:t>
            </a:r>
          </a:p>
        </p:txBody>
      </p:sp>
      <p:sp>
        <p:nvSpPr>
          <p:cNvPr id="3" name="Content Placeholder 2">
            <a:extLst>
              <a:ext uri="{FF2B5EF4-FFF2-40B4-BE49-F238E27FC236}">
                <a16:creationId xmlns:a16="http://schemas.microsoft.com/office/drawing/2014/main" id="{C7904A7F-1A69-46BB-B4BB-0F150A4B36F7}"/>
              </a:ext>
            </a:extLst>
          </p:cNvPr>
          <p:cNvSpPr>
            <a:spLocks noGrp="1"/>
          </p:cNvSpPr>
          <p:nvPr>
            <p:ph idx="1"/>
          </p:nvPr>
        </p:nvSpPr>
        <p:spPr/>
        <p:txBody>
          <a:bodyPr>
            <a:normAutofit/>
          </a:bodyPr>
          <a:lstStyle/>
          <a:p>
            <a:r>
              <a:rPr lang="en-US" dirty="0">
                <a:latin typeface="+mj-lt"/>
              </a:rPr>
              <a:t>Identify the things that are most important to your culture</a:t>
            </a:r>
          </a:p>
          <a:p>
            <a:pPr marL="9525" indent="0">
              <a:buNone/>
            </a:pPr>
            <a:endParaRPr lang="en-US" dirty="0">
              <a:latin typeface="+mj-lt"/>
            </a:endParaRPr>
          </a:p>
          <a:p>
            <a:r>
              <a:rPr lang="en-US" dirty="0">
                <a:latin typeface="+mj-lt"/>
              </a:rPr>
              <a:t>Develop a Remote Engagement Plan to ensure the important things are present</a:t>
            </a:r>
          </a:p>
          <a:p>
            <a:endParaRPr lang="en-US" dirty="0">
              <a:latin typeface="+mj-lt"/>
            </a:endParaRPr>
          </a:p>
          <a:p>
            <a:r>
              <a:rPr lang="en-US" dirty="0">
                <a:latin typeface="+mj-lt"/>
              </a:rPr>
              <a:t>Continuously survey, evaluate, and improve</a:t>
            </a:r>
          </a:p>
          <a:p>
            <a:endParaRPr lang="en-US" dirty="0">
              <a:latin typeface="+mj-lt"/>
            </a:endParaRPr>
          </a:p>
          <a:p>
            <a:r>
              <a:rPr lang="en-US" dirty="0">
                <a:latin typeface="+mj-lt"/>
              </a:rPr>
              <a:t>Prepare for the hybrid virtual + in person workplace</a:t>
            </a:r>
          </a:p>
          <a:p>
            <a:endParaRPr lang="en-US" dirty="0"/>
          </a:p>
          <a:p>
            <a:pPr marL="457200" lvl="1" indent="0">
              <a:buNone/>
            </a:pPr>
            <a:endParaRPr lang="en-US" dirty="0"/>
          </a:p>
          <a:p>
            <a:endParaRPr lang="en-US" dirty="0">
              <a:latin typeface="+mj-lt"/>
            </a:endParaRPr>
          </a:p>
          <a:p>
            <a:pPr marL="9525" indent="0">
              <a:buNone/>
            </a:pPr>
            <a:endParaRPr lang="en-US" dirty="0"/>
          </a:p>
        </p:txBody>
      </p:sp>
      <p:pic>
        <p:nvPicPr>
          <p:cNvPr id="8" name="Picture 7">
            <a:extLst>
              <a:ext uri="{FF2B5EF4-FFF2-40B4-BE49-F238E27FC236}">
                <a16:creationId xmlns:a16="http://schemas.microsoft.com/office/drawing/2014/main" id="{B477B93E-EDD9-46CC-BE22-26CA36E1BDEF}"/>
              </a:ext>
            </a:extLst>
          </p:cNvPr>
          <p:cNvPicPr>
            <a:picLocks noChangeAspect="1"/>
          </p:cNvPicPr>
          <p:nvPr/>
        </p:nvPicPr>
        <p:blipFill>
          <a:blip r:embed="rId3"/>
          <a:stretch>
            <a:fillRect/>
          </a:stretch>
        </p:blipFill>
        <p:spPr>
          <a:xfrm>
            <a:off x="7029321" y="5880371"/>
            <a:ext cx="1486029" cy="937341"/>
          </a:xfrm>
          <a:prstGeom prst="rect">
            <a:avLst/>
          </a:prstGeom>
        </p:spPr>
      </p:pic>
      <p:sp>
        <p:nvSpPr>
          <p:cNvPr id="4" name="Slide Number Placeholder 3">
            <a:extLst>
              <a:ext uri="{FF2B5EF4-FFF2-40B4-BE49-F238E27FC236}">
                <a16:creationId xmlns:a16="http://schemas.microsoft.com/office/drawing/2014/main" id="{6B9B494D-571E-4C78-A69D-517066642F8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30F64-5C6D-6B4C-AE17-BB3608421CF5}" type="slidenum">
              <a:rPr kumimoji="0" lang="en-US" sz="1100" b="0" i="0" u="none" strike="noStrike" kern="1200" cap="none" spc="0" normalizeH="0" baseline="0" noProof="0" smtClean="0">
                <a:ln>
                  <a:noFill/>
                </a:ln>
                <a:solidFill>
                  <a:srgbClr val="00AAE7"/>
                </a:solidFill>
                <a:effectLst/>
                <a:uLnTx/>
                <a:uFillTx/>
                <a:latin typeface="Montserrat"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00AAE7"/>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875330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EF79-10F3-4871-88F3-E13D273B822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587EBD8-FC23-4E2C-A63D-F5B3DED72F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EE3426-B521-4EA2-9E4F-A0EB747F7034}"/>
              </a:ext>
            </a:extLst>
          </p:cNvPr>
          <p:cNvSpPr>
            <a:spLocks noGrp="1"/>
          </p:cNvSpPr>
          <p:nvPr>
            <p:ph type="sldNum" sz="quarter" idx="12"/>
          </p:nvPr>
        </p:nvSpPr>
        <p:spPr/>
        <p:txBody>
          <a:bodyPr/>
          <a:lstStyle/>
          <a:p>
            <a:fld id="{E1A30F64-5C6D-6B4C-AE17-BB3608421CF5}" type="slidenum">
              <a:rPr lang="en-US" smtClean="0"/>
              <a:t>11</a:t>
            </a:fld>
            <a:endParaRPr lang="en-US" dirty="0"/>
          </a:p>
        </p:txBody>
      </p:sp>
      <p:pic>
        <p:nvPicPr>
          <p:cNvPr id="8" name="Picture 7" descr="Logo&#10;&#10;Description automatically generated">
            <a:extLst>
              <a:ext uri="{FF2B5EF4-FFF2-40B4-BE49-F238E27FC236}">
                <a16:creationId xmlns:a16="http://schemas.microsoft.com/office/drawing/2014/main" id="{AF1E3373-F0F8-4FAF-8DFE-B98299D9291D}"/>
              </a:ext>
            </a:extLst>
          </p:cNvPr>
          <p:cNvPicPr>
            <a:picLocks noChangeAspect="1"/>
          </p:cNvPicPr>
          <p:nvPr/>
        </p:nvPicPr>
        <p:blipFill>
          <a:blip r:embed="rId2"/>
          <a:stretch>
            <a:fillRect/>
          </a:stretch>
        </p:blipFill>
        <p:spPr>
          <a:xfrm>
            <a:off x="0" y="0"/>
            <a:ext cx="9144000" cy="6858000"/>
          </a:xfrm>
          <a:prstGeom prst="rect">
            <a:avLst/>
          </a:prstGeom>
        </p:spPr>
      </p:pic>
      <p:pic>
        <p:nvPicPr>
          <p:cNvPr id="10" name="Picture 9" descr="Logo&#10;&#10;Description automatically generated">
            <a:extLst>
              <a:ext uri="{FF2B5EF4-FFF2-40B4-BE49-F238E27FC236}">
                <a16:creationId xmlns:a16="http://schemas.microsoft.com/office/drawing/2014/main" id="{C74FB0A8-F154-4396-BFEA-2B6D545A1AF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6597202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55F-B4F3-42E1-ACC7-B79BE3E8EC56}"/>
              </a:ext>
            </a:extLst>
          </p:cNvPr>
          <p:cNvSpPr>
            <a:spLocks noGrp="1"/>
          </p:cNvSpPr>
          <p:nvPr>
            <p:ph type="title"/>
          </p:nvPr>
        </p:nvSpPr>
        <p:spPr/>
        <p:txBody>
          <a:bodyPr/>
          <a:lstStyle/>
          <a:p>
            <a:r>
              <a:rPr lang="en-US" dirty="0">
                <a:latin typeface="Montserrat Light" panose="00000400000000000000" pitchFamily="2" charset="0"/>
              </a:rPr>
              <a:t>Introduction Video</a:t>
            </a:r>
          </a:p>
        </p:txBody>
      </p:sp>
      <p:sp>
        <p:nvSpPr>
          <p:cNvPr id="3" name="Content Placeholder 2">
            <a:extLst>
              <a:ext uri="{FF2B5EF4-FFF2-40B4-BE49-F238E27FC236}">
                <a16:creationId xmlns:a16="http://schemas.microsoft.com/office/drawing/2014/main" id="{C7904A7F-1A69-46BB-B4BB-0F150A4B36F7}"/>
              </a:ext>
            </a:extLst>
          </p:cNvPr>
          <p:cNvSpPr>
            <a:spLocks noGrp="1"/>
          </p:cNvSpPr>
          <p:nvPr>
            <p:ph idx="1"/>
          </p:nvPr>
        </p:nvSpPr>
        <p:spPr>
          <a:xfrm>
            <a:off x="628650" y="5757418"/>
            <a:ext cx="7886700" cy="591624"/>
          </a:xfrm>
        </p:spPr>
        <p:txBody>
          <a:bodyPr anchor="ctr">
            <a:normAutofit fontScale="92500" lnSpcReduction="20000"/>
          </a:bodyPr>
          <a:lstStyle/>
          <a:p>
            <a:pPr marL="9525" indent="0" algn="ctr">
              <a:buNone/>
            </a:pPr>
            <a:r>
              <a:rPr lang="en-US" b="1" dirty="0">
                <a:solidFill>
                  <a:srgbClr val="202124"/>
                </a:solidFill>
                <a:latin typeface="Roboto" panose="02000000000000000000" pitchFamily="2" charset="0"/>
              </a:rPr>
              <a:t>Clip Credit: </a:t>
            </a:r>
            <a:r>
              <a:rPr lang="en-US" b="1" i="0" dirty="0">
                <a:solidFill>
                  <a:srgbClr val="202124"/>
                </a:solidFill>
                <a:effectLst/>
                <a:latin typeface="Roboto" panose="02000000000000000000" pitchFamily="2" charset="0"/>
              </a:rPr>
              <a:t>Step Brothers.</a:t>
            </a:r>
            <a:r>
              <a:rPr lang="en-US" b="0" i="0" dirty="0">
                <a:solidFill>
                  <a:srgbClr val="202124"/>
                </a:solidFill>
                <a:effectLst/>
                <a:latin typeface="Roboto" panose="02000000000000000000" pitchFamily="2" charset="0"/>
              </a:rPr>
              <a:t> </a:t>
            </a:r>
            <a:r>
              <a:rPr lang="en-US" b="1" i="0" dirty="0">
                <a:solidFill>
                  <a:srgbClr val="202124"/>
                </a:solidFill>
                <a:effectLst/>
                <a:latin typeface="Roboto" panose="02000000000000000000" pitchFamily="2" charset="0"/>
              </a:rPr>
              <a:t>Directed by Adam McKay, Columbia Pictures, 2008.</a:t>
            </a:r>
            <a:r>
              <a:rPr lang="en-US" b="0" i="0" dirty="0">
                <a:solidFill>
                  <a:srgbClr val="202124"/>
                </a:solidFill>
                <a:effectLst/>
                <a:latin typeface="Roboto" panose="02000000000000000000" pitchFamily="2" charset="0"/>
              </a:rPr>
              <a:t> </a:t>
            </a:r>
            <a:endParaRPr lang="en-US" dirty="0"/>
          </a:p>
        </p:txBody>
      </p:sp>
      <p:sp>
        <p:nvSpPr>
          <p:cNvPr id="4" name="Slide Number Placeholder 3">
            <a:extLst>
              <a:ext uri="{FF2B5EF4-FFF2-40B4-BE49-F238E27FC236}">
                <a16:creationId xmlns:a16="http://schemas.microsoft.com/office/drawing/2014/main" id="{6B9B494D-571E-4C78-A69D-517066642F8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30F64-5C6D-6B4C-AE17-BB3608421CF5}" type="slidenum">
              <a:rPr kumimoji="0" lang="en-US" sz="1100" b="0" i="0" u="none" strike="noStrike" kern="1200" cap="none" spc="0" normalizeH="0" baseline="0" noProof="0" smtClean="0">
                <a:ln>
                  <a:noFill/>
                </a:ln>
                <a:solidFill>
                  <a:srgbClr val="00AAE7"/>
                </a:solidFill>
                <a:effectLst/>
                <a:uLnTx/>
                <a:uFillTx/>
                <a:latin typeface="Montserrat"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00AAE7"/>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10488267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Egg with solid fill">
            <a:extLst>
              <a:ext uri="{FF2B5EF4-FFF2-40B4-BE49-F238E27FC236}">
                <a16:creationId xmlns:a16="http://schemas.microsoft.com/office/drawing/2014/main" id="{37911B53-5819-426C-A4CD-DD6C1A0D17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837173" y="5880725"/>
            <a:ext cx="1046984" cy="1046984"/>
          </a:xfrm>
          <a:prstGeom prst="rect">
            <a:avLst/>
          </a:prstGeom>
        </p:spPr>
      </p:pic>
      <p:sp>
        <p:nvSpPr>
          <p:cNvPr id="22" name="object 22"/>
          <p:cNvSpPr/>
          <p:nvPr/>
        </p:nvSpPr>
        <p:spPr>
          <a:xfrm>
            <a:off x="8624316" y="3060"/>
            <a:ext cx="519683" cy="519671"/>
          </a:xfrm>
          <a:prstGeom prst="rect">
            <a:avLst/>
          </a:prstGeom>
          <a:blipFill>
            <a:blip r:embed="rId5"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94D7848D-2FE3-4576-BCDB-B09C9BDBA28A}"/>
              </a:ext>
            </a:extLst>
          </p:cNvPr>
          <p:cNvPicPr>
            <a:picLocks noChangeAspect="1"/>
          </p:cNvPicPr>
          <p:nvPr/>
        </p:nvPicPr>
        <p:blipFill>
          <a:blip r:embed="rId6"/>
          <a:stretch>
            <a:fillRect/>
          </a:stretch>
        </p:blipFill>
        <p:spPr>
          <a:xfrm>
            <a:off x="5009971" y="1370996"/>
            <a:ext cx="3874186" cy="2480640"/>
          </a:xfrm>
          <a:prstGeom prst="rect">
            <a:avLst/>
          </a:prstGeom>
        </p:spPr>
      </p:pic>
      <p:sp>
        <p:nvSpPr>
          <p:cNvPr id="21" name="object 30">
            <a:extLst>
              <a:ext uri="{FF2B5EF4-FFF2-40B4-BE49-F238E27FC236}">
                <a16:creationId xmlns:a16="http://schemas.microsoft.com/office/drawing/2014/main" id="{D86E1052-3BBC-475F-9A5F-BAC4D1D62151}"/>
              </a:ext>
            </a:extLst>
          </p:cNvPr>
          <p:cNvSpPr/>
          <p:nvPr/>
        </p:nvSpPr>
        <p:spPr>
          <a:xfrm>
            <a:off x="4403165" y="4453297"/>
            <a:ext cx="781811" cy="786383"/>
          </a:xfrm>
          <a:prstGeom prst="rect">
            <a:avLst/>
          </a:prstGeom>
          <a:blipFill>
            <a:blip r:embed="rId7" cstate="print"/>
            <a:stretch>
              <a:fillRect/>
            </a:stretch>
          </a:blipFill>
        </p:spPr>
        <p:txBody>
          <a:bodyPr wrap="square" lIns="0" tIns="0" rIns="0" bIns="0" rtlCol="0"/>
          <a:lstStyle/>
          <a:p>
            <a:endParaRPr/>
          </a:p>
        </p:txBody>
      </p:sp>
      <p:sp>
        <p:nvSpPr>
          <p:cNvPr id="23" name="object 33">
            <a:extLst>
              <a:ext uri="{FF2B5EF4-FFF2-40B4-BE49-F238E27FC236}">
                <a16:creationId xmlns:a16="http://schemas.microsoft.com/office/drawing/2014/main" id="{5557551C-3028-441C-817B-36687B82A324}"/>
              </a:ext>
            </a:extLst>
          </p:cNvPr>
          <p:cNvSpPr txBox="1"/>
          <p:nvPr/>
        </p:nvSpPr>
        <p:spPr>
          <a:xfrm>
            <a:off x="1186272" y="5009671"/>
            <a:ext cx="4224197" cy="1615827"/>
          </a:xfrm>
          <a:prstGeom prst="rect">
            <a:avLst/>
          </a:prstGeom>
        </p:spPr>
        <p:txBody>
          <a:bodyPr vert="horz" wrap="square" lIns="0" tIns="0" rIns="0" bIns="0" rtlCol="0">
            <a:spAutoFit/>
          </a:bodyPr>
          <a:lstStyle/>
          <a:p>
            <a:pPr marL="12700" marR="1132840">
              <a:lnSpc>
                <a:spcPct val="100000"/>
              </a:lnSpc>
            </a:pPr>
            <a:r>
              <a:rPr sz="1400" b="1" dirty="0">
                <a:solidFill>
                  <a:srgbClr val="00AAE7"/>
                </a:solidFill>
                <a:latin typeface="+mj-lt"/>
                <a:cs typeface="Arial" panose="020B0604020202020204" pitchFamily="34" charset="0"/>
              </a:rPr>
              <a:t>MANAGEMENT CONSULTIN</a:t>
            </a:r>
            <a:r>
              <a:rPr lang="en-US" sz="1400" b="1" dirty="0">
                <a:solidFill>
                  <a:srgbClr val="00AAE7"/>
                </a:solidFill>
                <a:latin typeface="+mj-lt"/>
                <a:cs typeface="Arial" panose="020B0604020202020204" pitchFamily="34" charset="0"/>
              </a:rPr>
              <a:t>G</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Acquisition and Program Management</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Business Process Reengineering and Standardization</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Enterprise Integration </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Executive</a:t>
            </a:r>
            <a:r>
              <a:rPr lang="en-US" sz="1100" spc="-5" dirty="0">
                <a:solidFill>
                  <a:srgbClr val="002D40"/>
                </a:solidFill>
                <a:latin typeface="Arial"/>
                <a:cs typeface="Arial"/>
              </a:rPr>
              <a:t> and</a:t>
            </a:r>
            <a:r>
              <a:rPr kumimoji="0" lang="en-US" sz="1100" b="0" i="0" u="none" strike="noStrike" kern="1200" cap="none" spc="-5" normalizeH="0" baseline="0" noProof="0" dirty="0">
                <a:ln>
                  <a:noFill/>
                </a:ln>
                <a:solidFill>
                  <a:srgbClr val="002D40"/>
                </a:solidFill>
                <a:effectLst/>
                <a:uLnTx/>
                <a:uFillTx/>
                <a:latin typeface="Arial"/>
                <a:ea typeface="+mn-ea"/>
                <a:cs typeface="Arial"/>
              </a:rPr>
              <a:t> Administrative Support Services </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Knowledge and Change Management </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Strategic Planning </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Training Support Services</a:t>
            </a:r>
          </a:p>
          <a:p>
            <a:pPr marL="12700" marR="1132840">
              <a:lnSpc>
                <a:spcPct val="100000"/>
              </a:lnSpc>
            </a:pPr>
            <a:endParaRPr sz="1400" dirty="0">
              <a:latin typeface="Arial"/>
              <a:cs typeface="Arial"/>
            </a:endParaRPr>
          </a:p>
        </p:txBody>
      </p:sp>
      <p:sp>
        <p:nvSpPr>
          <p:cNvPr id="24" name="object 35">
            <a:extLst>
              <a:ext uri="{FF2B5EF4-FFF2-40B4-BE49-F238E27FC236}">
                <a16:creationId xmlns:a16="http://schemas.microsoft.com/office/drawing/2014/main" id="{89833A92-BD3A-46C6-9FFA-5B19F90F38C9}"/>
              </a:ext>
            </a:extLst>
          </p:cNvPr>
          <p:cNvSpPr/>
          <p:nvPr/>
        </p:nvSpPr>
        <p:spPr>
          <a:xfrm>
            <a:off x="341349" y="4919341"/>
            <a:ext cx="781811" cy="783356"/>
          </a:xfrm>
          <a:prstGeom prst="rect">
            <a:avLst/>
          </a:prstGeom>
          <a:blipFill>
            <a:blip r:embed="rId8" cstate="print"/>
            <a:stretch>
              <a:fillRect/>
            </a:stretch>
          </a:blipFill>
        </p:spPr>
        <p:txBody>
          <a:bodyPr wrap="square" lIns="0" tIns="0" rIns="0" bIns="0" rtlCol="0"/>
          <a:lstStyle/>
          <a:p>
            <a:endParaRPr/>
          </a:p>
        </p:txBody>
      </p:sp>
      <p:sp>
        <p:nvSpPr>
          <p:cNvPr id="25" name="object 42">
            <a:extLst>
              <a:ext uri="{FF2B5EF4-FFF2-40B4-BE49-F238E27FC236}">
                <a16:creationId xmlns:a16="http://schemas.microsoft.com/office/drawing/2014/main" id="{D671E110-5092-455B-9F60-ACB23EEAB97F}"/>
              </a:ext>
            </a:extLst>
          </p:cNvPr>
          <p:cNvSpPr txBox="1"/>
          <p:nvPr/>
        </p:nvSpPr>
        <p:spPr>
          <a:xfrm>
            <a:off x="1186805" y="2948342"/>
            <a:ext cx="4223664" cy="1738938"/>
          </a:xfrm>
          <a:prstGeom prst="rect">
            <a:avLst/>
          </a:prstGeom>
        </p:spPr>
        <p:txBody>
          <a:bodyPr vert="horz" wrap="square" lIns="0" tIns="0" rIns="0" bIns="0" rtlCol="0">
            <a:spAutoFit/>
          </a:bodyPr>
          <a:lstStyle/>
          <a:p>
            <a:pPr marL="12700" marR="20955">
              <a:lnSpc>
                <a:spcPct val="100000"/>
              </a:lnSpc>
            </a:pPr>
            <a:r>
              <a:rPr lang="en-US" sz="1400" b="1" dirty="0">
                <a:solidFill>
                  <a:srgbClr val="00AAE7"/>
                </a:solidFill>
                <a:latin typeface="+mj-lt"/>
                <a:cs typeface="Arial" panose="020B0604020202020204" pitchFamily="34" charset="0"/>
              </a:rPr>
              <a:t>ENTERPRISE IT</a:t>
            </a:r>
          </a:p>
          <a:p>
            <a:pPr marR="20955" indent="12700">
              <a:lnSpc>
                <a:spcPct val="100000"/>
              </a:lnSpc>
              <a:buFont typeface="Arial" panose="020B0604020202020204" pitchFamily="34" charset="0"/>
              <a:buChar char="•"/>
            </a:pPr>
            <a:r>
              <a:rPr lang="en-US" sz="1100" dirty="0">
                <a:solidFill>
                  <a:srgbClr val="002D40"/>
                </a:solidFill>
                <a:latin typeface="Arial"/>
                <a:cs typeface="Arial"/>
              </a:rPr>
              <a:t>Application Lifecycle Development</a:t>
            </a:r>
          </a:p>
          <a:p>
            <a:pPr marR="20955" indent="12700">
              <a:buFont typeface="Arial" panose="020B0604020202020204" pitchFamily="34" charset="0"/>
              <a:buChar char="•"/>
            </a:pPr>
            <a:r>
              <a:rPr lang="en-US" sz="1100" dirty="0">
                <a:solidFill>
                  <a:srgbClr val="002D40"/>
                </a:solidFill>
                <a:latin typeface="Arial"/>
                <a:cs typeface="Arial"/>
              </a:rPr>
              <a:t>Cyber Security </a:t>
            </a:r>
          </a:p>
          <a:p>
            <a:pPr marR="20955" indent="12700">
              <a:lnSpc>
                <a:spcPct val="100000"/>
              </a:lnSpc>
              <a:buFont typeface="Arial" panose="020B0604020202020204" pitchFamily="34" charset="0"/>
              <a:buChar char="•"/>
            </a:pPr>
            <a:r>
              <a:rPr lang="en-US" sz="1100" dirty="0">
                <a:solidFill>
                  <a:srgbClr val="002D40"/>
                </a:solidFill>
                <a:latin typeface="Arial"/>
                <a:cs typeface="Arial"/>
              </a:rPr>
              <a:t>Data Analytics and Business Intelligence (BI) </a:t>
            </a:r>
          </a:p>
          <a:p>
            <a:pPr marR="20955" indent="12700">
              <a:buFont typeface="Arial" panose="020B0604020202020204" pitchFamily="34" charset="0"/>
              <a:buChar char="•"/>
            </a:pPr>
            <a:r>
              <a:rPr lang="en-US" sz="1100" dirty="0">
                <a:solidFill>
                  <a:srgbClr val="002D40"/>
                </a:solidFill>
                <a:latin typeface="Arial"/>
                <a:cs typeface="Arial"/>
              </a:rPr>
              <a:t>Data Warehousing, Integration, and Migration </a:t>
            </a:r>
          </a:p>
          <a:p>
            <a:pPr marR="20955" indent="12700">
              <a:buFont typeface="Arial" panose="020B0604020202020204" pitchFamily="34" charset="0"/>
              <a:buChar char="•"/>
            </a:pPr>
            <a:r>
              <a:rPr lang="en-US" sz="1100" dirty="0">
                <a:solidFill>
                  <a:srgbClr val="002D40"/>
                </a:solidFill>
                <a:latin typeface="Arial"/>
                <a:cs typeface="Arial"/>
              </a:rPr>
              <a:t>Enterprise Architecture</a:t>
            </a:r>
          </a:p>
          <a:p>
            <a:pPr marR="20955" indent="12700">
              <a:buFont typeface="Arial" panose="020B0604020202020204" pitchFamily="34" charset="0"/>
              <a:buChar char="•"/>
            </a:pPr>
            <a:r>
              <a:rPr lang="en-US" sz="1100" dirty="0">
                <a:solidFill>
                  <a:srgbClr val="002D40"/>
                </a:solidFill>
                <a:latin typeface="Arial"/>
                <a:cs typeface="Arial"/>
              </a:rPr>
              <a:t>ERP Management and Integration</a:t>
            </a:r>
          </a:p>
          <a:p>
            <a:pPr marR="20955" indent="12700">
              <a:lnSpc>
                <a:spcPct val="100000"/>
              </a:lnSpc>
              <a:buFont typeface="Arial" panose="020B0604020202020204" pitchFamily="34" charset="0"/>
              <a:buChar char="•"/>
            </a:pPr>
            <a:r>
              <a:rPr lang="en-US" sz="1100" dirty="0">
                <a:solidFill>
                  <a:srgbClr val="002D40"/>
                </a:solidFill>
                <a:latin typeface="Arial"/>
                <a:cs typeface="Arial"/>
              </a:rPr>
              <a:t>Help Desk Management </a:t>
            </a:r>
          </a:p>
          <a:p>
            <a:pPr marR="20955" indent="12700">
              <a:lnSpc>
                <a:spcPct val="100000"/>
              </a:lnSpc>
              <a:buFont typeface="Arial" panose="020B0604020202020204" pitchFamily="34" charset="0"/>
              <a:buChar char="•"/>
            </a:pPr>
            <a:r>
              <a:rPr lang="en-US" sz="1100" dirty="0">
                <a:solidFill>
                  <a:srgbClr val="002D40"/>
                </a:solidFill>
                <a:latin typeface="Arial"/>
                <a:cs typeface="Arial"/>
              </a:rPr>
              <a:t>IT Program, Project, and Portfolio Management </a:t>
            </a:r>
          </a:p>
          <a:p>
            <a:pPr marR="20955" indent="12700">
              <a:buFont typeface="Arial" panose="020B0604020202020204" pitchFamily="34" charset="0"/>
              <a:buChar char="•"/>
            </a:pPr>
            <a:r>
              <a:rPr lang="en-US" sz="1100" dirty="0">
                <a:solidFill>
                  <a:srgbClr val="002D40"/>
                </a:solidFill>
                <a:latin typeface="Arial"/>
                <a:cs typeface="Arial"/>
              </a:rPr>
              <a:t>Web and Mobile Application Development</a:t>
            </a:r>
          </a:p>
        </p:txBody>
      </p:sp>
      <p:sp>
        <p:nvSpPr>
          <p:cNvPr id="26" name="object 44">
            <a:extLst>
              <a:ext uri="{FF2B5EF4-FFF2-40B4-BE49-F238E27FC236}">
                <a16:creationId xmlns:a16="http://schemas.microsoft.com/office/drawing/2014/main" id="{6E17CA7B-FF6E-43E3-A582-8EEB83AE9177}"/>
              </a:ext>
            </a:extLst>
          </p:cNvPr>
          <p:cNvSpPr/>
          <p:nvPr/>
        </p:nvSpPr>
        <p:spPr>
          <a:xfrm>
            <a:off x="336777" y="2922845"/>
            <a:ext cx="786383" cy="751331"/>
          </a:xfrm>
          <a:prstGeom prst="rect">
            <a:avLst/>
          </a:prstGeom>
          <a:blipFill>
            <a:blip r:embed="rId9"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4BE5F9F9-96B7-489D-9FE3-800BA1AF8DE2}"/>
              </a:ext>
            </a:extLst>
          </p:cNvPr>
          <p:cNvSpPr txBox="1"/>
          <p:nvPr/>
        </p:nvSpPr>
        <p:spPr>
          <a:xfrm>
            <a:off x="5159956" y="4405335"/>
            <a:ext cx="4640887" cy="1323439"/>
          </a:xfrm>
          <a:prstGeom prst="rect">
            <a:avLst/>
          </a:prstGeom>
          <a:noFill/>
        </p:spPr>
        <p:txBody>
          <a:bodyPr wrap="square" rIns="0" rtlCol="0">
            <a:spAutoFit/>
          </a:bodyPr>
          <a:lstStyle/>
          <a:p>
            <a:pPr marL="12700" marR="78486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AAE7"/>
                </a:solidFill>
                <a:latin typeface="+mj-lt"/>
                <a:cs typeface="Arial" panose="020B0604020202020204" pitchFamily="34" charset="0"/>
              </a:rPr>
              <a:t>FINANCIAL MANAGEMENT</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Audit Remediation and Sustainment </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Enterprise Risk Management (ERM) </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Financial Reconciliation, Data Mining, and Analysis</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Governance, Risk, and Compliance</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Planning, Programming, and Budgeting Execution (PPBE)</a:t>
            </a:r>
          </a:p>
          <a:p>
            <a:pPr marR="784860" lvl="0" indent="12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5" normalizeH="0" baseline="0" noProof="0" dirty="0">
                <a:ln>
                  <a:noFill/>
                </a:ln>
                <a:solidFill>
                  <a:srgbClr val="002D40"/>
                </a:solidFill>
                <a:effectLst/>
                <a:uLnTx/>
                <a:uFillTx/>
                <a:latin typeface="Arial"/>
                <a:ea typeface="+mn-ea"/>
                <a:cs typeface="Arial"/>
              </a:rPr>
              <a:t>Risk Management and Internal Control Program (RMIC)</a:t>
            </a:r>
          </a:p>
        </p:txBody>
      </p:sp>
      <p:sp>
        <p:nvSpPr>
          <p:cNvPr id="30" name="TextBox 29">
            <a:extLst>
              <a:ext uri="{FF2B5EF4-FFF2-40B4-BE49-F238E27FC236}">
                <a16:creationId xmlns:a16="http://schemas.microsoft.com/office/drawing/2014/main" id="{C1F3023C-338F-452F-9BEE-05532CAB3B22}"/>
              </a:ext>
            </a:extLst>
          </p:cNvPr>
          <p:cNvSpPr txBox="1"/>
          <p:nvPr/>
        </p:nvSpPr>
        <p:spPr>
          <a:xfrm>
            <a:off x="628650" y="1459635"/>
            <a:ext cx="4317675" cy="1323439"/>
          </a:xfrm>
          <a:prstGeom prst="rect">
            <a:avLst/>
          </a:prstGeom>
          <a:noFill/>
        </p:spPr>
        <p:txBody>
          <a:bodyPr wrap="square">
            <a:spAutoFit/>
          </a:bodyPr>
          <a:lstStyle/>
          <a:p>
            <a:r>
              <a:rPr lang="en-US" sz="1600" b="1" dirty="0">
                <a:solidFill>
                  <a:srgbClr val="002D40"/>
                </a:solidFill>
                <a:latin typeface="+mj-lt"/>
              </a:rPr>
              <a:t>Founded in 2002</a:t>
            </a:r>
          </a:p>
          <a:p>
            <a:endParaRPr lang="en-US" sz="1600" b="1" dirty="0">
              <a:solidFill>
                <a:srgbClr val="002D40"/>
              </a:solidFill>
              <a:latin typeface="+mj-lt"/>
            </a:endParaRPr>
          </a:p>
          <a:p>
            <a:r>
              <a:rPr lang="en-US" sz="1600" b="1" dirty="0">
                <a:solidFill>
                  <a:srgbClr val="002D40"/>
                </a:solidFill>
                <a:latin typeface="+mj-lt"/>
              </a:rPr>
              <a:t>Woman-Owned Small Business</a:t>
            </a:r>
          </a:p>
          <a:p>
            <a:endParaRPr lang="en-US" sz="1600" b="1" dirty="0">
              <a:solidFill>
                <a:srgbClr val="002D40"/>
              </a:solidFill>
              <a:latin typeface="+mj-lt"/>
            </a:endParaRPr>
          </a:p>
          <a:p>
            <a:r>
              <a:rPr lang="en-US" sz="1600" b="1" dirty="0">
                <a:solidFill>
                  <a:srgbClr val="002D40"/>
                </a:solidFill>
                <a:latin typeface="+mj-lt"/>
              </a:rPr>
              <a:t>Headquarters in Indianapolis, IN</a:t>
            </a:r>
          </a:p>
        </p:txBody>
      </p:sp>
      <p:sp>
        <p:nvSpPr>
          <p:cNvPr id="33" name="Title 1">
            <a:extLst>
              <a:ext uri="{FF2B5EF4-FFF2-40B4-BE49-F238E27FC236}">
                <a16:creationId xmlns:a16="http://schemas.microsoft.com/office/drawing/2014/main" id="{CED7172C-5386-4A16-846C-95943F45585F}"/>
              </a:ext>
            </a:extLst>
          </p:cNvPr>
          <p:cNvSpPr>
            <a:spLocks noGrp="1"/>
          </p:cNvSpPr>
          <p:nvPr>
            <p:ph type="title"/>
          </p:nvPr>
        </p:nvSpPr>
        <p:spPr>
          <a:xfrm>
            <a:off x="628650" y="3302"/>
            <a:ext cx="7886700" cy="1282700"/>
          </a:xfrm>
        </p:spPr>
        <p:txBody>
          <a:bodyPr/>
          <a:lstStyle/>
          <a:p>
            <a:r>
              <a:rPr lang="en-US" dirty="0">
                <a:latin typeface="Montserrat Light" panose="00000400000000000000" pitchFamily="2" charset="0"/>
              </a:rPr>
              <a:t>Who We Are</a:t>
            </a:r>
          </a:p>
        </p:txBody>
      </p:sp>
      <p:sp>
        <p:nvSpPr>
          <p:cNvPr id="35" name="Slide Number Placeholder 3">
            <a:extLst>
              <a:ext uri="{FF2B5EF4-FFF2-40B4-BE49-F238E27FC236}">
                <a16:creationId xmlns:a16="http://schemas.microsoft.com/office/drawing/2014/main" id="{71A4107D-5313-4E80-A39F-CF9677415DC1}"/>
              </a:ext>
            </a:extLst>
          </p:cNvPr>
          <p:cNvSpPr txBox="1">
            <a:spLocks/>
          </p:cNvSpPr>
          <p:nvPr/>
        </p:nvSpPr>
        <p:spPr>
          <a:xfrm>
            <a:off x="6457950" y="644261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1A30F64-5C6D-6B4C-AE17-BB3608421CF5}" type="slidenum">
              <a:rPr lang="en-US" sz="1100" smtClean="0">
                <a:solidFill>
                  <a:srgbClr val="00AAE7"/>
                </a:solidFill>
                <a:latin typeface="Montserrat" panose="00000500000000000000" pitchFamily="2" charset="0"/>
              </a:rPr>
              <a:pPr algn="r">
                <a:defRPr/>
              </a:pPr>
              <a:t>3</a:t>
            </a:fld>
            <a:endParaRPr lang="en-US" sz="1100" dirty="0">
              <a:solidFill>
                <a:srgbClr val="00AAE7"/>
              </a:solidFill>
              <a:latin typeface="Montserrat" panose="000005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55F-B4F3-42E1-ACC7-B79BE3E8EC56}"/>
              </a:ext>
            </a:extLst>
          </p:cNvPr>
          <p:cNvSpPr>
            <a:spLocks noGrp="1"/>
          </p:cNvSpPr>
          <p:nvPr>
            <p:ph type="title"/>
          </p:nvPr>
        </p:nvSpPr>
        <p:spPr/>
        <p:txBody>
          <a:bodyPr/>
          <a:lstStyle/>
          <a:p>
            <a:r>
              <a:rPr lang="en-US" dirty="0">
                <a:latin typeface="Montserrat Light" panose="00000400000000000000" pitchFamily="2" charset="0"/>
              </a:rPr>
              <a:t>Our Dinosaur</a:t>
            </a:r>
          </a:p>
        </p:txBody>
      </p:sp>
      <p:sp>
        <p:nvSpPr>
          <p:cNvPr id="3" name="Content Placeholder 2">
            <a:extLst>
              <a:ext uri="{FF2B5EF4-FFF2-40B4-BE49-F238E27FC236}">
                <a16:creationId xmlns:a16="http://schemas.microsoft.com/office/drawing/2014/main" id="{C7904A7F-1A69-46BB-B4BB-0F150A4B36F7}"/>
              </a:ext>
            </a:extLst>
          </p:cNvPr>
          <p:cNvSpPr>
            <a:spLocks noGrp="1"/>
          </p:cNvSpPr>
          <p:nvPr>
            <p:ph idx="1"/>
          </p:nvPr>
        </p:nvSpPr>
        <p:spPr/>
        <p:txBody>
          <a:bodyPr>
            <a:normAutofit fontScale="92500" lnSpcReduction="10000"/>
          </a:bodyPr>
          <a:lstStyle/>
          <a:p>
            <a:r>
              <a:rPr lang="en-US" dirty="0">
                <a:latin typeface="+mj-lt"/>
              </a:rPr>
              <a:t>Culture is Our Dinosaur. </a:t>
            </a:r>
          </a:p>
          <a:p>
            <a:pPr lvl="1"/>
            <a:r>
              <a:rPr lang="en-US" dirty="0"/>
              <a:t>Putting people first. </a:t>
            </a:r>
          </a:p>
          <a:p>
            <a:pPr lvl="1"/>
            <a:r>
              <a:rPr lang="en-US" dirty="0"/>
              <a:t>Doing what is right, always.</a:t>
            </a:r>
          </a:p>
          <a:p>
            <a:pPr lvl="1"/>
            <a:r>
              <a:rPr lang="en-US" dirty="0"/>
              <a:t>Go above and beyond.</a:t>
            </a:r>
          </a:p>
          <a:p>
            <a:pPr lvl="1"/>
            <a:r>
              <a:rPr lang="en-US" dirty="0"/>
              <a:t>Work hard, play hard.</a:t>
            </a:r>
          </a:p>
          <a:p>
            <a:pPr marL="9525" indent="0">
              <a:buNone/>
            </a:pPr>
            <a:endParaRPr lang="en-US" dirty="0">
              <a:latin typeface="+mj-lt"/>
            </a:endParaRPr>
          </a:p>
          <a:p>
            <a:r>
              <a:rPr lang="en-US" dirty="0">
                <a:latin typeface="+mj-lt"/>
              </a:rPr>
              <a:t>Culture is the reason people “want” to come to work</a:t>
            </a:r>
          </a:p>
          <a:p>
            <a:pPr lvl="1"/>
            <a:r>
              <a:rPr lang="en-US" dirty="0"/>
              <a:t>People feel they are a part of something</a:t>
            </a:r>
          </a:p>
          <a:p>
            <a:pPr lvl="1"/>
            <a:r>
              <a:rPr lang="en-US" dirty="0"/>
              <a:t>Engaged and contributing to a cause</a:t>
            </a:r>
          </a:p>
          <a:p>
            <a:pPr lvl="1"/>
            <a:r>
              <a:rPr lang="en-US" dirty="0"/>
              <a:t>Their environment reflects them as individuals</a:t>
            </a:r>
          </a:p>
          <a:p>
            <a:endParaRPr lang="en-US" dirty="0">
              <a:latin typeface="+mj-lt"/>
            </a:endParaRPr>
          </a:p>
          <a:p>
            <a:endParaRPr lang="en-US" dirty="0">
              <a:latin typeface="+mj-lt"/>
            </a:endParaRPr>
          </a:p>
          <a:p>
            <a:pPr marL="9525" indent="0">
              <a:buNone/>
            </a:pPr>
            <a:endParaRPr lang="en-US" dirty="0">
              <a:latin typeface="+mj-lt"/>
            </a:endParaRPr>
          </a:p>
          <a:p>
            <a:pPr marL="9525" indent="0">
              <a:buNone/>
            </a:pPr>
            <a:endParaRPr lang="en-US" dirty="0"/>
          </a:p>
        </p:txBody>
      </p:sp>
      <p:sp>
        <p:nvSpPr>
          <p:cNvPr id="4" name="Slide Number Placeholder 3">
            <a:extLst>
              <a:ext uri="{FF2B5EF4-FFF2-40B4-BE49-F238E27FC236}">
                <a16:creationId xmlns:a16="http://schemas.microsoft.com/office/drawing/2014/main" id="{6B9B494D-571E-4C78-A69D-517066642F8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30F64-5C6D-6B4C-AE17-BB3608421CF5}" type="slidenum">
              <a:rPr kumimoji="0" lang="en-US" sz="1100" b="0" i="0" u="none" strike="noStrike" kern="1200" cap="none" spc="0" normalizeH="0" baseline="0" noProof="0" smtClean="0">
                <a:ln>
                  <a:noFill/>
                </a:ln>
                <a:solidFill>
                  <a:srgbClr val="00AAE7"/>
                </a:solidFill>
                <a:effectLst/>
                <a:uLnTx/>
                <a:uFillTx/>
                <a:latin typeface="Montserrat"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00AAE7"/>
              </a:solidFill>
              <a:effectLst/>
              <a:uLnTx/>
              <a:uFillTx/>
              <a:latin typeface="Montserrat" panose="00000500000000000000" pitchFamily="2" charset="0"/>
              <a:ea typeface="+mn-ea"/>
              <a:cs typeface="+mn-cs"/>
            </a:endParaRPr>
          </a:p>
        </p:txBody>
      </p:sp>
      <p:pic>
        <p:nvPicPr>
          <p:cNvPr id="8" name="Graphic 7" descr="Dinosaur Egg with solid fill">
            <a:extLst>
              <a:ext uri="{FF2B5EF4-FFF2-40B4-BE49-F238E27FC236}">
                <a16:creationId xmlns:a16="http://schemas.microsoft.com/office/drawing/2014/main" id="{25EB24D4-F292-44EF-AF75-79116D4D31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16828" y="5940298"/>
            <a:ext cx="914400" cy="914400"/>
          </a:xfrm>
          <a:prstGeom prst="rect">
            <a:avLst/>
          </a:prstGeom>
        </p:spPr>
      </p:pic>
    </p:spTree>
    <p:extLst>
      <p:ext uri="{BB962C8B-B14F-4D97-AF65-F5344CB8AC3E}">
        <p14:creationId xmlns:p14="http://schemas.microsoft.com/office/powerpoint/2010/main" val="1893858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55F-B4F3-42E1-ACC7-B79BE3E8EC56}"/>
              </a:ext>
            </a:extLst>
          </p:cNvPr>
          <p:cNvSpPr>
            <a:spLocks noGrp="1"/>
          </p:cNvSpPr>
          <p:nvPr>
            <p:ph type="title"/>
          </p:nvPr>
        </p:nvSpPr>
        <p:spPr/>
        <p:txBody>
          <a:bodyPr/>
          <a:lstStyle/>
          <a:p>
            <a:r>
              <a:rPr lang="en-US" dirty="0"/>
              <a:t>Building a Strong Team</a:t>
            </a:r>
            <a:endParaRPr lang="en-US" dirty="0">
              <a:latin typeface="Montserrat Light" panose="00000400000000000000" pitchFamily="2" charset="0"/>
            </a:endParaRPr>
          </a:p>
        </p:txBody>
      </p:sp>
      <p:sp>
        <p:nvSpPr>
          <p:cNvPr id="4" name="Slide Number Placeholder 3">
            <a:extLst>
              <a:ext uri="{FF2B5EF4-FFF2-40B4-BE49-F238E27FC236}">
                <a16:creationId xmlns:a16="http://schemas.microsoft.com/office/drawing/2014/main" id="{6B9B494D-571E-4C78-A69D-517066642F8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30F64-5C6D-6B4C-AE17-BB3608421CF5}" type="slidenum">
              <a:rPr kumimoji="0" lang="en-US" sz="1100" b="0" i="0" u="none" strike="noStrike" kern="1200" cap="none" spc="0" normalizeH="0" baseline="0" noProof="0" smtClean="0">
                <a:ln>
                  <a:noFill/>
                </a:ln>
                <a:solidFill>
                  <a:srgbClr val="00AAE7"/>
                </a:solidFill>
                <a:effectLst/>
                <a:uLnTx/>
                <a:uFillTx/>
                <a:latin typeface="Montserrat"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00AAE7"/>
              </a:solidFill>
              <a:effectLst/>
              <a:uLnTx/>
              <a:uFillTx/>
              <a:latin typeface="Montserrat" panose="00000500000000000000" pitchFamily="2" charset="0"/>
              <a:ea typeface="+mn-ea"/>
              <a:cs typeface="+mn-cs"/>
            </a:endParaRPr>
          </a:p>
        </p:txBody>
      </p:sp>
      <p:grpSp>
        <p:nvGrpSpPr>
          <p:cNvPr id="10" name="Group 9">
            <a:extLst>
              <a:ext uri="{FF2B5EF4-FFF2-40B4-BE49-F238E27FC236}">
                <a16:creationId xmlns:a16="http://schemas.microsoft.com/office/drawing/2014/main" id="{1BAD80CB-25D1-4825-A8C7-B5A602983B43}"/>
              </a:ext>
            </a:extLst>
          </p:cNvPr>
          <p:cNvGrpSpPr/>
          <p:nvPr/>
        </p:nvGrpSpPr>
        <p:grpSpPr>
          <a:xfrm>
            <a:off x="1182130" y="1573338"/>
            <a:ext cx="1143000" cy="1143000"/>
            <a:chOff x="7661567" y="5498897"/>
            <a:chExt cx="1143000" cy="1143000"/>
          </a:xfrm>
        </p:grpSpPr>
        <p:sp>
          <p:nvSpPr>
            <p:cNvPr id="11" name="Flowchart: Connector 10">
              <a:extLst>
                <a:ext uri="{FF2B5EF4-FFF2-40B4-BE49-F238E27FC236}">
                  <a16:creationId xmlns:a16="http://schemas.microsoft.com/office/drawing/2014/main" id="{D43B4E48-A524-4CA1-B490-16AA0229CCED}"/>
                </a:ext>
              </a:extLst>
            </p:cNvPr>
            <p:cNvSpPr/>
            <p:nvPr/>
          </p:nvSpPr>
          <p:spPr>
            <a:xfrm>
              <a:off x="7661567" y="5498897"/>
              <a:ext cx="1143000" cy="1143000"/>
            </a:xfrm>
            <a:prstGeom prst="flowChartConnector">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Bullseye with solid fill">
              <a:extLst>
                <a:ext uri="{FF2B5EF4-FFF2-40B4-BE49-F238E27FC236}">
                  <a16:creationId xmlns:a16="http://schemas.microsoft.com/office/drawing/2014/main" id="{7DC3CE1C-1DFB-4DDC-82DD-8E6F982C56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5867" y="5613197"/>
              <a:ext cx="914400" cy="914400"/>
            </a:xfrm>
            <a:prstGeom prst="rect">
              <a:avLst/>
            </a:prstGeom>
          </p:spPr>
        </p:pic>
      </p:grpSp>
      <p:grpSp>
        <p:nvGrpSpPr>
          <p:cNvPr id="13" name="Group 12">
            <a:extLst>
              <a:ext uri="{FF2B5EF4-FFF2-40B4-BE49-F238E27FC236}">
                <a16:creationId xmlns:a16="http://schemas.microsoft.com/office/drawing/2014/main" id="{EE8811E0-E6BB-4AD6-A5B6-1B4DB08CF8A3}"/>
              </a:ext>
            </a:extLst>
          </p:cNvPr>
          <p:cNvGrpSpPr/>
          <p:nvPr/>
        </p:nvGrpSpPr>
        <p:grpSpPr>
          <a:xfrm>
            <a:off x="6754394" y="3735059"/>
            <a:ext cx="1143000" cy="1143000"/>
            <a:chOff x="5858115" y="5344567"/>
            <a:chExt cx="1143000" cy="1143000"/>
          </a:xfrm>
        </p:grpSpPr>
        <p:sp>
          <p:nvSpPr>
            <p:cNvPr id="14" name="Flowchart: Connector 13">
              <a:extLst>
                <a:ext uri="{FF2B5EF4-FFF2-40B4-BE49-F238E27FC236}">
                  <a16:creationId xmlns:a16="http://schemas.microsoft.com/office/drawing/2014/main" id="{043C5565-BCF6-4891-B8F5-71F5AD3CB31C}"/>
                </a:ext>
              </a:extLst>
            </p:cNvPr>
            <p:cNvSpPr/>
            <p:nvPr/>
          </p:nvSpPr>
          <p:spPr>
            <a:xfrm>
              <a:off x="5858115" y="5344567"/>
              <a:ext cx="1143000" cy="1143000"/>
            </a:xfrm>
            <a:prstGeom prst="flowChartConnector">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hat with solid fill">
              <a:extLst>
                <a:ext uri="{FF2B5EF4-FFF2-40B4-BE49-F238E27FC236}">
                  <a16:creationId xmlns:a16="http://schemas.microsoft.com/office/drawing/2014/main" id="{2545805D-9E0F-4FE3-87F6-97388DA5A3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2415" y="5458867"/>
              <a:ext cx="914400" cy="914400"/>
            </a:xfrm>
            <a:prstGeom prst="rect">
              <a:avLst/>
            </a:prstGeom>
          </p:spPr>
        </p:pic>
      </p:grpSp>
      <p:grpSp>
        <p:nvGrpSpPr>
          <p:cNvPr id="16" name="Group 15">
            <a:extLst>
              <a:ext uri="{FF2B5EF4-FFF2-40B4-BE49-F238E27FC236}">
                <a16:creationId xmlns:a16="http://schemas.microsoft.com/office/drawing/2014/main" id="{5FAFA9C2-BBF2-4E6C-B1F1-C1A6BA64D94C}"/>
              </a:ext>
            </a:extLst>
          </p:cNvPr>
          <p:cNvGrpSpPr/>
          <p:nvPr/>
        </p:nvGrpSpPr>
        <p:grpSpPr>
          <a:xfrm>
            <a:off x="6754394" y="1573338"/>
            <a:ext cx="1143000" cy="1143000"/>
            <a:chOff x="679289" y="4211314"/>
            <a:chExt cx="1143000" cy="1143000"/>
          </a:xfrm>
        </p:grpSpPr>
        <p:sp>
          <p:nvSpPr>
            <p:cNvPr id="17" name="Flowchart: Connector 16">
              <a:extLst>
                <a:ext uri="{FF2B5EF4-FFF2-40B4-BE49-F238E27FC236}">
                  <a16:creationId xmlns:a16="http://schemas.microsoft.com/office/drawing/2014/main" id="{8FF59A8D-263F-4F6A-A7BB-04C9D9FC455E}"/>
                </a:ext>
              </a:extLst>
            </p:cNvPr>
            <p:cNvSpPr/>
            <p:nvPr/>
          </p:nvSpPr>
          <p:spPr>
            <a:xfrm>
              <a:off x="679289" y="4211314"/>
              <a:ext cx="1143000" cy="1143000"/>
            </a:xfrm>
            <a:prstGeom prst="flowChartConnector">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Boardroom with solid fill">
              <a:extLst>
                <a:ext uri="{FF2B5EF4-FFF2-40B4-BE49-F238E27FC236}">
                  <a16:creationId xmlns:a16="http://schemas.microsoft.com/office/drawing/2014/main" id="{9F85C472-E8FA-428C-8DFA-87DD90FCDC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589" y="4325614"/>
              <a:ext cx="914400" cy="914400"/>
            </a:xfrm>
            <a:prstGeom prst="rect">
              <a:avLst/>
            </a:prstGeom>
          </p:spPr>
        </p:pic>
      </p:grpSp>
      <p:grpSp>
        <p:nvGrpSpPr>
          <p:cNvPr id="19" name="Group 18">
            <a:extLst>
              <a:ext uri="{FF2B5EF4-FFF2-40B4-BE49-F238E27FC236}">
                <a16:creationId xmlns:a16="http://schemas.microsoft.com/office/drawing/2014/main" id="{F41FB2E9-213C-42B3-BE8F-D0FD5E0BCD88}"/>
              </a:ext>
            </a:extLst>
          </p:cNvPr>
          <p:cNvGrpSpPr/>
          <p:nvPr/>
        </p:nvGrpSpPr>
        <p:grpSpPr>
          <a:xfrm>
            <a:off x="3968262" y="3735059"/>
            <a:ext cx="1143000" cy="1143000"/>
            <a:chOff x="7102909" y="4245130"/>
            <a:chExt cx="1143000" cy="1143000"/>
          </a:xfrm>
        </p:grpSpPr>
        <p:sp>
          <p:nvSpPr>
            <p:cNvPr id="20" name="Flowchart: Connector 19">
              <a:extLst>
                <a:ext uri="{FF2B5EF4-FFF2-40B4-BE49-F238E27FC236}">
                  <a16:creationId xmlns:a16="http://schemas.microsoft.com/office/drawing/2014/main" id="{58B5167D-8DAC-4442-A331-0E6D214884B1}"/>
                </a:ext>
              </a:extLst>
            </p:cNvPr>
            <p:cNvSpPr/>
            <p:nvPr/>
          </p:nvSpPr>
          <p:spPr>
            <a:xfrm>
              <a:off x="7102909" y="4245130"/>
              <a:ext cx="1143000" cy="1143000"/>
            </a:xfrm>
            <a:prstGeom prst="flowChartConnector">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Heartbeat with solid fill">
              <a:extLst>
                <a:ext uri="{FF2B5EF4-FFF2-40B4-BE49-F238E27FC236}">
                  <a16:creationId xmlns:a16="http://schemas.microsoft.com/office/drawing/2014/main" id="{7E325D61-A7B1-4E54-809A-705DC16178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17209" y="4359430"/>
              <a:ext cx="914400" cy="914400"/>
            </a:xfrm>
            <a:prstGeom prst="rect">
              <a:avLst/>
            </a:prstGeom>
          </p:spPr>
        </p:pic>
      </p:grpSp>
      <p:grpSp>
        <p:nvGrpSpPr>
          <p:cNvPr id="22" name="Group 21">
            <a:extLst>
              <a:ext uri="{FF2B5EF4-FFF2-40B4-BE49-F238E27FC236}">
                <a16:creationId xmlns:a16="http://schemas.microsoft.com/office/drawing/2014/main" id="{AFE6F1EF-8CCD-4D83-A7F6-0EBE93C87887}"/>
              </a:ext>
            </a:extLst>
          </p:cNvPr>
          <p:cNvGrpSpPr/>
          <p:nvPr/>
        </p:nvGrpSpPr>
        <p:grpSpPr>
          <a:xfrm>
            <a:off x="3968262" y="1573338"/>
            <a:ext cx="1143000" cy="1143000"/>
            <a:chOff x="1217875" y="5466598"/>
            <a:chExt cx="1143000" cy="1143000"/>
          </a:xfrm>
        </p:grpSpPr>
        <p:sp>
          <p:nvSpPr>
            <p:cNvPr id="23" name="Flowchart: Connector 22">
              <a:extLst>
                <a:ext uri="{FF2B5EF4-FFF2-40B4-BE49-F238E27FC236}">
                  <a16:creationId xmlns:a16="http://schemas.microsoft.com/office/drawing/2014/main" id="{D9F3BC56-8026-4836-BE77-71934205D78B}"/>
                </a:ext>
              </a:extLst>
            </p:cNvPr>
            <p:cNvSpPr/>
            <p:nvPr/>
          </p:nvSpPr>
          <p:spPr>
            <a:xfrm>
              <a:off x="1217875" y="5466598"/>
              <a:ext cx="1143000" cy="1143000"/>
            </a:xfrm>
            <a:prstGeom prst="flowChartConnector">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Scales of justice with solid fill">
              <a:extLst>
                <a:ext uri="{FF2B5EF4-FFF2-40B4-BE49-F238E27FC236}">
                  <a16:creationId xmlns:a16="http://schemas.microsoft.com/office/drawing/2014/main" id="{540D4E3C-3666-4F60-8A15-F83869BF4B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34026" y="5580898"/>
              <a:ext cx="914400" cy="914400"/>
            </a:xfrm>
            <a:prstGeom prst="rect">
              <a:avLst/>
            </a:prstGeom>
          </p:spPr>
        </p:pic>
      </p:grpSp>
      <p:grpSp>
        <p:nvGrpSpPr>
          <p:cNvPr id="25" name="Group 24">
            <a:extLst>
              <a:ext uri="{FF2B5EF4-FFF2-40B4-BE49-F238E27FC236}">
                <a16:creationId xmlns:a16="http://schemas.microsoft.com/office/drawing/2014/main" id="{7DC3E5F2-A906-4A79-8E56-04821E0808AB}"/>
              </a:ext>
            </a:extLst>
          </p:cNvPr>
          <p:cNvGrpSpPr/>
          <p:nvPr/>
        </p:nvGrpSpPr>
        <p:grpSpPr>
          <a:xfrm>
            <a:off x="1182130" y="3735059"/>
            <a:ext cx="1143000" cy="1143000"/>
            <a:chOff x="3346235" y="5370328"/>
            <a:chExt cx="1143000" cy="1143000"/>
          </a:xfrm>
        </p:grpSpPr>
        <p:sp>
          <p:nvSpPr>
            <p:cNvPr id="26" name="Flowchart: Connector 25">
              <a:extLst>
                <a:ext uri="{FF2B5EF4-FFF2-40B4-BE49-F238E27FC236}">
                  <a16:creationId xmlns:a16="http://schemas.microsoft.com/office/drawing/2014/main" id="{1E98B374-A369-4AC9-A8C8-CD4333E32534}"/>
                </a:ext>
              </a:extLst>
            </p:cNvPr>
            <p:cNvSpPr/>
            <p:nvPr/>
          </p:nvSpPr>
          <p:spPr>
            <a:xfrm>
              <a:off x="3346235" y="5370328"/>
              <a:ext cx="1143000" cy="1143000"/>
            </a:xfrm>
            <a:prstGeom prst="flowChartConnector">
              <a:avLst/>
            </a:prstGeom>
            <a:solidFill>
              <a:srgbClr val="002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Clipboard Checked with solid fill">
              <a:extLst>
                <a:ext uri="{FF2B5EF4-FFF2-40B4-BE49-F238E27FC236}">
                  <a16:creationId xmlns:a16="http://schemas.microsoft.com/office/drawing/2014/main" id="{4BB38EAB-5863-4EF2-8351-45A1DA6E8F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56482" y="5484628"/>
              <a:ext cx="914400" cy="914400"/>
            </a:xfrm>
            <a:prstGeom prst="rect">
              <a:avLst/>
            </a:prstGeom>
          </p:spPr>
        </p:pic>
      </p:grpSp>
      <p:sp>
        <p:nvSpPr>
          <p:cNvPr id="28" name="TextBox 27">
            <a:extLst>
              <a:ext uri="{FF2B5EF4-FFF2-40B4-BE49-F238E27FC236}">
                <a16:creationId xmlns:a16="http://schemas.microsoft.com/office/drawing/2014/main" id="{E85369F1-6813-43AE-A2A2-E1E2908F744C}"/>
              </a:ext>
            </a:extLst>
          </p:cNvPr>
          <p:cNvSpPr txBox="1"/>
          <p:nvPr/>
        </p:nvSpPr>
        <p:spPr>
          <a:xfrm>
            <a:off x="460829" y="2819008"/>
            <a:ext cx="2577495" cy="338554"/>
          </a:xfrm>
          <a:prstGeom prst="rect">
            <a:avLst/>
          </a:prstGeom>
          <a:noFill/>
        </p:spPr>
        <p:txBody>
          <a:bodyPr wrap="square">
            <a:spAutoFit/>
          </a:bodyPr>
          <a:lstStyle/>
          <a:p>
            <a:pPr algn="ctr"/>
            <a:r>
              <a:rPr lang="en-US" sz="1600" dirty="0">
                <a:solidFill>
                  <a:schemeClr val="tx2"/>
                </a:solidFill>
                <a:latin typeface="Georgia" panose="02040502050405020303" pitchFamily="18" charset="0"/>
              </a:rPr>
              <a:t>Hire the Right People</a:t>
            </a:r>
          </a:p>
        </p:txBody>
      </p:sp>
      <p:sp>
        <p:nvSpPr>
          <p:cNvPr id="29" name="TextBox 28">
            <a:extLst>
              <a:ext uri="{FF2B5EF4-FFF2-40B4-BE49-F238E27FC236}">
                <a16:creationId xmlns:a16="http://schemas.microsoft.com/office/drawing/2014/main" id="{719D087C-3A5B-4D1D-9DEA-B2ED8F689AB3}"/>
              </a:ext>
            </a:extLst>
          </p:cNvPr>
          <p:cNvSpPr txBox="1"/>
          <p:nvPr/>
        </p:nvSpPr>
        <p:spPr>
          <a:xfrm>
            <a:off x="3251014" y="2819008"/>
            <a:ext cx="2577495" cy="584775"/>
          </a:xfrm>
          <a:prstGeom prst="rect">
            <a:avLst/>
          </a:prstGeom>
          <a:noFill/>
        </p:spPr>
        <p:txBody>
          <a:bodyPr wrap="square">
            <a:spAutoFit/>
          </a:bodyPr>
          <a:lstStyle/>
          <a:p>
            <a:pPr algn="ctr"/>
            <a:r>
              <a:rPr lang="en-US" sz="1600" dirty="0">
                <a:solidFill>
                  <a:schemeClr val="tx2"/>
                </a:solidFill>
                <a:latin typeface="Georgia" panose="02040502050405020303" pitchFamily="18" charset="0"/>
              </a:rPr>
              <a:t>Maximize Strengths and Minimize Weaknesses</a:t>
            </a:r>
          </a:p>
        </p:txBody>
      </p:sp>
      <p:sp>
        <p:nvSpPr>
          <p:cNvPr id="30" name="TextBox 29">
            <a:extLst>
              <a:ext uri="{FF2B5EF4-FFF2-40B4-BE49-F238E27FC236}">
                <a16:creationId xmlns:a16="http://schemas.microsoft.com/office/drawing/2014/main" id="{3F48B8F0-9594-4637-9D9E-6CB023087369}"/>
              </a:ext>
            </a:extLst>
          </p:cNvPr>
          <p:cNvSpPr txBox="1"/>
          <p:nvPr/>
        </p:nvSpPr>
        <p:spPr>
          <a:xfrm>
            <a:off x="6037146" y="2818651"/>
            <a:ext cx="2577495" cy="584775"/>
          </a:xfrm>
          <a:prstGeom prst="rect">
            <a:avLst/>
          </a:prstGeom>
          <a:noFill/>
        </p:spPr>
        <p:txBody>
          <a:bodyPr wrap="square">
            <a:spAutoFit/>
          </a:bodyPr>
          <a:lstStyle/>
          <a:p>
            <a:pPr algn="ctr"/>
            <a:r>
              <a:rPr lang="en-US" sz="1600" dirty="0">
                <a:solidFill>
                  <a:schemeClr val="tx2"/>
                </a:solidFill>
                <a:latin typeface="Georgia" panose="02040502050405020303" pitchFamily="18" charset="0"/>
              </a:rPr>
              <a:t>Provide Feedback on a Regular Basis</a:t>
            </a:r>
          </a:p>
        </p:txBody>
      </p:sp>
      <p:sp>
        <p:nvSpPr>
          <p:cNvPr id="31" name="TextBox 30">
            <a:extLst>
              <a:ext uri="{FF2B5EF4-FFF2-40B4-BE49-F238E27FC236}">
                <a16:creationId xmlns:a16="http://schemas.microsoft.com/office/drawing/2014/main" id="{0B3C38CB-77C8-481D-A98A-E8BDD7DC671B}"/>
              </a:ext>
            </a:extLst>
          </p:cNvPr>
          <p:cNvSpPr txBox="1"/>
          <p:nvPr/>
        </p:nvSpPr>
        <p:spPr>
          <a:xfrm>
            <a:off x="520652" y="5013652"/>
            <a:ext cx="2577495" cy="584775"/>
          </a:xfrm>
          <a:prstGeom prst="rect">
            <a:avLst/>
          </a:prstGeom>
          <a:noFill/>
        </p:spPr>
        <p:txBody>
          <a:bodyPr wrap="square">
            <a:spAutoFit/>
          </a:bodyPr>
          <a:lstStyle/>
          <a:p>
            <a:pPr algn="ctr"/>
            <a:r>
              <a:rPr lang="en-US" sz="1600" dirty="0">
                <a:solidFill>
                  <a:schemeClr val="tx2"/>
                </a:solidFill>
                <a:latin typeface="Georgia" panose="02040502050405020303" pitchFamily="18" charset="0"/>
              </a:rPr>
              <a:t>Conduct Performance Reviews</a:t>
            </a:r>
          </a:p>
        </p:txBody>
      </p:sp>
      <p:sp>
        <p:nvSpPr>
          <p:cNvPr id="32" name="TextBox 31">
            <a:extLst>
              <a:ext uri="{FF2B5EF4-FFF2-40B4-BE49-F238E27FC236}">
                <a16:creationId xmlns:a16="http://schemas.microsoft.com/office/drawing/2014/main" id="{6195BCCE-0A6F-45CB-995B-38706E69B6B1}"/>
              </a:ext>
            </a:extLst>
          </p:cNvPr>
          <p:cNvSpPr txBox="1"/>
          <p:nvPr/>
        </p:nvSpPr>
        <p:spPr>
          <a:xfrm>
            <a:off x="3251014" y="5013652"/>
            <a:ext cx="2577495" cy="584775"/>
          </a:xfrm>
          <a:prstGeom prst="rect">
            <a:avLst/>
          </a:prstGeom>
          <a:noFill/>
        </p:spPr>
        <p:txBody>
          <a:bodyPr wrap="square">
            <a:spAutoFit/>
          </a:bodyPr>
          <a:lstStyle/>
          <a:p>
            <a:pPr algn="ctr"/>
            <a:r>
              <a:rPr lang="en-US" sz="1600" dirty="0">
                <a:solidFill>
                  <a:schemeClr val="tx2"/>
                </a:solidFill>
                <a:latin typeface="Georgia" panose="02040502050405020303" pitchFamily="18" charset="0"/>
              </a:rPr>
              <a:t>Keep your finger</a:t>
            </a:r>
          </a:p>
          <a:p>
            <a:pPr algn="ctr"/>
            <a:r>
              <a:rPr lang="en-US" sz="1600" dirty="0">
                <a:solidFill>
                  <a:schemeClr val="tx2"/>
                </a:solidFill>
                <a:latin typeface="Georgia" panose="02040502050405020303" pitchFamily="18" charset="0"/>
              </a:rPr>
              <a:t>on the Pulse</a:t>
            </a:r>
          </a:p>
        </p:txBody>
      </p:sp>
      <p:sp>
        <p:nvSpPr>
          <p:cNvPr id="33" name="TextBox 32">
            <a:extLst>
              <a:ext uri="{FF2B5EF4-FFF2-40B4-BE49-F238E27FC236}">
                <a16:creationId xmlns:a16="http://schemas.microsoft.com/office/drawing/2014/main" id="{AC7C1495-80A7-46D2-991B-234E199585E4}"/>
              </a:ext>
            </a:extLst>
          </p:cNvPr>
          <p:cNvSpPr txBox="1"/>
          <p:nvPr/>
        </p:nvSpPr>
        <p:spPr>
          <a:xfrm>
            <a:off x="6047312" y="5013652"/>
            <a:ext cx="2577495" cy="338554"/>
          </a:xfrm>
          <a:prstGeom prst="rect">
            <a:avLst/>
          </a:prstGeom>
          <a:noFill/>
        </p:spPr>
        <p:txBody>
          <a:bodyPr wrap="square">
            <a:spAutoFit/>
          </a:bodyPr>
          <a:lstStyle/>
          <a:p>
            <a:pPr algn="ctr"/>
            <a:r>
              <a:rPr lang="en-US" sz="1600" dirty="0">
                <a:solidFill>
                  <a:schemeClr val="tx2"/>
                </a:solidFill>
                <a:latin typeface="Georgia" panose="02040502050405020303" pitchFamily="18" charset="0"/>
              </a:rPr>
              <a:t>Facilitate Engagement</a:t>
            </a:r>
          </a:p>
        </p:txBody>
      </p:sp>
      <p:pic>
        <p:nvPicPr>
          <p:cNvPr id="35" name="Graphic 34" descr="Dinosaur Egg with solid fill">
            <a:extLst>
              <a:ext uri="{FF2B5EF4-FFF2-40B4-BE49-F238E27FC236}">
                <a16:creationId xmlns:a16="http://schemas.microsoft.com/office/drawing/2014/main" id="{3B1C94F8-D1D0-43E7-B527-1357739221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16828" y="5938629"/>
            <a:ext cx="914400" cy="914400"/>
          </a:xfrm>
          <a:prstGeom prst="rect">
            <a:avLst/>
          </a:prstGeom>
        </p:spPr>
      </p:pic>
    </p:spTree>
    <p:extLst>
      <p:ext uri="{BB962C8B-B14F-4D97-AF65-F5344CB8AC3E}">
        <p14:creationId xmlns:p14="http://schemas.microsoft.com/office/powerpoint/2010/main" val="266067232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55F-B4F3-42E1-ACC7-B79BE3E8EC56}"/>
              </a:ext>
            </a:extLst>
          </p:cNvPr>
          <p:cNvSpPr>
            <a:spLocks noGrp="1"/>
          </p:cNvSpPr>
          <p:nvPr>
            <p:ph type="title"/>
          </p:nvPr>
        </p:nvSpPr>
        <p:spPr/>
        <p:txBody>
          <a:bodyPr/>
          <a:lstStyle/>
          <a:p>
            <a:r>
              <a:rPr lang="en-US" dirty="0">
                <a:latin typeface="Montserrat Light" panose="00000400000000000000" pitchFamily="2" charset="0"/>
              </a:rPr>
              <a:t>The Pre-Historic World</a:t>
            </a:r>
          </a:p>
        </p:txBody>
      </p:sp>
      <p:sp>
        <p:nvSpPr>
          <p:cNvPr id="3" name="Content Placeholder 2">
            <a:extLst>
              <a:ext uri="{FF2B5EF4-FFF2-40B4-BE49-F238E27FC236}">
                <a16:creationId xmlns:a16="http://schemas.microsoft.com/office/drawing/2014/main" id="{C7904A7F-1A69-46BB-B4BB-0F150A4B36F7}"/>
              </a:ext>
            </a:extLst>
          </p:cNvPr>
          <p:cNvSpPr>
            <a:spLocks noGrp="1"/>
          </p:cNvSpPr>
          <p:nvPr>
            <p:ph idx="1"/>
          </p:nvPr>
        </p:nvSpPr>
        <p:spPr/>
        <p:txBody>
          <a:bodyPr>
            <a:normAutofit/>
          </a:bodyPr>
          <a:lstStyle/>
          <a:p>
            <a:r>
              <a:rPr lang="en-US" dirty="0">
                <a:latin typeface="+mj-lt"/>
              </a:rPr>
              <a:t>In-person Interviews</a:t>
            </a:r>
          </a:p>
          <a:p>
            <a:r>
              <a:rPr lang="en-US" dirty="0">
                <a:latin typeface="+mj-lt"/>
              </a:rPr>
              <a:t>“First Day Experience”</a:t>
            </a:r>
          </a:p>
          <a:p>
            <a:r>
              <a:rPr lang="en-US" dirty="0">
                <a:latin typeface="+mj-lt"/>
              </a:rPr>
              <a:t>Team Lunches</a:t>
            </a:r>
          </a:p>
          <a:p>
            <a:r>
              <a:rPr lang="en-US" dirty="0">
                <a:latin typeface="+mj-lt"/>
              </a:rPr>
              <a:t>Quarterly Team Building Events</a:t>
            </a:r>
          </a:p>
          <a:p>
            <a:r>
              <a:rPr lang="en-US" dirty="0">
                <a:latin typeface="+mj-lt"/>
              </a:rPr>
              <a:t>Visiting Associates at Client Site</a:t>
            </a:r>
          </a:p>
          <a:p>
            <a:r>
              <a:rPr lang="en-US" dirty="0">
                <a:latin typeface="+mj-lt"/>
              </a:rPr>
              <a:t>Company Newsletters</a:t>
            </a:r>
          </a:p>
          <a:p>
            <a:r>
              <a:rPr lang="en-US" dirty="0">
                <a:latin typeface="+mj-lt"/>
              </a:rPr>
              <a:t>Associate Recognition</a:t>
            </a:r>
          </a:p>
          <a:p>
            <a:r>
              <a:rPr lang="en-US" dirty="0">
                <a:latin typeface="+mj-lt"/>
              </a:rPr>
              <a:t>Large Scale Corporate Events</a:t>
            </a:r>
          </a:p>
          <a:p>
            <a:endParaRPr lang="en-US" dirty="0">
              <a:latin typeface="+mj-lt"/>
            </a:endParaRPr>
          </a:p>
          <a:p>
            <a:pPr lvl="1"/>
            <a:endParaRPr lang="en-US" dirty="0"/>
          </a:p>
          <a:p>
            <a:endParaRPr lang="en-US" dirty="0">
              <a:latin typeface="+mj-lt"/>
            </a:endParaRPr>
          </a:p>
          <a:p>
            <a:pPr marL="9525" indent="0">
              <a:buNone/>
            </a:pPr>
            <a:endParaRPr lang="en-US" dirty="0"/>
          </a:p>
        </p:txBody>
      </p:sp>
      <p:pic>
        <p:nvPicPr>
          <p:cNvPr id="9" name="Picture 8">
            <a:extLst>
              <a:ext uri="{FF2B5EF4-FFF2-40B4-BE49-F238E27FC236}">
                <a16:creationId xmlns:a16="http://schemas.microsoft.com/office/drawing/2014/main" id="{043A803E-E6FB-4E6C-93AB-3C30690E33F3}"/>
              </a:ext>
            </a:extLst>
          </p:cNvPr>
          <p:cNvPicPr>
            <a:picLocks noChangeAspect="1"/>
          </p:cNvPicPr>
          <p:nvPr/>
        </p:nvPicPr>
        <p:blipFill>
          <a:blip r:embed="rId3"/>
          <a:stretch>
            <a:fillRect/>
          </a:stretch>
        </p:blipFill>
        <p:spPr>
          <a:xfrm>
            <a:off x="7259754" y="5774894"/>
            <a:ext cx="1562235" cy="1036410"/>
          </a:xfrm>
          <a:prstGeom prst="rect">
            <a:avLst/>
          </a:prstGeom>
        </p:spPr>
      </p:pic>
      <p:sp>
        <p:nvSpPr>
          <p:cNvPr id="4" name="Slide Number Placeholder 3">
            <a:extLst>
              <a:ext uri="{FF2B5EF4-FFF2-40B4-BE49-F238E27FC236}">
                <a16:creationId xmlns:a16="http://schemas.microsoft.com/office/drawing/2014/main" id="{6B9B494D-571E-4C78-A69D-517066642F83}"/>
              </a:ext>
            </a:extLst>
          </p:cNvPr>
          <p:cNvSpPr>
            <a:spLocks noGrp="1"/>
          </p:cNvSpPr>
          <p:nvPr>
            <p:ph type="sldNum" sz="quarter" idx="4"/>
          </p:nvPr>
        </p:nvSpPr>
        <p:spPr>
          <a:xfrm>
            <a:off x="6457950" y="640363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30F64-5C6D-6B4C-AE17-BB3608421CF5}" type="slidenum">
              <a:rPr kumimoji="0" lang="en-US" sz="1100" b="0" i="0" u="none" strike="noStrike" kern="1200" cap="none" spc="0" normalizeH="0" baseline="0" noProof="0" smtClean="0">
                <a:ln>
                  <a:noFill/>
                </a:ln>
                <a:solidFill>
                  <a:srgbClr val="00AAE7"/>
                </a:solidFill>
                <a:effectLst/>
                <a:uLnTx/>
                <a:uFillTx/>
                <a:latin typeface="Montserrat"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00AAE7"/>
              </a:solidFill>
              <a:effectLst/>
              <a:uLnTx/>
              <a:uFillTx/>
              <a:latin typeface="Montserrat" panose="00000500000000000000" pitchFamily="2" charset="0"/>
              <a:ea typeface="+mn-ea"/>
              <a:cs typeface="+mn-cs"/>
            </a:endParaRPr>
          </a:p>
        </p:txBody>
      </p:sp>
      <p:pic>
        <p:nvPicPr>
          <p:cNvPr id="7" name="Graphic 6" descr="Boardroom with solid fill">
            <a:extLst>
              <a:ext uri="{FF2B5EF4-FFF2-40B4-BE49-F238E27FC236}">
                <a16:creationId xmlns:a16="http://schemas.microsoft.com/office/drawing/2014/main" id="{A41D1982-FEA5-4DFD-BD0C-9D0AC9C538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75615" y="2065912"/>
            <a:ext cx="2746374" cy="2746374"/>
          </a:xfrm>
          <a:prstGeom prst="rect">
            <a:avLst/>
          </a:prstGeom>
        </p:spPr>
      </p:pic>
    </p:spTree>
    <p:extLst>
      <p:ext uri="{BB962C8B-B14F-4D97-AF65-F5344CB8AC3E}">
        <p14:creationId xmlns:p14="http://schemas.microsoft.com/office/powerpoint/2010/main" val="41531070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55F-B4F3-42E1-ACC7-B79BE3E8EC56}"/>
              </a:ext>
            </a:extLst>
          </p:cNvPr>
          <p:cNvSpPr>
            <a:spLocks noGrp="1"/>
          </p:cNvSpPr>
          <p:nvPr>
            <p:ph type="title"/>
          </p:nvPr>
        </p:nvSpPr>
        <p:spPr/>
        <p:txBody>
          <a:bodyPr/>
          <a:lstStyle/>
          <a:p>
            <a:r>
              <a:rPr lang="en-US" dirty="0">
                <a:latin typeface="Montserrat Light" panose="00000400000000000000" pitchFamily="2" charset="0"/>
              </a:rPr>
              <a:t>The Virtual World</a:t>
            </a:r>
          </a:p>
        </p:txBody>
      </p:sp>
      <p:sp>
        <p:nvSpPr>
          <p:cNvPr id="3" name="Content Placeholder 2">
            <a:extLst>
              <a:ext uri="{FF2B5EF4-FFF2-40B4-BE49-F238E27FC236}">
                <a16:creationId xmlns:a16="http://schemas.microsoft.com/office/drawing/2014/main" id="{C7904A7F-1A69-46BB-B4BB-0F150A4B36F7}"/>
              </a:ext>
            </a:extLst>
          </p:cNvPr>
          <p:cNvSpPr>
            <a:spLocks noGrp="1"/>
          </p:cNvSpPr>
          <p:nvPr>
            <p:ph idx="1"/>
          </p:nvPr>
        </p:nvSpPr>
        <p:spPr/>
        <p:txBody>
          <a:bodyPr>
            <a:normAutofit lnSpcReduction="10000"/>
          </a:bodyPr>
          <a:lstStyle/>
          <a:p>
            <a:r>
              <a:rPr lang="en-US" sz="2400" dirty="0">
                <a:latin typeface="+mj-lt"/>
              </a:rPr>
              <a:t>Remote Engagement Plan</a:t>
            </a:r>
          </a:p>
          <a:p>
            <a:pPr lvl="1"/>
            <a:r>
              <a:rPr lang="en-US" dirty="0"/>
              <a:t>Virtual Face to Face</a:t>
            </a:r>
          </a:p>
          <a:p>
            <a:pPr lvl="1"/>
            <a:r>
              <a:rPr lang="en-US" dirty="0"/>
              <a:t>Enhanced Associate Recognition Program</a:t>
            </a:r>
          </a:p>
          <a:p>
            <a:pPr lvl="1"/>
            <a:r>
              <a:rPr lang="en-US" dirty="0"/>
              <a:t>Virtual Team Building</a:t>
            </a:r>
          </a:p>
          <a:p>
            <a:pPr lvl="1"/>
            <a:r>
              <a:rPr lang="en-US" dirty="0"/>
              <a:t>Virtual Company Celebrations</a:t>
            </a:r>
          </a:p>
          <a:p>
            <a:r>
              <a:rPr lang="en-US" sz="2400" dirty="0">
                <a:latin typeface="+mj-lt"/>
              </a:rPr>
              <a:t>CSCI Management Training Program</a:t>
            </a:r>
          </a:p>
          <a:p>
            <a:pPr lvl="1"/>
            <a:r>
              <a:rPr lang="en-US" dirty="0"/>
              <a:t>Virtual Monthly Management Meetings</a:t>
            </a:r>
          </a:p>
          <a:p>
            <a:pPr lvl="1"/>
            <a:r>
              <a:rPr lang="en-US" dirty="0"/>
              <a:t>Virtual Annual Management Meeting</a:t>
            </a:r>
          </a:p>
          <a:p>
            <a:pPr lvl="1"/>
            <a:r>
              <a:rPr lang="en-US" dirty="0"/>
              <a:t>Customer Service Training</a:t>
            </a:r>
          </a:p>
          <a:p>
            <a:pPr lvl="1"/>
            <a:r>
              <a:rPr lang="en-US" dirty="0"/>
              <a:t>Client Interaction Training</a:t>
            </a:r>
          </a:p>
        </p:txBody>
      </p:sp>
      <p:sp>
        <p:nvSpPr>
          <p:cNvPr id="4" name="Slide Number Placeholder 3">
            <a:extLst>
              <a:ext uri="{FF2B5EF4-FFF2-40B4-BE49-F238E27FC236}">
                <a16:creationId xmlns:a16="http://schemas.microsoft.com/office/drawing/2014/main" id="{6B9B494D-571E-4C78-A69D-517066642F8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30F64-5C6D-6B4C-AE17-BB3608421CF5}" type="slidenum">
              <a:rPr kumimoji="0" lang="en-US" sz="1100" b="0" i="0" u="none" strike="noStrike" kern="1200" cap="none" spc="0" normalizeH="0" baseline="0" noProof="0" smtClean="0">
                <a:ln>
                  <a:noFill/>
                </a:ln>
                <a:solidFill>
                  <a:srgbClr val="00AAE7"/>
                </a:solidFill>
                <a:effectLst/>
                <a:uLnTx/>
                <a:uFillTx/>
                <a:latin typeface="Montserrat"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00AAE7"/>
              </a:solidFill>
              <a:effectLst/>
              <a:uLnTx/>
              <a:uFillTx/>
              <a:latin typeface="Montserrat" panose="00000500000000000000" pitchFamily="2" charset="0"/>
              <a:ea typeface="+mn-ea"/>
              <a:cs typeface="+mn-cs"/>
            </a:endParaRPr>
          </a:p>
        </p:txBody>
      </p:sp>
      <p:pic>
        <p:nvPicPr>
          <p:cNvPr id="6" name="Graphic 5" descr="Egg with solid fill">
            <a:extLst>
              <a:ext uri="{FF2B5EF4-FFF2-40B4-BE49-F238E27FC236}">
                <a16:creationId xmlns:a16="http://schemas.microsoft.com/office/drawing/2014/main" id="{C7ED49AE-A1E7-4D98-8A52-7349F7C79F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837173" y="5880725"/>
            <a:ext cx="1046984" cy="1046984"/>
          </a:xfrm>
          <a:prstGeom prst="rect">
            <a:avLst/>
          </a:prstGeom>
        </p:spPr>
      </p:pic>
    </p:spTree>
    <p:extLst>
      <p:ext uri="{BB962C8B-B14F-4D97-AF65-F5344CB8AC3E}">
        <p14:creationId xmlns:p14="http://schemas.microsoft.com/office/powerpoint/2010/main" val="3699593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55F-B4F3-42E1-ACC7-B79BE3E8EC56}"/>
              </a:ext>
            </a:extLst>
          </p:cNvPr>
          <p:cNvSpPr>
            <a:spLocks noGrp="1"/>
          </p:cNvSpPr>
          <p:nvPr>
            <p:ph type="title"/>
          </p:nvPr>
        </p:nvSpPr>
        <p:spPr/>
        <p:txBody>
          <a:bodyPr/>
          <a:lstStyle/>
          <a:p>
            <a:r>
              <a:rPr lang="en-US" dirty="0">
                <a:latin typeface="Montserrat Light" panose="00000400000000000000" pitchFamily="2" charset="0"/>
              </a:rPr>
              <a:t>The Virtual World pt. 2</a:t>
            </a:r>
          </a:p>
        </p:txBody>
      </p:sp>
      <p:sp>
        <p:nvSpPr>
          <p:cNvPr id="3" name="Content Placeholder 2">
            <a:extLst>
              <a:ext uri="{FF2B5EF4-FFF2-40B4-BE49-F238E27FC236}">
                <a16:creationId xmlns:a16="http://schemas.microsoft.com/office/drawing/2014/main" id="{C7904A7F-1A69-46BB-B4BB-0F150A4B36F7}"/>
              </a:ext>
            </a:extLst>
          </p:cNvPr>
          <p:cNvSpPr>
            <a:spLocks noGrp="1"/>
          </p:cNvSpPr>
          <p:nvPr>
            <p:ph idx="1"/>
          </p:nvPr>
        </p:nvSpPr>
        <p:spPr/>
        <p:txBody>
          <a:bodyPr>
            <a:normAutofit/>
          </a:bodyPr>
          <a:lstStyle/>
          <a:p>
            <a:r>
              <a:rPr lang="en-US" dirty="0">
                <a:latin typeface="+mj-lt"/>
              </a:rPr>
              <a:t>Virtual Interviews</a:t>
            </a:r>
          </a:p>
          <a:p>
            <a:pPr lvl="1"/>
            <a:r>
              <a:rPr lang="en-US" dirty="0"/>
              <a:t>Phone Screen</a:t>
            </a:r>
          </a:p>
          <a:p>
            <a:pPr lvl="1"/>
            <a:r>
              <a:rPr lang="en-US" dirty="0"/>
              <a:t>Virtual Face-to-Face</a:t>
            </a:r>
          </a:p>
          <a:p>
            <a:pPr lvl="1"/>
            <a:r>
              <a:rPr lang="en-US" dirty="0"/>
              <a:t>Virtual Meet the Team</a:t>
            </a:r>
          </a:p>
          <a:p>
            <a:r>
              <a:rPr lang="en-US" dirty="0">
                <a:latin typeface="+mj-lt"/>
              </a:rPr>
              <a:t>The First Day – An Enhanced On-boarding Program</a:t>
            </a:r>
          </a:p>
          <a:p>
            <a:pPr lvl="1"/>
            <a:r>
              <a:rPr lang="en-US" dirty="0"/>
              <a:t>Employee Training</a:t>
            </a:r>
          </a:p>
          <a:p>
            <a:pPr lvl="1"/>
            <a:r>
              <a:rPr lang="en-US" dirty="0"/>
              <a:t>New Associate Alerts</a:t>
            </a:r>
          </a:p>
          <a:p>
            <a:pPr lvl="1"/>
            <a:r>
              <a:rPr lang="en-US" dirty="0"/>
              <a:t>The “Welcome Kit”</a:t>
            </a:r>
          </a:p>
          <a:p>
            <a:pPr lvl="1"/>
            <a:r>
              <a:rPr lang="en-US" dirty="0"/>
              <a:t>Lunch a la Delivery</a:t>
            </a:r>
          </a:p>
          <a:p>
            <a:endParaRPr lang="en-US" dirty="0">
              <a:latin typeface="+mj-lt"/>
            </a:endParaRPr>
          </a:p>
          <a:p>
            <a:pPr marL="457200" lvl="1" indent="0">
              <a:buNone/>
            </a:pPr>
            <a:endParaRPr lang="en-US" dirty="0"/>
          </a:p>
          <a:p>
            <a:endParaRPr lang="en-US" dirty="0">
              <a:latin typeface="+mj-lt"/>
            </a:endParaRPr>
          </a:p>
          <a:p>
            <a:pPr marL="9525" indent="0">
              <a:buNone/>
            </a:pPr>
            <a:endParaRPr lang="en-US" dirty="0"/>
          </a:p>
        </p:txBody>
      </p:sp>
      <p:sp>
        <p:nvSpPr>
          <p:cNvPr id="4" name="Slide Number Placeholder 3">
            <a:extLst>
              <a:ext uri="{FF2B5EF4-FFF2-40B4-BE49-F238E27FC236}">
                <a16:creationId xmlns:a16="http://schemas.microsoft.com/office/drawing/2014/main" id="{6B9B494D-571E-4C78-A69D-517066642F8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30F64-5C6D-6B4C-AE17-BB3608421CF5}" type="slidenum">
              <a:rPr kumimoji="0" lang="en-US" sz="1100" b="0" i="0" u="none" strike="noStrike" kern="1200" cap="none" spc="0" normalizeH="0" baseline="0" noProof="0" smtClean="0">
                <a:ln>
                  <a:noFill/>
                </a:ln>
                <a:solidFill>
                  <a:srgbClr val="00AAE7"/>
                </a:solidFill>
                <a:effectLst/>
                <a:uLnTx/>
                <a:uFillTx/>
                <a:latin typeface="Montserrat"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00AAE7"/>
              </a:solidFill>
              <a:effectLst/>
              <a:uLnTx/>
              <a:uFillTx/>
              <a:latin typeface="Montserrat" panose="00000500000000000000" pitchFamily="2" charset="0"/>
              <a:ea typeface="+mn-ea"/>
              <a:cs typeface="+mn-cs"/>
            </a:endParaRPr>
          </a:p>
        </p:txBody>
      </p:sp>
      <p:pic>
        <p:nvPicPr>
          <p:cNvPr id="6" name="Graphic 5" descr="Dinosaur Egg with solid fill">
            <a:extLst>
              <a:ext uri="{FF2B5EF4-FFF2-40B4-BE49-F238E27FC236}">
                <a16:creationId xmlns:a16="http://schemas.microsoft.com/office/drawing/2014/main" id="{639B88D8-07D5-461F-9B3F-BDA0874AD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6828" y="5940298"/>
            <a:ext cx="914400" cy="914400"/>
          </a:xfrm>
          <a:prstGeom prst="rect">
            <a:avLst/>
          </a:prstGeom>
        </p:spPr>
      </p:pic>
    </p:spTree>
    <p:extLst>
      <p:ext uri="{BB962C8B-B14F-4D97-AF65-F5344CB8AC3E}">
        <p14:creationId xmlns:p14="http://schemas.microsoft.com/office/powerpoint/2010/main" val="2644141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55F-B4F3-42E1-ACC7-B79BE3E8EC56}"/>
              </a:ext>
            </a:extLst>
          </p:cNvPr>
          <p:cNvSpPr>
            <a:spLocks noGrp="1"/>
          </p:cNvSpPr>
          <p:nvPr>
            <p:ph type="title"/>
          </p:nvPr>
        </p:nvSpPr>
        <p:spPr/>
        <p:txBody>
          <a:bodyPr/>
          <a:lstStyle/>
          <a:p>
            <a:r>
              <a:rPr lang="en-US" dirty="0">
                <a:latin typeface="Montserrat Light" panose="00000400000000000000" pitchFamily="2" charset="0"/>
              </a:rPr>
              <a:t>Best and Worst Practices</a:t>
            </a:r>
          </a:p>
        </p:txBody>
      </p:sp>
      <p:sp>
        <p:nvSpPr>
          <p:cNvPr id="3" name="Content Placeholder 2">
            <a:extLst>
              <a:ext uri="{FF2B5EF4-FFF2-40B4-BE49-F238E27FC236}">
                <a16:creationId xmlns:a16="http://schemas.microsoft.com/office/drawing/2014/main" id="{C7904A7F-1A69-46BB-B4BB-0F150A4B36F7}"/>
              </a:ext>
            </a:extLst>
          </p:cNvPr>
          <p:cNvSpPr>
            <a:spLocks noGrp="1"/>
          </p:cNvSpPr>
          <p:nvPr>
            <p:ph idx="1"/>
          </p:nvPr>
        </p:nvSpPr>
        <p:spPr/>
        <p:txBody>
          <a:bodyPr>
            <a:normAutofit lnSpcReduction="10000"/>
          </a:bodyPr>
          <a:lstStyle/>
          <a:p>
            <a:r>
              <a:rPr lang="en-US" sz="2400" dirty="0">
                <a:latin typeface="+mj-lt"/>
              </a:rPr>
              <a:t>Best Practices</a:t>
            </a:r>
          </a:p>
          <a:p>
            <a:pPr lvl="1"/>
            <a:r>
              <a:rPr lang="en-US" dirty="0"/>
              <a:t>Engagement Planning</a:t>
            </a:r>
          </a:p>
          <a:p>
            <a:pPr lvl="1"/>
            <a:r>
              <a:rPr lang="en-US" dirty="0"/>
              <a:t>“Taste of Indiana” Holiday Box</a:t>
            </a:r>
          </a:p>
          <a:p>
            <a:pPr lvl="1"/>
            <a:r>
              <a:rPr lang="en-US" dirty="0"/>
              <a:t>Handwritten Notes</a:t>
            </a:r>
          </a:p>
          <a:p>
            <a:pPr lvl="1"/>
            <a:r>
              <a:rPr lang="en-US" dirty="0"/>
              <a:t>Recognition Programs</a:t>
            </a:r>
          </a:p>
          <a:p>
            <a:pPr lvl="1"/>
            <a:endParaRPr lang="en-US" dirty="0">
              <a:latin typeface="+mj-lt"/>
            </a:endParaRPr>
          </a:p>
          <a:p>
            <a:r>
              <a:rPr lang="en-US" sz="2400" dirty="0">
                <a:latin typeface="+mj-lt"/>
              </a:rPr>
              <a:t>Worst Practices</a:t>
            </a:r>
          </a:p>
          <a:p>
            <a:pPr lvl="1"/>
            <a:r>
              <a:rPr lang="en-US" dirty="0"/>
              <a:t>Doing nothing and assuming there is no impact.</a:t>
            </a:r>
          </a:p>
          <a:p>
            <a:pPr lvl="1"/>
            <a:r>
              <a:rPr lang="en-US" dirty="0"/>
              <a:t>Do not send a “Gummy (Care)Bear” Package during the summer. The Gummy Bears </a:t>
            </a:r>
            <a:r>
              <a:rPr lang="en-US" b="1" u="sng" dirty="0">
                <a:solidFill>
                  <a:srgbClr val="00AAE7"/>
                </a:solidFill>
              </a:rPr>
              <a:t>will</a:t>
            </a:r>
            <a:r>
              <a:rPr lang="en-US" dirty="0"/>
              <a:t> melt.</a:t>
            </a:r>
          </a:p>
          <a:p>
            <a:pPr marL="457200" lvl="1" indent="0">
              <a:buNone/>
            </a:pPr>
            <a:endParaRPr lang="en-US" dirty="0"/>
          </a:p>
          <a:p>
            <a:endParaRPr lang="en-US" dirty="0">
              <a:latin typeface="+mj-lt"/>
            </a:endParaRPr>
          </a:p>
          <a:p>
            <a:pPr marL="9525" indent="0">
              <a:buNone/>
            </a:pPr>
            <a:endParaRPr lang="en-US" dirty="0"/>
          </a:p>
        </p:txBody>
      </p:sp>
      <p:sp>
        <p:nvSpPr>
          <p:cNvPr id="4" name="Slide Number Placeholder 3">
            <a:extLst>
              <a:ext uri="{FF2B5EF4-FFF2-40B4-BE49-F238E27FC236}">
                <a16:creationId xmlns:a16="http://schemas.microsoft.com/office/drawing/2014/main" id="{6B9B494D-571E-4C78-A69D-517066642F8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A30F64-5C6D-6B4C-AE17-BB3608421CF5}" type="slidenum">
              <a:rPr kumimoji="0" lang="en-US" sz="1100" b="0" i="0" u="none" strike="noStrike" kern="1200" cap="none" spc="0" normalizeH="0" baseline="0" noProof="0" smtClean="0">
                <a:ln>
                  <a:noFill/>
                </a:ln>
                <a:solidFill>
                  <a:srgbClr val="00AAE7"/>
                </a:solidFill>
                <a:effectLst/>
                <a:uLnTx/>
                <a:uFillTx/>
                <a:latin typeface="Montserrat"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00AAE7"/>
              </a:solidFill>
              <a:effectLst/>
              <a:uLnTx/>
              <a:uFillTx/>
              <a:latin typeface="Montserrat" panose="00000500000000000000" pitchFamily="2" charset="0"/>
              <a:ea typeface="+mn-ea"/>
              <a:cs typeface="+mn-cs"/>
            </a:endParaRPr>
          </a:p>
        </p:txBody>
      </p:sp>
      <p:pic>
        <p:nvPicPr>
          <p:cNvPr id="6" name="Graphic 5" descr="Dinosaur Egg with solid fill">
            <a:extLst>
              <a:ext uri="{FF2B5EF4-FFF2-40B4-BE49-F238E27FC236}">
                <a16:creationId xmlns:a16="http://schemas.microsoft.com/office/drawing/2014/main" id="{A78F85D1-DEAA-49F5-9B6D-7EC6CC6BF1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6828" y="5938629"/>
            <a:ext cx="914400" cy="914400"/>
          </a:xfrm>
          <a:prstGeom prst="rect">
            <a:avLst/>
          </a:prstGeom>
        </p:spPr>
      </p:pic>
    </p:spTree>
    <p:extLst>
      <p:ext uri="{BB962C8B-B14F-4D97-AF65-F5344CB8AC3E}">
        <p14:creationId xmlns:p14="http://schemas.microsoft.com/office/powerpoint/2010/main" val="6980920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CSCI">
      <a:dk1>
        <a:srgbClr val="002D40"/>
      </a:dk1>
      <a:lt1>
        <a:srgbClr val="FFFFFF"/>
      </a:lt1>
      <a:dk2>
        <a:srgbClr val="002D40"/>
      </a:dk2>
      <a:lt2>
        <a:srgbClr val="B4BEBE"/>
      </a:lt2>
      <a:accent1>
        <a:srgbClr val="00AAE7"/>
      </a:accent1>
      <a:accent2>
        <a:srgbClr val="FAC20B"/>
      </a:accent2>
      <a:accent3>
        <a:srgbClr val="002D40"/>
      </a:accent3>
      <a:accent4>
        <a:srgbClr val="B4BEBE"/>
      </a:accent4>
      <a:accent5>
        <a:srgbClr val="FFFFFF"/>
      </a:accent5>
      <a:accent6>
        <a:srgbClr val="92D050"/>
      </a:accent6>
      <a:hlink>
        <a:srgbClr val="00AAE7"/>
      </a:hlink>
      <a:folHlink>
        <a:srgbClr val="00AAE7"/>
      </a:folHlink>
    </a:clrScheme>
    <a:fontScheme name="CSCI Font">
      <a:majorFont>
        <a:latin typeface="Montserrat"/>
        <a:ea typeface=""/>
        <a:cs typeface=""/>
      </a:majorFont>
      <a:minorFont>
        <a:latin typeface="Merriweathe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SCI">
    <a:dk1>
      <a:srgbClr val="002D40"/>
    </a:dk1>
    <a:lt1>
      <a:srgbClr val="FFFFFF"/>
    </a:lt1>
    <a:dk2>
      <a:srgbClr val="002D40"/>
    </a:dk2>
    <a:lt2>
      <a:srgbClr val="B4BEBE"/>
    </a:lt2>
    <a:accent1>
      <a:srgbClr val="00AAE7"/>
    </a:accent1>
    <a:accent2>
      <a:srgbClr val="FAC20B"/>
    </a:accent2>
    <a:accent3>
      <a:srgbClr val="002D40"/>
    </a:accent3>
    <a:accent4>
      <a:srgbClr val="B4BEBE"/>
    </a:accent4>
    <a:accent5>
      <a:srgbClr val="FFFFFF"/>
    </a:accent5>
    <a:accent6>
      <a:srgbClr val="92D050"/>
    </a:accent6>
    <a:hlink>
      <a:srgbClr val="00AAE7"/>
    </a:hlink>
    <a:folHlink>
      <a:srgbClr val="00AAE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FFA7CAA4382D42A8082F6D8D33F123" ma:contentTypeVersion="8" ma:contentTypeDescription="Create a new document." ma:contentTypeScope="" ma:versionID="f887601fb16cd485d6cfe2db19313355">
  <xsd:schema xmlns:xsd="http://www.w3.org/2001/XMLSchema" xmlns:xs="http://www.w3.org/2001/XMLSchema" xmlns:p="http://schemas.microsoft.com/office/2006/metadata/properties" xmlns:ns2="612021a1-4093-498d-a7c0-4d8dd748b784" targetNamespace="http://schemas.microsoft.com/office/2006/metadata/properties" ma:root="true" ma:fieldsID="73b2e1b05bb5551f963c11a727ebac90" ns2:_="">
    <xsd:import namespace="612021a1-4093-498d-a7c0-4d8dd748b7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021a1-4093-498d-a7c0-4d8dd748b7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94EE48-0E49-4A4D-A248-454190CE21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2021a1-4093-498d-a7c0-4d8dd748b7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99F44D-CE01-47ED-A193-30952B97D167}">
  <ds:schemaRefs>
    <ds:schemaRef ds:uri="http://schemas.microsoft.com/office/2006/metadata/properties"/>
    <ds:schemaRef ds:uri="http://purl.org/dc/dcmitype/"/>
    <ds:schemaRef ds:uri="http://purl.org/dc/terms/"/>
    <ds:schemaRef ds:uri="612021a1-4093-498d-a7c0-4d8dd748b784"/>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83953D2B-A137-4C85-A0A5-52336923F4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6731</TotalTime>
  <Words>2311</Words>
  <Application>Microsoft Office PowerPoint</Application>
  <PresentationFormat>On-screen Show (4:3)</PresentationFormat>
  <Paragraphs>238</Paragraphs>
  <Slides>11</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Calibri</vt:lpstr>
      <vt:lpstr>Calibri Light</vt:lpstr>
      <vt:lpstr>Georgia</vt:lpstr>
      <vt:lpstr>Helvetica</vt:lpstr>
      <vt:lpstr>Merriweather</vt:lpstr>
      <vt:lpstr>Montserrat</vt:lpstr>
      <vt:lpstr>Montserrat Light</vt:lpstr>
      <vt:lpstr>Roboto</vt:lpstr>
      <vt:lpstr>Office Theme</vt:lpstr>
      <vt:lpstr>5_Office Theme</vt:lpstr>
      <vt:lpstr>PowerPoint Presentation</vt:lpstr>
      <vt:lpstr>Introduction Video</vt:lpstr>
      <vt:lpstr>Who We Are</vt:lpstr>
      <vt:lpstr>Our Dinosaur</vt:lpstr>
      <vt:lpstr>Building a Strong Team</vt:lpstr>
      <vt:lpstr>The Pre-Historic World</vt:lpstr>
      <vt:lpstr>The Virtual World</vt:lpstr>
      <vt:lpstr>The Virtual World pt. 2</vt:lpstr>
      <vt:lpstr>Best and Worst Practices</vt:lpstr>
      <vt:lpstr>Don’t Lose Your Dinosaur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 Meeting</dc:title>
  <dc:creator>Kim Pearson</dc:creator>
  <cp:lastModifiedBy>Crews, Christopher M (Chris) CIV DFAS JB (USA)</cp:lastModifiedBy>
  <cp:revision>257</cp:revision>
  <cp:lastPrinted>2019-02-14T21:42:09Z</cp:lastPrinted>
  <dcterms:created xsi:type="dcterms:W3CDTF">2019-02-14T21:39:45Z</dcterms:created>
  <dcterms:modified xsi:type="dcterms:W3CDTF">2022-06-23T16:20:51Z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0x010100ABFFA7CAA4382D42A8082F6D8D33F123</vt:lpwstr>
  </property>
</Properties>
</file>