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93" r:id="rId1"/>
  </p:sldMasterIdLst>
  <p:notesMasterIdLst>
    <p:notesMasterId r:id="rId20"/>
  </p:notesMasterIdLst>
  <p:sldIdLst>
    <p:sldId id="256" r:id="rId2"/>
    <p:sldId id="267" r:id="rId3"/>
    <p:sldId id="261" r:id="rId4"/>
    <p:sldId id="268" r:id="rId5"/>
    <p:sldId id="279" r:id="rId6"/>
    <p:sldId id="273" r:id="rId7"/>
    <p:sldId id="265" r:id="rId8"/>
    <p:sldId id="266" r:id="rId9"/>
    <p:sldId id="258" r:id="rId10"/>
    <p:sldId id="259" r:id="rId11"/>
    <p:sldId id="260" r:id="rId12"/>
    <p:sldId id="269" r:id="rId13"/>
    <p:sldId id="270" r:id="rId14"/>
    <p:sldId id="257" r:id="rId15"/>
    <p:sldId id="271" r:id="rId16"/>
    <p:sldId id="276" r:id="rId17"/>
    <p:sldId id="280" r:id="rId18"/>
    <p:sldId id="272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CC0000"/>
    <a:srgbClr val="8BB434"/>
    <a:srgbClr val="F57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987" autoAdjust="0"/>
    <p:restoredTop sz="94707" autoAdjust="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0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6A2AD82-F523-4121-AA51-37370321EE0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1CBC1D5-9556-4AD5-A237-E56EB10CA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8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BC1D5-9556-4AD5-A237-E56EB10CAF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3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VISA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does the VISA program affect other card issuers?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BC1D5-9556-4AD5-A237-E56EB10CAF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05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BC1D5-9556-4AD5-A237-E56EB10CAFB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901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JCB International Credit Card CO, LTD - </a:t>
            </a:r>
            <a:r>
              <a:rPr lang="en-US" i="1" dirty="0"/>
              <a:t>JCB</a:t>
            </a:r>
            <a:r>
              <a:rPr lang="en-US" dirty="0"/>
              <a:t> is Japan's premier and only </a:t>
            </a:r>
            <a:r>
              <a:rPr lang="en-US" i="1" dirty="0"/>
              <a:t>international payment</a:t>
            </a:r>
            <a:r>
              <a:rPr lang="en-US" dirty="0"/>
              <a:t> brand, with wide acceptance in Japan and Asia. Currently on the Discover Network in the US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BC1D5-9556-4AD5-A237-E56EB10CAFB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6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BC1D5-9556-4AD5-A237-E56EB10CAF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68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BC1D5-9556-4AD5-A237-E56EB10CAF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53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BC1D5-9556-4AD5-A237-E56EB10CAF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64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BC1D5-9556-4AD5-A237-E56EB10CAF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74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E=checks have been around a long, long time.    An e-check is simply a way for an individual or a business to give you permission to debit my account one time, and one time only, on a specific date and for a specific amount.  </a:t>
            </a:r>
          </a:p>
          <a:p>
            <a:endParaRPr lang="en-US" dirty="0"/>
          </a:p>
          <a:p>
            <a:r>
              <a:rPr lang="en-US" dirty="0"/>
              <a:t>Longer than e-checks have been around, we had direct debit arrangements.  In that case, I’m giving you permission to debit my account on a periodic basis (weekly, monthly, quarterly or annually) for a </a:t>
            </a:r>
            <a:r>
              <a:rPr lang="en-US" dirty="0" err="1"/>
              <a:t>specif</a:t>
            </a:r>
            <a:r>
              <a:rPr lang="en-US" dirty="0"/>
              <a:t> amount and for range of dates.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BC1D5-9556-4AD5-A237-E56EB10CAF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7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BC1D5-9556-4AD5-A237-E56EB10CAF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84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BC1D5-9556-4AD5-A237-E56EB10CAF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98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Convenience Fee models are services designed by vendors, and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BC1D5-9556-4AD5-A237-E56EB10CAF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79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CA2DD61-5C77-42DE-B08B-318E8A6BA878}" type="datetime1">
              <a:rPr lang="en-US" smtClean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BA1CCF9-B8A3-4BE6-9D99-66738D89F3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6460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EAB8C-5DE9-428C-BA67-B62E6F3EF799}" type="datetime1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2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EDC2-5039-472F-B5E2-9D9586D1DB83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41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C206-66C0-4771-B3FA-AED74BADA90C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85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7AA4-5965-4C2D-B77B-09A75E71A8B1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15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0A21-9DB4-4C63-8FA5-E41A784DC573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45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AE73-7B53-439D-96AE-E8D33EDE7496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1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E6CA-6C77-46AF-9FC1-EE82B4270498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58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E4F4-35BA-472E-9D36-2C3FCF283E76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160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57150"/>
            <a:ext cx="10018713" cy="1752599"/>
          </a:xfrm>
        </p:spPr>
        <p:txBody>
          <a:bodyPr>
            <a:normAutofit/>
          </a:bodyPr>
          <a:lstStyle>
            <a:lvl1pPr>
              <a:defRPr sz="4800" b="1">
                <a:latin typeface="Arial Narrow" panose="020B0606020202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38349"/>
            <a:ext cx="10018713" cy="3828782"/>
          </a:xfrm>
        </p:spPr>
        <p:txBody>
          <a:bodyPr anchor="t" anchorCtr="0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4274D-7386-4656-895C-82588F1255A2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0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9729-1498-4DE8-9B78-31CBAA1C2CE4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7776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4E7B-9183-4123-B8AE-A1A4781CE085}" type="datetime1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2616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2F0D-4E78-4F17-9C5A-439EFF71D24B}" type="datetime1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5468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9CCF1-AAB9-4E72-A1B3-862DEF488B53}" type="datetime1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0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461C-2ACF-4C44-B02D-C2C0F6CCB628}" type="datetime1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6340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4EF0-7EDE-46D9-8FEC-53747E878455}" type="datetime1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290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CF58-91F6-44A1-A68F-419D5041BCAB}" type="datetime1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9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A388321-E416-43D5-8CB5-CC7FEEE9EBB8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BA1CCF9-B8A3-4BE6-9D99-66738D89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1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4" r:id="rId1"/>
    <p:sldLayoutId id="2147484395" r:id="rId2"/>
    <p:sldLayoutId id="2147484396" r:id="rId3"/>
    <p:sldLayoutId id="2147484397" r:id="rId4"/>
    <p:sldLayoutId id="2147484398" r:id="rId5"/>
    <p:sldLayoutId id="2147484399" r:id="rId6"/>
    <p:sldLayoutId id="2147484400" r:id="rId7"/>
    <p:sldLayoutId id="2147484401" r:id="rId8"/>
    <p:sldLayoutId id="2147484402" r:id="rId9"/>
    <p:sldLayoutId id="2147484403" r:id="rId10"/>
    <p:sldLayoutId id="2147484404" r:id="rId11"/>
    <p:sldLayoutId id="2147484405" r:id="rId12"/>
    <p:sldLayoutId id="2147484406" r:id="rId13"/>
    <p:sldLayoutId id="2147484407" r:id="rId14"/>
    <p:sldLayoutId id="2147484408" r:id="rId15"/>
    <p:sldLayoutId id="2147484409" r:id="rId16"/>
    <p:sldLayoutId id="2147484410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cisecuritystandards.org/pci_security/maintaining_payment_security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76886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Online Payment Options</a:t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for Government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1477" y="3066812"/>
            <a:ext cx="9144000" cy="77996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 Collections Perspective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933950" y="4828443"/>
            <a:ext cx="572434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Charmaine Cook, AAP</a:t>
            </a:r>
          </a:p>
          <a:p>
            <a:pPr algn="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State Cash Manager</a:t>
            </a:r>
          </a:p>
          <a:p>
            <a:pPr algn="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NM State Treasurer’s Office</a:t>
            </a:r>
          </a:p>
          <a:p>
            <a:pPr algn="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505.955.1125</a:t>
            </a:r>
          </a:p>
          <a:p>
            <a:pPr algn="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Charmaine.Cook@state.nm.us</a:t>
            </a:r>
          </a:p>
        </p:txBody>
      </p:sp>
    </p:spTree>
    <p:extLst>
      <p:ext uri="{BB962C8B-B14F-4D97-AF65-F5344CB8AC3E}">
        <p14:creationId xmlns:p14="http://schemas.microsoft.com/office/powerpoint/2010/main" val="228823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57151"/>
            <a:ext cx="10018713" cy="10858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VISA Service Fee Program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143000"/>
            <a:ext cx="10018713" cy="5714999"/>
          </a:xfrm>
        </p:spPr>
        <p:txBody>
          <a:bodyPr>
            <a:normAutofit/>
          </a:bodyPr>
          <a:lstStyle/>
          <a:p>
            <a:r>
              <a:rPr lang="en-US" sz="2900" dirty="0"/>
              <a:t>For online payments only</a:t>
            </a:r>
          </a:p>
          <a:p>
            <a:r>
              <a:rPr lang="en-US" sz="2900" dirty="0" smtClean="0"/>
              <a:t>Program designated for governments and higher education only</a:t>
            </a:r>
          </a:p>
          <a:p>
            <a:r>
              <a:rPr lang="en-US" sz="2900" dirty="0" smtClean="0"/>
              <a:t>Limited set of transaction types (MCC Codes) are eligible</a:t>
            </a:r>
          </a:p>
          <a:p>
            <a:r>
              <a:rPr lang="en-US" sz="2900" dirty="0" smtClean="0"/>
              <a:t>Merchants sign </a:t>
            </a:r>
            <a:r>
              <a:rPr lang="en-US" sz="2900" dirty="0"/>
              <a:t>a separate addenda to Merchant Services Agreement to participate</a:t>
            </a:r>
          </a:p>
          <a:p>
            <a:r>
              <a:rPr lang="en-US" sz="2900" dirty="0" smtClean="0"/>
              <a:t>Merchants are reviewed by VISA and accepted into program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8578" y="57150"/>
            <a:ext cx="1085182" cy="108518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7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57150"/>
            <a:ext cx="10018714" cy="109537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VISA Service Fee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Program </a:t>
            </a:r>
            <a:r>
              <a:rPr lang="en-US" sz="2400" b="0" dirty="0" smtClean="0">
                <a:solidFill>
                  <a:schemeClr val="accent1">
                    <a:lumMod val="75000"/>
                  </a:schemeClr>
                </a:solidFill>
              </a:rPr>
              <a:t>(continued)</a:t>
            </a:r>
            <a:endParaRPr lang="en-US" sz="2400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2" y="1233229"/>
            <a:ext cx="10018713" cy="5705475"/>
          </a:xfrm>
        </p:spPr>
        <p:txBody>
          <a:bodyPr>
            <a:normAutofit/>
          </a:bodyPr>
          <a:lstStyle/>
          <a:p>
            <a:r>
              <a:rPr lang="en-US" sz="2900" dirty="0" smtClean="0"/>
              <a:t>Merchant accounts, </a:t>
            </a:r>
            <a:r>
              <a:rPr lang="en-US" sz="2900" dirty="0"/>
              <a:t>called </a:t>
            </a:r>
            <a:r>
              <a:rPr lang="en-US" sz="2900" dirty="0" smtClean="0"/>
              <a:t>MIDs </a:t>
            </a:r>
            <a:r>
              <a:rPr lang="en-US" sz="2900" dirty="0"/>
              <a:t>(Merchant ID)</a:t>
            </a:r>
          </a:p>
          <a:p>
            <a:pPr lvl="1"/>
            <a:r>
              <a:rPr lang="en-US" sz="2600" dirty="0"/>
              <a:t>One MID created in Merchant name &amp; tax ID for payments</a:t>
            </a:r>
          </a:p>
          <a:p>
            <a:pPr lvl="1"/>
            <a:r>
              <a:rPr lang="en-US" sz="2600" dirty="0"/>
              <a:t>One MID in Financial Institution name &amp; tax ID for service fees</a:t>
            </a:r>
          </a:p>
          <a:p>
            <a:r>
              <a:rPr lang="en-US" sz="2800" dirty="0" smtClean="0"/>
              <a:t>Merchant </a:t>
            </a:r>
            <a:r>
              <a:rPr lang="en-US" sz="2800" dirty="0"/>
              <a:t>is not charged any fees for card payments made under Service Fee </a:t>
            </a:r>
            <a:r>
              <a:rPr lang="en-US" sz="2800" dirty="0" smtClean="0"/>
              <a:t>Program</a:t>
            </a:r>
            <a:endParaRPr lang="en-US" sz="2800" dirty="0"/>
          </a:p>
          <a:p>
            <a:r>
              <a:rPr lang="en-US" sz="2800" dirty="0" smtClean="0"/>
              <a:t>Service Fee is always a % of card transaction</a:t>
            </a:r>
          </a:p>
          <a:p>
            <a:r>
              <a:rPr lang="en-US" sz="2800" dirty="0" smtClean="0"/>
              <a:t>Service Fee % is determined by Financial Institution based on Merchant history; strategy is have the service fee cover cost of card transaction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62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4950" y="52173"/>
            <a:ext cx="10584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Formula for Creating a Card Payment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041413"/>
              </p:ext>
            </p:extLst>
          </p:nvPr>
        </p:nvGraphicFramePr>
        <p:xfrm>
          <a:off x="2032001" y="1024456"/>
          <a:ext cx="950976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731520"/>
                <a:gridCol w="1828800"/>
                <a:gridCol w="731520"/>
                <a:gridCol w="1828800"/>
                <a:gridCol w="731520"/>
                <a:gridCol w="18288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Merchant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Cardholder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Merchant</a:t>
                      </a:r>
                      <a:b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Acquirer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 Payment Processed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59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5360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</a:t>
                      </a:r>
                      <a:br>
                        <a:rPr 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Entity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Owner of the Debit/Credit Card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Institution</a:t>
                      </a:r>
                      <a:br>
                        <a:rPr 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Settlement Relationships with VISA, MasterCard, Discover, American Express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 Payment Processed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Multiply 24"/>
          <p:cNvSpPr/>
          <p:nvPr/>
        </p:nvSpPr>
        <p:spPr>
          <a:xfrm>
            <a:off x="3885628" y="2221666"/>
            <a:ext cx="681135" cy="671846"/>
          </a:xfrm>
          <a:prstGeom prst="mathMultiply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Equal 26"/>
          <p:cNvSpPr/>
          <p:nvPr/>
        </p:nvSpPr>
        <p:spPr>
          <a:xfrm>
            <a:off x="9011660" y="2277671"/>
            <a:ext cx="722912" cy="559837"/>
          </a:xfrm>
          <a:prstGeom prst="mathEqua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Explosion 1 27"/>
          <p:cNvSpPr/>
          <p:nvPr/>
        </p:nvSpPr>
        <p:spPr>
          <a:xfrm>
            <a:off x="9837683" y="1709782"/>
            <a:ext cx="1619448" cy="1158147"/>
          </a:xfrm>
          <a:prstGeom prst="irregularSeal1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Multiply 28"/>
          <p:cNvSpPr/>
          <p:nvPr/>
        </p:nvSpPr>
        <p:spPr>
          <a:xfrm>
            <a:off x="6434377" y="2221666"/>
            <a:ext cx="681135" cy="671846"/>
          </a:xfrm>
          <a:prstGeom prst="mathMultiply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8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8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4950" y="52173"/>
            <a:ext cx="10584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Formula for Creating a Card Payment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722868"/>
              </p:ext>
            </p:extLst>
          </p:nvPr>
        </p:nvGraphicFramePr>
        <p:xfrm>
          <a:off x="2032001" y="1024456"/>
          <a:ext cx="8928848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403412"/>
                <a:gridCol w="1371600"/>
                <a:gridCol w="403412"/>
                <a:gridCol w="1828800"/>
                <a:gridCol w="403412"/>
                <a:gridCol w="1371600"/>
                <a:gridCol w="403412"/>
                <a:gridCol w="13716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Merchant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Cardholder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Merchant Service Providers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Merchant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Acquirer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 Payment Processed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tabLst>
                          <a:tab pos="342900" algn="ctr"/>
                        </a:tabLst>
                      </a:pPr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Vendor</a:t>
                      </a:r>
                    </a:p>
                    <a:p>
                      <a:pPr algn="l">
                        <a:tabLst>
                          <a:tab pos="342900" algn="ctr"/>
                        </a:tabLst>
                      </a:pPr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A</a:t>
                      </a:r>
                    </a:p>
                    <a:p>
                      <a:pPr algn="r"/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/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/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tabLst>
                          <a:tab pos="1257300" algn="ctr"/>
                        </a:tabLst>
                      </a:pPr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Vendor</a:t>
                      </a:r>
                    </a:p>
                    <a:p>
                      <a:pPr algn="l">
                        <a:tabLst>
                          <a:tab pos="1257300" algn="ctr"/>
                        </a:tabLst>
                      </a:pPr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B</a:t>
                      </a:r>
                    </a:p>
                    <a:p>
                      <a:pPr algn="r"/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/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tabLst>
                          <a:tab pos="342900" algn="ctr"/>
                        </a:tabLst>
                      </a:pPr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Vendor</a:t>
                      </a:r>
                    </a:p>
                    <a:p>
                      <a:pPr algn="l">
                        <a:tabLst>
                          <a:tab pos="342900" algn="ctr"/>
                        </a:tabLst>
                      </a:pPr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X, Y, Z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$$$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5360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</a:t>
                      </a:r>
                      <a:b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Entity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Owner of the Debit/Credit Card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Institution</a:t>
                      </a:r>
                      <a:b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Settlement Relationships with VISA, MasterCard, Discover, American Express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 Payment Processed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 variations and combinations of services are possible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Explosion 1 27"/>
          <p:cNvSpPr/>
          <p:nvPr/>
        </p:nvSpPr>
        <p:spPr>
          <a:xfrm>
            <a:off x="9676599" y="1786201"/>
            <a:ext cx="1188720" cy="914400"/>
          </a:xfrm>
          <a:prstGeom prst="irregularSeal1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872248" y="1821144"/>
            <a:ext cx="1234960" cy="1234960"/>
            <a:chOff x="7872248" y="1821144"/>
            <a:chExt cx="1234960" cy="1234960"/>
          </a:xfrm>
        </p:grpSpPr>
        <p:sp>
          <p:nvSpPr>
            <p:cNvPr id="9" name="Rectangle 8"/>
            <p:cNvSpPr/>
            <p:nvPr/>
          </p:nvSpPr>
          <p:spPr>
            <a:xfrm>
              <a:off x="8192808" y="2141704"/>
              <a:ext cx="914400" cy="9144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7872248" y="1821144"/>
              <a:ext cx="914400" cy="9144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432329" y="1821143"/>
            <a:ext cx="914400" cy="914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17784" y="2795974"/>
            <a:ext cx="914400" cy="914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27079" y="3770804"/>
            <a:ext cx="914400" cy="914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194300" y="1755775"/>
            <a:ext cx="2613266" cy="3105150"/>
            <a:chOff x="5194300" y="1755775"/>
            <a:chExt cx="2613266" cy="3105150"/>
          </a:xfrm>
        </p:grpSpPr>
        <p:sp>
          <p:nvSpPr>
            <p:cNvPr id="3" name="Right Brace 2"/>
            <p:cNvSpPr/>
            <p:nvPr/>
          </p:nvSpPr>
          <p:spPr>
            <a:xfrm>
              <a:off x="7467600" y="1755775"/>
              <a:ext cx="339966" cy="3105150"/>
            </a:xfrm>
            <a:prstGeom prst="rightBrac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Brace 13"/>
            <p:cNvSpPr/>
            <p:nvPr/>
          </p:nvSpPr>
          <p:spPr>
            <a:xfrm rot="10800000">
              <a:off x="5194300" y="1755775"/>
              <a:ext cx="358802" cy="3105150"/>
            </a:xfrm>
            <a:prstGeom prst="rightBrac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9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57151"/>
            <a:ext cx="10018713" cy="108585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What is PCI DSS?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09532"/>
            <a:ext cx="10018713" cy="472413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PCI - Payment Card Industry </a:t>
            </a:r>
            <a:r>
              <a:rPr lang="en-US" sz="2800" b="1" dirty="0" smtClean="0"/>
              <a:t>and</a:t>
            </a:r>
            <a:r>
              <a:rPr lang="en-US" sz="2800" dirty="0" smtClean="0"/>
              <a:t> </a:t>
            </a:r>
            <a:r>
              <a:rPr lang="en-US" sz="2800" dirty="0"/>
              <a:t>DSS – Data Security Standards</a:t>
            </a:r>
          </a:p>
          <a:p>
            <a:pPr lvl="1"/>
            <a:r>
              <a:rPr lang="en-US" sz="2400" i="1" dirty="0"/>
              <a:t>If you accept or process payment cards, the PCI Data Security Standards apply to you</a:t>
            </a:r>
            <a:r>
              <a:rPr lang="en-US" sz="2400" i="1" dirty="0" smtClean="0"/>
              <a:t>. </a:t>
            </a:r>
            <a:endParaRPr lang="en-US" sz="2400" dirty="0" smtClean="0"/>
          </a:p>
          <a:p>
            <a:r>
              <a:rPr lang="en-US" sz="2800" dirty="0" smtClean="0"/>
              <a:t>PCI Security Standards Council</a:t>
            </a:r>
          </a:p>
          <a:p>
            <a:pPr lvl="1"/>
            <a:r>
              <a:rPr lang="en-US" sz="2400" i="1" dirty="0" smtClean="0"/>
              <a:t>The </a:t>
            </a:r>
            <a:r>
              <a:rPr lang="en-US" sz="2400" i="1" dirty="0"/>
              <a:t>Council was founded in 2006 by American Express, Discover, JCB International, MasterCard and Visa Inc. They share equally in governance and execution of the Council's work. </a:t>
            </a:r>
          </a:p>
          <a:p>
            <a:pPr lvl="1"/>
            <a:r>
              <a:rPr lang="en-US" sz="2400" i="1" dirty="0" smtClean="0"/>
              <a:t>The </a:t>
            </a:r>
            <a:r>
              <a:rPr lang="en-US" sz="2400" i="1" dirty="0"/>
              <a:t>PCI Security Standards Council touches the lives of hundreds of millions of people worldwide. A global organization, it maintains, evolves and promotes Payment Card Industry standards for the safety of cardholder data across the globe. </a:t>
            </a:r>
            <a:endParaRPr lang="en-US" sz="2400" i="1" dirty="0" smtClean="0"/>
          </a:p>
          <a:p>
            <a:pPr lvl="1"/>
            <a:r>
              <a:rPr lang="en-US" sz="2400" dirty="0">
                <a:hlinkClick r:id="rId3"/>
              </a:rPr>
              <a:t>https://www.pcisecuritystandards.org/pci_security/maintaining_payment_security</a:t>
            </a:r>
            <a:endParaRPr lang="en-US" sz="2400" i="1" dirty="0"/>
          </a:p>
          <a:p>
            <a:endParaRPr lang="en-US" sz="28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2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57151"/>
            <a:ext cx="10018713" cy="108585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Determining Factors for PCI DSS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291892"/>
            <a:ext cx="10018713" cy="472413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whose name are card transactions processed?</a:t>
            </a:r>
          </a:p>
          <a:p>
            <a:pPr lvl="1"/>
            <a:r>
              <a:rPr lang="en-US" sz="2400" dirty="0" smtClean="0"/>
              <a:t>Merchant name and Tax ID—Government Entity is responsible</a:t>
            </a:r>
          </a:p>
          <a:p>
            <a:r>
              <a:rPr lang="en-US" sz="2800" dirty="0" smtClean="0"/>
              <a:t>Who touches cardholder data?</a:t>
            </a:r>
          </a:p>
          <a:p>
            <a:pPr lvl="1"/>
            <a:r>
              <a:rPr lang="en-US" sz="2400" dirty="0" smtClean="0"/>
              <a:t>Merchant, vendors, acquirer </a:t>
            </a:r>
          </a:p>
          <a:p>
            <a:r>
              <a:rPr lang="en-US" sz="2800" dirty="0" smtClean="0"/>
              <a:t>Who stores cardholder data?</a:t>
            </a:r>
          </a:p>
          <a:p>
            <a:pPr lvl="1"/>
            <a:r>
              <a:rPr lang="en-US" sz="2400" dirty="0" smtClean="0"/>
              <a:t>Hopefully not the merchant</a:t>
            </a:r>
          </a:p>
          <a:p>
            <a:r>
              <a:rPr lang="en-US" sz="2800" dirty="0" smtClean="0"/>
              <a:t>Does cardholder data pass through your system/network?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9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57151"/>
            <a:ext cx="10018713" cy="108585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PCI DSS Prioritized Approach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143001"/>
            <a:ext cx="10018713" cy="472413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021" y="1160330"/>
            <a:ext cx="10652626" cy="470680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2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916" y="1183171"/>
            <a:ext cx="8183398" cy="52540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57151"/>
            <a:ext cx="10018713" cy="108585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PCI DSS is not just for IT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143001"/>
            <a:ext cx="10018713" cy="472413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9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254941"/>
            <a:ext cx="8574622" cy="2616199"/>
          </a:xfrm>
        </p:spPr>
        <p:txBody>
          <a:bodyPr anchor="ctr" anchorCtr="0">
            <a:noAutofit/>
          </a:bodyPr>
          <a:lstStyle/>
          <a:p>
            <a:pPr algn="ctr"/>
            <a:r>
              <a:rPr lang="en-US" sz="13800" dirty="0" smtClean="0">
                <a:solidFill>
                  <a:schemeClr val="accent1">
                    <a:lumMod val="75000"/>
                  </a:schemeClr>
                </a:solidFill>
              </a:rPr>
              <a:t>Questions</a:t>
            </a:r>
            <a:endParaRPr lang="en-US" sz="13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27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57151"/>
            <a:ext cx="10018713" cy="108585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Agenda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903" y="1684176"/>
            <a:ext cx="10018713" cy="5476874"/>
          </a:xfrm>
        </p:spPr>
        <p:txBody>
          <a:bodyPr/>
          <a:lstStyle/>
          <a:p>
            <a:r>
              <a:rPr lang="en-US" dirty="0" smtClean="0"/>
              <a:t>Available online payment options</a:t>
            </a:r>
          </a:p>
          <a:p>
            <a:r>
              <a:rPr lang="en-US" dirty="0" smtClean="0"/>
              <a:t>Payment cost comparisons</a:t>
            </a:r>
          </a:p>
          <a:p>
            <a:r>
              <a:rPr lang="en-US" dirty="0" smtClean="0"/>
              <a:t>E-Check payments</a:t>
            </a:r>
          </a:p>
          <a:p>
            <a:r>
              <a:rPr lang="en-US" dirty="0" smtClean="0"/>
              <a:t>Fee options for card payments</a:t>
            </a:r>
          </a:p>
          <a:p>
            <a:r>
              <a:rPr lang="en-US" dirty="0" smtClean="0"/>
              <a:t>Formula for creating a card payment</a:t>
            </a:r>
          </a:p>
          <a:p>
            <a:r>
              <a:rPr lang="en-US" dirty="0" smtClean="0"/>
              <a:t>PCI DSS responsibilities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9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57150"/>
            <a:ext cx="10018713" cy="111810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Online Payment Channels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877050" y="1321060"/>
            <a:ext cx="4467225" cy="3784075"/>
            <a:chOff x="6877050" y="1321060"/>
            <a:chExt cx="4467225" cy="378407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7050" y="1901959"/>
              <a:ext cx="3383280" cy="280767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0067925" y="4151028"/>
              <a:ext cx="12763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ACH</a:t>
              </a:r>
            </a:p>
            <a:p>
              <a:pPr algn="ctr"/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Debits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" name="Elbow Connector 8"/>
            <p:cNvCxnSpPr/>
            <p:nvPr/>
          </p:nvCxnSpPr>
          <p:spPr>
            <a:xfrm>
              <a:off x="8550928" y="3568117"/>
              <a:ext cx="1663016" cy="1059965"/>
            </a:xfrm>
            <a:prstGeom prst="bentConnector3">
              <a:avLst/>
            </a:prstGeom>
            <a:ln w="762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877050" y="1321060"/>
              <a:ext cx="44672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2. E-Checks (ACH Debits)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185308" y="1321060"/>
            <a:ext cx="3539217" cy="3481889"/>
            <a:chOff x="2185308" y="1321060"/>
            <a:chExt cx="3539217" cy="3481889"/>
          </a:xfrm>
        </p:grpSpPr>
        <p:sp>
          <p:nvSpPr>
            <p:cNvPr id="12" name="TextBox 11"/>
            <p:cNvSpPr txBox="1"/>
            <p:nvPr/>
          </p:nvSpPr>
          <p:spPr>
            <a:xfrm>
              <a:off x="2185308" y="1321060"/>
              <a:ext cx="35392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1. Credit/Debit Cards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5308" y="1913195"/>
              <a:ext cx="3389670" cy="2889754"/>
            </a:xfrm>
            <a:prstGeom prst="rect">
              <a:avLst/>
            </a:prstGeom>
          </p:spPr>
        </p:pic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4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57150"/>
            <a:ext cx="10018713" cy="111810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Average Processing Cost - $100 Payment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527922"/>
              </p:ext>
            </p:extLst>
          </p:nvPr>
        </p:nvGraphicFramePr>
        <p:xfrm>
          <a:off x="1484311" y="1631950"/>
          <a:ext cx="10018713" cy="4176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437"/>
                <a:gridCol w="2843742"/>
                <a:gridCol w="3043767"/>
                <a:gridCol w="3043767"/>
              </a:tblGrid>
              <a:tr h="596346"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8BB4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E-Check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Credit/Debit Card</a:t>
                      </a:r>
                    </a:p>
                  </a:txBody>
                  <a:tcPr anchor="ctr"/>
                </a:tc>
              </a:tr>
              <a:tr h="2029379"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$1.10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30¢ - 90¢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$2.00</a:t>
                      </a:r>
                      <a: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@ 2%</a:t>
                      </a:r>
                      <a:b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(card present)</a:t>
                      </a:r>
                    </a:p>
                    <a:p>
                      <a:pPr algn="ctr"/>
                      <a:endParaRPr lang="en-US" sz="2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$2.50 @ 2.5%</a:t>
                      </a:r>
                      <a:b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(card not present)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050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Pays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B43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 Issuer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(government</a:t>
                      </a:r>
                      <a:b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entity)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 Originator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(government entity)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Merchant</a:t>
                      </a:r>
                      <a:b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(government entity)</a:t>
                      </a:r>
                      <a:b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2400" b="1" u="sng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cardholder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4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11967"/>
            <a:ext cx="10580171" cy="106329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Average Processing Cost - $1000 Payment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434185"/>
              </p:ext>
            </p:extLst>
          </p:nvPr>
        </p:nvGraphicFramePr>
        <p:xfrm>
          <a:off x="1484311" y="1631950"/>
          <a:ext cx="10018713" cy="4176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437"/>
                <a:gridCol w="2843742"/>
                <a:gridCol w="3043767"/>
                <a:gridCol w="3043767"/>
              </a:tblGrid>
              <a:tr h="596346"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8BB4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E-Check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Credit/Debit Card</a:t>
                      </a:r>
                    </a:p>
                  </a:txBody>
                  <a:tcPr anchor="ctr"/>
                </a:tc>
              </a:tr>
              <a:tr h="2029379"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$1.10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30¢ - 90¢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$20.00</a:t>
                      </a:r>
                      <a: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@ 2%</a:t>
                      </a:r>
                      <a:b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(card present)</a:t>
                      </a:r>
                    </a:p>
                    <a:p>
                      <a:pPr algn="ctr"/>
                      <a:endParaRPr lang="en-US" sz="2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$25.00 @ 2.5%</a:t>
                      </a:r>
                      <a:b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(card not present)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050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Pays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B43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 Issuer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(government</a:t>
                      </a:r>
                      <a:b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entity)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 Originator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(government entity)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Merchant</a:t>
                      </a:r>
                      <a:b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(government entity)</a:t>
                      </a:r>
                      <a:b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2400" b="1" u="sng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cardholder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2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-286727"/>
            <a:ext cx="10018713" cy="1752599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E-Check Payments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655794"/>
            <a:ext cx="10018713" cy="382878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Many online platforms provide Merchants the option to also offer </a:t>
            </a:r>
            <a:r>
              <a:rPr lang="en-US" sz="2800" dirty="0" smtClean="0"/>
              <a:t>E-Check </a:t>
            </a:r>
            <a:r>
              <a:rPr lang="en-US" sz="2800" dirty="0"/>
              <a:t>payments</a:t>
            </a:r>
          </a:p>
          <a:p>
            <a:r>
              <a:rPr lang="en-US" sz="2800" dirty="0"/>
              <a:t>Cardholder enters bank account # and bank routing #; </a:t>
            </a:r>
            <a:br>
              <a:rPr lang="en-US" sz="2800" dirty="0"/>
            </a:br>
            <a:r>
              <a:rPr lang="en-US" sz="2800" dirty="0"/>
              <a:t>their account is debited via ACH for </a:t>
            </a:r>
            <a:r>
              <a:rPr lang="en-US" sz="2800" dirty="0" smtClean="0"/>
              <a:t>payment</a:t>
            </a:r>
          </a:p>
          <a:p>
            <a:r>
              <a:rPr lang="en-US" sz="2800" dirty="0" smtClean="0"/>
              <a:t>Entering account information and initiating payment serves as authorization allowing Merchant to debit the account one time</a:t>
            </a:r>
            <a:endParaRPr lang="en-US" sz="2800" dirty="0"/>
          </a:p>
          <a:p>
            <a:r>
              <a:rPr lang="en-US" sz="2800" dirty="0"/>
              <a:t>There are separate bank fees for </a:t>
            </a:r>
            <a:r>
              <a:rPr lang="en-US" sz="2800" dirty="0" smtClean="0"/>
              <a:t>E-Check </a:t>
            </a:r>
            <a:r>
              <a:rPr lang="en-US" sz="2800" dirty="0"/>
              <a:t>payments; </a:t>
            </a:r>
            <a:br>
              <a:rPr lang="en-US" sz="2800" dirty="0"/>
            </a:br>
            <a:r>
              <a:rPr lang="en-US" sz="2800" dirty="0"/>
              <a:t>no service fee </a:t>
            </a:r>
            <a:r>
              <a:rPr lang="en-US" sz="2800" dirty="0" smtClean="0"/>
              <a:t>option; </a:t>
            </a:r>
            <a:r>
              <a:rPr lang="en-US" sz="2800" dirty="0"/>
              <a:t>Merchant pays </a:t>
            </a:r>
            <a:r>
              <a:rPr lang="en-US" sz="2800" dirty="0" smtClean="0"/>
              <a:t>fees</a:t>
            </a:r>
          </a:p>
          <a:p>
            <a:r>
              <a:rPr lang="en-US" sz="2800" dirty="0" smtClean="0"/>
              <a:t>Good customer service payment option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1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57733"/>
            <a:ext cx="10707690" cy="108526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Fee Options for Card Payments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87061"/>
            <a:ext cx="10018713" cy="472413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“No Fee to Cardholder” processing</a:t>
            </a:r>
          </a:p>
          <a:p>
            <a:r>
              <a:rPr lang="en-US" sz="2800" dirty="0" smtClean="0"/>
              <a:t>Convenience Fee processing</a:t>
            </a:r>
          </a:p>
          <a:p>
            <a:r>
              <a:rPr lang="en-US" sz="2800" dirty="0" smtClean="0"/>
              <a:t>VISA Service Fee processing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4" y="47625"/>
            <a:ext cx="10677525" cy="11049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Fee Options for Card Payments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5295" y="1152525"/>
            <a:ext cx="10515600" cy="5108414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6400800" algn="l"/>
              </a:tabLst>
            </a:pPr>
            <a:r>
              <a:rPr lang="en-US" dirty="0" smtClean="0"/>
              <a:t>“No Fee to Cardholder” Processing</a:t>
            </a:r>
          </a:p>
          <a:p>
            <a:pPr lvl="1">
              <a:tabLst>
                <a:tab pos="6400800" algn="l"/>
              </a:tabLst>
            </a:pPr>
            <a:r>
              <a:rPr lang="en-US" dirty="0" smtClean="0"/>
              <a:t>Cardholder initiates $100 payment	$100.00 transaction created</a:t>
            </a:r>
            <a:endParaRPr lang="en-US" dirty="0"/>
          </a:p>
          <a:p>
            <a:pPr>
              <a:tabLst>
                <a:tab pos="6400800" algn="l"/>
              </a:tabLst>
            </a:pPr>
            <a:endParaRPr lang="en-US" dirty="0" smtClean="0"/>
          </a:p>
          <a:p>
            <a:pPr>
              <a:tabLst>
                <a:tab pos="6400800" algn="l"/>
              </a:tabLst>
            </a:pPr>
            <a:r>
              <a:rPr lang="en-US" dirty="0" smtClean="0"/>
              <a:t>Convenience Fee Added</a:t>
            </a:r>
          </a:p>
          <a:p>
            <a:pPr lvl="1">
              <a:tabLst>
                <a:tab pos="6400800" algn="l"/>
              </a:tabLst>
            </a:pPr>
            <a:r>
              <a:rPr lang="en-US" dirty="0" smtClean="0"/>
              <a:t>Cardholder initiates $100 payment	$100.00 transaction created</a:t>
            </a:r>
          </a:p>
          <a:p>
            <a:pPr lvl="1">
              <a:tabLst>
                <a:tab pos="6400800" algn="l"/>
              </a:tabLst>
            </a:pPr>
            <a:r>
              <a:rPr lang="en-US" dirty="0"/>
              <a:t> </a:t>
            </a:r>
            <a:r>
              <a:rPr lang="en-US" dirty="0" smtClean="0"/>
              <a:t>Convenience fee added (sample flat fee of $2.25)	    $2.25 transaction created</a:t>
            </a:r>
          </a:p>
          <a:p>
            <a:pPr lvl="1">
              <a:tabLst>
                <a:tab pos="6400800" algn="l"/>
              </a:tabLst>
            </a:pPr>
            <a:r>
              <a:rPr lang="en-US" dirty="0" smtClean="0"/>
              <a:t> Total charges to Cardholder	$102.25 total</a:t>
            </a:r>
          </a:p>
          <a:p>
            <a:pPr>
              <a:tabLst>
                <a:tab pos="6400800" algn="l"/>
              </a:tabLst>
            </a:pPr>
            <a:endParaRPr lang="en-US" dirty="0" smtClean="0"/>
          </a:p>
          <a:p>
            <a:pPr>
              <a:tabLst>
                <a:tab pos="6400800" algn="l"/>
              </a:tabLst>
            </a:pPr>
            <a:r>
              <a:rPr lang="en-US" dirty="0" smtClean="0"/>
              <a:t>VISA Service Fee Added </a:t>
            </a:r>
          </a:p>
          <a:p>
            <a:pPr lvl="1">
              <a:tabLst>
                <a:tab pos="6400800" algn="l"/>
              </a:tabLst>
            </a:pPr>
            <a:r>
              <a:rPr lang="en-US" dirty="0" smtClean="0"/>
              <a:t>Cardholder </a:t>
            </a:r>
            <a:r>
              <a:rPr lang="en-US" dirty="0"/>
              <a:t>initiates $100 </a:t>
            </a:r>
            <a:r>
              <a:rPr lang="en-US" dirty="0" smtClean="0"/>
              <a:t>payment	$100.00 transaction created</a:t>
            </a:r>
            <a:endParaRPr lang="en-US" dirty="0"/>
          </a:p>
          <a:p>
            <a:pPr lvl="1">
              <a:tabLst>
                <a:tab pos="6400800" algn="l"/>
              </a:tabLst>
            </a:pPr>
            <a:r>
              <a:rPr lang="en-US" dirty="0"/>
              <a:t> </a:t>
            </a:r>
            <a:r>
              <a:rPr lang="en-US" dirty="0" smtClean="0"/>
              <a:t>Service fee added (sample of 2.5% fee used)	    $2.50 transaction created</a:t>
            </a:r>
            <a:endParaRPr lang="en-US" dirty="0"/>
          </a:p>
          <a:p>
            <a:pPr lvl="1">
              <a:tabLst>
                <a:tab pos="6400800" algn="l"/>
              </a:tabLst>
            </a:pPr>
            <a:r>
              <a:rPr lang="en-US" dirty="0"/>
              <a:t> Total charges to </a:t>
            </a:r>
            <a:r>
              <a:rPr lang="en-US" dirty="0" smtClean="0"/>
              <a:t>Cardholder	$102.50 </a:t>
            </a:r>
            <a:r>
              <a:rPr lang="en-US" dirty="0"/>
              <a:t>total</a:t>
            </a:r>
          </a:p>
          <a:p>
            <a:pPr>
              <a:tabLst>
                <a:tab pos="6400800" algn="l"/>
              </a:tabLst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002954" y="3590293"/>
            <a:ext cx="3079262" cy="78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9083" y="5653105"/>
            <a:ext cx="3103133" cy="3048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9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57150"/>
            <a:ext cx="10018713" cy="109537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Convenience Fee Models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152524"/>
            <a:ext cx="10018713" cy="5705475"/>
          </a:xfrm>
        </p:spPr>
        <p:txBody>
          <a:bodyPr>
            <a:noAutofit/>
          </a:bodyPr>
          <a:lstStyle/>
          <a:p>
            <a:r>
              <a:rPr lang="en-US" sz="2800" dirty="0" smtClean="0"/>
              <a:t>Vendors offer Convenience Fee services with many flavors</a:t>
            </a:r>
          </a:p>
          <a:p>
            <a:r>
              <a:rPr lang="en-US" sz="2800" dirty="0" smtClean="0"/>
              <a:t>Allow merchants to designate a fee to cardholders to help offset the additional costs of accepting card payments</a:t>
            </a:r>
          </a:p>
          <a:p>
            <a:r>
              <a:rPr lang="en-US" sz="2800" dirty="0"/>
              <a:t>No limitation on transaction types (MCC Codes)</a:t>
            </a:r>
          </a:p>
          <a:p>
            <a:r>
              <a:rPr lang="en-US" sz="2800" dirty="0" smtClean="0"/>
              <a:t>Convenience fee can be set as: </a:t>
            </a:r>
          </a:p>
          <a:p>
            <a:pPr lvl="1"/>
            <a:r>
              <a:rPr lang="en-US" sz="2400" dirty="0" smtClean="0"/>
              <a:t>A % of transaction, like 2% of payment amount, or </a:t>
            </a:r>
          </a:p>
          <a:p>
            <a:pPr lvl="1"/>
            <a:r>
              <a:rPr lang="en-US" sz="2400" dirty="0" smtClean="0"/>
              <a:t>A flat fee, such as $2.25 per transaction</a:t>
            </a:r>
          </a:p>
          <a:p>
            <a:r>
              <a:rPr lang="en-US" sz="2800" dirty="0" smtClean="0"/>
              <a:t>Funding from Convenience Fees may be credited to:</a:t>
            </a:r>
          </a:p>
          <a:p>
            <a:pPr lvl="1"/>
            <a:r>
              <a:rPr lang="en-US" sz="2400" dirty="0"/>
              <a:t>M</a:t>
            </a:r>
            <a:r>
              <a:rPr lang="en-US" sz="2400" dirty="0" smtClean="0"/>
              <a:t>erchant services vendor to pay for card processing fees, </a:t>
            </a:r>
            <a:r>
              <a:rPr lang="en-US" sz="2400" b="1" dirty="0" smtClean="0"/>
              <a:t>or</a:t>
            </a:r>
          </a:p>
          <a:p>
            <a:pPr lvl="1"/>
            <a:r>
              <a:rPr lang="en-US" sz="2400" dirty="0" smtClean="0"/>
              <a:t>Merchant, who then pays fees to the vendor separately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1CCF9-B8A3-4BE6-9D99-66738D89F3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688</TotalTime>
  <Words>848</Words>
  <Application>Microsoft Office PowerPoint</Application>
  <PresentationFormat>Widescreen</PresentationFormat>
  <Paragraphs>216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Narrow</vt:lpstr>
      <vt:lpstr>Calibri</vt:lpstr>
      <vt:lpstr>Corbel</vt:lpstr>
      <vt:lpstr>Parallax</vt:lpstr>
      <vt:lpstr>Online Payment Options for Government</vt:lpstr>
      <vt:lpstr>Agenda</vt:lpstr>
      <vt:lpstr>Online Payment Channels</vt:lpstr>
      <vt:lpstr>Average Processing Cost - $100 Payment</vt:lpstr>
      <vt:lpstr>Average Processing Cost - $1000 Payment</vt:lpstr>
      <vt:lpstr>E-Check Payments</vt:lpstr>
      <vt:lpstr>Fee Options for Card Payments</vt:lpstr>
      <vt:lpstr>Fee Options for Card Payments</vt:lpstr>
      <vt:lpstr>Convenience Fee Models</vt:lpstr>
      <vt:lpstr>VISA Service Fee Program</vt:lpstr>
      <vt:lpstr>VISA Service Fee Program (continued)</vt:lpstr>
      <vt:lpstr>PowerPoint Presentation</vt:lpstr>
      <vt:lpstr>PowerPoint Presentation</vt:lpstr>
      <vt:lpstr>What is PCI DSS?</vt:lpstr>
      <vt:lpstr>Determining Factors for PCI DSS</vt:lpstr>
      <vt:lpstr>PCI DSS Prioritized Approach</vt:lpstr>
      <vt:lpstr>PCI DSS is not just for IT</vt:lpstr>
      <vt:lpstr>Questions</vt:lpstr>
    </vt:vector>
  </TitlesOfParts>
  <Company>NMSTO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Charmaine Cook</dc:creator>
  <cp:lastModifiedBy>Charmaine Cook</cp:lastModifiedBy>
  <cp:revision>73</cp:revision>
  <cp:lastPrinted>2018-03-26T23:15:31Z</cp:lastPrinted>
  <dcterms:created xsi:type="dcterms:W3CDTF">2018-03-22T23:55:13Z</dcterms:created>
  <dcterms:modified xsi:type="dcterms:W3CDTF">2018-04-04T19:23:13Z</dcterms:modified>
</cp:coreProperties>
</file>