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60" r:id="rId4"/>
    <p:sldId id="320" r:id="rId5"/>
    <p:sldId id="264" r:id="rId6"/>
    <p:sldId id="265" r:id="rId7"/>
    <p:sldId id="266" r:id="rId8"/>
    <p:sldId id="267" r:id="rId9"/>
    <p:sldId id="268" r:id="rId10"/>
    <p:sldId id="269" r:id="rId11"/>
    <p:sldId id="318" r:id="rId12"/>
    <p:sldId id="315" r:id="rId13"/>
    <p:sldId id="317" r:id="rId14"/>
    <p:sldId id="316" r:id="rId15"/>
    <p:sldId id="277" r:id="rId16"/>
    <p:sldId id="283" r:id="rId17"/>
    <p:sldId id="310" r:id="rId18"/>
    <p:sldId id="319" r:id="rId19"/>
    <p:sldId id="314" r:id="rId20"/>
    <p:sldId id="31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69CEB-FFDC-44B4-BAD1-D424914609E9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C3F4E-C08D-4AB3-9631-5A5A8BC7A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599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6F027E39-4042-48AF-B79D-E47C3E5D67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F7F303-FD21-4B6B-9427-3501F21011FA}" type="slidenum">
              <a:rPr lang="en-US" altLang="en-US"/>
              <a:pPr eaLnBrk="1" hangingPunct="1"/>
              <a:t>15</a:t>
            </a:fld>
            <a:endParaRPr lang="en-US" altLang="en-US" dirty="0"/>
          </a:p>
        </p:txBody>
      </p:sp>
      <p:sp>
        <p:nvSpPr>
          <p:cNvPr id="68611" name="Rectangle 7">
            <a:extLst>
              <a:ext uri="{FF2B5EF4-FFF2-40B4-BE49-F238E27FC236}">
                <a16:creationId xmlns:a16="http://schemas.microsoft.com/office/drawing/2014/main" id="{0A44BEA1-731D-4605-B419-EF277BFB4AF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20F81C5-D700-4491-A21D-736AB57E4721}" type="slidenum">
              <a:rPr lang="en-US" altLang="en-US" sz="1200"/>
              <a:pPr algn="r" eaLnBrk="1" hangingPunct="1"/>
              <a:t>15</a:t>
            </a:fld>
            <a:endParaRPr lang="en-US" altLang="en-US" sz="1200" dirty="0"/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E160D9D2-FAB4-4F18-9F4F-75BA703119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3" name="Rectangle 3">
            <a:extLst>
              <a:ext uri="{FF2B5EF4-FFF2-40B4-BE49-F238E27FC236}">
                <a16:creationId xmlns:a16="http://schemas.microsoft.com/office/drawing/2014/main" id="{8453CA1E-AFBE-46DD-914F-98BB0AAD3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10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E96B-6C72-47F0-A3DB-5717D2029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F3FF72-8C7A-4C14-9A9F-269ABBBA3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C34EC-FF4F-4E1A-BF82-CC4062E1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21A2B-AC06-46AB-BFD1-E5EA5DB7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80B69-CAC5-45F9-9653-89146AE2E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7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9DE1-752B-41D4-8460-F4A7B122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59BBCE-BA4F-4603-BEEE-15FEBE070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6E469-3838-4CB6-95D4-66DEEAEF9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0C063-CC52-4C91-9434-CA4062E0E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49B0-26AC-41F3-904A-A9F7A978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16109-B9F3-4D75-8A79-121A851FE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B3230-2755-44AA-9954-A7AD16458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0DFF8-AF43-489B-AB0F-06BA37C5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10671-A0BF-4AF7-B983-A7698EA6C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05149-DB01-4265-B714-2ADEC688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6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EBAA-85E3-4C78-A3B2-AAA9DECE2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98FBF-1E54-4556-847F-A48045F26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5AF13-DD2F-46B7-9074-1E0855E8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F2D76-87B7-46E4-8A65-E6E8C5D3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8F54D-9503-4BF9-88AA-5DC26DAF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2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1B2FC-37C5-4D4B-948D-249963B6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4B95D-C1A3-4598-ADBA-AB86FB19C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CEEF9-0845-40A0-83C0-AE1756FF5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98BBE-F2FA-4CEC-BA65-DAF444D6E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008F6-764C-4FFB-8DAD-1AA698D5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3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1E7F4-C06F-445D-84E3-A5023BF08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77A0A-3168-4822-8EBA-1B9D32DC4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4B308-317A-4D95-9637-0C5A24968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400AEC-9ADB-4154-8CAD-F954D446B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B8F57-3EB9-44B5-818F-9780F5F85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47942-BB48-48F7-9036-138823EB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3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4747A-F5B9-4415-B93D-D0108767B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3737E-420D-40C1-B481-0D7A25DF3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A5989-593E-4722-999B-1A1AF745E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B2AB07-616D-4C7E-A916-C229D2611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9E1701-408F-4E9F-8092-68F9F181E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9D7820-BA68-49CA-9AC7-4F2DACD0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D0A74D-AEAB-478C-AB52-10411C79F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1D4F6-B6AB-4872-86A9-C885AA78A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5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47B26-4FAD-4099-8627-5E79AE18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1913F-8B81-4461-B816-C68042D9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FFD69-E16B-4455-8DF1-BAFCC5297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A2400B-9B63-4C7D-9FB0-CF49E8E79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5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6BDCE5-58C1-4FC5-9BED-7BFAE708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F2BCBB-599F-4A16-BB18-DE727B72D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70C9A-8A09-4AF4-BAF9-D6DAEBCF2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7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5A1F7-9EE2-4F54-9C82-3862BB42A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50108-BAD9-493A-8DED-0F06E232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2ED6E-E920-4AFE-ADD1-058E1F36D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CEE7D-C346-4E6B-B00F-7D54F4DD1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C540A-CD95-47DC-9EB4-3C1E3167C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0DD962-DFFB-4073-BB25-88448EF4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3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410F-E848-43D3-ADD6-CDC17A9E9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B166D9-B499-4D64-AA59-03D698431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55C0B-A372-41BC-BC04-CB109982E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96BE8-CCA6-4B6B-99B3-23C93F4D9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9C138-0851-4556-8F05-6F49A766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8229C-49BE-4203-BC8F-DCB749C5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6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8414C"/>
            </a:gs>
            <a:gs pos="41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35E195-4581-4610-B3BE-096F83B0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B3CDB-5138-428C-BC9F-699F0F589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53170-0AAC-43A4-9001-CABA5B6AE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79329-E472-4568-B1D5-02A453B2A84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509FB-0DB4-4F1A-AD23-5E1370B33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898A0-7FE1-45B3-9182-2A2B25527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59DD2-FBDA-468E-B022-0641DA5DAF9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13717C-6214-47F7-8904-BBB8B9D2CEA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098" y="6176963"/>
            <a:ext cx="2275902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77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7729" y="1676401"/>
            <a:ext cx="7543800" cy="21367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/>
              <a:t>YOUR ANNUAL FINANCIAL STATEMENTS: WHAT TO LOOK FOR AND HOW TO LOOK FOR IT?</a:t>
            </a:r>
            <a:br>
              <a:rPr lang="en-US" altLang="en-US" sz="3600" dirty="0"/>
            </a:br>
            <a:r>
              <a:rPr lang="en-US" altLang="en-US" sz="2000" dirty="0"/>
              <a:t>Presentation for Association of Government Accountants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7729" y="4267171"/>
            <a:ext cx="7696200" cy="162819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>
                <a:solidFill>
                  <a:srgbClr val="18414C"/>
                </a:solidFill>
                <a:latin typeface="Garamond" panose="02020404030301010803" pitchFamily="18" charset="0"/>
              </a:rPr>
              <a:t>CORDOVA CPAs LLC </a:t>
            </a:r>
            <a:endParaRPr lang="en-US" altLang="en-US" i="1" dirty="0">
              <a:solidFill>
                <a:srgbClr val="18414C"/>
              </a:solidFill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en-US" sz="1600" dirty="0">
                <a:solidFill>
                  <a:srgbClr val="18414C"/>
                </a:solidFill>
                <a:latin typeface="Garamond" panose="02020404030301010803" pitchFamily="18" charset="0"/>
              </a:rPr>
              <a:t>Bobby Cordova, CPA</a:t>
            </a:r>
          </a:p>
          <a:p>
            <a:pPr>
              <a:spcBef>
                <a:spcPts val="0"/>
              </a:spcBef>
            </a:pPr>
            <a:r>
              <a:rPr lang="en-US" altLang="en-US" sz="1600" dirty="0">
                <a:solidFill>
                  <a:srgbClr val="18414C"/>
                </a:solidFill>
                <a:latin typeface="Garamond" panose="02020404030301010803" pitchFamily="18" charset="0"/>
              </a:rPr>
              <a:t>and</a:t>
            </a:r>
          </a:p>
          <a:p>
            <a:pPr>
              <a:spcBef>
                <a:spcPts val="0"/>
              </a:spcBef>
            </a:pPr>
            <a:r>
              <a:rPr lang="en-US" altLang="en-US" sz="1600" dirty="0">
                <a:solidFill>
                  <a:srgbClr val="18414C"/>
                </a:solidFill>
                <a:latin typeface="Garamond" panose="02020404030301010803" pitchFamily="18" charset="0"/>
              </a:rPr>
              <a:t>Robert Gonzales, CPA</a:t>
            </a:r>
          </a:p>
          <a:p>
            <a:pPr>
              <a:spcBef>
                <a:spcPts val="0"/>
              </a:spcBef>
            </a:pPr>
            <a:endParaRPr lang="en-US" altLang="en-US" sz="1600" dirty="0">
              <a:solidFill>
                <a:srgbClr val="18414C"/>
              </a:solidFill>
              <a:latin typeface="Garamond" panose="02020404030301010803" pitchFamily="18" charset="0"/>
            </a:endParaRPr>
          </a:p>
          <a:p>
            <a:pPr eaLnBrk="1" hangingPunct="1"/>
            <a:r>
              <a:rPr lang="en-US" altLang="en-US" dirty="0"/>
              <a:t>April 6, 2018</a:t>
            </a:r>
          </a:p>
        </p:txBody>
      </p:sp>
    </p:spTree>
    <p:extLst>
      <p:ext uri="{BB962C8B-B14F-4D97-AF65-F5344CB8AC3E}">
        <p14:creationId xmlns:p14="http://schemas.microsoft.com/office/powerpoint/2010/main" val="1371915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E098DA7-1DA9-453C-BC2F-30455B7EF8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/>
              <a:t>Account Balance and Disclosure Review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1614F40-EEAC-41AA-A2A5-DCC5F3897FF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825625"/>
            <a:ext cx="10284912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Cash and Investments</a:t>
            </a:r>
          </a:p>
          <a:p>
            <a:pPr lvl="1"/>
            <a:r>
              <a:rPr lang="en-US" altLang="en-US" dirty="0"/>
              <a:t>Unrestricted vs. Restricted</a:t>
            </a:r>
          </a:p>
          <a:p>
            <a:pPr lvl="1"/>
            <a:r>
              <a:rPr lang="en-US" altLang="en-US" dirty="0"/>
              <a:t>GASB 40 Note Disclosure Requirements</a:t>
            </a:r>
          </a:p>
          <a:p>
            <a:pPr eaLnBrk="1" hangingPunct="1"/>
            <a:r>
              <a:rPr lang="en-US" altLang="en-US" dirty="0"/>
              <a:t>Accounts Receivable</a:t>
            </a:r>
          </a:p>
          <a:p>
            <a:pPr lvl="1"/>
            <a:r>
              <a:rPr lang="en-US" altLang="en-US" dirty="0"/>
              <a:t>Perform RFR analysis and subsequent receipt procedures</a:t>
            </a:r>
          </a:p>
          <a:p>
            <a:pPr lvl="1"/>
            <a:r>
              <a:rPr lang="en-US" altLang="en-US" dirty="0"/>
              <a:t>Property taxes receivable</a:t>
            </a:r>
          </a:p>
          <a:p>
            <a:pPr lvl="2"/>
            <a:r>
              <a:rPr lang="en-US" altLang="en-US" sz="2400" dirty="0"/>
              <a:t>Amount should be the same on Government-Wide and Governmental Fund Statements</a:t>
            </a:r>
          </a:p>
          <a:p>
            <a:pPr lvl="2"/>
            <a:r>
              <a:rPr lang="en-US" altLang="en-US" sz="2400" dirty="0"/>
              <a:t>Revenue amounts will be different by amount that is not collected within 60 days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03728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E098DA7-1DA9-453C-BC2F-30455B7EF8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/>
              <a:t>Account Balance and Disclosure Review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1614F40-EEAC-41AA-A2A5-DCC5F3897FF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825625"/>
            <a:ext cx="10284912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Inventory</a:t>
            </a:r>
          </a:p>
          <a:p>
            <a:pPr eaLnBrk="1" hangingPunct="1"/>
            <a:r>
              <a:rPr lang="en-US" altLang="en-US" dirty="0"/>
              <a:t>Other Assets</a:t>
            </a:r>
          </a:p>
          <a:p>
            <a:pPr eaLnBrk="1" hangingPunct="1"/>
            <a:r>
              <a:rPr lang="en-US" altLang="en-US" dirty="0"/>
              <a:t>Due to/froms</a:t>
            </a:r>
          </a:p>
          <a:p>
            <a:pPr eaLnBrk="1" hangingPunct="1"/>
            <a:r>
              <a:rPr lang="en-US" altLang="en-US" dirty="0"/>
              <a:t>Capital Assets</a:t>
            </a:r>
          </a:p>
          <a:p>
            <a:pPr lvl="1"/>
            <a:r>
              <a:rPr lang="en-US" altLang="en-US"/>
              <a:t>State Requirements</a:t>
            </a:r>
            <a:endParaRPr lang="en-US" altLang="en-US" dirty="0"/>
          </a:p>
          <a:p>
            <a:pPr lvl="1"/>
            <a:r>
              <a:rPr lang="en-US" altLang="en-US" dirty="0"/>
              <a:t>Depreciation Schedules</a:t>
            </a:r>
          </a:p>
          <a:p>
            <a:pPr eaLnBrk="1" hangingPunct="1"/>
            <a:r>
              <a:rPr lang="en-US" altLang="en-US" dirty="0"/>
              <a:t>Deferred Outflows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957106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E098DA7-1DA9-453C-BC2F-30455B7EF8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800" dirty="0"/>
              <a:t>Account Balance and Disclosure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32F901-EFB8-4A07-BA00-B16424DF5500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Accounts Payable</a:t>
            </a:r>
          </a:p>
          <a:p>
            <a:pPr lvl="1"/>
            <a:r>
              <a:rPr lang="en-US" altLang="en-US" dirty="0"/>
              <a:t>Perform search for unrecorded liabilities</a:t>
            </a:r>
          </a:p>
          <a:p>
            <a:pPr lvl="2"/>
            <a:r>
              <a:rPr lang="en-US" altLang="en-US" dirty="0"/>
              <a:t>Goods and services </a:t>
            </a:r>
            <a:r>
              <a:rPr lang="en-US" altLang="en-US" u="sng" dirty="0"/>
              <a:t>received</a:t>
            </a:r>
            <a:r>
              <a:rPr lang="en-US" altLang="en-US" dirty="0"/>
              <a:t> before year end (not necessarily invoice date or encumbrances) and paid for subsequent to year end</a:t>
            </a:r>
          </a:p>
          <a:p>
            <a:r>
              <a:rPr lang="en-US" altLang="en-US" dirty="0"/>
              <a:t>Accrued Payroll</a:t>
            </a:r>
          </a:p>
          <a:p>
            <a:pPr lvl="1"/>
            <a:r>
              <a:rPr lang="en-US" altLang="en-US" dirty="0"/>
              <a:t>Liabilities (Payroll) for services rendered prior to year end, however payment is made after year end.</a:t>
            </a:r>
          </a:p>
          <a:p>
            <a:r>
              <a:rPr lang="en-US" altLang="en-US" dirty="0"/>
              <a:t>Other Accruals</a:t>
            </a:r>
          </a:p>
          <a:p>
            <a:r>
              <a:rPr lang="en-US" altLang="en-US" dirty="0"/>
              <a:t>Unearned / Unavailable Revenue</a:t>
            </a:r>
          </a:p>
          <a:p>
            <a:pPr lvl="1"/>
            <a:r>
              <a:rPr lang="en-US" altLang="en-US" dirty="0"/>
              <a:t>Property Taxes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507260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E098DA7-1DA9-453C-BC2F-30455B7EF8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800" dirty="0"/>
              <a:t>Account Balance and Disclosure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32F901-EFB8-4A07-BA00-B16424DF5500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Long Term Debt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/>
              <a:t>Amounts that must agree </a:t>
            </a:r>
          </a:p>
          <a:p>
            <a:pPr lvl="2">
              <a:lnSpc>
                <a:spcPct val="80000"/>
              </a:lnSpc>
            </a:pPr>
            <a:r>
              <a:rPr lang="en-US" altLang="en-US" sz="2100" dirty="0"/>
              <a:t>Debt proceeds on Stmt of Revenues, Expenditures and Changes in Fund Balances to principal additions (debt issuance) in the note disclosure</a:t>
            </a:r>
          </a:p>
          <a:p>
            <a:pPr lvl="2">
              <a:lnSpc>
                <a:spcPct val="80000"/>
              </a:lnSpc>
            </a:pPr>
            <a:r>
              <a:rPr lang="en-US" altLang="en-US" sz="2100" dirty="0"/>
              <a:t>Principal payments on Stmt of Revenues, Expenditures and Changes in Fund Balances to principal deletions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Issuance Costs, Premiums, Discounts </a:t>
            </a:r>
          </a:p>
          <a:p>
            <a:r>
              <a:rPr lang="en-US" altLang="en-US" dirty="0"/>
              <a:t>Net Pension Liabilities</a:t>
            </a:r>
          </a:p>
          <a:p>
            <a:pPr lvl="1"/>
            <a:r>
              <a:rPr lang="en-US" altLang="en-US" dirty="0"/>
              <a:t>PERA/ERB Audited Financial Statements</a:t>
            </a:r>
          </a:p>
          <a:p>
            <a:pPr lvl="1"/>
            <a:r>
              <a:rPr lang="en-US" altLang="en-US" dirty="0"/>
              <a:t>Agreeing the various components and how they should tie out</a:t>
            </a:r>
          </a:p>
          <a:p>
            <a:r>
              <a:rPr lang="en-US" altLang="en-US" dirty="0"/>
              <a:t>Deferred Inflows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454657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E098DA7-1DA9-453C-BC2F-30455B7EF8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800" dirty="0"/>
              <a:t>Account Balance and Disclosure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32F901-EFB8-4A07-BA00-B16424DF5500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Net Position and Fund Balance	 </a:t>
            </a:r>
          </a:p>
          <a:p>
            <a:pPr lvl="1"/>
            <a:r>
              <a:rPr lang="en-US" altLang="en-US" sz="2200" dirty="0"/>
              <a:t>Cash vs. Accrual</a:t>
            </a:r>
          </a:p>
          <a:p>
            <a:pPr lvl="1"/>
            <a:r>
              <a:rPr lang="en-US" altLang="en-US" sz="2200" dirty="0"/>
              <a:t>Restricted vs. Unrestricted</a:t>
            </a:r>
          </a:p>
          <a:p>
            <a:pPr lvl="2"/>
            <a:r>
              <a:rPr lang="en-US" altLang="en-US" sz="2100" dirty="0"/>
              <a:t>Invested in capital assets, net of related debt</a:t>
            </a:r>
          </a:p>
          <a:p>
            <a:pPr lvl="2"/>
            <a:r>
              <a:rPr lang="en-US" altLang="en-US" sz="2100" dirty="0"/>
              <a:t>Restricted for</a:t>
            </a:r>
          </a:p>
          <a:p>
            <a:pPr lvl="3"/>
            <a:r>
              <a:rPr lang="en-US" altLang="en-US" dirty="0"/>
              <a:t>Special Revenue Funds</a:t>
            </a:r>
          </a:p>
          <a:p>
            <a:pPr lvl="3"/>
            <a:r>
              <a:rPr lang="en-US" altLang="en-US" dirty="0"/>
              <a:t>Capital Projects Funds</a:t>
            </a:r>
          </a:p>
          <a:p>
            <a:pPr lvl="3"/>
            <a:r>
              <a:rPr lang="en-US" altLang="en-US" dirty="0"/>
              <a:t>Debt Service Funds</a:t>
            </a:r>
          </a:p>
          <a:p>
            <a:pPr lvl="2"/>
            <a:r>
              <a:rPr lang="en-US" altLang="en-US" sz="2100" dirty="0"/>
              <a:t>Unrestricted</a:t>
            </a:r>
          </a:p>
          <a:p>
            <a:pPr lvl="1"/>
            <a:r>
              <a:rPr lang="en-US" altLang="en-US" sz="2200" dirty="0"/>
              <a:t>GASB Statement No. 54</a:t>
            </a:r>
          </a:p>
          <a:p>
            <a:pPr lvl="2"/>
            <a:r>
              <a:rPr lang="en-US" altLang="en-US" sz="2100" dirty="0"/>
              <a:t>Spendable vs. Nonspendable i.e. inventory, or any item not available for appropriation</a:t>
            </a:r>
          </a:p>
          <a:p>
            <a:pPr lvl="2"/>
            <a:r>
              <a:rPr lang="en-US" altLang="en-US" sz="2100" dirty="0"/>
              <a:t>Rebudgeted Cash</a:t>
            </a:r>
          </a:p>
        </p:txBody>
      </p:sp>
    </p:spTree>
    <p:extLst>
      <p:ext uri="{BB962C8B-B14F-4D97-AF65-F5344CB8AC3E}">
        <p14:creationId xmlns:p14="http://schemas.microsoft.com/office/powerpoint/2010/main" val="285008412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79AC409-F1B2-4B68-BB66-372D4F2952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800" dirty="0"/>
              <a:t>Account Balance and Disclosure Review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B111C97-1702-4D83-8D26-74E5E846017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Income Statement Components</a:t>
            </a:r>
          </a:p>
          <a:p>
            <a:pPr lvl="1"/>
            <a:r>
              <a:rPr lang="en-US" altLang="en-US" dirty="0"/>
              <a:t>Revenues</a:t>
            </a:r>
          </a:p>
          <a:p>
            <a:pPr lvl="1"/>
            <a:r>
              <a:rPr lang="en-US" altLang="en-US" dirty="0"/>
              <a:t>Expenditures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0515824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D04F593-223D-4796-AD2F-9335970E560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/>
              <a:t>Budgetary Statements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E687A02-1D86-4B8D-A606-196B928673B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Budgetary vs. Actual Statements</a:t>
            </a:r>
          </a:p>
          <a:p>
            <a:pPr lvl="1"/>
            <a:r>
              <a:rPr lang="en-US" altLang="en-US" dirty="0"/>
              <a:t>Original Budget vs. Final Budget vs. Actual</a:t>
            </a:r>
          </a:p>
          <a:p>
            <a:pPr lvl="2"/>
            <a:r>
              <a:rPr lang="en-US" altLang="en-US" dirty="0"/>
              <a:t>Budget Adjustment Requests</a:t>
            </a:r>
          </a:p>
          <a:p>
            <a:pPr lvl="2"/>
            <a:r>
              <a:rPr lang="en-US" altLang="en-US" dirty="0"/>
              <a:t>Budget to actual variances at the expenses</a:t>
            </a:r>
          </a:p>
          <a:p>
            <a:pPr lvl="3"/>
            <a:r>
              <a:rPr lang="en-US" altLang="en-US" dirty="0"/>
              <a:t>Overexpending at the </a:t>
            </a:r>
            <a:r>
              <a:rPr lang="en-US" altLang="en-US" i="1" u="sng" dirty="0"/>
              <a:t>fund or function level </a:t>
            </a:r>
            <a:r>
              <a:rPr lang="en-US" altLang="en-US" dirty="0"/>
              <a:t>results in a finding per 6-6-6 NMSA, 1978</a:t>
            </a:r>
          </a:p>
          <a:p>
            <a:pPr lvl="1"/>
            <a:r>
              <a:rPr lang="en-US" altLang="en-US" dirty="0"/>
              <a:t>Original adopted budget vs. beginning cash plus any receivable balance</a:t>
            </a:r>
          </a:p>
          <a:p>
            <a:pPr lvl="1"/>
            <a:r>
              <a:rPr lang="en-US" altLang="en-US" dirty="0"/>
              <a:t>Presentation</a:t>
            </a:r>
          </a:p>
          <a:p>
            <a:pPr lvl="2"/>
            <a:r>
              <a:rPr lang="en-US" altLang="en-US" dirty="0"/>
              <a:t>Budgets should have no profit or loss</a:t>
            </a:r>
          </a:p>
          <a:p>
            <a:pPr lvl="2"/>
            <a:r>
              <a:rPr lang="en-US" altLang="en-US" dirty="0"/>
              <a:t>Any excess/deficiency will result in increase or designated amount of prior year cash</a:t>
            </a:r>
          </a:p>
          <a:p>
            <a:pPr lvl="2"/>
            <a:r>
              <a:rPr lang="en-US" altLang="en-US" dirty="0"/>
              <a:t>Reconciliation of change in net assets (budgetary basis) to combining financial statements (modified accrual or GAAP basis)</a:t>
            </a:r>
          </a:p>
          <a:p>
            <a:pPr lvl="1"/>
            <a:r>
              <a:rPr lang="en-US" altLang="en-US" dirty="0"/>
              <a:t>Ending fund balance 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951409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7121F5E-A637-4592-8085-3197B3E2AE5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en-US" altLang="en-US" sz="4000" dirty="0"/>
              <a:t>Interaction with Auditors</a:t>
            </a:r>
            <a:endParaRPr lang="en-US" altLang="en-US" sz="3800" dirty="0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E3A844A4-02CB-4BB7-958D-418D680EE38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Provide auditor with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Accounts Receivable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Accounts Payable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Accruals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Accrued Compensated Absences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Capital Asset Listing and Rollforward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Include depreciation by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Infrastructure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Construction in Progress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Long-term Debt Rollforward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8045453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7121F5E-A637-4592-8085-3197B3E2AE5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en-US" altLang="en-US" sz="4000" dirty="0"/>
              <a:t>Interaction with Auditors</a:t>
            </a:r>
            <a:endParaRPr lang="en-US" altLang="en-US" sz="3800" dirty="0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E3A844A4-02CB-4BB7-958D-418D680EE38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Provide auditor with all note disclosure information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Provide auditor with fund balance rollforward to cash basis, modified accrual basis and full accrual basis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Disclosure Checklist (AICPA and OSA)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Analytical Procedures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2800502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23E7BCB-810C-4C95-A2C5-8C1BB2F37E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/>
              <a:t>Interaction with Auditors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A111113-3FEE-4196-9326-E9E1805EF52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Adjustments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Analysis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Reconciling to the Financial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Communication is Key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9157605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BC1B9AA-716C-498D-A1CF-8A0BC4C523C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/>
              <a:t>Introduction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BF4362E-9810-4E0A-AFCB-4DE9FF44D5E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75000"/>
            </a:pPr>
            <a:r>
              <a:rPr lang="en-US" altLang="en-US" sz="2400" dirty="0"/>
              <a:t>Objectives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SzPct val="55000"/>
            </a:pPr>
            <a:r>
              <a:rPr lang="en-US" altLang="en-US" sz="2100" dirty="0"/>
              <a:t>Brief Overview of What Is Included Your Financial Statements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SzPct val="55000"/>
            </a:pPr>
            <a:r>
              <a:rPr lang="en-US" altLang="en-US" sz="2100" dirty="0"/>
              <a:t>Regulatory Reporting versus GAAP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SzPct val="55000"/>
            </a:pPr>
            <a:r>
              <a:rPr lang="en-US" altLang="en-US" sz="2100" dirty="0"/>
              <a:t>Roadmap to Arriving at Your Review Checklist</a:t>
            </a:r>
          </a:p>
          <a:p>
            <a:pPr lvl="1" eaLnBrk="1" hangingPunct="1">
              <a:lnSpc>
                <a:spcPct val="90000"/>
              </a:lnSpc>
              <a:buClr>
                <a:schemeClr val="folHlink"/>
              </a:buClr>
              <a:buSzPct val="55000"/>
            </a:pPr>
            <a:r>
              <a:rPr lang="en-US" altLang="en-US" sz="2100" dirty="0"/>
              <a:t>Auditor Interaction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11934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6200" y="587828"/>
            <a:ext cx="6172200" cy="5682343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dirty="0"/>
              <a:t>Bobby Cordova, CPA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400" dirty="0"/>
              <a:t>Principal</a:t>
            </a:r>
          </a:p>
          <a:p>
            <a:pPr marL="0" indent="0" algn="ctr">
              <a:spcBef>
                <a:spcPts val="300"/>
              </a:spcBef>
              <a:buNone/>
              <a:tabLst>
                <a:tab pos="2343150" algn="l"/>
              </a:tabLst>
            </a:pPr>
            <a:r>
              <a:rPr lang="en-US" sz="1800" dirty="0"/>
              <a:t>Cordova CPAs LLC</a:t>
            </a:r>
            <a:endParaRPr lang="es-ES" sz="1800" dirty="0"/>
          </a:p>
          <a:p>
            <a:pPr marL="0" indent="0" algn="ctr">
              <a:spcBef>
                <a:spcPts val="300"/>
              </a:spcBef>
              <a:buNone/>
              <a:tabLst>
                <a:tab pos="2343150" algn="l"/>
              </a:tabLst>
            </a:pPr>
            <a:r>
              <a:rPr lang="es-ES" sz="1800" dirty="0"/>
              <a:t>Albuquerque, New Mexico</a:t>
            </a:r>
          </a:p>
          <a:p>
            <a:pPr marL="0" indent="0" algn="ctr">
              <a:spcBef>
                <a:spcPts val="300"/>
              </a:spcBef>
              <a:buNone/>
              <a:tabLst>
                <a:tab pos="2343150" algn="l"/>
              </a:tabLst>
            </a:pPr>
            <a:r>
              <a:rPr lang="es-ES" sz="1800" i="1" dirty="0"/>
              <a:t>bobby@cordovacpas.com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dirty="0"/>
              <a:t>Robert Gonzales, CPA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400" dirty="0"/>
              <a:t>Principal</a:t>
            </a:r>
          </a:p>
          <a:p>
            <a:pPr marL="0" indent="0" algn="ctr">
              <a:spcBef>
                <a:spcPts val="300"/>
              </a:spcBef>
              <a:buNone/>
              <a:tabLst>
                <a:tab pos="2343150" algn="l"/>
              </a:tabLst>
            </a:pPr>
            <a:r>
              <a:rPr lang="en-US" sz="1800" dirty="0"/>
              <a:t>Cordova CPAs LLC</a:t>
            </a:r>
            <a:endParaRPr lang="es-ES" sz="1800" dirty="0"/>
          </a:p>
          <a:p>
            <a:pPr marL="0" indent="0" algn="ctr">
              <a:spcBef>
                <a:spcPts val="300"/>
              </a:spcBef>
              <a:buNone/>
              <a:tabLst>
                <a:tab pos="2343150" algn="l"/>
              </a:tabLst>
            </a:pPr>
            <a:r>
              <a:rPr lang="es-ES" sz="1800" dirty="0"/>
              <a:t>Albuquerque, New Mexico</a:t>
            </a:r>
          </a:p>
          <a:p>
            <a:pPr marL="0" indent="0" algn="ctr">
              <a:spcBef>
                <a:spcPts val="300"/>
              </a:spcBef>
              <a:buNone/>
              <a:tabLst>
                <a:tab pos="2343150" algn="l"/>
              </a:tabLst>
            </a:pPr>
            <a:r>
              <a:rPr lang="es-ES" sz="1800" i="1" dirty="0"/>
              <a:t>rg@cordovacpas.com</a:t>
            </a:r>
            <a:endParaRPr lang="en-US" sz="1800" i="1" dirty="0"/>
          </a:p>
          <a:p>
            <a:pPr marL="0" indent="0" algn="ctr">
              <a:spcBef>
                <a:spcPts val="300"/>
              </a:spcBef>
              <a:buNone/>
              <a:tabLst>
                <a:tab pos="2343150" algn="l"/>
              </a:tabLst>
            </a:pPr>
            <a:endParaRPr lang="en-US" sz="18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810139" y="1810139"/>
            <a:ext cx="2304661" cy="3219061"/>
          </a:xfrm>
          <a:solidFill>
            <a:srgbClr val="18414C"/>
          </a:solidFill>
          <a:ln w="76200" cmpd="thinThick">
            <a:noFill/>
          </a:ln>
        </p:spPr>
        <p:txBody>
          <a:bodyPr anchor="ctr">
            <a:noAutofit/>
          </a:bodyPr>
          <a:lstStyle/>
          <a:p>
            <a:pPr>
              <a:spcBef>
                <a:spcPts val="1800"/>
              </a:spcBef>
            </a:pPr>
            <a:r>
              <a:rPr lang="en-US" sz="2400" b="1" i="1" dirty="0">
                <a:solidFill>
                  <a:schemeClr val="bg1"/>
                </a:solidFill>
              </a:rPr>
              <a:t>Building strong and genuine, long-term relationships with our clients and team members.</a:t>
            </a:r>
            <a:endParaRPr lang="en-US" sz="2400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468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23E7BCB-810C-4C95-A2C5-8C1BB2F37E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/>
              <a:t>Introduction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A111113-3FEE-4196-9326-E9E1805EF52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How will we achieve our Objectives?</a:t>
            </a:r>
          </a:p>
          <a:p>
            <a:pPr lvl="1"/>
            <a:r>
              <a:rPr lang="en-US" altLang="en-US" sz="2100" dirty="0"/>
              <a:t>What is included in the Financial Statements </a:t>
            </a:r>
          </a:p>
          <a:p>
            <a:pPr lvl="2"/>
            <a:r>
              <a:rPr lang="en-US" altLang="en-US" sz="2100" dirty="0"/>
              <a:t>Arrive at a checklist type approach and learn the factors to consider and review when reviewing your annual financial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/>
              <a:t>How are the financial statements different from what is reported to DFA/HED/PED</a:t>
            </a:r>
          </a:p>
          <a:p>
            <a:pPr lvl="1"/>
            <a:r>
              <a:rPr lang="en-US" altLang="en-US" sz="2100" dirty="0"/>
              <a:t>Discuss account balances that are in your financial statements</a:t>
            </a:r>
          </a:p>
          <a:p>
            <a:pPr lvl="1"/>
            <a:r>
              <a:rPr lang="en-US" altLang="en-US" sz="2100" dirty="0"/>
              <a:t>Give guidance and share some best practices</a:t>
            </a:r>
          </a:p>
          <a:p>
            <a:pPr lvl="1"/>
            <a:r>
              <a:rPr lang="en-US" altLang="en-US" sz="2100" dirty="0"/>
              <a:t>Discuss examples with interaction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2100" dirty="0"/>
          </a:p>
          <a:p>
            <a:pPr lvl="2" eaLnBrk="1" hangingPunct="1">
              <a:lnSpc>
                <a:spcPct val="90000"/>
              </a:lnSpc>
            </a:pPr>
            <a:endParaRPr lang="en-US" altLang="en-US" sz="2100" dirty="0"/>
          </a:p>
          <a:p>
            <a:pPr lvl="2" eaLnBrk="1" hangingPunct="1">
              <a:lnSpc>
                <a:spcPct val="90000"/>
              </a:lnSpc>
            </a:pPr>
            <a:endParaRPr lang="en-US" altLang="en-US" sz="2100" dirty="0"/>
          </a:p>
          <a:p>
            <a:pPr marL="914400" lvl="2" indent="0" eaLnBrk="1" hangingPunct="1">
              <a:lnSpc>
                <a:spcPct val="90000"/>
              </a:lnSpc>
              <a:buNone/>
            </a:pPr>
            <a:endParaRPr lang="en-US" altLang="en-US" sz="21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7931905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AC41184-636B-4ED9-B081-F83E217EB91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5"/>
            <a:ext cx="10515600" cy="649483"/>
          </a:xfrm>
        </p:spPr>
        <p:txBody>
          <a:bodyPr anchor="b"/>
          <a:lstStyle/>
          <a:p>
            <a:pPr eaLnBrk="1" hangingPunct="1"/>
            <a:r>
              <a:rPr lang="en-US" altLang="en-US" sz="3800" dirty="0"/>
              <a:t>Composition/Layout of Your Financial Statements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F816D23-2472-4F7B-B33F-5215A820476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Introductory Section</a:t>
            </a:r>
          </a:p>
          <a:p>
            <a:pPr lvl="1" eaLnBrk="1" hangingPunct="1"/>
            <a:r>
              <a:rPr lang="en-US" altLang="en-US" dirty="0"/>
              <a:t>Table of contents</a:t>
            </a:r>
          </a:p>
          <a:p>
            <a:pPr lvl="1" eaLnBrk="1" hangingPunct="1"/>
            <a:r>
              <a:rPr lang="en-US" altLang="en-US" dirty="0"/>
              <a:t>Official Roster</a:t>
            </a:r>
          </a:p>
          <a:p>
            <a:pPr eaLnBrk="1" hangingPunct="1"/>
            <a:r>
              <a:rPr lang="en-US" altLang="en-US" dirty="0"/>
              <a:t>Financial Section</a:t>
            </a:r>
          </a:p>
          <a:p>
            <a:pPr lvl="1" eaLnBrk="1" hangingPunct="1"/>
            <a:r>
              <a:rPr lang="en-US" altLang="en-US" dirty="0"/>
              <a:t>Independent Auditors’ Report</a:t>
            </a:r>
          </a:p>
          <a:p>
            <a:pPr lvl="1" eaLnBrk="1" hangingPunct="1"/>
            <a:r>
              <a:rPr lang="en-US" altLang="en-US" dirty="0"/>
              <a:t>Management’s Discussion Analysis</a:t>
            </a:r>
          </a:p>
          <a:p>
            <a:pPr lvl="1" eaLnBrk="1" hangingPunct="1"/>
            <a:r>
              <a:rPr lang="en-US" altLang="en-US" dirty="0"/>
              <a:t>Basic Financial Statements</a:t>
            </a:r>
          </a:p>
          <a:p>
            <a:pPr lvl="2" eaLnBrk="1" hangingPunct="1"/>
            <a:r>
              <a:rPr lang="en-US" altLang="en-US" dirty="0"/>
              <a:t>Government-Wide</a:t>
            </a:r>
          </a:p>
          <a:p>
            <a:pPr lvl="2" eaLnBrk="1" hangingPunct="1"/>
            <a:r>
              <a:rPr lang="en-US" altLang="en-US" dirty="0"/>
              <a:t>Fund Financial Statements</a:t>
            </a:r>
          </a:p>
          <a:p>
            <a:pPr lvl="2" eaLnBrk="1" hangingPunct="1"/>
            <a:r>
              <a:rPr lang="en-US" altLang="en-US" dirty="0"/>
              <a:t>Budgetary Statements for General Fund and major special revenue funds</a:t>
            </a:r>
          </a:p>
          <a:p>
            <a:pPr lvl="1" eaLnBrk="1" hangingPunct="1"/>
            <a:r>
              <a:rPr lang="en-US" altLang="en-US" dirty="0"/>
              <a:t>Notes to 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118032897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BDC6671-72DB-454D-9A88-52D853D68AB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6"/>
            <a:ext cx="10515600" cy="705850"/>
          </a:xfrm>
        </p:spPr>
        <p:txBody>
          <a:bodyPr anchor="b"/>
          <a:lstStyle/>
          <a:p>
            <a:r>
              <a:rPr lang="en-US" altLang="en-US" sz="3800" dirty="0"/>
              <a:t>Overview of Your Financial Statements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192CF39-5B4F-47F9-A4B1-E3776EAADB5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Supplementary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Combining and Individual Fund Statements and Schedules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Nonmajor Combining Governmental Funds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Nonmajor Combining Capital Projects Funds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Nonmajor Combining Debt Service Funds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Nonmajor Proprietary Funds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/>
              <a:t>Supporting Schedules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Schedule of Collateral Pledged by Depository for Public Funds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Schedule of Deposit and Investment Accounts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Schedule of Changes in Fiduciary Assets and Liabilities – Agency Funds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Other Schedules Required by OSA Audit Rule</a:t>
            </a:r>
          </a:p>
        </p:txBody>
      </p:sp>
    </p:spTree>
    <p:extLst>
      <p:ext uri="{BB962C8B-B14F-4D97-AF65-F5344CB8AC3E}">
        <p14:creationId xmlns:p14="http://schemas.microsoft.com/office/powerpoint/2010/main" val="390018582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D543FC2-05D9-4927-B409-D65F9AACA74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6"/>
            <a:ext cx="10515600" cy="680798"/>
          </a:xfrm>
        </p:spPr>
        <p:txBody>
          <a:bodyPr anchor="b"/>
          <a:lstStyle/>
          <a:p>
            <a:r>
              <a:rPr lang="en-US" altLang="en-US" sz="3800" dirty="0"/>
              <a:t>Overview of Your Financial Statements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8859DBA-459E-48EB-A5FA-15B2D8699C6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Compliance Section</a:t>
            </a:r>
          </a:p>
          <a:p>
            <a:pPr lvl="1" eaLnBrk="1" hangingPunct="1"/>
            <a:r>
              <a:rPr lang="en-US" altLang="en-US" dirty="0"/>
              <a:t>Report on Internal Control and on Compliance</a:t>
            </a:r>
          </a:p>
          <a:p>
            <a:pPr lvl="1" eaLnBrk="1" hangingPunct="1"/>
            <a:r>
              <a:rPr lang="en-US" altLang="en-US" dirty="0"/>
              <a:t>Federal Financial Assistance</a:t>
            </a:r>
          </a:p>
          <a:p>
            <a:pPr lvl="2" eaLnBrk="1" hangingPunct="1"/>
            <a:r>
              <a:rPr lang="en-US" altLang="en-US" dirty="0"/>
              <a:t>Report on Compliance and Internal Controls over Compliance</a:t>
            </a:r>
          </a:p>
          <a:p>
            <a:pPr lvl="2" eaLnBrk="1" hangingPunct="1"/>
            <a:r>
              <a:rPr lang="en-US" altLang="en-US" dirty="0"/>
              <a:t>Schedule of Expenditures of Federal Awards</a:t>
            </a:r>
          </a:p>
          <a:p>
            <a:pPr lvl="2" eaLnBrk="1" hangingPunct="1"/>
            <a:r>
              <a:rPr lang="en-US" altLang="en-US" dirty="0"/>
              <a:t>Schedule of Findings and Questioned Costs</a:t>
            </a:r>
          </a:p>
        </p:txBody>
      </p:sp>
    </p:spTree>
    <p:extLst>
      <p:ext uri="{BB962C8B-B14F-4D97-AF65-F5344CB8AC3E}">
        <p14:creationId xmlns:p14="http://schemas.microsoft.com/office/powerpoint/2010/main" val="422333189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921515E-06B2-4178-959B-30AB5E5A06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65126"/>
            <a:ext cx="10515600" cy="799796"/>
          </a:xfrm>
        </p:spPr>
        <p:txBody>
          <a:bodyPr anchor="b"/>
          <a:lstStyle/>
          <a:p>
            <a:pPr eaLnBrk="1" hangingPunct="1"/>
            <a:r>
              <a:rPr lang="en-US" altLang="en-US" dirty="0"/>
              <a:t>Cash vs. Modified Accrual Basis of Accounting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B1A9281-8374-4087-AADF-3083B480477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415441"/>
            <a:ext cx="10515600" cy="476152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Cash Basis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/>
              <a:t>Budgetary (Non-GAAP Basis)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/>
              <a:t>Account for cash received and cash disbursed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100" dirty="0"/>
              <a:t>Modified Accrual Basis (Current Financial Resources Focus)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/>
              <a:t>Accounts for cash received and cash disbursed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/>
              <a:t>Recognize revenue when it is </a:t>
            </a:r>
            <a:r>
              <a:rPr lang="en-US" altLang="en-US" sz="2100" u="sng" dirty="0"/>
              <a:t>available</a:t>
            </a:r>
            <a:r>
              <a:rPr lang="en-US" altLang="en-US" sz="2100" dirty="0"/>
              <a:t> and measurable, recognize expense in a fund when liability is incurred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/>
              <a:t>Also includes other accrual amounts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Accounts Receivable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Inventory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Accounts Payable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Accrued Liabilities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100" dirty="0"/>
              <a:t>Unearned/Unavailable Revenue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100" dirty="0"/>
              <a:t>Does not include capital assets or components of general long-term debt</a:t>
            </a:r>
          </a:p>
        </p:txBody>
      </p:sp>
    </p:spTree>
    <p:extLst>
      <p:ext uri="{BB962C8B-B14F-4D97-AF65-F5344CB8AC3E}">
        <p14:creationId xmlns:p14="http://schemas.microsoft.com/office/powerpoint/2010/main" val="248909296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72A367D-B4AF-4912-AB8B-3AF0A1B66FB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eaLnBrk="1" hangingPunct="1"/>
            <a:r>
              <a:rPr lang="en-US" altLang="en-US" dirty="0"/>
              <a:t>Modified Accrual vs. Full Accrual Basis of Accounting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49DB0CA-FE48-48FC-B279-F9177208B78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Full Accrual Basis (Economic Resources Measurement Focus)</a:t>
            </a:r>
          </a:p>
          <a:p>
            <a:pPr lvl="1" eaLnBrk="1" hangingPunct="1"/>
            <a:r>
              <a:rPr lang="en-US" altLang="en-US" sz="2100" dirty="0"/>
              <a:t>Same as modified accrual, however all aspects of the Government's operations are included to give a full picture of the financial position and results from operations</a:t>
            </a:r>
          </a:p>
          <a:p>
            <a:pPr lvl="1" eaLnBrk="1" hangingPunct="1"/>
            <a:r>
              <a:rPr lang="en-US" altLang="en-US" sz="2100" dirty="0"/>
              <a:t>Includes</a:t>
            </a:r>
          </a:p>
          <a:p>
            <a:pPr lvl="2" eaLnBrk="1" hangingPunct="1"/>
            <a:r>
              <a:rPr lang="en-US" altLang="en-US" sz="2100" dirty="0"/>
              <a:t>Capital Assets</a:t>
            </a:r>
          </a:p>
          <a:p>
            <a:pPr lvl="2" eaLnBrk="1" hangingPunct="1"/>
            <a:r>
              <a:rPr lang="en-US" altLang="en-US" sz="2100" dirty="0"/>
              <a:t>General Long-term Debt (and components)</a:t>
            </a:r>
          </a:p>
          <a:p>
            <a:pPr lvl="2" eaLnBrk="1" hangingPunct="1"/>
            <a:r>
              <a:rPr lang="en-US" altLang="en-US" sz="2100" dirty="0"/>
              <a:t>Eliminates Interfund Activity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777529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B5C9D03-EFF4-454D-9887-F1F357F7EE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800" dirty="0"/>
              <a:t>Cash is King!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32D04B3-AAC8-4509-BE72-B2C5422949D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Regulatory DFA/HED/PED Reporting</a:t>
            </a:r>
          </a:p>
          <a:p>
            <a:pPr eaLnBrk="1" hangingPunct="1"/>
            <a:r>
              <a:rPr lang="en-US" altLang="en-US" dirty="0"/>
              <a:t>Cash per Financial Statements</a:t>
            </a:r>
          </a:p>
          <a:p>
            <a:pPr eaLnBrk="1" hangingPunct="1"/>
            <a:r>
              <a:rPr lang="en-US" altLang="en-US" dirty="0"/>
              <a:t>Using the budgetary statements (harder now as they are not all included) as a check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04124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913</Words>
  <Application>Microsoft Office PowerPoint</Application>
  <PresentationFormat>Widescreen</PresentationFormat>
  <Paragraphs>180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Garamond</vt:lpstr>
      <vt:lpstr>Wingdings</vt:lpstr>
      <vt:lpstr>Office Theme</vt:lpstr>
      <vt:lpstr>YOUR ANNUAL FINANCIAL STATEMENTS: WHAT TO LOOK FOR AND HOW TO LOOK FOR IT? Presentation for Association of Government Accountants</vt:lpstr>
      <vt:lpstr>Introduction</vt:lpstr>
      <vt:lpstr>Introduction</vt:lpstr>
      <vt:lpstr>Composition/Layout of Your Financial Statements</vt:lpstr>
      <vt:lpstr>Overview of Your Financial Statements</vt:lpstr>
      <vt:lpstr>Overview of Your Financial Statements</vt:lpstr>
      <vt:lpstr>Cash vs. Modified Accrual Basis of Accounting</vt:lpstr>
      <vt:lpstr>Modified Accrual vs. Full Accrual Basis of Accounting</vt:lpstr>
      <vt:lpstr>Cash is King!</vt:lpstr>
      <vt:lpstr>Account Balance and Disclosure Review</vt:lpstr>
      <vt:lpstr>Account Balance and Disclosure Review</vt:lpstr>
      <vt:lpstr>Account Balance and Disclosure Review</vt:lpstr>
      <vt:lpstr>Account Balance and Disclosure Review</vt:lpstr>
      <vt:lpstr>Account Balance and Disclosure Review</vt:lpstr>
      <vt:lpstr>Account Balance and Disclosure Review</vt:lpstr>
      <vt:lpstr>Budgetary Statements</vt:lpstr>
      <vt:lpstr>Interaction with Auditors</vt:lpstr>
      <vt:lpstr>Interaction with Auditors</vt:lpstr>
      <vt:lpstr>Interaction with Auditors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Cordova</dc:creator>
  <cp:lastModifiedBy>Robert Gonzales</cp:lastModifiedBy>
  <cp:revision>30</cp:revision>
  <dcterms:created xsi:type="dcterms:W3CDTF">2018-01-22T16:08:51Z</dcterms:created>
  <dcterms:modified xsi:type="dcterms:W3CDTF">2018-03-29T20:17:08Z</dcterms:modified>
</cp:coreProperties>
</file>