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66" r:id="rId4"/>
    <p:sldId id="270" r:id="rId5"/>
    <p:sldId id="258" r:id="rId6"/>
    <p:sldId id="259" r:id="rId7"/>
    <p:sldId id="267" r:id="rId8"/>
    <p:sldId id="273" r:id="rId9"/>
    <p:sldId id="260" r:id="rId10"/>
    <p:sldId id="261" r:id="rId11"/>
    <p:sldId id="268" r:id="rId12"/>
    <p:sldId id="269" r:id="rId13"/>
    <p:sldId id="271" r:id="rId14"/>
    <p:sldId id="272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1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4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8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2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8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4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3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1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9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4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0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" b="13696"/>
          <a:stretch/>
        </p:blipFill>
        <p:spPr bwMode="auto">
          <a:xfrm>
            <a:off x="293298" y="172528"/>
            <a:ext cx="11602528" cy="6478438"/>
          </a:xfrm>
          <a:prstGeom prst="rect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2483" y="1918233"/>
            <a:ext cx="10022217" cy="3329581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3500" dist="50800" dir="2700000" sx="0" sy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8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3500" dist="50800" dir="2700000" sx="0" sy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 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8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3500" dist="50800" dir="2700000" sx="0" sy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Division</a:t>
            </a:r>
            <a:endParaRPr lang="en-US" sz="8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3532" y="5599417"/>
            <a:ext cx="9614538" cy="86142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101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Who we are </a:t>
            </a:r>
            <a:r>
              <a:rPr lang="en-US" sz="101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...What </a:t>
            </a:r>
            <a:r>
              <a:rPr lang="en-US" sz="101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we do...</a:t>
            </a:r>
            <a:endParaRPr lang="en-US" sz="101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403228"/>
            <a:ext cx="7413398" cy="16487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42900" y="355599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942" y="491706"/>
            <a:ext cx="8825658" cy="776109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&amp; Finance Bureau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1434568"/>
            <a:ext cx="11003870" cy="4826532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959" y="5670242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09290" y="1267815"/>
            <a:ext cx="7226833" cy="4523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approve operating budgets -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assure compliance with state statutes, properly account for revenues and expenditures, ensure local governments do not exceed available resources, and ensure sufficient funds are budgeted to cover required expenditures.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and approve budget adjustment resolutions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(if applicable) - 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authorize budget adjustments for transfers between funds, fund increases, and fund decreases.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financial reports -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analyze current financial condition, detect financial difficulties early, and ensure that each entity maintains financial stability.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assistance and training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regarding state statutes, BFB policies and  procedures, governmental accounting, budgeting and analysis.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Prepare statistical analysis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-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local revenues and expenditures comparisons, tax capacity, budget comparison, cash flow, and current budget conditions.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Understand operation and programmatic content of local government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-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advise local governments about efficient and effective ways of dealing with organizational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Develop budget and financial reports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be followed by local governments.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0" y="2346784"/>
            <a:ext cx="3520394" cy="19405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47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42900" y="355599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942" y="-166752"/>
            <a:ext cx="8825658" cy="143456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&amp; Finance Bureau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993" y="5610940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65033" y="1344360"/>
            <a:ext cx="6107502" cy="474188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Other BFB responsibilities: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County Detention Facility Reimbursement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Law Enforcement Protection Fund (LEPF) Distributions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Forest Reserve (aka Secure Rural Schools) Distributions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Small Counties Assistance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Taylor Grazing Act Distributions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Lodgers’ Tax Act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Disposition of Property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Bond Refunding &amp; GO Bonding Capacity Certificates</a:t>
            </a: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Property Tax Changes to Operational Mill Levy Rate by BFB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t="21498" r="12778" b="12179"/>
          <a:stretch/>
        </p:blipFill>
        <p:spPr>
          <a:xfrm flipH="1">
            <a:off x="6972535" y="2352560"/>
            <a:ext cx="4259057" cy="2107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13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42900" y="355599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942" y="483079"/>
            <a:ext cx="8825658" cy="78473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&amp; Finance Bureau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370" y="1951216"/>
            <a:ext cx="8126083" cy="4367693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Require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electronically submitted budgets, quarterly reports, and budget adjustment requests (</a:t>
            </a: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BARs)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Standardize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data </a:t>
            </a: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collection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Facilitate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 systematic review </a:t>
            </a: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process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Automate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validation, queries, reports, and </a:t>
            </a: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notifications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Provide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effective data management, storage, and </a:t>
            </a: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backup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Improve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data analysis for all entities using a standardized chart of accounts and reporting system </a:t>
            </a:r>
            <a:endParaRPr lang="en-US" altLang="en-US" sz="16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Document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communication with users via </a:t>
            </a: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system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available 24 hours/day, 7 </a:t>
            </a: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days/week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Improve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user authentication </a:t>
            </a: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by: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Tracking 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dates and actions taken by authorized </a:t>
            </a: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users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Maintaining/updating 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user authorization </a:t>
            </a: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information</a:t>
            </a:r>
            <a:endParaRPr lang="en-US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28592" y="1237800"/>
            <a:ext cx="7602396" cy="6556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Local Government Budget Management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37" y="5610940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3821" t="6807" b="5989"/>
          <a:stretch/>
        </p:blipFill>
        <p:spPr>
          <a:xfrm>
            <a:off x="8589565" y="1179990"/>
            <a:ext cx="2254229" cy="7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10970" y="355599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8468" y="474453"/>
            <a:ext cx="9441132" cy="91221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FF0000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Government Division</a:t>
            </a:r>
            <a:endParaRPr lang="en-US" sz="5400" dirty="0">
              <a:ln>
                <a:solidFill>
                  <a:srgbClr val="FF0000"/>
                </a:solidFill>
              </a:ln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7" y="5720597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"/>
          <a:stretch/>
        </p:blipFill>
        <p:spPr>
          <a:xfrm>
            <a:off x="1027555" y="1623413"/>
            <a:ext cx="5706957" cy="4026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9811" y="1623413"/>
            <a:ext cx="471864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Environment of Customer Service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Patience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Attentiveness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Clear Communication Skills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Tenacity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Willingness to Learn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Quality of 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Honesty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Its Not Personal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No </a:t>
            </a:r>
            <a:r>
              <a:rPr lang="en-US" sz="2400" dirty="0" smtClean="0"/>
              <a:t>Assumptions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Do Your Best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13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10970" y="355599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8468" y="474453"/>
            <a:ext cx="9441132" cy="91221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FF0000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Government Division</a:t>
            </a:r>
            <a:endParaRPr lang="en-US" sz="5400" dirty="0">
              <a:ln>
                <a:solidFill>
                  <a:srgbClr val="FF0000"/>
                </a:solidFill>
              </a:ln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7" y="5720597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"/>
          <a:stretch/>
        </p:blipFill>
        <p:spPr>
          <a:xfrm>
            <a:off x="1027555" y="1623413"/>
            <a:ext cx="5706957" cy="4026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9811" y="1623413"/>
            <a:ext cx="471864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Environment of Customer Service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Be Honest- Especially to Yourself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Work Hard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Be Grateful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Pay It Forward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Have Fun! 	</a:t>
            </a:r>
            <a:r>
              <a:rPr lang="en-US" sz="2400" b="1" dirty="0" smtClean="0">
                <a:solidFill>
                  <a:srgbClr val="FF0000"/>
                </a:solidFill>
              </a:rPr>
              <a:t>Enjoy Life!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12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42900" y="355599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380" y="516612"/>
            <a:ext cx="8825658" cy="814274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LGD Mission Statement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1434568"/>
            <a:ext cx="11003870" cy="4826532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36" y="5658793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4867" y="1618383"/>
            <a:ext cx="102412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To assist local government entities, local representatives, citizens with appropriate use of public funds and to strengthen their ability to better serve New Mexico communities to improve their quality of life.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388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42900" y="355599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0777" y="474453"/>
            <a:ext cx="9078823" cy="7933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LGD Mission Statement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1434568"/>
            <a:ext cx="11003870" cy="4826532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37" y="5610940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2700" y="1333053"/>
            <a:ext cx="10094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 accomplish this…</a:t>
            </a:r>
          </a:p>
          <a:p>
            <a:endParaRPr lang="en-US" sz="2400" dirty="0" smtClean="0"/>
          </a:p>
          <a:p>
            <a:r>
              <a:rPr lang="en-US" sz="4000" dirty="0" smtClean="0"/>
              <a:t>The Local Government Division (LGD) provides administrative and technical support to local entities throughout New Mexico to include counties, municipalities, special districts, and tribal governments.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17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42900" y="355599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942" y="457200"/>
            <a:ext cx="8825658" cy="81061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LGD Organizational Chart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1434568"/>
            <a:ext cx="11003870" cy="4826532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49" y="1267815"/>
            <a:ext cx="6982091" cy="4501717"/>
          </a:xfrm>
          <a:prstGeom prst="rect">
            <a:avLst/>
          </a:prstGeom>
        </p:spPr>
      </p:pic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37" y="5761893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0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42900" y="355599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942" y="439947"/>
            <a:ext cx="8825658" cy="82786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DWI Bureau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1434568"/>
            <a:ext cx="11003870" cy="4826532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98" y="5685267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2861" y="1351191"/>
            <a:ext cx="10420710" cy="4523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Local DWI Program (LDWI)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llocates </a:t>
            </a: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 and Distribution </a:t>
            </a: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funds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</a:t>
            </a: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covered 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by a percentage of liquor excise </a:t>
            </a: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tax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Serves to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prevent or reduce the incidence of DWI, alcoholism, and alcohol abuse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DWI 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Grant Council </a:t>
            </a: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awards the funds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33 counties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LDWI Bureau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distributes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funds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goal is to make a difference </a:t>
            </a: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 the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local level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The Program covers 8 Primary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C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omponents: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Prevention		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	Alternative </a:t>
            </a: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Sentencing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Enforcement	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	Coordination, Planning &amp; </a:t>
            </a: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Evaluation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Screening			Compliance </a:t>
            </a: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Monitoring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	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Domestic Violence 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Prevention	Treatment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Six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counties have social detoxification programs or alcohol related treatment services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Juvenile Adjudication Fund (JAF)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Provides an alternate adjudication process for juveniles charged with traffic offenses and other misdemeanors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Grant application process with revenue generated 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from a $1.00 fee on misdemeanor traffic </a:t>
            </a:r>
            <a:r>
              <a:rPr lang="en-US" altLang="en-U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offenses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8009"/>
          <a:stretch/>
        </p:blipFill>
        <p:spPr>
          <a:xfrm>
            <a:off x="7157289" y="2574362"/>
            <a:ext cx="4519442" cy="20480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19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42900" y="355599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169" y="543386"/>
            <a:ext cx="9856788" cy="75373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Development Bureau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1441883"/>
            <a:ext cx="11003870" cy="4826532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89" y="2584148"/>
            <a:ext cx="3274368" cy="257892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24568" y="1319134"/>
            <a:ext cx="6521571" cy="475248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Responsible for</a:t>
            </a:r>
            <a:r>
              <a:rPr lang="en-US" alt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HUD, Community Development Block Grant (CDBG) Program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The state’s legislative Capital Outlay </a:t>
            </a:r>
            <a:r>
              <a:rPr lang="en-US" alt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grants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The CDBG program 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has a $10 million annual allocation and two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national objectives: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Benefit low- and moderate-income persons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Address emergencies that pose a serious and immediate threat to a communities health or welfare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The CDBG is a 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Gr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ant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rogram used in these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areas: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Infrastructure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Planning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Economic Development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Housing</a:t>
            </a:r>
            <a:endParaRPr kumimoji="0" lang="en-US" altLang="en-US" sz="16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Emergency Grants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37" y="5679656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42900" y="355599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77" y="521770"/>
            <a:ext cx="11006105" cy="694838"/>
          </a:xfrm>
        </p:spPr>
        <p:txBody>
          <a:bodyPr>
            <a:no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Development Bureau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1441883"/>
            <a:ext cx="11003870" cy="4826532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36" y="5621993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4160" r="5623" b="29280"/>
          <a:stretch/>
        </p:blipFill>
        <p:spPr>
          <a:xfrm>
            <a:off x="999906" y="1216608"/>
            <a:ext cx="5514538" cy="4945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44" y="1768141"/>
            <a:ext cx="5229254" cy="35022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18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42900" y="355599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169" y="543386"/>
            <a:ext cx="9856788" cy="75373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Development Bureau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1441883"/>
            <a:ext cx="11003870" cy="4826532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35169" y="1550995"/>
            <a:ext cx="10514801" cy="437273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Responsible for: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EXECUTIVE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ORDER 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2013-006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Calibri" panose="020F0502020204030204" pitchFamily="34" charset="0"/>
              </a:rPr>
              <a:t>Oversight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Requirement State </a:t>
            </a:r>
            <a:r>
              <a:rPr lang="en-US" altLang="en-US" sz="2000" b="1" dirty="0">
                <a:latin typeface="Calibri" panose="020F0502020204030204" pitchFamily="34" charset="0"/>
              </a:rPr>
              <a:t>Capital Outlay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Grants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400" b="1" dirty="0">
              <a:latin typeface="Calibri" panose="020F050202020403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latin typeface="Calibri" panose="020F0502020204030204" pitchFamily="34" charset="0"/>
              </a:rPr>
              <a:t>Establish Uniform Funding Criteria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000" b="1" dirty="0">
              <a:latin typeface="Calibri" panose="020F050202020403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latin typeface="Calibri" panose="020F0502020204030204" pitchFamily="34" charset="0"/>
              </a:rPr>
              <a:t>Review the Agency Latest Audit of Public Record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000" b="1" dirty="0">
              <a:latin typeface="Calibri" panose="020F050202020403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latin typeface="Calibri" panose="020F0502020204030204" pitchFamily="34" charset="0"/>
              </a:rPr>
              <a:t>Allows for the Use of a Fiscal Agent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endParaRPr lang="en-US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37" y="5679656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4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_orange_yellow_black_swirl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4002"/>
          </a:xfrm>
          <a:prstGeom prst="rect">
            <a:avLst/>
          </a:prstGeom>
          <a:noFill/>
          <a:ln>
            <a:noFill/>
          </a:ln>
          <a:effectLst>
            <a:outerShdw blurRad="76200" dist="38100" dir="7800003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6" descr="bataan tower touch up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t="8729" r="24" b="66798"/>
          <a:stretch/>
        </p:blipFill>
        <p:spPr bwMode="auto">
          <a:xfrm>
            <a:off x="342900" y="381357"/>
            <a:ext cx="11518900" cy="6146801"/>
          </a:xfrm>
          <a:prstGeom prst="rect">
            <a:avLst/>
          </a:prstGeom>
          <a:noFill/>
          <a:ln w="25400" algn="ctr">
            <a:solidFill>
              <a:srgbClr val="000000">
                <a:alpha val="50000"/>
              </a:srgbClr>
            </a:solidFill>
            <a:round/>
            <a:headEnd/>
            <a:tailEnd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942" y="491706"/>
            <a:ext cx="8825658" cy="776109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Services Bureau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1434568"/>
            <a:ext cx="11003870" cy="4826532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 descr="logo[1]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52" y="5624278"/>
            <a:ext cx="3199233" cy="7115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99" y="6504916"/>
            <a:ext cx="2513642" cy="1885232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28468" y="1636292"/>
            <a:ext cx="7534545" cy="41613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Responsible for: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Purchasing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and fiscal support for all LGD </a:t>
            </a:r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bureaus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Pay requests and </a:t>
            </a:r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distributions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Procurement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and contract monitoring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Infrastructure Capital Improvement Plan (ICIP) for all local public </a:t>
            </a:r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bodies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Tribal Infrastructure Fund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rovide administrative support to the Civil Legal Services Commission,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New Mexico Acequia Commission and Land Grant Council. P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rocess annexation requests from local governments for submittal to the Municipal Boundary Commission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846" y="2241156"/>
            <a:ext cx="2197010" cy="32880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70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8035</TotalTime>
  <Words>669</Words>
  <Application>Microsoft Office PowerPoint</Application>
  <PresentationFormat>Widescreen</PresentationFormat>
  <Paragraphs>160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Office Theme</vt:lpstr>
      <vt:lpstr>Local  Government  Division</vt:lpstr>
      <vt:lpstr>LGD Mission Statement</vt:lpstr>
      <vt:lpstr>LGD Mission Statement</vt:lpstr>
      <vt:lpstr>LGD Organizational Chart</vt:lpstr>
      <vt:lpstr>Local DWI Bureau</vt:lpstr>
      <vt:lpstr>Community Development Bureau</vt:lpstr>
      <vt:lpstr>Community Development Bureau</vt:lpstr>
      <vt:lpstr>Community Development Bureau</vt:lpstr>
      <vt:lpstr>Special Services Bureau</vt:lpstr>
      <vt:lpstr>Budget &amp; Finance Bureau</vt:lpstr>
      <vt:lpstr>Budget &amp; Finance Bureau</vt:lpstr>
      <vt:lpstr>Budget &amp; Finance Bureau</vt:lpstr>
      <vt:lpstr>Local Government Division</vt:lpstr>
      <vt:lpstr>Local Government Division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 Government  Division</dc:title>
  <dc:creator>Paul E. Ludi</dc:creator>
  <cp:lastModifiedBy>Rick Lopez</cp:lastModifiedBy>
  <cp:revision>62</cp:revision>
  <cp:lastPrinted>2018-04-05T21:21:39Z</cp:lastPrinted>
  <dcterms:created xsi:type="dcterms:W3CDTF">2018-03-26T20:11:49Z</dcterms:created>
  <dcterms:modified xsi:type="dcterms:W3CDTF">2018-04-05T21:23:27Z</dcterms:modified>
</cp:coreProperties>
</file>