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61" r:id="rId2"/>
    <p:sldId id="345" r:id="rId3"/>
    <p:sldId id="341" r:id="rId4"/>
    <p:sldId id="276" r:id="rId5"/>
    <p:sldId id="353" r:id="rId6"/>
    <p:sldId id="354" r:id="rId7"/>
    <p:sldId id="355" r:id="rId8"/>
    <p:sldId id="356" r:id="rId9"/>
    <p:sldId id="357" r:id="rId10"/>
    <p:sldId id="358" r:id="rId11"/>
    <p:sldId id="359" r:id="rId12"/>
    <p:sldId id="360" r:id="rId13"/>
    <p:sldId id="361" r:id="rId14"/>
    <p:sldId id="362" r:id="rId15"/>
    <p:sldId id="363" r:id="rId16"/>
    <p:sldId id="364" r:id="rId17"/>
    <p:sldId id="365" r:id="rId18"/>
    <p:sldId id="291" r:id="rId19"/>
    <p:sldId id="331" r:id="rId20"/>
    <p:sldId id="349" r:id="rId21"/>
    <p:sldId id="330" r:id="rId22"/>
    <p:sldId id="334" r:id="rId23"/>
    <p:sldId id="350" r:id="rId24"/>
    <p:sldId id="351" r:id="rId25"/>
    <p:sldId id="344" r:id="rId2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56" autoAdjust="0"/>
    <p:restoredTop sz="94660"/>
  </p:normalViewPr>
  <p:slideViewPr>
    <p:cSldViewPr>
      <p:cViewPr varScale="1">
        <p:scale>
          <a:sx n="109" d="100"/>
          <a:sy n="109" d="100"/>
        </p:scale>
        <p:origin x="1698" y="102"/>
      </p:cViewPr>
      <p:guideLst>
        <p:guide orient="horz" pos="2160"/>
        <p:guide pos="2880"/>
      </p:guideLst>
    </p:cSldViewPr>
  </p:slideViewPr>
  <p:notesTextViewPr>
    <p:cViewPr>
      <p:scale>
        <a:sx n="3" d="2"/>
        <a:sy n="3" d="2"/>
      </p:scale>
      <p:origin x="0" y="0"/>
    </p:cViewPr>
  </p:notesTextViewPr>
  <p:gridSpacing cx="152705" cy="1527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E284928C-4F6A-448E-8B8A-AC72CD3C6C3F}" type="datetimeFigureOut">
              <a:rPr lang="en-US" smtClean="0"/>
              <a:t>4/4/2018</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F63F9F76-6EF0-4640-9E6E-37D9C6605693}" type="slidenum">
              <a:rPr lang="en-US" smtClean="0"/>
              <a:t>‹#›</a:t>
            </a:fld>
            <a:endParaRPr lang="en-US"/>
          </a:p>
        </p:txBody>
      </p:sp>
    </p:spTree>
    <p:extLst>
      <p:ext uri="{BB962C8B-B14F-4D97-AF65-F5344CB8AC3E}">
        <p14:creationId xmlns:p14="http://schemas.microsoft.com/office/powerpoint/2010/main" val="16157898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a:xfrm>
            <a:off x="1457325" y="1181100"/>
            <a:ext cx="4251325" cy="3189288"/>
          </a:xfrm>
          <a:ln/>
        </p:spPr>
      </p:sp>
      <p:sp>
        <p:nvSpPr>
          <p:cNvPr id="6147" name="Notes Placeholder 2"/>
          <p:cNvSpPr>
            <a:spLocks noGrp="1"/>
          </p:cNvSpPr>
          <p:nvPr>
            <p:ph type="body" idx="1"/>
          </p:nvPr>
        </p:nvSpPr>
        <p:spPr>
          <a:noFill/>
        </p:spPr>
        <p:txBody>
          <a:bodyPr/>
          <a:lstStyle/>
          <a:p>
            <a:endParaRPr lang="en-US" altLang="en-US" dirty="0" smtClean="0"/>
          </a:p>
        </p:txBody>
      </p:sp>
      <p:sp>
        <p:nvSpPr>
          <p:cNvPr id="6148" name="Slide Number Placeholder 3"/>
          <p:cNvSpPr>
            <a:spLocks noGrp="1"/>
          </p:cNvSpPr>
          <p:nvPr>
            <p:ph type="sldNum" sz="quarter" idx="5"/>
          </p:nvPr>
        </p:nvSpPr>
        <p:spPr>
          <a:noFill/>
        </p:spPr>
        <p:txBody>
          <a:bodyPr/>
          <a:lstStyle>
            <a:lvl1pPr>
              <a:defRPr sz="2300">
                <a:solidFill>
                  <a:schemeClr val="tx1"/>
                </a:solidFill>
                <a:latin typeface="Times New Roman" panose="02020603050405020304" pitchFamily="18" charset="0"/>
              </a:defRPr>
            </a:lvl1pPr>
            <a:lvl2pPr marL="750499" indent="-288653">
              <a:defRPr sz="2300">
                <a:solidFill>
                  <a:schemeClr val="tx1"/>
                </a:solidFill>
                <a:latin typeface="Times New Roman" panose="02020603050405020304" pitchFamily="18" charset="0"/>
              </a:defRPr>
            </a:lvl2pPr>
            <a:lvl3pPr marL="1154615" indent="-230923">
              <a:defRPr sz="2300">
                <a:solidFill>
                  <a:schemeClr val="tx1"/>
                </a:solidFill>
                <a:latin typeface="Times New Roman" panose="02020603050405020304" pitchFamily="18" charset="0"/>
              </a:defRPr>
            </a:lvl3pPr>
            <a:lvl4pPr marL="1616459" indent="-230923">
              <a:defRPr sz="2300">
                <a:solidFill>
                  <a:schemeClr val="tx1"/>
                </a:solidFill>
                <a:latin typeface="Times New Roman" panose="02020603050405020304" pitchFamily="18" charset="0"/>
              </a:defRPr>
            </a:lvl4pPr>
            <a:lvl5pPr marL="2078305" indent="-230923">
              <a:defRPr sz="2300">
                <a:solidFill>
                  <a:schemeClr val="tx1"/>
                </a:solidFill>
                <a:latin typeface="Times New Roman" panose="02020603050405020304" pitchFamily="18" charset="0"/>
              </a:defRPr>
            </a:lvl5pPr>
            <a:lvl6pPr marL="2540150" indent="-230923" eaLnBrk="0" fontAlgn="base" hangingPunct="0">
              <a:spcBef>
                <a:spcPct val="0"/>
              </a:spcBef>
              <a:spcAft>
                <a:spcPct val="0"/>
              </a:spcAft>
              <a:defRPr sz="2300">
                <a:solidFill>
                  <a:schemeClr val="tx1"/>
                </a:solidFill>
                <a:latin typeface="Times New Roman" panose="02020603050405020304" pitchFamily="18" charset="0"/>
              </a:defRPr>
            </a:lvl6pPr>
            <a:lvl7pPr marL="3001995" indent="-230923" eaLnBrk="0" fontAlgn="base" hangingPunct="0">
              <a:spcBef>
                <a:spcPct val="0"/>
              </a:spcBef>
              <a:spcAft>
                <a:spcPct val="0"/>
              </a:spcAft>
              <a:defRPr sz="2300">
                <a:solidFill>
                  <a:schemeClr val="tx1"/>
                </a:solidFill>
                <a:latin typeface="Times New Roman" panose="02020603050405020304" pitchFamily="18" charset="0"/>
              </a:defRPr>
            </a:lvl7pPr>
            <a:lvl8pPr marL="3463841" indent="-230923" eaLnBrk="0" fontAlgn="base" hangingPunct="0">
              <a:spcBef>
                <a:spcPct val="0"/>
              </a:spcBef>
              <a:spcAft>
                <a:spcPct val="0"/>
              </a:spcAft>
              <a:defRPr sz="2300">
                <a:solidFill>
                  <a:schemeClr val="tx1"/>
                </a:solidFill>
                <a:latin typeface="Times New Roman" panose="02020603050405020304" pitchFamily="18" charset="0"/>
              </a:defRPr>
            </a:lvl8pPr>
            <a:lvl9pPr marL="3925686" indent="-230923" eaLnBrk="0" fontAlgn="base" hangingPunct="0">
              <a:spcBef>
                <a:spcPct val="0"/>
              </a:spcBef>
              <a:spcAft>
                <a:spcPct val="0"/>
              </a:spcAft>
              <a:defRPr sz="2300">
                <a:solidFill>
                  <a:schemeClr val="tx1"/>
                </a:solidFill>
                <a:latin typeface="Times New Roman" panose="02020603050405020304" pitchFamily="18" charset="0"/>
              </a:defRPr>
            </a:lvl9pPr>
          </a:lstStyle>
          <a:p>
            <a:fld id="{2BA46492-C25A-4A43-B53A-9BA40ACF964C}" type="slidenum">
              <a:rPr lang="en-US" altLang="en-US" sz="1300"/>
              <a:pPr/>
              <a:t>1</a:t>
            </a:fld>
            <a:endParaRPr lang="en-US" altLang="en-US" sz="1300" dirty="0"/>
          </a:p>
        </p:txBody>
      </p:sp>
    </p:spTree>
    <p:extLst>
      <p:ext uri="{BB962C8B-B14F-4D97-AF65-F5344CB8AC3E}">
        <p14:creationId xmlns:p14="http://schemas.microsoft.com/office/powerpoint/2010/main" val="16685534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Reflection of our state’s rich history</a:t>
            </a:r>
          </a:p>
          <a:p>
            <a:endParaRPr lang="en-US" dirty="0"/>
          </a:p>
          <a:p>
            <a:r>
              <a:rPr lang="en-US" dirty="0" smtClean="0"/>
              <a:t>We are both wide and deep and that is special </a:t>
            </a:r>
            <a:endParaRPr lang="en-US" dirty="0"/>
          </a:p>
        </p:txBody>
      </p:sp>
      <p:sp>
        <p:nvSpPr>
          <p:cNvPr id="4" name="Slide Number Placeholder 3"/>
          <p:cNvSpPr>
            <a:spLocks noGrp="1"/>
          </p:cNvSpPr>
          <p:nvPr>
            <p:ph type="sldNum" sz="quarter" idx="10"/>
          </p:nvPr>
        </p:nvSpPr>
        <p:spPr/>
        <p:txBody>
          <a:bodyPr/>
          <a:lstStyle/>
          <a:p>
            <a:pPr>
              <a:defRPr/>
            </a:pPr>
            <a:fld id="{2974CA83-55A3-4A7C-99A7-05A0F3CD5325}" type="slidenum">
              <a:rPr lang="en-US" altLang="en-US" smtClean="0"/>
              <a:pPr>
                <a:defRPr/>
              </a:pPr>
              <a:t>2</a:t>
            </a:fld>
            <a:endParaRPr lang="en-US" altLang="en-US" dirty="0"/>
          </a:p>
        </p:txBody>
      </p:sp>
    </p:spTree>
    <p:extLst>
      <p:ext uri="{BB962C8B-B14F-4D97-AF65-F5344CB8AC3E}">
        <p14:creationId xmlns:p14="http://schemas.microsoft.com/office/powerpoint/2010/main" val="33867520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a:xfrm>
            <a:off x="1457325" y="1181100"/>
            <a:ext cx="4251325" cy="3189288"/>
          </a:xfrm>
          <a:ln/>
        </p:spPr>
      </p:sp>
      <p:sp>
        <p:nvSpPr>
          <p:cNvPr id="6147" name="Notes Placeholder 2"/>
          <p:cNvSpPr>
            <a:spLocks noGrp="1"/>
          </p:cNvSpPr>
          <p:nvPr>
            <p:ph type="body" idx="1"/>
          </p:nvPr>
        </p:nvSpPr>
        <p:spPr>
          <a:noFill/>
        </p:spPr>
        <p:txBody>
          <a:bodyPr/>
          <a:lstStyle/>
          <a:p>
            <a:endParaRPr lang="en-US" altLang="en-US" dirty="0" smtClean="0"/>
          </a:p>
        </p:txBody>
      </p:sp>
      <p:sp>
        <p:nvSpPr>
          <p:cNvPr id="6148" name="Slide Number Placeholder 3"/>
          <p:cNvSpPr>
            <a:spLocks noGrp="1"/>
          </p:cNvSpPr>
          <p:nvPr>
            <p:ph type="sldNum" sz="quarter" idx="5"/>
          </p:nvPr>
        </p:nvSpPr>
        <p:spPr>
          <a:noFill/>
        </p:spPr>
        <p:txBody>
          <a:bodyPr/>
          <a:lstStyle>
            <a:lvl1pPr>
              <a:defRPr sz="2300">
                <a:solidFill>
                  <a:schemeClr val="tx1"/>
                </a:solidFill>
                <a:latin typeface="Times New Roman" panose="02020603050405020304" pitchFamily="18" charset="0"/>
              </a:defRPr>
            </a:lvl1pPr>
            <a:lvl2pPr marL="750499" indent="-288653">
              <a:defRPr sz="2300">
                <a:solidFill>
                  <a:schemeClr val="tx1"/>
                </a:solidFill>
                <a:latin typeface="Times New Roman" panose="02020603050405020304" pitchFamily="18" charset="0"/>
              </a:defRPr>
            </a:lvl2pPr>
            <a:lvl3pPr marL="1154615" indent="-230923">
              <a:defRPr sz="2300">
                <a:solidFill>
                  <a:schemeClr val="tx1"/>
                </a:solidFill>
                <a:latin typeface="Times New Roman" panose="02020603050405020304" pitchFamily="18" charset="0"/>
              </a:defRPr>
            </a:lvl3pPr>
            <a:lvl4pPr marL="1616459" indent="-230923">
              <a:defRPr sz="2300">
                <a:solidFill>
                  <a:schemeClr val="tx1"/>
                </a:solidFill>
                <a:latin typeface="Times New Roman" panose="02020603050405020304" pitchFamily="18" charset="0"/>
              </a:defRPr>
            </a:lvl4pPr>
            <a:lvl5pPr marL="2078305" indent="-230923">
              <a:defRPr sz="2300">
                <a:solidFill>
                  <a:schemeClr val="tx1"/>
                </a:solidFill>
                <a:latin typeface="Times New Roman" panose="02020603050405020304" pitchFamily="18" charset="0"/>
              </a:defRPr>
            </a:lvl5pPr>
            <a:lvl6pPr marL="2540150" indent="-230923" eaLnBrk="0" fontAlgn="base" hangingPunct="0">
              <a:spcBef>
                <a:spcPct val="0"/>
              </a:spcBef>
              <a:spcAft>
                <a:spcPct val="0"/>
              </a:spcAft>
              <a:defRPr sz="2300">
                <a:solidFill>
                  <a:schemeClr val="tx1"/>
                </a:solidFill>
                <a:latin typeface="Times New Roman" panose="02020603050405020304" pitchFamily="18" charset="0"/>
              </a:defRPr>
            </a:lvl6pPr>
            <a:lvl7pPr marL="3001995" indent="-230923" eaLnBrk="0" fontAlgn="base" hangingPunct="0">
              <a:spcBef>
                <a:spcPct val="0"/>
              </a:spcBef>
              <a:spcAft>
                <a:spcPct val="0"/>
              </a:spcAft>
              <a:defRPr sz="2300">
                <a:solidFill>
                  <a:schemeClr val="tx1"/>
                </a:solidFill>
                <a:latin typeface="Times New Roman" panose="02020603050405020304" pitchFamily="18" charset="0"/>
              </a:defRPr>
            </a:lvl7pPr>
            <a:lvl8pPr marL="3463841" indent="-230923" eaLnBrk="0" fontAlgn="base" hangingPunct="0">
              <a:spcBef>
                <a:spcPct val="0"/>
              </a:spcBef>
              <a:spcAft>
                <a:spcPct val="0"/>
              </a:spcAft>
              <a:defRPr sz="2300">
                <a:solidFill>
                  <a:schemeClr val="tx1"/>
                </a:solidFill>
                <a:latin typeface="Times New Roman" panose="02020603050405020304" pitchFamily="18" charset="0"/>
              </a:defRPr>
            </a:lvl8pPr>
            <a:lvl9pPr marL="3925686" indent="-230923" eaLnBrk="0" fontAlgn="base" hangingPunct="0">
              <a:spcBef>
                <a:spcPct val="0"/>
              </a:spcBef>
              <a:spcAft>
                <a:spcPct val="0"/>
              </a:spcAft>
              <a:defRPr sz="2300">
                <a:solidFill>
                  <a:schemeClr val="tx1"/>
                </a:solidFill>
                <a:latin typeface="Times New Roman" panose="02020603050405020304" pitchFamily="18" charset="0"/>
              </a:defRPr>
            </a:lvl9pPr>
          </a:lstStyle>
          <a:p>
            <a:fld id="{2BA46492-C25A-4A43-B53A-9BA40ACF964C}" type="slidenum">
              <a:rPr lang="en-US" altLang="en-US" sz="1300"/>
              <a:pPr/>
              <a:t>4</a:t>
            </a:fld>
            <a:endParaRPr lang="en-US" altLang="en-US" sz="1300" dirty="0"/>
          </a:p>
        </p:txBody>
      </p:sp>
    </p:spTree>
    <p:extLst>
      <p:ext uri="{BB962C8B-B14F-4D97-AF65-F5344CB8AC3E}">
        <p14:creationId xmlns:p14="http://schemas.microsoft.com/office/powerpoint/2010/main" val="13325528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60026E-B9F4-40CE-BA78-9C6689E394E2}" type="slidenum">
              <a:rPr lang="en-US" smtClean="0"/>
              <a:t>11</a:t>
            </a:fld>
            <a:endParaRPr lang="en-US"/>
          </a:p>
        </p:txBody>
      </p:sp>
    </p:spTree>
    <p:extLst>
      <p:ext uri="{BB962C8B-B14F-4D97-AF65-F5344CB8AC3E}">
        <p14:creationId xmlns:p14="http://schemas.microsoft.com/office/powerpoint/2010/main" val="15390571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problem of doing a PO just for the amount of services and not putting anything in for taxes is not just a process one but can produce a potential statutory violation.  For example, say the services are for $100,000 and the PO is set for that amount without including taxes.  As the work goes on the vendor submits invoices.  These invoices will invariably be for both the services and the amount of taxes for those services.  The 100K PO is reduced.  Eventually, the vendor comes to the end of the work and submits its final invoice (which will again be for services and applicable tax).  Now, though, because the original PO just for services has been reduced for both services and taxes, the PO will not have enough funds left to pay the invoice without its being increased (in this example, it would be approximately $9,000 short).  If this final invoice were just for taxes, it likely wouldn’t be a problem; but it would be for both services and taxes.  And the amount of services being billed for which there is no PO in place would create a potential violation of Section 6-5-3 NMSA 1978 which requires an encumbrance in place prior to all services being delivered.  So that’s really the issue for FCD. </a:t>
            </a:r>
          </a:p>
          <a:p>
            <a:endParaRPr lang="en-US" dirty="0"/>
          </a:p>
        </p:txBody>
      </p:sp>
      <p:sp>
        <p:nvSpPr>
          <p:cNvPr id="4" name="Slide Number Placeholder 3"/>
          <p:cNvSpPr>
            <a:spLocks noGrp="1"/>
          </p:cNvSpPr>
          <p:nvPr>
            <p:ph type="sldNum" sz="quarter" idx="10"/>
          </p:nvPr>
        </p:nvSpPr>
        <p:spPr/>
        <p:txBody>
          <a:bodyPr/>
          <a:lstStyle/>
          <a:p>
            <a:fld id="{FC60026E-B9F4-40CE-BA78-9C6689E394E2}" type="slidenum">
              <a:rPr lang="en-US" smtClean="0"/>
              <a:t>12</a:t>
            </a:fld>
            <a:endParaRPr lang="en-US"/>
          </a:p>
        </p:txBody>
      </p:sp>
    </p:spTree>
    <p:extLst>
      <p:ext uri="{BB962C8B-B14F-4D97-AF65-F5344CB8AC3E}">
        <p14:creationId xmlns:p14="http://schemas.microsoft.com/office/powerpoint/2010/main" val="12812008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problem of doing a PO just for the amount of services and not putting anything in for taxes is not just a process one but can produce a potential statutory violation.  For example, say the services are for $100,000 and the PO is set for that amount without including taxes.  As the work goes on the vendor submits invoices.  These invoices will invariably be for both the services and the amount of taxes for those services.  The 100K PO is reduced.  Eventually, the vendor comes to the end of the work and submits its final invoice (which will again be for services and applicable tax).  Now, though, because the original PO just for services has been reduced for both services and taxes, the PO will not have enough funds left to pay the invoice without its being increased (in this example, it would be approximately $9,000 short).  If this final invoice were just for taxes, it likely wouldn’t be a problem; but it would be for both services and taxes.  And the amount of services being billed for which there is no PO in place would create a potential violation of Section 6-5-3 NMSA 1978 which requires an encumbrance in place prior to all services being delivered.  So that’s really the issue for FCD. </a:t>
            </a:r>
          </a:p>
          <a:p>
            <a:endParaRPr lang="en-US" dirty="0"/>
          </a:p>
        </p:txBody>
      </p:sp>
      <p:sp>
        <p:nvSpPr>
          <p:cNvPr id="4" name="Slide Number Placeholder 3"/>
          <p:cNvSpPr>
            <a:spLocks noGrp="1"/>
          </p:cNvSpPr>
          <p:nvPr>
            <p:ph type="sldNum" sz="quarter" idx="10"/>
          </p:nvPr>
        </p:nvSpPr>
        <p:spPr/>
        <p:txBody>
          <a:bodyPr/>
          <a:lstStyle/>
          <a:p>
            <a:fld id="{FC60026E-B9F4-40CE-BA78-9C6689E394E2}" type="slidenum">
              <a:rPr lang="en-US" smtClean="0"/>
              <a:t>13</a:t>
            </a:fld>
            <a:endParaRPr lang="en-US"/>
          </a:p>
        </p:txBody>
      </p:sp>
    </p:spTree>
    <p:extLst>
      <p:ext uri="{BB962C8B-B14F-4D97-AF65-F5344CB8AC3E}">
        <p14:creationId xmlns:p14="http://schemas.microsoft.com/office/powerpoint/2010/main" val="37076710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a:xfrm>
            <a:off x="1457325" y="1181100"/>
            <a:ext cx="4251325" cy="3189288"/>
          </a:xfrm>
          <a:ln/>
        </p:spPr>
      </p:sp>
      <p:sp>
        <p:nvSpPr>
          <p:cNvPr id="6147" name="Notes Placeholder 2"/>
          <p:cNvSpPr>
            <a:spLocks noGrp="1"/>
          </p:cNvSpPr>
          <p:nvPr>
            <p:ph type="body" idx="1"/>
          </p:nvPr>
        </p:nvSpPr>
        <p:spPr>
          <a:noFill/>
        </p:spPr>
        <p:txBody>
          <a:bodyPr/>
          <a:lstStyle/>
          <a:p>
            <a:endParaRPr lang="en-US" altLang="en-US" dirty="0" smtClean="0"/>
          </a:p>
        </p:txBody>
      </p:sp>
      <p:sp>
        <p:nvSpPr>
          <p:cNvPr id="6148" name="Slide Number Placeholder 3"/>
          <p:cNvSpPr>
            <a:spLocks noGrp="1"/>
          </p:cNvSpPr>
          <p:nvPr>
            <p:ph type="sldNum" sz="quarter" idx="5"/>
          </p:nvPr>
        </p:nvSpPr>
        <p:spPr>
          <a:noFill/>
        </p:spPr>
        <p:txBody>
          <a:bodyPr/>
          <a:lstStyle>
            <a:lvl1pPr>
              <a:defRPr sz="2300">
                <a:solidFill>
                  <a:schemeClr val="tx1"/>
                </a:solidFill>
                <a:latin typeface="Times New Roman" panose="02020603050405020304" pitchFamily="18" charset="0"/>
              </a:defRPr>
            </a:lvl1pPr>
            <a:lvl2pPr marL="750499" indent="-288653">
              <a:defRPr sz="2300">
                <a:solidFill>
                  <a:schemeClr val="tx1"/>
                </a:solidFill>
                <a:latin typeface="Times New Roman" panose="02020603050405020304" pitchFamily="18" charset="0"/>
              </a:defRPr>
            </a:lvl2pPr>
            <a:lvl3pPr marL="1154615" indent="-230923">
              <a:defRPr sz="2300">
                <a:solidFill>
                  <a:schemeClr val="tx1"/>
                </a:solidFill>
                <a:latin typeface="Times New Roman" panose="02020603050405020304" pitchFamily="18" charset="0"/>
              </a:defRPr>
            </a:lvl3pPr>
            <a:lvl4pPr marL="1616459" indent="-230923">
              <a:defRPr sz="2300">
                <a:solidFill>
                  <a:schemeClr val="tx1"/>
                </a:solidFill>
                <a:latin typeface="Times New Roman" panose="02020603050405020304" pitchFamily="18" charset="0"/>
              </a:defRPr>
            </a:lvl4pPr>
            <a:lvl5pPr marL="2078305" indent="-230923">
              <a:defRPr sz="2300">
                <a:solidFill>
                  <a:schemeClr val="tx1"/>
                </a:solidFill>
                <a:latin typeface="Times New Roman" panose="02020603050405020304" pitchFamily="18" charset="0"/>
              </a:defRPr>
            </a:lvl5pPr>
            <a:lvl6pPr marL="2540150" indent="-230923" eaLnBrk="0" fontAlgn="base" hangingPunct="0">
              <a:spcBef>
                <a:spcPct val="0"/>
              </a:spcBef>
              <a:spcAft>
                <a:spcPct val="0"/>
              </a:spcAft>
              <a:defRPr sz="2300">
                <a:solidFill>
                  <a:schemeClr val="tx1"/>
                </a:solidFill>
                <a:latin typeface="Times New Roman" panose="02020603050405020304" pitchFamily="18" charset="0"/>
              </a:defRPr>
            </a:lvl6pPr>
            <a:lvl7pPr marL="3001995" indent="-230923" eaLnBrk="0" fontAlgn="base" hangingPunct="0">
              <a:spcBef>
                <a:spcPct val="0"/>
              </a:spcBef>
              <a:spcAft>
                <a:spcPct val="0"/>
              </a:spcAft>
              <a:defRPr sz="2300">
                <a:solidFill>
                  <a:schemeClr val="tx1"/>
                </a:solidFill>
                <a:latin typeface="Times New Roman" panose="02020603050405020304" pitchFamily="18" charset="0"/>
              </a:defRPr>
            </a:lvl7pPr>
            <a:lvl8pPr marL="3463841" indent="-230923" eaLnBrk="0" fontAlgn="base" hangingPunct="0">
              <a:spcBef>
                <a:spcPct val="0"/>
              </a:spcBef>
              <a:spcAft>
                <a:spcPct val="0"/>
              </a:spcAft>
              <a:defRPr sz="2300">
                <a:solidFill>
                  <a:schemeClr val="tx1"/>
                </a:solidFill>
                <a:latin typeface="Times New Roman" panose="02020603050405020304" pitchFamily="18" charset="0"/>
              </a:defRPr>
            </a:lvl8pPr>
            <a:lvl9pPr marL="3925686" indent="-230923" eaLnBrk="0" fontAlgn="base" hangingPunct="0">
              <a:spcBef>
                <a:spcPct val="0"/>
              </a:spcBef>
              <a:spcAft>
                <a:spcPct val="0"/>
              </a:spcAft>
              <a:defRPr sz="2300">
                <a:solidFill>
                  <a:schemeClr val="tx1"/>
                </a:solidFill>
                <a:latin typeface="Times New Roman" panose="02020603050405020304" pitchFamily="18" charset="0"/>
              </a:defRPr>
            </a:lvl9pPr>
          </a:lstStyle>
          <a:p>
            <a:fld id="{2BA46492-C25A-4A43-B53A-9BA40ACF964C}" type="slidenum">
              <a:rPr lang="en-US" altLang="en-US" sz="1300"/>
              <a:pPr/>
              <a:t>18</a:t>
            </a:fld>
            <a:endParaRPr lang="en-US" altLang="en-US" sz="1300" dirty="0"/>
          </a:p>
        </p:txBody>
      </p:sp>
    </p:spTree>
    <p:extLst>
      <p:ext uri="{BB962C8B-B14F-4D97-AF65-F5344CB8AC3E}">
        <p14:creationId xmlns:p14="http://schemas.microsoft.com/office/powerpoint/2010/main" val="38053805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Reflection of our state’s rich history</a:t>
            </a:r>
          </a:p>
          <a:p>
            <a:endParaRPr lang="en-US" dirty="0"/>
          </a:p>
          <a:p>
            <a:r>
              <a:rPr lang="en-US" dirty="0" smtClean="0"/>
              <a:t>We are both wide and deep and that is special </a:t>
            </a:r>
            <a:endParaRPr lang="en-US" dirty="0"/>
          </a:p>
        </p:txBody>
      </p:sp>
      <p:sp>
        <p:nvSpPr>
          <p:cNvPr id="4" name="Slide Number Placeholder 3"/>
          <p:cNvSpPr>
            <a:spLocks noGrp="1"/>
          </p:cNvSpPr>
          <p:nvPr>
            <p:ph type="sldNum" sz="quarter" idx="10"/>
          </p:nvPr>
        </p:nvSpPr>
        <p:spPr/>
        <p:txBody>
          <a:bodyPr/>
          <a:lstStyle/>
          <a:p>
            <a:pPr>
              <a:defRPr/>
            </a:pPr>
            <a:fld id="{2974CA83-55A3-4A7C-99A7-05A0F3CD5325}" type="slidenum">
              <a:rPr lang="en-US" altLang="en-US" smtClean="0"/>
              <a:pPr>
                <a:defRPr/>
              </a:pPr>
              <a:t>25</a:t>
            </a:fld>
            <a:endParaRPr lang="en-US" altLang="en-US" dirty="0"/>
          </a:p>
        </p:txBody>
      </p:sp>
    </p:spTree>
    <p:extLst>
      <p:ext uri="{BB962C8B-B14F-4D97-AF65-F5344CB8AC3E}">
        <p14:creationId xmlns:p14="http://schemas.microsoft.com/office/powerpoint/2010/main" val="19901427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48965" y="4803345"/>
            <a:ext cx="7856530" cy="859205"/>
          </a:xfrm>
        </p:spPr>
        <p:txBody>
          <a:bodyPr>
            <a:normAutofit/>
          </a:bodyPr>
          <a:lstStyle>
            <a:lvl1pPr algn="l">
              <a:defRPr sz="3600">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448965" y="5566870"/>
            <a:ext cx="6248095" cy="835455"/>
          </a:xfrm>
        </p:spPr>
        <p:txBody>
          <a:bodyPr>
            <a:normAutofit/>
          </a:bodyPr>
          <a:lstStyle>
            <a:lvl1pPr marL="0" indent="0" algn="l">
              <a:buNone/>
              <a:defRPr sz="2800">
                <a:solidFill>
                  <a:srgbClr val="FFC0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a:xfrm>
            <a:off x="907080" y="5693569"/>
            <a:ext cx="2133600" cy="365125"/>
          </a:xfrm>
          <a:prstGeom prst="rect">
            <a:avLst/>
          </a:prstGeom>
        </p:spPr>
        <p:txBody>
          <a:bodyPr/>
          <a:lstStyle/>
          <a:p>
            <a:fld id="{53074F12-AA26-4AC8-9962-C36BB8F32554}" type="datetimeFigureOut">
              <a:rPr lang="en-US" smtClean="0"/>
              <a:pPr/>
              <a:t>4/4/2018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907080" y="5693569"/>
            <a:ext cx="2133600" cy="365125"/>
          </a:xfrm>
          <a:prstGeom prst="rect">
            <a:avLst/>
          </a:prstGeom>
        </p:spPr>
        <p:txBody>
          <a:bodyPr/>
          <a:lstStyle/>
          <a:p>
            <a:fld id="{53074F12-AA26-4AC8-9962-C36BB8F32554}" type="datetimeFigureOut">
              <a:rPr lang="en-US" smtClean="0"/>
              <a:pPr/>
              <a:t>4/4/2018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907080" y="5693569"/>
            <a:ext cx="2133600" cy="365125"/>
          </a:xfrm>
          <a:prstGeom prst="rect">
            <a:avLst/>
          </a:prstGeom>
        </p:spPr>
        <p:txBody>
          <a:bodyPr/>
          <a:lstStyle/>
          <a:p>
            <a:fld id="{53074F12-AA26-4AC8-9962-C36BB8F32554}" type="datetimeFigureOut">
              <a:rPr lang="en-US" smtClean="0"/>
              <a:pPr/>
              <a:t>4/4/2018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907080" y="5693569"/>
            <a:ext cx="2133600" cy="365125"/>
          </a:xfrm>
          <a:prstGeom prst="rect">
            <a:avLst/>
          </a:prstGeom>
        </p:spPr>
        <p:txBody>
          <a:bodyPr/>
          <a:lstStyle/>
          <a:p>
            <a:fld id="{53074F12-AA26-4AC8-9962-C36BB8F32554}" type="datetimeFigureOut">
              <a:rPr lang="en-US" smtClean="0"/>
              <a:pPr/>
              <a:t>4/4/2018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89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5"/>
            <a:ext cx="8229600" cy="1143000"/>
          </a:xfrm>
        </p:spPr>
        <p:txBody>
          <a:bodyPr>
            <a:normAutofit/>
          </a:bodyPr>
          <a:lstStyle>
            <a:lvl1pPr algn="l">
              <a:defRPr sz="3600">
                <a:solidFill>
                  <a:srgbClr val="FFC000"/>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443835"/>
            <a:ext cx="8229600" cy="4529623"/>
          </a:xfrm>
        </p:spPr>
        <p:txBody>
          <a:bodyPr/>
          <a:lstStyle>
            <a:lvl1pPr>
              <a:defRPr sz="2800">
                <a:solidFill>
                  <a:schemeClr val="bg1"/>
                </a:solidFill>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907080" y="5693569"/>
            <a:ext cx="2133600" cy="365125"/>
          </a:xfrm>
          <a:prstGeom prst="rect">
            <a:avLst/>
          </a:prstGeom>
        </p:spPr>
        <p:txBody>
          <a:bodyPr/>
          <a:lstStyle/>
          <a:p>
            <a:fld id="{53074F12-AA26-4AC8-9962-C36BB8F32554}" type="datetimeFigureOut">
              <a:rPr lang="en-US" smtClean="0"/>
              <a:pPr/>
              <a:t>4/4/2018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31545" y="222195"/>
            <a:ext cx="7016195" cy="1143000"/>
          </a:xfrm>
        </p:spPr>
        <p:txBody>
          <a:bodyPr>
            <a:normAutofit/>
          </a:bodyPr>
          <a:lstStyle>
            <a:lvl1pPr algn="l">
              <a:defRPr sz="3600">
                <a:solidFill>
                  <a:srgbClr val="FFC000"/>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1831545" y="1443835"/>
            <a:ext cx="7016195" cy="4275740"/>
          </a:xfrm>
        </p:spPr>
        <p:txBody>
          <a:bodyPr/>
          <a:lstStyle>
            <a:lvl1pPr>
              <a:defRPr sz="2800">
                <a:solidFill>
                  <a:schemeClr val="bg1"/>
                </a:solidFill>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907080" y="5693569"/>
            <a:ext cx="2133600" cy="365125"/>
          </a:xfrm>
          <a:prstGeom prst="rect">
            <a:avLst/>
          </a:prstGeom>
        </p:spPr>
        <p:txBody>
          <a:bodyPr/>
          <a:lstStyle/>
          <a:p>
            <a:fld id="{53074F12-AA26-4AC8-9962-C36BB8F32554}" type="datetimeFigureOut">
              <a:rPr lang="en-US" smtClean="0"/>
              <a:pPr/>
              <a:t>4/4/2018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907080" y="5693569"/>
            <a:ext cx="2133600" cy="365125"/>
          </a:xfrm>
          <a:prstGeom prst="rect">
            <a:avLst/>
          </a:prstGeom>
        </p:spPr>
        <p:txBody>
          <a:bodyPr/>
          <a:lstStyle/>
          <a:p>
            <a:fld id="{53074F12-AA26-4AC8-9962-C36BB8F32554}" type="datetimeFigureOut">
              <a:rPr lang="en-US" smtClean="0"/>
              <a:pPr/>
              <a:t>4/4/2018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907080" y="5693569"/>
            <a:ext cx="2133600" cy="365125"/>
          </a:xfrm>
          <a:prstGeom prst="rect">
            <a:avLst/>
          </a:prstGeom>
        </p:spPr>
        <p:txBody>
          <a:bodyPr/>
          <a:lstStyle/>
          <a:p>
            <a:fld id="{53074F12-AA26-4AC8-9962-C36BB8F32554}" type="datetimeFigureOut">
              <a:rPr lang="en-US" smtClean="0"/>
              <a:pPr/>
              <a:t>4/4/2018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2195"/>
            <a:ext cx="8229600" cy="1143000"/>
          </a:xfrm>
        </p:spPr>
        <p:txBody>
          <a:bodyPr>
            <a:normAutofit/>
          </a:bodyPr>
          <a:lstStyle>
            <a:lvl1pPr algn="l">
              <a:defRPr sz="3600">
                <a:solidFill>
                  <a:srgbClr val="FFC000"/>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424793"/>
            <a:ext cx="4040188" cy="639762"/>
          </a:xfrm>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054655"/>
            <a:ext cx="4040188" cy="3187763"/>
          </a:xfrm>
        </p:spPr>
        <p:txBody>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424793"/>
            <a:ext cx="4041775" cy="639762"/>
          </a:xfrm>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054655"/>
            <a:ext cx="4041775" cy="3187763"/>
          </a:xfrm>
        </p:spPr>
        <p:txBody>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a:xfrm>
            <a:off x="907080" y="5693569"/>
            <a:ext cx="2133600" cy="365125"/>
          </a:xfrm>
          <a:prstGeom prst="rect">
            <a:avLst/>
          </a:prstGeom>
        </p:spPr>
        <p:txBody>
          <a:bodyPr/>
          <a:lstStyle/>
          <a:p>
            <a:fld id="{53074F12-AA26-4AC8-9962-C36BB8F32554}" type="datetimeFigureOut">
              <a:rPr lang="en-US" smtClean="0"/>
              <a:pPr/>
              <a:t>4/4/2018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907080" y="5693569"/>
            <a:ext cx="2133600" cy="365125"/>
          </a:xfrm>
          <a:prstGeom prst="rect">
            <a:avLst/>
          </a:prstGeom>
        </p:spPr>
        <p:txBody>
          <a:bodyPr/>
          <a:lstStyle/>
          <a:p>
            <a:fld id="{53074F12-AA26-4AC8-9962-C36BB8F32554}" type="datetimeFigureOut">
              <a:rPr lang="en-US" smtClean="0"/>
              <a:pPr/>
              <a:t>4/4/2018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907080" y="5693569"/>
            <a:ext cx="2133600" cy="365125"/>
          </a:xfrm>
          <a:prstGeom prst="rect">
            <a:avLst/>
          </a:prstGeom>
        </p:spPr>
        <p:txBody>
          <a:bodyPr/>
          <a:lstStyle/>
          <a:p>
            <a:fld id="{53074F12-AA26-4AC8-9962-C36BB8F32554}" type="datetimeFigureOut">
              <a:rPr lang="en-US" smtClean="0"/>
              <a:pPr/>
              <a:t>4/4/2018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907080" y="5693569"/>
            <a:ext cx="2133600" cy="365125"/>
          </a:xfrm>
          <a:prstGeom prst="rect">
            <a:avLst/>
          </a:prstGeom>
        </p:spPr>
        <p:txBody>
          <a:bodyPr/>
          <a:lstStyle/>
          <a:p>
            <a:fld id="{53074F12-AA26-4AC8-9962-C36BB8F32554}" type="datetimeFigureOut">
              <a:rPr lang="en-US" smtClean="0"/>
              <a:pPr/>
              <a:t>4/4/2018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a:t>
            </a:fld>
            <a:endParaRPr lang="en-US"/>
          </a:p>
        </p:txBody>
      </p:sp>
      <p:pic>
        <p:nvPicPr>
          <p:cNvPr id="9" name="Picture 8"/>
          <p:cNvPicPr>
            <a:picLocks noChangeAspect="1"/>
          </p:cNvPicPr>
          <p:nvPr userDrawn="1"/>
        </p:nvPicPr>
        <p:blipFill>
          <a:blip r:embed="rId15"/>
          <a:stretch>
            <a:fillRect/>
          </a:stretch>
        </p:blipFill>
        <p:spPr>
          <a:xfrm>
            <a:off x="0" y="6648450"/>
            <a:ext cx="1371600" cy="209550"/>
          </a:xfrm>
          <a:prstGeom prst="rect">
            <a:avLst/>
          </a:prstGeom>
        </p:spPr>
      </p:pic>
    </p:spTree>
    <p:extLst>
      <p:ext uri="{BB962C8B-B14F-4D97-AF65-F5344CB8AC3E}">
        <p14:creationId xmlns:p14="http://schemas.microsoft.com/office/powerpoint/2010/main"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585850" y="0"/>
            <a:ext cx="2558149" cy="6858000"/>
          </a:xfrm>
          <a:prstGeom prst="rect">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1" y="1980412"/>
            <a:ext cx="6585857" cy="2909885"/>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p:cNvSpPr txBox="1"/>
          <p:nvPr/>
        </p:nvSpPr>
        <p:spPr>
          <a:xfrm>
            <a:off x="649574" y="2313406"/>
            <a:ext cx="5286704" cy="830997"/>
          </a:xfrm>
          <a:prstGeom prst="rect">
            <a:avLst/>
          </a:prstGeom>
          <a:noFill/>
        </p:spPr>
        <p:txBody>
          <a:bodyPr wrap="none" rtlCol="0">
            <a:spAutoFit/>
          </a:bodyPr>
          <a:lstStyle/>
          <a:p>
            <a:r>
              <a:rPr lang="en-US" sz="4800" dirty="0">
                <a:solidFill>
                  <a:srgbClr val="FFCC00"/>
                </a:solidFill>
                <a:latin typeface="Tw Cen MT Condensed" panose="020B0606020104020203" pitchFamily="34" charset="0"/>
              </a:rPr>
              <a:t>NEW MEXICO STATE AUDITOR</a:t>
            </a:r>
          </a:p>
        </p:txBody>
      </p:sp>
      <p:sp>
        <p:nvSpPr>
          <p:cNvPr id="6" name="TextBox 5"/>
          <p:cNvSpPr txBox="1"/>
          <p:nvPr/>
        </p:nvSpPr>
        <p:spPr>
          <a:xfrm>
            <a:off x="1782544" y="3256081"/>
            <a:ext cx="3020763" cy="769441"/>
          </a:xfrm>
          <a:prstGeom prst="rect">
            <a:avLst/>
          </a:prstGeom>
          <a:noFill/>
        </p:spPr>
        <p:txBody>
          <a:bodyPr wrap="none" rtlCol="0">
            <a:spAutoFit/>
          </a:bodyPr>
          <a:lstStyle/>
          <a:p>
            <a:pPr algn="ctr"/>
            <a:r>
              <a:rPr lang="en-US" sz="4400" dirty="0" smtClean="0">
                <a:solidFill>
                  <a:schemeClr val="bg1"/>
                </a:solidFill>
                <a:latin typeface="Tw Cen MT Condensed" panose="020B0606020104020203" pitchFamily="34" charset="0"/>
              </a:rPr>
              <a:t>AUDIT RULE 2018</a:t>
            </a:r>
            <a:endParaRPr lang="en-US" sz="4400" dirty="0">
              <a:solidFill>
                <a:schemeClr val="bg1"/>
              </a:solidFill>
              <a:latin typeface="Tw Cen MT Condensed" panose="020B0606020104020203" pitchFamily="34" charset="0"/>
            </a:endParaRPr>
          </a:p>
        </p:txBody>
      </p:sp>
      <p:cxnSp>
        <p:nvCxnSpPr>
          <p:cNvPr id="8" name="Straight Connector 7"/>
          <p:cNvCxnSpPr/>
          <p:nvPr/>
        </p:nvCxnSpPr>
        <p:spPr>
          <a:xfrm>
            <a:off x="999114" y="3124200"/>
            <a:ext cx="4563489" cy="0"/>
          </a:xfrm>
          <a:prstGeom prst="line">
            <a:avLst/>
          </a:prstGeom>
          <a:ln>
            <a:solidFill>
              <a:srgbClr val="FFCC00"/>
            </a:solidFill>
          </a:ln>
        </p:spPr>
        <p:style>
          <a:lnRef idx="1">
            <a:schemeClr val="accent1"/>
          </a:lnRef>
          <a:fillRef idx="0">
            <a:schemeClr val="accent1"/>
          </a:fillRef>
          <a:effectRef idx="0">
            <a:schemeClr val="accent1"/>
          </a:effectRef>
          <a:fontRef idx="minor">
            <a:schemeClr val="tx1"/>
          </a:fontRef>
        </p:style>
      </p:cxn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28221" y="3708"/>
            <a:ext cx="2037710" cy="2381250"/>
          </a:xfrm>
          <a:prstGeom prst="rect">
            <a:avLst/>
          </a:prstGeom>
        </p:spPr>
      </p:pic>
      <p:sp>
        <p:nvSpPr>
          <p:cNvPr id="12" name="TextBox 11"/>
          <p:cNvSpPr txBox="1"/>
          <p:nvPr/>
        </p:nvSpPr>
        <p:spPr>
          <a:xfrm>
            <a:off x="6486988" y="2453206"/>
            <a:ext cx="2755883" cy="707886"/>
          </a:xfrm>
          <a:prstGeom prst="rect">
            <a:avLst/>
          </a:prstGeom>
          <a:noFill/>
        </p:spPr>
        <p:txBody>
          <a:bodyPr wrap="none" rtlCol="0">
            <a:spAutoFit/>
          </a:bodyPr>
          <a:lstStyle/>
          <a:p>
            <a:pPr algn="ctr"/>
            <a:r>
              <a:rPr lang="en-US" sz="2000" dirty="0" smtClean="0">
                <a:latin typeface="Baskerville Old Face" panose="02020602080505020303" pitchFamily="18" charset="0"/>
              </a:rPr>
              <a:t>WAYNE A. JOHNSON</a:t>
            </a:r>
            <a:endParaRPr lang="en-US" sz="2000" dirty="0">
              <a:latin typeface="Baskerville Old Face" panose="02020602080505020303" pitchFamily="18" charset="0"/>
            </a:endParaRPr>
          </a:p>
          <a:p>
            <a:pPr algn="ctr"/>
            <a:r>
              <a:rPr lang="en-US" sz="2000" dirty="0">
                <a:latin typeface="Baskerville Old Face" panose="02020602080505020303" pitchFamily="18" charset="0"/>
              </a:rPr>
              <a:t>State Auditor</a:t>
            </a:r>
          </a:p>
        </p:txBody>
      </p:sp>
      <p:pic>
        <p:nvPicPr>
          <p:cNvPr id="13"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62575" y="3985489"/>
            <a:ext cx="2039496" cy="2039496"/>
          </a:xfrm>
          <a:prstGeom prst="ellipse">
            <a:avLst/>
          </a:prstGeom>
          <a:noFill/>
          <a:ln>
            <a:noFill/>
          </a:ln>
          <a:effectLst>
            <a:outerShdw dist="35921" dir="2700000" algn="ctr" rotWithShape="0">
              <a:srgbClr val="808080"/>
            </a:outerShdw>
            <a:softEdge rad="50800"/>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38100" algn="ctr">
                <a:solidFill>
                  <a:srgbClr val="000000"/>
                </a:solidFill>
                <a:prstDash val="dash"/>
                <a:round/>
                <a:headEnd/>
                <a:tailEnd/>
              </a14:hiddenLine>
            </a:ext>
          </a:extLst>
        </p:spPr>
      </p:pic>
    </p:spTree>
    <p:extLst>
      <p:ext uri="{BB962C8B-B14F-4D97-AF65-F5344CB8AC3E}">
        <p14:creationId xmlns:p14="http://schemas.microsoft.com/office/powerpoint/2010/main" val="3870330725"/>
      </p:ext>
    </p:extLst>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WHERE TO FIND CONTRACTING INSTRUCTIONS</a:t>
            </a:r>
            <a:endParaRPr lang="en-US"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6260" y="1013360"/>
            <a:ext cx="2134858" cy="5649661"/>
          </a:xfrm>
          <a:prstGeom prst="rect">
            <a:avLst/>
          </a:prstGeom>
        </p:spPr>
      </p:pic>
      <p:pic>
        <p:nvPicPr>
          <p:cNvPr id="4" name="Picture 3"/>
          <p:cNvPicPr>
            <a:picLocks noChangeAspect="1"/>
          </p:cNvPicPr>
          <p:nvPr/>
        </p:nvPicPr>
        <p:blipFill rotWithShape="1">
          <a:blip r:embed="rId3">
            <a:extLst>
              <a:ext uri="{28A0092B-C50C-407E-A947-70E740481C1C}">
                <a14:useLocalDpi xmlns:a14="http://schemas.microsoft.com/office/drawing/2010/main" val="0"/>
              </a:ext>
            </a:extLst>
          </a:blip>
          <a:srcRect l="1328" r="1182"/>
          <a:stretch/>
        </p:blipFill>
        <p:spPr>
          <a:xfrm>
            <a:off x="2892245" y="1013360"/>
            <a:ext cx="6164165" cy="5649661"/>
          </a:xfrm>
          <a:prstGeom prst="rect">
            <a:avLst/>
          </a:prstGeom>
        </p:spPr>
      </p:pic>
      <p:cxnSp>
        <p:nvCxnSpPr>
          <p:cNvPr id="6" name="Straight Arrow Connector 5"/>
          <p:cNvCxnSpPr/>
          <p:nvPr/>
        </p:nvCxnSpPr>
        <p:spPr>
          <a:xfrm flipH="1" flipV="1">
            <a:off x="2130823" y="4192526"/>
            <a:ext cx="914127" cy="152704"/>
          </a:xfrm>
          <a:prstGeom prst="straightConnector1">
            <a:avLst/>
          </a:prstGeom>
          <a:ln w="76200">
            <a:solidFill>
              <a:schemeClr val="tx1"/>
            </a:solidFill>
            <a:tailEnd type="arrow"/>
          </a:ln>
        </p:spPr>
        <p:style>
          <a:lnRef idx="3">
            <a:schemeClr val="accent3"/>
          </a:lnRef>
          <a:fillRef idx="0">
            <a:schemeClr val="accent3"/>
          </a:fillRef>
          <a:effectRef idx="2">
            <a:schemeClr val="accent3"/>
          </a:effectRef>
          <a:fontRef idx="minor">
            <a:schemeClr val="tx1"/>
          </a:fontRef>
        </p:style>
      </p:cxnSp>
    </p:spTree>
    <p:extLst>
      <p:ext uri="{BB962C8B-B14F-4D97-AF65-F5344CB8AC3E}">
        <p14:creationId xmlns:p14="http://schemas.microsoft.com/office/powerpoint/2010/main" val="40032376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AUDIT AND AUP CONTRACTS</a:t>
            </a:r>
            <a:endParaRPr lang="en-US" dirty="0"/>
          </a:p>
        </p:txBody>
      </p:sp>
      <p:sp>
        <p:nvSpPr>
          <p:cNvPr id="3" name="Content Placeholder 2"/>
          <p:cNvSpPr>
            <a:spLocks noGrp="1"/>
          </p:cNvSpPr>
          <p:nvPr>
            <p:ph idx="1"/>
          </p:nvPr>
        </p:nvSpPr>
        <p:spPr>
          <a:solidFill>
            <a:srgbClr val="FFC000">
              <a:alpha val="70000"/>
            </a:srgbClr>
          </a:solidFill>
        </p:spPr>
        <p:txBody>
          <a:bodyPr>
            <a:normAutofit fontScale="92500" lnSpcReduction="20000"/>
          </a:bodyPr>
          <a:lstStyle/>
          <a:p>
            <a:pPr marL="457200" lvl="1" indent="0">
              <a:buNone/>
            </a:pPr>
            <a:r>
              <a:rPr lang="en-US" dirty="0" smtClean="0">
                <a:latin typeface="+mj-lt"/>
              </a:rPr>
              <a:t>Fewer audit contract forms:</a:t>
            </a:r>
          </a:p>
          <a:p>
            <a:pPr lvl="1"/>
            <a:r>
              <a:rPr lang="en-US" dirty="0" smtClean="0">
                <a:latin typeface="+mj-lt"/>
              </a:rPr>
              <a:t>State Agencies with DFA Approval</a:t>
            </a:r>
          </a:p>
          <a:p>
            <a:pPr lvl="1"/>
            <a:r>
              <a:rPr lang="en-US" dirty="0" smtClean="0">
                <a:latin typeface="+mj-lt"/>
              </a:rPr>
              <a:t>Statewide CAFR</a:t>
            </a:r>
          </a:p>
          <a:p>
            <a:pPr lvl="1"/>
            <a:r>
              <a:rPr lang="en-US" dirty="0" smtClean="0">
                <a:latin typeface="+mj-lt"/>
              </a:rPr>
              <a:t>PERA and ERB</a:t>
            </a:r>
          </a:p>
          <a:p>
            <a:pPr lvl="1"/>
            <a:r>
              <a:rPr lang="en-US" dirty="0" smtClean="0">
                <a:latin typeface="+mj-lt"/>
              </a:rPr>
              <a:t>Higher Education</a:t>
            </a:r>
          </a:p>
          <a:p>
            <a:pPr lvl="1"/>
            <a:r>
              <a:rPr lang="en-US" dirty="0" smtClean="0">
                <a:latin typeface="+mj-lt"/>
              </a:rPr>
              <a:t>All Others</a:t>
            </a:r>
          </a:p>
          <a:p>
            <a:pPr marL="0" indent="0">
              <a:buNone/>
            </a:pPr>
            <a:endParaRPr lang="en-US" dirty="0" smtClean="0">
              <a:solidFill>
                <a:schemeClr val="tx1"/>
              </a:solidFill>
              <a:latin typeface="+mj-lt"/>
            </a:endParaRPr>
          </a:p>
          <a:p>
            <a:pPr marL="0" indent="0">
              <a:buNone/>
            </a:pPr>
            <a:r>
              <a:rPr lang="en-US" dirty="0" smtClean="0">
                <a:solidFill>
                  <a:schemeClr val="tx1"/>
                </a:solidFill>
                <a:latin typeface="+mj-lt"/>
              </a:rPr>
              <a:t>Scope of work section refers to Audit Rule.</a:t>
            </a:r>
          </a:p>
          <a:p>
            <a:pPr marL="0" indent="0">
              <a:buNone/>
            </a:pPr>
            <a:endParaRPr lang="en-US" dirty="0" smtClean="0">
              <a:solidFill>
                <a:schemeClr val="tx1"/>
              </a:solidFill>
              <a:latin typeface="+mj-lt"/>
            </a:endParaRPr>
          </a:p>
          <a:p>
            <a:pPr marL="0" indent="0">
              <a:buNone/>
            </a:pPr>
            <a:r>
              <a:rPr lang="en-US" dirty="0" smtClean="0">
                <a:solidFill>
                  <a:schemeClr val="tx1"/>
                </a:solidFill>
                <a:latin typeface="+mj-lt"/>
              </a:rPr>
              <a:t>Deadline section refers to Audit Rule. If you want to have the exact deadline stated in your contract, use “Other”.</a:t>
            </a:r>
            <a:endParaRPr lang="en-US" sz="2100" dirty="0" smtClean="0">
              <a:solidFill>
                <a:schemeClr val="tx1"/>
              </a:solidFill>
              <a:latin typeface="+mj-lt"/>
            </a:endParaRPr>
          </a:p>
        </p:txBody>
      </p:sp>
    </p:spTree>
    <p:extLst>
      <p:ext uri="{BB962C8B-B14F-4D97-AF65-F5344CB8AC3E}">
        <p14:creationId xmlns:p14="http://schemas.microsoft.com/office/powerpoint/2010/main" val="9793595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CONTRACTS and OSA-CONNECT</a:t>
            </a:r>
            <a:endParaRPr lang="en-US" dirty="0"/>
          </a:p>
        </p:txBody>
      </p:sp>
      <p:sp>
        <p:nvSpPr>
          <p:cNvPr id="5" name="Content Placeholder 4"/>
          <p:cNvSpPr>
            <a:spLocks noGrp="1"/>
          </p:cNvSpPr>
          <p:nvPr>
            <p:ph idx="1"/>
          </p:nvPr>
        </p:nvSpPr>
        <p:spPr>
          <a:solidFill>
            <a:srgbClr val="FFC000">
              <a:alpha val="70000"/>
            </a:srgbClr>
          </a:solidFill>
        </p:spPr>
        <p:txBody>
          <a:bodyPr>
            <a:normAutofit/>
          </a:bodyPr>
          <a:lstStyle/>
          <a:p>
            <a:pPr marL="457200" indent="-457200"/>
            <a:r>
              <a:rPr lang="en-US" sz="3200" dirty="0">
                <a:solidFill>
                  <a:schemeClr val="tx1"/>
                </a:solidFill>
                <a:latin typeface="Tw Cen MT Condensed" panose="020B0606020104020203" pitchFamily="34" charset="0"/>
              </a:rPr>
              <a:t>“</a:t>
            </a:r>
            <a:r>
              <a:rPr lang="en-US" sz="3200" dirty="0" err="1">
                <a:solidFill>
                  <a:schemeClr val="tx1"/>
                </a:solidFill>
                <a:latin typeface="Tw Cen MT Condensed" panose="020B0606020104020203" pitchFamily="34" charset="0"/>
              </a:rPr>
              <a:t>Intellisense</a:t>
            </a:r>
            <a:r>
              <a:rPr lang="en-US" sz="3200" dirty="0">
                <a:solidFill>
                  <a:schemeClr val="tx1"/>
                </a:solidFill>
                <a:latin typeface="Tw Cen MT Condensed" panose="020B0606020104020203" pitchFamily="34" charset="0"/>
              </a:rPr>
              <a:t>” will auto-fill the name of your audit firm after you start typing</a:t>
            </a:r>
            <a:r>
              <a:rPr lang="en-US" sz="3200" dirty="0" smtClean="0">
                <a:solidFill>
                  <a:schemeClr val="tx1"/>
                </a:solidFill>
                <a:latin typeface="Tw Cen MT Condensed" panose="020B0606020104020203" pitchFamily="34" charset="0"/>
              </a:rPr>
              <a:t>.</a:t>
            </a:r>
          </a:p>
          <a:p>
            <a:pPr marL="457200" indent="-457200"/>
            <a:endParaRPr lang="en-US" dirty="0" smtClean="0">
              <a:solidFill>
                <a:schemeClr val="tx1"/>
              </a:solidFill>
              <a:latin typeface="Tw Cen MT Condensed" panose="020B0606020104020203" pitchFamily="34" charset="0"/>
            </a:endParaRPr>
          </a:p>
          <a:p>
            <a:pPr marL="457200" indent="-457200"/>
            <a:endParaRPr lang="en-US" dirty="0" smtClean="0">
              <a:solidFill>
                <a:schemeClr val="tx1"/>
              </a:solidFill>
              <a:latin typeface="Tw Cen MT Condensed" panose="020B0606020104020203" pitchFamily="34" charset="0"/>
            </a:endParaRPr>
          </a:p>
          <a:p>
            <a:endParaRPr lang="en-US" dirty="0" smtClean="0">
              <a:solidFill>
                <a:schemeClr val="tx1"/>
              </a:solidFill>
              <a:latin typeface="Tw Cen MT Condensed" panose="020B0606020104020203" pitchFamily="34" charset="0"/>
            </a:endParaRPr>
          </a:p>
          <a:p>
            <a:pPr marL="0" indent="0">
              <a:buNone/>
            </a:pPr>
            <a:endParaRPr lang="en-US" sz="3600" dirty="0" smtClean="0">
              <a:solidFill>
                <a:schemeClr val="tx1"/>
              </a:solidFill>
              <a:latin typeface="Tw Cen MT Condensed" panose="020B0606020104020203" pitchFamily="34" charset="0"/>
            </a:endParaRPr>
          </a:p>
          <a:p>
            <a:pPr marL="457200" indent="-457200"/>
            <a:r>
              <a:rPr lang="en-US" sz="3200" dirty="0" smtClean="0">
                <a:solidFill>
                  <a:schemeClr val="tx1"/>
                </a:solidFill>
                <a:latin typeface="Tw Cen MT Condensed" panose="020B0606020104020203" pitchFamily="34" charset="0"/>
              </a:rPr>
              <a:t>AUP </a:t>
            </a:r>
            <a:r>
              <a:rPr lang="en-US" sz="3200" dirty="0">
                <a:solidFill>
                  <a:schemeClr val="tx1"/>
                </a:solidFill>
                <a:latin typeface="Tw Cen MT Condensed" panose="020B0606020104020203" pitchFamily="34" charset="0"/>
              </a:rPr>
              <a:t>contracts include the procedures as an exhibit (same as last year).</a:t>
            </a:r>
          </a:p>
          <a:p>
            <a:endParaRPr lang="en-US" dirty="0"/>
          </a:p>
          <a:p>
            <a:endParaRPr lang="en-US" dirty="0"/>
          </a:p>
        </p:txBody>
      </p:sp>
      <p:pic>
        <p:nvPicPr>
          <p:cNvPr id="8" name="Picture 7"/>
          <p:cNvPicPr>
            <a:picLocks noChangeAspect="1"/>
          </p:cNvPicPr>
          <p:nvPr/>
        </p:nvPicPr>
        <p:blipFill>
          <a:blip r:embed="rId3"/>
          <a:stretch>
            <a:fillRect/>
          </a:stretch>
        </p:blipFill>
        <p:spPr>
          <a:xfrm>
            <a:off x="1976015" y="2512770"/>
            <a:ext cx="4615084" cy="1527050"/>
          </a:xfrm>
          <a:prstGeom prst="rect">
            <a:avLst/>
          </a:prstGeom>
        </p:spPr>
      </p:pic>
    </p:spTree>
    <p:extLst>
      <p:ext uri="{BB962C8B-B14F-4D97-AF65-F5344CB8AC3E}">
        <p14:creationId xmlns:p14="http://schemas.microsoft.com/office/powerpoint/2010/main" val="42151803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PLEASE READ YOUR CONTRACT!</a:t>
            </a:r>
            <a:endParaRPr lang="en-US" dirty="0"/>
          </a:p>
        </p:txBody>
      </p:sp>
      <p:sp>
        <p:nvSpPr>
          <p:cNvPr id="6" name="Content Placeholder 5"/>
          <p:cNvSpPr>
            <a:spLocks noGrp="1"/>
          </p:cNvSpPr>
          <p:nvPr>
            <p:ph idx="1"/>
          </p:nvPr>
        </p:nvSpPr>
        <p:spPr>
          <a:xfrm>
            <a:off x="483577" y="1440108"/>
            <a:ext cx="8229600" cy="4529623"/>
          </a:xfrm>
          <a:solidFill>
            <a:srgbClr val="FFC000">
              <a:alpha val="70000"/>
            </a:srgbClr>
          </a:solidFill>
        </p:spPr>
        <p:txBody>
          <a:bodyPr>
            <a:normAutofit fontScale="92500"/>
          </a:bodyPr>
          <a:lstStyle/>
          <a:p>
            <a:r>
              <a:rPr lang="en-US" dirty="0" smtClean="0">
                <a:solidFill>
                  <a:schemeClr val="tx1"/>
                </a:solidFill>
              </a:rPr>
              <a:t>Late notification required as soon as IPA becomes aware that the audit may be late.</a:t>
            </a:r>
          </a:p>
          <a:p>
            <a:r>
              <a:rPr lang="en-US" dirty="0" smtClean="0">
                <a:solidFill>
                  <a:schemeClr val="tx1"/>
                </a:solidFill>
              </a:rPr>
              <a:t>Subcontracting – requires State Auditor approval</a:t>
            </a:r>
          </a:p>
          <a:p>
            <a:r>
              <a:rPr lang="en-US" dirty="0" smtClean="0">
                <a:solidFill>
                  <a:schemeClr val="tx1"/>
                </a:solidFill>
              </a:rPr>
              <a:t>Conflict of interest – Contractor and Agency both certify that you are complying with Governmental Conduct Act.</a:t>
            </a:r>
          </a:p>
          <a:p>
            <a:r>
              <a:rPr lang="en-US" dirty="0" smtClean="0">
                <a:solidFill>
                  <a:schemeClr val="tx1"/>
                </a:solidFill>
              </a:rPr>
              <a:t>Pay Equity Reporting – are you (IPA) required to do it and are you?</a:t>
            </a:r>
          </a:p>
          <a:p>
            <a:pPr lvl="1"/>
            <a:r>
              <a:rPr lang="en-US" dirty="0" smtClean="0"/>
              <a:t>Applies to companies with 10 or more New Mexico employees OR 8 or more employees in the same job classification .</a:t>
            </a:r>
          </a:p>
          <a:p>
            <a:endParaRPr lang="en-US" dirty="0"/>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78215" y="150143"/>
            <a:ext cx="1108585" cy="1009169"/>
          </a:xfrm>
          <a:prstGeom prst="rect">
            <a:avLst/>
          </a:prstGeom>
        </p:spPr>
      </p:pic>
    </p:spTree>
    <p:extLst>
      <p:ext uri="{BB962C8B-B14F-4D97-AF65-F5344CB8AC3E}">
        <p14:creationId xmlns:p14="http://schemas.microsoft.com/office/powerpoint/2010/main" val="31468044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OSA CONNECT COMMON QUESTIONS &amp; ERRORS</a:t>
            </a:r>
            <a:endParaRPr lang="en-US" dirty="0"/>
          </a:p>
        </p:txBody>
      </p:sp>
      <p:sp>
        <p:nvSpPr>
          <p:cNvPr id="3" name="Content Placeholder 2"/>
          <p:cNvSpPr>
            <a:spLocks noGrp="1"/>
          </p:cNvSpPr>
          <p:nvPr>
            <p:ph idx="1"/>
          </p:nvPr>
        </p:nvSpPr>
        <p:spPr>
          <a:solidFill>
            <a:srgbClr val="FFC000">
              <a:alpha val="70000"/>
            </a:srgbClr>
          </a:solidFill>
        </p:spPr>
        <p:txBody>
          <a:bodyPr/>
          <a:lstStyle/>
          <a:p>
            <a:r>
              <a:rPr lang="en-US" dirty="0" smtClean="0">
                <a:solidFill>
                  <a:schemeClr val="tx1"/>
                </a:solidFill>
              </a:rPr>
              <a:t>Issues with the multi-year proposal – this information is very important to get right.</a:t>
            </a:r>
          </a:p>
          <a:p>
            <a:endParaRPr lang="en-US" dirty="0"/>
          </a:p>
        </p:txBody>
      </p:sp>
      <p:pic>
        <p:nvPicPr>
          <p:cNvPr id="4" name="Picture 3"/>
          <p:cNvPicPr>
            <a:picLocks noChangeAspect="1"/>
          </p:cNvPicPr>
          <p:nvPr/>
        </p:nvPicPr>
        <p:blipFill rotWithShape="1">
          <a:blip r:embed="rId2"/>
          <a:srcRect l="30801"/>
          <a:stretch/>
        </p:blipFill>
        <p:spPr>
          <a:xfrm>
            <a:off x="448965" y="2700684"/>
            <a:ext cx="8237835" cy="3018891"/>
          </a:xfrm>
          <a:prstGeom prst="rect">
            <a:avLst/>
          </a:prstGeom>
        </p:spPr>
      </p:pic>
      <p:sp>
        <p:nvSpPr>
          <p:cNvPr id="5" name="Right Arrow 4"/>
          <p:cNvSpPr/>
          <p:nvPr/>
        </p:nvSpPr>
        <p:spPr>
          <a:xfrm rot="11130464">
            <a:off x="3110753" y="3694504"/>
            <a:ext cx="1467559" cy="446226"/>
          </a:xfrm>
          <a:prstGeom prst="rightArrow">
            <a:avLst/>
          </a:prstGeom>
          <a:solidFill>
            <a:schemeClr val="tx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Arrow 8"/>
          <p:cNvSpPr/>
          <p:nvPr/>
        </p:nvSpPr>
        <p:spPr>
          <a:xfrm rot="11130464">
            <a:off x="3521092" y="5038382"/>
            <a:ext cx="1467559" cy="446226"/>
          </a:xfrm>
          <a:prstGeom prst="rightArrow">
            <a:avLst/>
          </a:prstGeom>
          <a:solidFill>
            <a:schemeClr val="tx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837206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OSA-CONNECT COMMON ERRORS</a:t>
            </a:r>
            <a:endParaRPr lang="en-US" dirty="0"/>
          </a:p>
        </p:txBody>
      </p:sp>
      <p:sp>
        <p:nvSpPr>
          <p:cNvPr id="3" name="Content Placeholder 2"/>
          <p:cNvSpPr>
            <a:spLocks noGrp="1"/>
          </p:cNvSpPr>
          <p:nvPr>
            <p:ph idx="1"/>
          </p:nvPr>
        </p:nvSpPr>
        <p:spPr>
          <a:xfrm>
            <a:off x="143555" y="985721"/>
            <a:ext cx="8856889" cy="5802790"/>
          </a:xfrm>
          <a:solidFill>
            <a:srgbClr val="FFC000">
              <a:alpha val="70000"/>
            </a:srgbClr>
          </a:solidFill>
        </p:spPr>
        <p:txBody>
          <a:bodyPr>
            <a:normAutofit/>
          </a:bodyPr>
          <a:lstStyle/>
          <a:p>
            <a:r>
              <a:rPr lang="en-US" sz="2200" dirty="0" smtClean="0">
                <a:solidFill>
                  <a:schemeClr val="tx1"/>
                </a:solidFill>
              </a:rPr>
              <a:t>Don’t forget to press “submit.” Saving and printing are not the same as submitting contracts to OSA.</a:t>
            </a:r>
            <a:endParaRPr lang="en-US" sz="2200" dirty="0">
              <a:solidFill>
                <a:schemeClr val="tx1"/>
              </a:solidFill>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1670" y="1713725"/>
            <a:ext cx="7483892" cy="2645225"/>
          </a:xfrm>
          <a:prstGeom prst="rect">
            <a:avLst/>
          </a:prstGeom>
        </p:spPr>
      </p:pic>
      <p:sp>
        <p:nvSpPr>
          <p:cNvPr id="10" name="Left Arrow 9"/>
          <p:cNvSpPr/>
          <p:nvPr/>
        </p:nvSpPr>
        <p:spPr>
          <a:xfrm>
            <a:off x="5946345" y="3542097"/>
            <a:ext cx="1679755" cy="458115"/>
          </a:xfrm>
          <a:prstGeom prst="lef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pic>
        <p:nvPicPr>
          <p:cNvPr id="4" name="Picture 3"/>
          <p:cNvPicPr>
            <a:picLocks noChangeAspect="1"/>
          </p:cNvPicPr>
          <p:nvPr/>
        </p:nvPicPr>
        <p:blipFill rotWithShape="1">
          <a:blip r:embed="rId3">
            <a:extLst>
              <a:ext uri="{28A0092B-C50C-407E-A947-70E740481C1C}">
                <a14:useLocalDpi xmlns:a14="http://schemas.microsoft.com/office/drawing/2010/main" val="0"/>
              </a:ext>
            </a:extLst>
          </a:blip>
          <a:srcRect l="409" t="-67390" r="-409" b="1978"/>
          <a:stretch/>
        </p:blipFill>
        <p:spPr>
          <a:xfrm>
            <a:off x="67201" y="2738963"/>
            <a:ext cx="9009595" cy="4123035"/>
          </a:xfrm>
          <a:prstGeom prst="rect">
            <a:avLst/>
          </a:prstGeom>
        </p:spPr>
      </p:pic>
      <p:sp>
        <p:nvSpPr>
          <p:cNvPr id="8" name="Left Arrow 7"/>
          <p:cNvSpPr/>
          <p:nvPr/>
        </p:nvSpPr>
        <p:spPr>
          <a:xfrm rot="19891026" flipH="1">
            <a:off x="5866629" y="5136879"/>
            <a:ext cx="1527050" cy="458115"/>
          </a:xfrm>
          <a:prstGeom prst="leftArrow">
            <a:avLst>
              <a:gd name="adj1" fmla="val 38484"/>
              <a:gd name="adj2" fmla="val 50000"/>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9185106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AMENDMENTS TO CONTRACTS</a:t>
            </a:r>
            <a:endParaRPr lang="en-US" dirty="0"/>
          </a:p>
        </p:txBody>
      </p:sp>
      <p:sp>
        <p:nvSpPr>
          <p:cNvPr id="3" name="Content Placeholder 2"/>
          <p:cNvSpPr>
            <a:spLocks noGrp="1"/>
          </p:cNvSpPr>
          <p:nvPr>
            <p:ph idx="1"/>
          </p:nvPr>
        </p:nvSpPr>
        <p:spPr>
          <a:solidFill>
            <a:srgbClr val="FFC000">
              <a:alpha val="70000"/>
            </a:srgbClr>
          </a:solidFill>
        </p:spPr>
        <p:txBody>
          <a:bodyPr>
            <a:normAutofit fontScale="92500" lnSpcReduction="10000"/>
          </a:bodyPr>
          <a:lstStyle/>
          <a:p>
            <a:r>
              <a:rPr lang="en-US" dirty="0" smtClean="0">
                <a:solidFill>
                  <a:schemeClr val="tx1"/>
                </a:solidFill>
              </a:rPr>
              <a:t>Contracts expire one year after the latest signature (or DFA approval for state agencies requiring DFA approval). After that you need to submit a NEW CONTRACT, you can no longer amend.</a:t>
            </a:r>
          </a:p>
          <a:p>
            <a:r>
              <a:rPr lang="en-US" dirty="0" smtClean="0">
                <a:solidFill>
                  <a:schemeClr val="tx1"/>
                </a:solidFill>
              </a:rPr>
              <a:t>Amendments are subject to review by the OSA. Increases in price must be justified by an increase in scope.</a:t>
            </a:r>
          </a:p>
          <a:p>
            <a:r>
              <a:rPr lang="en-US" dirty="0" smtClean="0">
                <a:solidFill>
                  <a:schemeClr val="tx1"/>
                </a:solidFill>
              </a:rPr>
              <a:t>Amendments to change the tier (up or down) of an AUP need to include the procedures for the new tier.</a:t>
            </a:r>
          </a:p>
          <a:p>
            <a:r>
              <a:rPr lang="en-US" dirty="0" smtClean="0">
                <a:solidFill>
                  <a:schemeClr val="tx1"/>
                </a:solidFill>
              </a:rPr>
              <a:t>Change from audit to AUP or vice versa requires new contract.</a:t>
            </a:r>
          </a:p>
          <a:p>
            <a:r>
              <a:rPr lang="en-US" dirty="0" smtClean="0">
                <a:solidFill>
                  <a:schemeClr val="tx1"/>
                </a:solidFill>
              </a:rPr>
              <a:t>Consider price changes in all amendments.</a:t>
            </a:r>
            <a:endParaRPr lang="en-US" dirty="0">
              <a:solidFill>
                <a:schemeClr val="tx1"/>
              </a:solidFill>
            </a:endParaRPr>
          </a:p>
        </p:txBody>
      </p:sp>
    </p:spTree>
    <p:extLst>
      <p:ext uri="{BB962C8B-B14F-4D97-AF65-F5344CB8AC3E}">
        <p14:creationId xmlns:p14="http://schemas.microsoft.com/office/powerpoint/2010/main" val="19140931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AMENDMENTS TO CONTRACTS</a:t>
            </a:r>
            <a:endParaRPr lang="en-US" dirty="0"/>
          </a:p>
        </p:txBody>
      </p:sp>
      <p:sp>
        <p:nvSpPr>
          <p:cNvPr id="3" name="Content Placeholder 2"/>
          <p:cNvSpPr>
            <a:spLocks noGrp="1"/>
          </p:cNvSpPr>
          <p:nvPr>
            <p:ph idx="1"/>
          </p:nvPr>
        </p:nvSpPr>
        <p:spPr>
          <a:solidFill>
            <a:srgbClr val="FFC000">
              <a:alpha val="70000"/>
            </a:srgbClr>
          </a:solidFill>
        </p:spPr>
        <p:txBody>
          <a:bodyPr/>
          <a:lstStyle/>
          <a:p>
            <a:r>
              <a:rPr lang="en-US" dirty="0" smtClean="0">
                <a:solidFill>
                  <a:schemeClr val="tx1"/>
                </a:solidFill>
              </a:rPr>
              <a:t>The OSA has several forms of amendment – pick the one most appropriate for your situation</a:t>
            </a:r>
            <a:endParaRPr lang="en-US" dirty="0">
              <a:solidFill>
                <a:schemeClr val="tx1"/>
              </a:solidFill>
            </a:endParaRPr>
          </a:p>
        </p:txBody>
      </p:sp>
      <p:pic>
        <p:nvPicPr>
          <p:cNvPr id="4" name="Picture 3"/>
          <p:cNvPicPr>
            <a:picLocks noChangeAspect="1"/>
          </p:cNvPicPr>
          <p:nvPr/>
        </p:nvPicPr>
        <p:blipFill>
          <a:blip r:embed="rId2"/>
          <a:stretch>
            <a:fillRect/>
          </a:stretch>
        </p:blipFill>
        <p:spPr>
          <a:xfrm>
            <a:off x="862012" y="2358416"/>
            <a:ext cx="7419975" cy="3143250"/>
          </a:xfrm>
          <a:prstGeom prst="rect">
            <a:avLst/>
          </a:prstGeom>
        </p:spPr>
      </p:pic>
    </p:spTree>
    <p:extLst>
      <p:ext uri="{BB962C8B-B14F-4D97-AF65-F5344CB8AC3E}">
        <p14:creationId xmlns:p14="http://schemas.microsoft.com/office/powerpoint/2010/main" val="56139748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47104" y="1628143"/>
            <a:ext cx="6585857" cy="2909885"/>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p:cNvSpPr txBox="1"/>
          <p:nvPr/>
        </p:nvSpPr>
        <p:spPr>
          <a:xfrm>
            <a:off x="2197719" y="2105197"/>
            <a:ext cx="4254306" cy="584775"/>
          </a:xfrm>
          <a:prstGeom prst="rect">
            <a:avLst/>
          </a:prstGeom>
          <a:noFill/>
        </p:spPr>
        <p:txBody>
          <a:bodyPr wrap="none" rtlCol="0">
            <a:spAutoFit/>
          </a:bodyPr>
          <a:lstStyle/>
          <a:p>
            <a:r>
              <a:rPr lang="en-US" sz="3200" dirty="0" smtClean="0">
                <a:solidFill>
                  <a:srgbClr val="FFCC00"/>
                </a:solidFill>
                <a:latin typeface="Tw Cen MT Condensed Extra Bold" panose="020B0803020202020204" pitchFamily="34" charset="0"/>
              </a:rPr>
              <a:t>KEY AUDIT RULE CHANGES</a:t>
            </a:r>
            <a:endParaRPr lang="en-US" sz="3200" dirty="0">
              <a:solidFill>
                <a:srgbClr val="FFCC00"/>
              </a:solidFill>
              <a:latin typeface="Tw Cen MT Condensed Extra Bold" panose="020B0803020202020204" pitchFamily="34" charset="0"/>
            </a:endParaRPr>
          </a:p>
        </p:txBody>
      </p:sp>
      <p:sp>
        <p:nvSpPr>
          <p:cNvPr id="6" name="TextBox 5"/>
          <p:cNvSpPr txBox="1"/>
          <p:nvPr/>
        </p:nvSpPr>
        <p:spPr>
          <a:xfrm>
            <a:off x="2981149" y="3083086"/>
            <a:ext cx="3020763" cy="769441"/>
          </a:xfrm>
          <a:prstGeom prst="rect">
            <a:avLst/>
          </a:prstGeom>
          <a:noFill/>
        </p:spPr>
        <p:txBody>
          <a:bodyPr wrap="none" rtlCol="0">
            <a:spAutoFit/>
          </a:bodyPr>
          <a:lstStyle/>
          <a:p>
            <a:pPr algn="ctr"/>
            <a:r>
              <a:rPr lang="en-US" sz="4400" dirty="0" smtClean="0">
                <a:solidFill>
                  <a:schemeClr val="bg1"/>
                </a:solidFill>
                <a:latin typeface="Tw Cen MT Condensed" panose="020B0606020104020203" pitchFamily="34" charset="0"/>
              </a:rPr>
              <a:t>AUDIT RULE 2018</a:t>
            </a:r>
            <a:endParaRPr lang="en-US" sz="4400" dirty="0">
              <a:solidFill>
                <a:schemeClr val="bg1"/>
              </a:solidFill>
              <a:latin typeface="Tw Cen MT Condensed" panose="020B0606020104020203" pitchFamily="34" charset="0"/>
            </a:endParaRPr>
          </a:p>
        </p:txBody>
      </p:sp>
      <p:cxnSp>
        <p:nvCxnSpPr>
          <p:cNvPr id="8" name="Straight Connector 7"/>
          <p:cNvCxnSpPr/>
          <p:nvPr/>
        </p:nvCxnSpPr>
        <p:spPr>
          <a:xfrm>
            <a:off x="2197719" y="2951205"/>
            <a:ext cx="4563489" cy="0"/>
          </a:xfrm>
          <a:prstGeom prst="line">
            <a:avLst/>
          </a:prstGeom>
          <a:ln>
            <a:solidFill>
              <a:srgbClr val="FFCC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80605170"/>
      </p:ext>
    </p:extLst>
  </p:cSld>
  <p:clrMapOvr>
    <a:masterClrMapping/>
  </p:clrMapOvr>
  <p:transition spd="slow"/>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KEY AUDIT RULE CHANGES</a:t>
            </a:r>
            <a:endParaRPr lang="en-US" altLang="en-US" dirty="0"/>
          </a:p>
        </p:txBody>
      </p:sp>
      <p:sp>
        <p:nvSpPr>
          <p:cNvPr id="5" name="Content Placeholder 4"/>
          <p:cNvSpPr>
            <a:spLocks noGrp="1"/>
          </p:cNvSpPr>
          <p:nvPr>
            <p:ph idx="1"/>
          </p:nvPr>
        </p:nvSpPr>
        <p:spPr>
          <a:solidFill>
            <a:srgbClr val="FFC000">
              <a:alpha val="70000"/>
            </a:srgbClr>
          </a:solidFill>
        </p:spPr>
        <p:txBody>
          <a:bodyPr/>
          <a:lstStyle/>
          <a:p>
            <a:r>
              <a:rPr lang="en-US" dirty="0" smtClean="0">
                <a:solidFill>
                  <a:schemeClr val="tx1"/>
                </a:solidFill>
              </a:rPr>
              <a:t>2.2.2.10.L -  Requirements of the summary of prior years findings only finding number, title, and status (resolved, repeated or repeated and modified).</a:t>
            </a:r>
          </a:p>
          <a:p>
            <a:endParaRPr lang="en-US" dirty="0" smtClean="0">
              <a:solidFill>
                <a:schemeClr val="tx1"/>
              </a:solidFill>
            </a:endParaRPr>
          </a:p>
          <a:p>
            <a:r>
              <a:rPr lang="en-US" dirty="0" smtClean="0">
                <a:solidFill>
                  <a:schemeClr val="tx1"/>
                </a:solidFill>
              </a:rPr>
              <a:t>2.2.2.10.L - Corrective plan of action for federal findings must be in a separate document from auditor's findings and must be on the audited agency's letterhead.</a:t>
            </a:r>
            <a:endParaRPr lang="en-US" dirty="0">
              <a:solidFill>
                <a:schemeClr val="tx1"/>
              </a:solidFill>
            </a:endParaRPr>
          </a:p>
        </p:txBody>
      </p:sp>
    </p:spTree>
    <p:extLst>
      <p:ext uri="{BB962C8B-B14F-4D97-AF65-F5344CB8AC3E}">
        <p14:creationId xmlns:p14="http://schemas.microsoft.com/office/powerpoint/2010/main" val="4184098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mtClean="0"/>
              <a:t>AUDIT FEE HISTORY</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20232440"/>
              </p:ext>
            </p:extLst>
          </p:nvPr>
        </p:nvGraphicFramePr>
        <p:xfrm>
          <a:off x="457200" y="1444625"/>
          <a:ext cx="8699864" cy="4619990"/>
        </p:xfrm>
        <a:graphic>
          <a:graphicData uri="http://schemas.openxmlformats.org/drawingml/2006/table">
            <a:tbl>
              <a:tblPr>
                <a:tableStyleId>{5C22544A-7EE6-4342-B048-85BDC9FD1C3A}</a:tableStyleId>
              </a:tblPr>
              <a:tblGrid>
                <a:gridCol w="1048662">
                  <a:extLst>
                    <a:ext uri="{9D8B030D-6E8A-4147-A177-3AD203B41FA5}">
                      <a16:colId xmlns:a16="http://schemas.microsoft.com/office/drawing/2014/main" val="20000"/>
                    </a:ext>
                  </a:extLst>
                </a:gridCol>
                <a:gridCol w="951863">
                  <a:extLst>
                    <a:ext uri="{9D8B030D-6E8A-4147-A177-3AD203B41FA5}">
                      <a16:colId xmlns:a16="http://schemas.microsoft.com/office/drawing/2014/main" val="20001"/>
                    </a:ext>
                  </a:extLst>
                </a:gridCol>
                <a:gridCol w="1581060">
                  <a:extLst>
                    <a:ext uri="{9D8B030D-6E8A-4147-A177-3AD203B41FA5}">
                      <a16:colId xmlns:a16="http://schemas.microsoft.com/office/drawing/2014/main" val="20002"/>
                    </a:ext>
                  </a:extLst>
                </a:gridCol>
                <a:gridCol w="822797">
                  <a:extLst>
                    <a:ext uri="{9D8B030D-6E8A-4147-A177-3AD203B41FA5}">
                      <a16:colId xmlns:a16="http://schemas.microsoft.com/office/drawing/2014/main" val="20003"/>
                    </a:ext>
                  </a:extLst>
                </a:gridCol>
                <a:gridCol w="1177729">
                  <a:extLst>
                    <a:ext uri="{9D8B030D-6E8A-4147-A177-3AD203B41FA5}">
                      <a16:colId xmlns:a16="http://schemas.microsoft.com/office/drawing/2014/main" val="20004"/>
                    </a:ext>
                  </a:extLst>
                </a:gridCol>
                <a:gridCol w="887329">
                  <a:extLst>
                    <a:ext uri="{9D8B030D-6E8A-4147-A177-3AD203B41FA5}">
                      <a16:colId xmlns:a16="http://schemas.microsoft.com/office/drawing/2014/main" val="20005"/>
                    </a:ext>
                  </a:extLst>
                </a:gridCol>
                <a:gridCol w="762297">
                  <a:extLst>
                    <a:ext uri="{9D8B030D-6E8A-4147-A177-3AD203B41FA5}">
                      <a16:colId xmlns:a16="http://schemas.microsoft.com/office/drawing/2014/main" val="20006"/>
                    </a:ext>
                  </a:extLst>
                </a:gridCol>
                <a:gridCol w="725997">
                  <a:extLst>
                    <a:ext uri="{9D8B030D-6E8A-4147-A177-3AD203B41FA5}">
                      <a16:colId xmlns:a16="http://schemas.microsoft.com/office/drawing/2014/main" val="20007"/>
                    </a:ext>
                  </a:extLst>
                </a:gridCol>
                <a:gridCol w="742130">
                  <a:extLst>
                    <a:ext uri="{9D8B030D-6E8A-4147-A177-3AD203B41FA5}">
                      <a16:colId xmlns:a16="http://schemas.microsoft.com/office/drawing/2014/main" val="20008"/>
                    </a:ext>
                  </a:extLst>
                </a:gridCol>
              </a:tblGrid>
              <a:tr h="583467">
                <a:tc>
                  <a:txBody>
                    <a:bodyPr/>
                    <a:lstStyle/>
                    <a:p>
                      <a:pPr algn="ctr" rtl="0" fontAlgn="b"/>
                      <a:r>
                        <a:rPr lang="en-US" sz="1800" u="none" strike="noStrike" dirty="0">
                          <a:effectLst/>
                          <a:latin typeface="Tw Cen MT Condensed" panose="020B0606020104020203" pitchFamily="34" charset="0"/>
                        </a:rPr>
                        <a:t>PERIOD   </a:t>
                      </a:r>
                      <a:endParaRPr lang="en-US" sz="1800" b="1" i="0" u="none" strike="noStrike" dirty="0">
                        <a:solidFill>
                          <a:srgbClr val="000000"/>
                        </a:solidFill>
                        <a:effectLst/>
                        <a:latin typeface="Tw Cen MT Condensed" panose="020B0606020104020203" pitchFamily="34" charset="0"/>
                      </a:endParaRPr>
                    </a:p>
                  </a:txBody>
                  <a:tcPr marL="9525" marR="9525" marT="9525" marB="0" anchor="b"/>
                </a:tc>
                <a:tc>
                  <a:txBody>
                    <a:bodyPr/>
                    <a:lstStyle/>
                    <a:p>
                      <a:pPr algn="ctr" rtl="0" fontAlgn="b"/>
                      <a:r>
                        <a:rPr lang="en-US" sz="1800" u="none" strike="noStrike" dirty="0">
                          <a:effectLst/>
                          <a:latin typeface="Tw Cen MT Condensed" panose="020B0606020104020203" pitchFamily="34" charset="0"/>
                        </a:rPr>
                        <a:t>AUDITS   </a:t>
                      </a:r>
                      <a:endParaRPr lang="en-US" sz="1800" b="1" i="0" u="none" strike="noStrike" dirty="0">
                        <a:solidFill>
                          <a:srgbClr val="000000"/>
                        </a:solidFill>
                        <a:effectLst/>
                        <a:latin typeface="Tw Cen MT Condensed" panose="020B0606020104020203" pitchFamily="34" charset="0"/>
                      </a:endParaRPr>
                    </a:p>
                  </a:txBody>
                  <a:tcPr marL="9525" marR="9525" marT="9525" marB="0" anchor="b"/>
                </a:tc>
                <a:tc>
                  <a:txBody>
                    <a:bodyPr/>
                    <a:lstStyle/>
                    <a:p>
                      <a:pPr algn="ctr" rtl="0" fontAlgn="b"/>
                      <a:r>
                        <a:rPr lang="en-US" sz="1800" u="none" strike="noStrike" dirty="0" smtClean="0">
                          <a:effectLst/>
                          <a:latin typeface="Tw Cen MT Condensed" panose="020B0606020104020203" pitchFamily="34" charset="0"/>
                        </a:rPr>
                        <a:t>TOTAL </a:t>
                      </a:r>
                    </a:p>
                    <a:p>
                      <a:pPr algn="ctr" rtl="0" fontAlgn="b"/>
                      <a:r>
                        <a:rPr lang="en-US" sz="1800" u="none" strike="noStrike" dirty="0" smtClean="0">
                          <a:effectLst/>
                          <a:latin typeface="Tw Cen MT Condensed" panose="020B0606020104020203" pitchFamily="34" charset="0"/>
                        </a:rPr>
                        <a:t>CONTRACT </a:t>
                      </a:r>
                      <a:r>
                        <a:rPr lang="en-US" sz="1800" u="none" strike="noStrike" dirty="0">
                          <a:effectLst/>
                          <a:latin typeface="Tw Cen MT Condensed" panose="020B0606020104020203" pitchFamily="34" charset="0"/>
                        </a:rPr>
                        <a:t>AMOUNT   </a:t>
                      </a:r>
                      <a:endParaRPr lang="en-US" sz="1800" b="1" i="0" u="none" strike="noStrike" dirty="0">
                        <a:solidFill>
                          <a:srgbClr val="000000"/>
                        </a:solidFill>
                        <a:effectLst/>
                        <a:latin typeface="Tw Cen MT Condensed" panose="020B0606020104020203" pitchFamily="34" charset="0"/>
                      </a:endParaRPr>
                    </a:p>
                  </a:txBody>
                  <a:tcPr marL="9525" marR="9525" marT="9525" marB="0" anchor="b"/>
                </a:tc>
                <a:tc>
                  <a:txBody>
                    <a:bodyPr/>
                    <a:lstStyle/>
                    <a:p>
                      <a:pPr algn="ctr" rtl="0" fontAlgn="b"/>
                      <a:r>
                        <a:rPr lang="en-US" sz="1800" u="none" strike="noStrike" dirty="0">
                          <a:effectLst/>
                          <a:latin typeface="Tw Cen MT Condensed" panose="020B0606020104020203" pitchFamily="34" charset="0"/>
                        </a:rPr>
                        <a:t>HOURS   </a:t>
                      </a:r>
                      <a:endParaRPr lang="en-US" sz="1800" b="1" i="0" u="none" strike="noStrike" dirty="0">
                        <a:solidFill>
                          <a:srgbClr val="000000"/>
                        </a:solidFill>
                        <a:effectLst/>
                        <a:latin typeface="Tw Cen MT Condensed" panose="020B0606020104020203" pitchFamily="34" charset="0"/>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800" u="none" strike="noStrike" dirty="0" smtClean="0">
                          <a:effectLst/>
                          <a:latin typeface="Tw Cen MT Condensed" panose="020B0606020104020203" pitchFamily="34" charset="0"/>
                        </a:rPr>
                        <a:t>AVERAGE   </a:t>
                      </a:r>
                      <a:endParaRPr lang="en-US" sz="1800" b="1" i="0" u="none" strike="noStrike" dirty="0" smtClean="0">
                        <a:solidFill>
                          <a:srgbClr val="000000"/>
                        </a:solidFill>
                        <a:effectLst/>
                        <a:latin typeface="Tw Cen MT Condensed" panose="020B0606020104020203" pitchFamily="34" charset="0"/>
                      </a:endParaRPr>
                    </a:p>
                    <a:p>
                      <a:pPr algn="ctr" rtl="0" fontAlgn="b"/>
                      <a:r>
                        <a:rPr lang="en-US" sz="1800" u="none" strike="noStrike" dirty="0" smtClean="0">
                          <a:effectLst/>
                          <a:latin typeface="Tw Cen MT Condensed" panose="020B0606020104020203" pitchFamily="34" charset="0"/>
                        </a:rPr>
                        <a:t>PER </a:t>
                      </a:r>
                      <a:r>
                        <a:rPr lang="en-US" sz="1800" u="none" strike="noStrike" dirty="0">
                          <a:effectLst/>
                          <a:latin typeface="Tw Cen MT Condensed" panose="020B0606020104020203" pitchFamily="34" charset="0"/>
                        </a:rPr>
                        <a:t>AUDIT   </a:t>
                      </a:r>
                      <a:endParaRPr lang="en-US" sz="1800" b="1" i="0" u="none" strike="noStrike" dirty="0">
                        <a:solidFill>
                          <a:srgbClr val="000000"/>
                        </a:solidFill>
                        <a:effectLst/>
                        <a:latin typeface="Tw Cen MT Condensed" panose="020B0606020104020203" pitchFamily="34" charset="0"/>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800" u="none" strike="noStrike" dirty="0" smtClean="0">
                          <a:effectLst/>
                          <a:latin typeface="Tw Cen MT Condensed" panose="020B0606020104020203" pitchFamily="34" charset="0"/>
                        </a:rPr>
                        <a:t>AVERAGE   </a:t>
                      </a:r>
                      <a:endParaRPr lang="en-US" sz="1800" b="1" i="0" u="none" strike="noStrike" dirty="0" smtClean="0">
                        <a:solidFill>
                          <a:srgbClr val="000000"/>
                        </a:solidFill>
                        <a:effectLst/>
                        <a:latin typeface="Tw Cen MT Condensed" panose="020B0606020104020203" pitchFamily="34" charset="0"/>
                      </a:endParaRPr>
                    </a:p>
                    <a:p>
                      <a:pPr algn="ctr" rtl="0" fontAlgn="b"/>
                      <a:r>
                        <a:rPr lang="en-US" sz="1800" u="none" strike="noStrike" dirty="0" smtClean="0">
                          <a:effectLst/>
                          <a:latin typeface="Tw Cen MT Condensed" panose="020B0606020104020203" pitchFamily="34" charset="0"/>
                        </a:rPr>
                        <a:t>PER HOUR   </a:t>
                      </a:r>
                      <a:endParaRPr lang="en-US" sz="1800" b="1" i="0" u="none" strike="noStrike" dirty="0">
                        <a:solidFill>
                          <a:srgbClr val="000000"/>
                        </a:solidFill>
                        <a:effectLst/>
                        <a:latin typeface="Tw Cen MT Condensed" panose="020B0606020104020203" pitchFamily="34" charset="0"/>
                      </a:endParaRPr>
                    </a:p>
                  </a:txBody>
                  <a:tcPr marL="9525" marR="9525" marT="9525" marB="0" anchor="b"/>
                </a:tc>
                <a:tc>
                  <a:txBody>
                    <a:bodyPr/>
                    <a:lstStyle/>
                    <a:p>
                      <a:pPr algn="ctr" rtl="0" fontAlgn="b"/>
                      <a:r>
                        <a:rPr lang="en-US" sz="1800" u="none" strike="noStrike" dirty="0">
                          <a:effectLst/>
                          <a:latin typeface="Tw Cen MT Condensed" panose="020B0606020104020203" pitchFamily="34" charset="0"/>
                        </a:rPr>
                        <a:t>TOTAL </a:t>
                      </a:r>
                      <a:endParaRPr lang="en-US" sz="1800" u="none" strike="noStrike" dirty="0" smtClean="0">
                        <a:effectLst/>
                        <a:latin typeface="Tw Cen MT Condensed" panose="020B0606020104020203" pitchFamily="34" charset="0"/>
                      </a:endParaRPr>
                    </a:p>
                    <a:p>
                      <a:pPr algn="ctr" rtl="0" fontAlgn="b"/>
                      <a:r>
                        <a:rPr lang="en-US" sz="1800" u="none" strike="noStrike" dirty="0" smtClean="0">
                          <a:effectLst/>
                          <a:latin typeface="Tw Cen MT Condensed" panose="020B0606020104020203" pitchFamily="34" charset="0"/>
                        </a:rPr>
                        <a:t>IPA’s   </a:t>
                      </a:r>
                      <a:endParaRPr lang="en-US" sz="1800" b="1" i="0" u="none" strike="noStrike" dirty="0">
                        <a:solidFill>
                          <a:srgbClr val="000000"/>
                        </a:solidFill>
                        <a:effectLst/>
                        <a:latin typeface="Tw Cen MT Condensed" panose="020B0606020104020203" pitchFamily="34" charset="0"/>
                      </a:endParaRPr>
                    </a:p>
                  </a:txBody>
                  <a:tcPr marL="9525" marR="9525" marT="9525" marB="0" anchor="b"/>
                </a:tc>
                <a:tc>
                  <a:txBody>
                    <a:bodyPr/>
                    <a:lstStyle/>
                    <a:p>
                      <a:pPr algn="ctr" rtl="0" fontAlgn="b"/>
                      <a:r>
                        <a:rPr lang="en-US" sz="1800" u="none" strike="noStrike">
                          <a:effectLst/>
                          <a:latin typeface="Tw Cen MT Condensed" panose="020B0606020104020203" pitchFamily="34" charset="0"/>
                        </a:rPr>
                        <a:t>REC'D CONT   </a:t>
                      </a:r>
                      <a:endParaRPr lang="en-US" sz="1800" b="1" i="0" u="none" strike="noStrike">
                        <a:solidFill>
                          <a:srgbClr val="000000"/>
                        </a:solidFill>
                        <a:effectLst/>
                        <a:latin typeface="Tw Cen MT Condensed" panose="020B0606020104020203" pitchFamily="34" charset="0"/>
                      </a:endParaRPr>
                    </a:p>
                  </a:txBody>
                  <a:tcPr marL="9525" marR="9525" marT="9525" marB="0" anchor="b"/>
                </a:tc>
                <a:tc>
                  <a:txBody>
                    <a:bodyPr/>
                    <a:lstStyle/>
                    <a:p>
                      <a:pPr algn="ctr" rtl="0" fontAlgn="b"/>
                      <a:r>
                        <a:rPr lang="en-US" sz="1800" u="none" strike="noStrike" dirty="0" smtClean="0">
                          <a:effectLst/>
                          <a:latin typeface="Tw Cen MT Condensed" panose="020B0606020104020203" pitchFamily="34" charset="0"/>
                        </a:rPr>
                        <a:t>PER</a:t>
                      </a:r>
                    </a:p>
                    <a:p>
                      <a:pPr algn="ctr" rtl="0" fontAlgn="b"/>
                      <a:r>
                        <a:rPr lang="en-US" sz="1800" u="none" strike="noStrike" dirty="0" smtClean="0">
                          <a:effectLst/>
                          <a:latin typeface="Tw Cen MT Condensed" panose="020B0606020104020203" pitchFamily="34" charset="0"/>
                        </a:rPr>
                        <a:t>CONT</a:t>
                      </a:r>
                      <a:r>
                        <a:rPr lang="en-US" sz="1800" u="none" strike="noStrike" dirty="0">
                          <a:effectLst/>
                          <a:latin typeface="Tw Cen MT Condensed" panose="020B0606020104020203" pitchFamily="34" charset="0"/>
                        </a:rPr>
                        <a:t>/ IPA   </a:t>
                      </a:r>
                      <a:endParaRPr lang="en-US" sz="1800" b="1" i="0" u="none" strike="noStrike" dirty="0">
                        <a:solidFill>
                          <a:srgbClr val="000000"/>
                        </a:solidFill>
                        <a:effectLst/>
                        <a:latin typeface="Tw Cen MT Condensed" panose="020B0606020104020203" pitchFamily="34" charset="0"/>
                      </a:endParaRPr>
                    </a:p>
                  </a:txBody>
                  <a:tcPr marL="9525" marR="9525" marT="9525" marB="0" anchor="b"/>
                </a:tc>
                <a:extLst>
                  <a:ext uri="{0D108BD9-81ED-4DB2-BD59-A6C34878D82A}">
                    <a16:rowId xmlns:a16="http://schemas.microsoft.com/office/drawing/2014/main" val="10001"/>
                  </a:ext>
                </a:extLst>
              </a:tr>
              <a:tr h="694944">
                <a:tc>
                  <a:txBody>
                    <a:bodyPr/>
                    <a:lstStyle/>
                    <a:p>
                      <a:pPr algn="ctr" rtl="0" fontAlgn="b"/>
                      <a:r>
                        <a:rPr lang="en-US" sz="1800" u="none" strike="noStrike" dirty="0">
                          <a:effectLst/>
                          <a:latin typeface="Tw Cen MT Condensed" panose="020B0606020104020203" pitchFamily="34" charset="0"/>
                        </a:rPr>
                        <a:t>30-Jun-14</a:t>
                      </a:r>
                      <a:endParaRPr lang="en-US" sz="1800" b="1" i="0" u="none" strike="noStrike" dirty="0">
                        <a:solidFill>
                          <a:srgbClr val="000000"/>
                        </a:solidFill>
                        <a:effectLst/>
                        <a:latin typeface="Tw Cen MT Condensed" panose="020B0606020104020203" pitchFamily="34" charset="0"/>
                      </a:endParaRPr>
                    </a:p>
                  </a:txBody>
                  <a:tcPr marL="9525" marR="9525" marT="9525" marB="0" anchor="b"/>
                </a:tc>
                <a:tc>
                  <a:txBody>
                    <a:bodyPr/>
                    <a:lstStyle/>
                    <a:p>
                      <a:pPr algn="ctr" rtl="0" fontAlgn="b"/>
                      <a:r>
                        <a:rPr lang="en-US" sz="1800" u="none" strike="noStrike" dirty="0">
                          <a:effectLst/>
                          <a:latin typeface="Tw Cen MT Condensed" panose="020B0606020104020203" pitchFamily="34" charset="0"/>
                        </a:rPr>
                        <a:t>566</a:t>
                      </a:r>
                      <a:endParaRPr lang="en-US" sz="1800" b="1" i="0" u="none" strike="noStrike" dirty="0">
                        <a:solidFill>
                          <a:srgbClr val="000000"/>
                        </a:solidFill>
                        <a:effectLst/>
                        <a:latin typeface="Tw Cen MT Condensed" panose="020B0606020104020203" pitchFamily="34" charset="0"/>
                      </a:endParaRPr>
                    </a:p>
                  </a:txBody>
                  <a:tcPr marL="9525" marR="9525" marT="9525" marB="0" anchor="b"/>
                </a:tc>
                <a:tc>
                  <a:txBody>
                    <a:bodyPr/>
                    <a:lstStyle/>
                    <a:p>
                      <a:pPr algn="ctr" rtl="0" fontAlgn="b"/>
                      <a:r>
                        <a:rPr lang="en-US" sz="1800" u="none" strike="noStrike" dirty="0">
                          <a:effectLst/>
                          <a:latin typeface="Tw Cen MT Condensed" panose="020B0606020104020203" pitchFamily="34" charset="0"/>
                        </a:rPr>
                        <a:t>$19,616,231.20 </a:t>
                      </a:r>
                      <a:endParaRPr lang="en-US" sz="1800" b="1" i="0" u="none" strike="noStrike" dirty="0">
                        <a:solidFill>
                          <a:srgbClr val="000000"/>
                        </a:solidFill>
                        <a:effectLst/>
                        <a:latin typeface="Tw Cen MT Condensed" panose="020B0606020104020203" pitchFamily="34" charset="0"/>
                      </a:endParaRPr>
                    </a:p>
                  </a:txBody>
                  <a:tcPr marL="9525" marR="9525" marT="9525" marB="0" anchor="b"/>
                </a:tc>
                <a:tc>
                  <a:txBody>
                    <a:bodyPr/>
                    <a:lstStyle/>
                    <a:p>
                      <a:pPr algn="ctr" rtl="0" fontAlgn="b"/>
                      <a:r>
                        <a:rPr lang="en-US" sz="1800" u="none" strike="noStrike" dirty="0">
                          <a:effectLst/>
                          <a:latin typeface="Tw Cen MT Condensed" panose="020B0606020104020203" pitchFamily="34" charset="0"/>
                        </a:rPr>
                        <a:t>169,969</a:t>
                      </a:r>
                      <a:endParaRPr lang="en-US" sz="1800" b="1" i="0" u="none" strike="noStrike" dirty="0">
                        <a:solidFill>
                          <a:srgbClr val="000000"/>
                        </a:solidFill>
                        <a:effectLst/>
                        <a:latin typeface="Tw Cen MT Condensed" panose="020B0606020104020203" pitchFamily="34" charset="0"/>
                      </a:endParaRPr>
                    </a:p>
                  </a:txBody>
                  <a:tcPr marL="9525" marR="9525" marT="9525" marB="0" anchor="b"/>
                </a:tc>
                <a:tc>
                  <a:txBody>
                    <a:bodyPr/>
                    <a:lstStyle/>
                    <a:p>
                      <a:pPr algn="ctr" rtl="0" fontAlgn="b"/>
                      <a:r>
                        <a:rPr lang="en-US" sz="1800" u="none" strike="noStrike" dirty="0">
                          <a:effectLst/>
                          <a:latin typeface="Tw Cen MT Condensed" panose="020B0606020104020203" pitchFamily="34" charset="0"/>
                        </a:rPr>
                        <a:t>$34,657.65 </a:t>
                      </a:r>
                      <a:endParaRPr lang="en-US" sz="1800" b="1" i="0" u="none" strike="noStrike" dirty="0">
                        <a:solidFill>
                          <a:srgbClr val="000000"/>
                        </a:solidFill>
                        <a:effectLst/>
                        <a:latin typeface="Tw Cen MT Condensed" panose="020B0606020104020203" pitchFamily="34" charset="0"/>
                      </a:endParaRPr>
                    </a:p>
                  </a:txBody>
                  <a:tcPr marL="9525" marR="9525" marT="9525" marB="0" anchor="b"/>
                </a:tc>
                <a:tc>
                  <a:txBody>
                    <a:bodyPr/>
                    <a:lstStyle/>
                    <a:p>
                      <a:pPr algn="ctr" rtl="0" fontAlgn="b"/>
                      <a:r>
                        <a:rPr lang="en-US" sz="1800" u="none" strike="noStrike" dirty="0">
                          <a:effectLst/>
                          <a:latin typeface="Tw Cen MT Condensed" panose="020B0606020104020203" pitchFamily="34" charset="0"/>
                        </a:rPr>
                        <a:t>$115.41 </a:t>
                      </a:r>
                      <a:endParaRPr lang="en-US" sz="1800" b="1" i="0" u="none" strike="noStrike" dirty="0">
                        <a:solidFill>
                          <a:srgbClr val="000000"/>
                        </a:solidFill>
                        <a:effectLst/>
                        <a:latin typeface="Tw Cen MT Condensed" panose="020B0606020104020203" pitchFamily="34" charset="0"/>
                      </a:endParaRPr>
                    </a:p>
                  </a:txBody>
                  <a:tcPr marL="9525" marR="9525" marT="9525" marB="0" anchor="b"/>
                </a:tc>
                <a:tc>
                  <a:txBody>
                    <a:bodyPr/>
                    <a:lstStyle/>
                    <a:p>
                      <a:pPr algn="ctr" rtl="0" fontAlgn="b"/>
                      <a:r>
                        <a:rPr lang="en-US" sz="1800" u="none" strike="noStrike" dirty="0">
                          <a:effectLst/>
                          <a:latin typeface="Tw Cen MT Condensed" panose="020B0606020104020203" pitchFamily="34" charset="0"/>
                        </a:rPr>
                        <a:t>82</a:t>
                      </a:r>
                      <a:endParaRPr lang="en-US" sz="1800" b="1" i="0" u="none" strike="noStrike" dirty="0">
                        <a:solidFill>
                          <a:srgbClr val="000000"/>
                        </a:solidFill>
                        <a:effectLst/>
                        <a:latin typeface="Tw Cen MT Condensed" panose="020B0606020104020203" pitchFamily="34" charset="0"/>
                      </a:endParaRPr>
                    </a:p>
                  </a:txBody>
                  <a:tcPr marL="9525" marR="9525" marT="9525" marB="0" anchor="b"/>
                </a:tc>
                <a:tc>
                  <a:txBody>
                    <a:bodyPr/>
                    <a:lstStyle/>
                    <a:p>
                      <a:pPr algn="ctr" rtl="0" fontAlgn="b"/>
                      <a:r>
                        <a:rPr lang="en-US" sz="1800" u="none" strike="noStrike">
                          <a:effectLst/>
                          <a:latin typeface="Tw Cen MT Condensed" panose="020B0606020104020203" pitchFamily="34" charset="0"/>
                        </a:rPr>
                        <a:t>67</a:t>
                      </a:r>
                      <a:endParaRPr lang="en-US" sz="1800" b="1" i="0" u="none" strike="noStrike">
                        <a:solidFill>
                          <a:srgbClr val="000000"/>
                        </a:solidFill>
                        <a:effectLst/>
                        <a:latin typeface="Tw Cen MT Condensed" panose="020B0606020104020203" pitchFamily="34" charset="0"/>
                      </a:endParaRPr>
                    </a:p>
                  </a:txBody>
                  <a:tcPr marL="9525" marR="9525" marT="9525" marB="0" anchor="b"/>
                </a:tc>
                <a:tc>
                  <a:txBody>
                    <a:bodyPr/>
                    <a:lstStyle/>
                    <a:p>
                      <a:pPr algn="ctr" rtl="0" fontAlgn="b"/>
                      <a:r>
                        <a:rPr lang="en-US" sz="1800" u="none" strike="noStrike" dirty="0">
                          <a:effectLst/>
                          <a:latin typeface="Tw Cen MT Condensed" panose="020B0606020104020203" pitchFamily="34" charset="0"/>
                        </a:rPr>
                        <a:t>8.45</a:t>
                      </a:r>
                      <a:endParaRPr lang="en-US" sz="1800" b="1" i="0" u="none" strike="noStrike" dirty="0">
                        <a:solidFill>
                          <a:srgbClr val="000000"/>
                        </a:solidFill>
                        <a:effectLst/>
                        <a:latin typeface="Tw Cen MT Condensed" panose="020B0606020104020203" pitchFamily="34" charset="0"/>
                      </a:endParaRPr>
                    </a:p>
                  </a:txBody>
                  <a:tcPr marL="9525" marR="9525" marT="9525" marB="0" anchor="b"/>
                </a:tc>
                <a:extLst>
                  <a:ext uri="{0D108BD9-81ED-4DB2-BD59-A6C34878D82A}">
                    <a16:rowId xmlns:a16="http://schemas.microsoft.com/office/drawing/2014/main" val="10002"/>
                  </a:ext>
                </a:extLst>
              </a:tr>
              <a:tr h="296712">
                <a:tc>
                  <a:txBody>
                    <a:bodyPr/>
                    <a:lstStyle/>
                    <a:p>
                      <a:pPr algn="ctr" rtl="0" fontAlgn="b"/>
                      <a:r>
                        <a:rPr lang="en-US" sz="1800" u="none" strike="noStrike">
                          <a:effectLst/>
                          <a:latin typeface="Tw Cen MT Condensed" panose="020B0606020104020203" pitchFamily="34" charset="0"/>
                        </a:rPr>
                        <a:t>Fee Increase</a:t>
                      </a:r>
                      <a:endParaRPr lang="en-US" sz="1800" b="1" i="0" u="none" strike="noStrike">
                        <a:solidFill>
                          <a:srgbClr val="000000"/>
                        </a:solidFill>
                        <a:effectLst/>
                        <a:latin typeface="Tw Cen MT Condensed" panose="020B0606020104020203" pitchFamily="34" charset="0"/>
                      </a:endParaRPr>
                    </a:p>
                  </a:txBody>
                  <a:tcPr marL="9525" marR="9525" marT="9525" marB="0" anchor="b"/>
                </a:tc>
                <a:tc>
                  <a:txBody>
                    <a:bodyPr/>
                    <a:lstStyle/>
                    <a:p>
                      <a:pPr algn="ctr" rtl="0" fontAlgn="b"/>
                      <a:r>
                        <a:rPr lang="en-US" sz="1800" u="none" strike="noStrike">
                          <a:effectLst/>
                          <a:latin typeface="Tw Cen MT Condensed" panose="020B0606020104020203" pitchFamily="34" charset="0"/>
                        </a:rPr>
                        <a:t> </a:t>
                      </a:r>
                      <a:endParaRPr lang="en-US" sz="1800" b="1" i="0" u="none" strike="noStrike">
                        <a:solidFill>
                          <a:srgbClr val="000000"/>
                        </a:solidFill>
                        <a:effectLst/>
                        <a:latin typeface="Tw Cen MT Condensed" panose="020B0606020104020203" pitchFamily="34" charset="0"/>
                      </a:endParaRPr>
                    </a:p>
                  </a:txBody>
                  <a:tcPr marL="9525" marR="9525" marT="9525" marB="0" anchor="b"/>
                </a:tc>
                <a:tc>
                  <a:txBody>
                    <a:bodyPr/>
                    <a:lstStyle/>
                    <a:p>
                      <a:pPr algn="ctr" rtl="0" fontAlgn="b"/>
                      <a:r>
                        <a:rPr lang="en-US" sz="1800" u="none" strike="noStrike">
                          <a:effectLst/>
                          <a:latin typeface="Tw Cen MT Condensed" panose="020B0606020104020203" pitchFamily="34" charset="0"/>
                        </a:rPr>
                        <a:t>$916,007.94 </a:t>
                      </a:r>
                      <a:endParaRPr lang="en-US" sz="1800" b="1" i="0" u="none" strike="noStrike">
                        <a:solidFill>
                          <a:srgbClr val="000000"/>
                        </a:solidFill>
                        <a:effectLst/>
                        <a:latin typeface="Tw Cen MT Condensed" panose="020B0606020104020203" pitchFamily="34" charset="0"/>
                      </a:endParaRPr>
                    </a:p>
                  </a:txBody>
                  <a:tcPr marL="9525" marR="9525" marT="9525" marB="0" anchor="b"/>
                </a:tc>
                <a:tc>
                  <a:txBody>
                    <a:bodyPr/>
                    <a:lstStyle/>
                    <a:p>
                      <a:pPr algn="ctr" rtl="0" fontAlgn="b"/>
                      <a:r>
                        <a:rPr lang="en-US" sz="1800" u="none" strike="noStrike">
                          <a:effectLst/>
                          <a:latin typeface="Tw Cen MT Condensed" panose="020B0606020104020203" pitchFamily="34" charset="0"/>
                        </a:rPr>
                        <a:t> </a:t>
                      </a:r>
                      <a:endParaRPr lang="en-US" sz="1800" b="1" i="0" u="none" strike="noStrike">
                        <a:solidFill>
                          <a:srgbClr val="000000"/>
                        </a:solidFill>
                        <a:effectLst/>
                        <a:latin typeface="Tw Cen MT Condensed" panose="020B0606020104020203" pitchFamily="34" charset="0"/>
                      </a:endParaRPr>
                    </a:p>
                  </a:txBody>
                  <a:tcPr marL="9525" marR="9525" marT="9525" marB="0" anchor="b"/>
                </a:tc>
                <a:tc>
                  <a:txBody>
                    <a:bodyPr/>
                    <a:lstStyle/>
                    <a:p>
                      <a:pPr algn="ctr" rtl="0" fontAlgn="b"/>
                      <a:r>
                        <a:rPr lang="en-US" sz="1800" u="none" strike="noStrike" dirty="0">
                          <a:effectLst/>
                          <a:latin typeface="Tw Cen MT Condensed" panose="020B0606020104020203" pitchFamily="34" charset="0"/>
                        </a:rPr>
                        <a:t> </a:t>
                      </a:r>
                      <a:endParaRPr lang="en-US" sz="1800" b="1" i="0" u="none" strike="noStrike" dirty="0">
                        <a:solidFill>
                          <a:srgbClr val="000000"/>
                        </a:solidFill>
                        <a:effectLst/>
                        <a:latin typeface="Tw Cen MT Condensed" panose="020B0606020104020203" pitchFamily="34" charset="0"/>
                      </a:endParaRPr>
                    </a:p>
                  </a:txBody>
                  <a:tcPr marL="9525" marR="9525" marT="9525" marB="0" anchor="b"/>
                </a:tc>
                <a:tc>
                  <a:txBody>
                    <a:bodyPr/>
                    <a:lstStyle/>
                    <a:p>
                      <a:pPr algn="ctr" rtl="0" fontAlgn="b"/>
                      <a:r>
                        <a:rPr lang="en-US" sz="1800" u="none" strike="noStrike">
                          <a:effectLst/>
                          <a:latin typeface="Tw Cen MT Condensed" panose="020B0606020104020203" pitchFamily="34" charset="0"/>
                        </a:rPr>
                        <a:t> </a:t>
                      </a:r>
                      <a:endParaRPr lang="en-US" sz="1800" b="1" i="0" u="none" strike="noStrike">
                        <a:solidFill>
                          <a:srgbClr val="000000"/>
                        </a:solidFill>
                        <a:effectLst/>
                        <a:latin typeface="Tw Cen MT Condensed" panose="020B0606020104020203" pitchFamily="34" charset="0"/>
                      </a:endParaRPr>
                    </a:p>
                  </a:txBody>
                  <a:tcPr marL="9525" marR="9525" marT="9525" marB="0" anchor="b"/>
                </a:tc>
                <a:tc>
                  <a:txBody>
                    <a:bodyPr/>
                    <a:lstStyle/>
                    <a:p>
                      <a:pPr algn="ctr" rtl="0" fontAlgn="b"/>
                      <a:r>
                        <a:rPr lang="en-US" sz="1800" u="none" strike="noStrike" dirty="0">
                          <a:effectLst/>
                          <a:latin typeface="Tw Cen MT Condensed" panose="020B0606020104020203" pitchFamily="34" charset="0"/>
                        </a:rPr>
                        <a:t> </a:t>
                      </a:r>
                      <a:endParaRPr lang="en-US" sz="1800" b="1" i="0" u="none" strike="noStrike" dirty="0">
                        <a:solidFill>
                          <a:srgbClr val="000000"/>
                        </a:solidFill>
                        <a:effectLst/>
                        <a:latin typeface="Tw Cen MT Condensed" panose="020B0606020104020203" pitchFamily="34" charset="0"/>
                      </a:endParaRPr>
                    </a:p>
                  </a:txBody>
                  <a:tcPr marL="9525" marR="9525" marT="9525" marB="0" anchor="b"/>
                </a:tc>
                <a:tc>
                  <a:txBody>
                    <a:bodyPr/>
                    <a:lstStyle/>
                    <a:p>
                      <a:pPr algn="ctr" rtl="0" fontAlgn="b"/>
                      <a:r>
                        <a:rPr lang="en-US" sz="1800" u="none" strike="noStrike" dirty="0">
                          <a:effectLst/>
                          <a:latin typeface="Tw Cen MT Condensed" panose="020B0606020104020203" pitchFamily="34" charset="0"/>
                        </a:rPr>
                        <a:t> </a:t>
                      </a:r>
                      <a:endParaRPr lang="en-US" sz="1800" b="1" i="0" u="none" strike="noStrike" dirty="0">
                        <a:solidFill>
                          <a:srgbClr val="000000"/>
                        </a:solidFill>
                        <a:effectLst/>
                        <a:latin typeface="Tw Cen MT Condensed" panose="020B0606020104020203" pitchFamily="34" charset="0"/>
                      </a:endParaRPr>
                    </a:p>
                  </a:txBody>
                  <a:tcPr marL="9525" marR="9525" marT="9525" marB="0" anchor="b"/>
                </a:tc>
                <a:tc>
                  <a:txBody>
                    <a:bodyPr/>
                    <a:lstStyle/>
                    <a:p>
                      <a:pPr algn="ctr" rtl="0" fontAlgn="b"/>
                      <a:r>
                        <a:rPr lang="en-US" sz="1800" u="none" strike="noStrike" dirty="0">
                          <a:effectLst/>
                          <a:latin typeface="Tw Cen MT Condensed" panose="020B0606020104020203" pitchFamily="34" charset="0"/>
                        </a:rPr>
                        <a:t> </a:t>
                      </a:r>
                      <a:endParaRPr lang="en-US" sz="1800" b="1" i="0" u="none" strike="noStrike" dirty="0">
                        <a:solidFill>
                          <a:srgbClr val="000000"/>
                        </a:solidFill>
                        <a:effectLst/>
                        <a:latin typeface="Tw Cen MT Condensed" panose="020B0606020104020203" pitchFamily="34" charset="0"/>
                      </a:endParaRPr>
                    </a:p>
                  </a:txBody>
                  <a:tcPr marL="9525" marR="9525" marT="9525" marB="0" anchor="b"/>
                </a:tc>
                <a:extLst>
                  <a:ext uri="{0D108BD9-81ED-4DB2-BD59-A6C34878D82A}">
                    <a16:rowId xmlns:a16="http://schemas.microsoft.com/office/drawing/2014/main" val="10003"/>
                  </a:ext>
                </a:extLst>
              </a:tr>
              <a:tr h="694944">
                <a:tc>
                  <a:txBody>
                    <a:bodyPr/>
                    <a:lstStyle/>
                    <a:p>
                      <a:pPr algn="ctr" rtl="0" fontAlgn="b"/>
                      <a:r>
                        <a:rPr lang="en-US" sz="1800" u="none" strike="noStrike" dirty="0">
                          <a:effectLst/>
                          <a:latin typeface="Tw Cen MT Condensed" panose="020B0606020104020203" pitchFamily="34" charset="0"/>
                        </a:rPr>
                        <a:t>30-Jun-15</a:t>
                      </a:r>
                      <a:endParaRPr lang="en-US" sz="1800" b="1" i="0" u="none" strike="noStrike" dirty="0">
                        <a:solidFill>
                          <a:srgbClr val="000000"/>
                        </a:solidFill>
                        <a:effectLst/>
                        <a:latin typeface="Tw Cen MT Condensed" panose="020B0606020104020203" pitchFamily="34" charset="0"/>
                      </a:endParaRPr>
                    </a:p>
                  </a:txBody>
                  <a:tcPr marL="9525" marR="9525" marT="9525" marB="0" anchor="b"/>
                </a:tc>
                <a:tc>
                  <a:txBody>
                    <a:bodyPr/>
                    <a:lstStyle/>
                    <a:p>
                      <a:pPr algn="ctr" rtl="0" fontAlgn="b"/>
                      <a:r>
                        <a:rPr lang="en-US" sz="1800" u="none" strike="noStrike" dirty="0" smtClean="0">
                          <a:effectLst/>
                          <a:latin typeface="Tw Cen MT Condensed" panose="020B0606020104020203" pitchFamily="34" charset="0"/>
                        </a:rPr>
                        <a:t>612</a:t>
                      </a:r>
                      <a:endParaRPr lang="en-US" sz="1800" b="1" i="0" u="none" strike="noStrike" dirty="0">
                        <a:solidFill>
                          <a:srgbClr val="000000"/>
                        </a:solidFill>
                        <a:effectLst/>
                        <a:latin typeface="Tw Cen MT Condensed" panose="020B0606020104020203" pitchFamily="34" charset="0"/>
                      </a:endParaRPr>
                    </a:p>
                  </a:txBody>
                  <a:tcPr marL="9525" marR="9525" marT="9525" marB="0" anchor="b"/>
                </a:tc>
                <a:tc>
                  <a:txBody>
                    <a:bodyPr/>
                    <a:lstStyle/>
                    <a:p>
                      <a:pPr algn="ctr" rtl="0" fontAlgn="b"/>
                      <a:r>
                        <a:rPr lang="en-US" sz="1800" u="none" strike="noStrike" dirty="0">
                          <a:effectLst/>
                          <a:latin typeface="Tw Cen MT Condensed" panose="020B0606020104020203" pitchFamily="34" charset="0"/>
                        </a:rPr>
                        <a:t>$20,170,205.15 </a:t>
                      </a:r>
                      <a:endParaRPr lang="en-US" sz="1800" b="1" i="0" u="none" strike="noStrike" dirty="0">
                        <a:solidFill>
                          <a:srgbClr val="000000"/>
                        </a:solidFill>
                        <a:effectLst/>
                        <a:latin typeface="Tw Cen MT Condensed" panose="020B0606020104020203" pitchFamily="34" charset="0"/>
                      </a:endParaRPr>
                    </a:p>
                  </a:txBody>
                  <a:tcPr marL="9525" marR="9525" marT="9525" marB="0" anchor="b"/>
                </a:tc>
                <a:tc>
                  <a:txBody>
                    <a:bodyPr/>
                    <a:lstStyle/>
                    <a:p>
                      <a:pPr algn="ctr" rtl="0" fontAlgn="b"/>
                      <a:r>
                        <a:rPr lang="en-US" sz="1800" u="none" strike="noStrike" dirty="0">
                          <a:effectLst/>
                          <a:latin typeface="Tw Cen MT Condensed" panose="020B0606020104020203" pitchFamily="34" charset="0"/>
                        </a:rPr>
                        <a:t>174,962</a:t>
                      </a:r>
                      <a:endParaRPr lang="en-US" sz="1800" b="1" i="0" u="none" strike="noStrike" dirty="0">
                        <a:solidFill>
                          <a:srgbClr val="000000"/>
                        </a:solidFill>
                        <a:effectLst/>
                        <a:latin typeface="Tw Cen MT Condensed" panose="020B0606020104020203" pitchFamily="34" charset="0"/>
                      </a:endParaRPr>
                    </a:p>
                  </a:txBody>
                  <a:tcPr marL="9525" marR="9525" marT="9525" marB="0" anchor="b"/>
                </a:tc>
                <a:tc>
                  <a:txBody>
                    <a:bodyPr/>
                    <a:lstStyle/>
                    <a:p>
                      <a:pPr algn="ctr" rtl="0" fontAlgn="b"/>
                      <a:r>
                        <a:rPr lang="en-US" sz="1800" u="none" strike="noStrike" dirty="0">
                          <a:effectLst/>
                          <a:latin typeface="Tw Cen MT Condensed" panose="020B0606020104020203" pitchFamily="34" charset="0"/>
                        </a:rPr>
                        <a:t>$32,957.85 </a:t>
                      </a:r>
                      <a:endParaRPr lang="en-US" sz="1800" b="1" i="0" u="none" strike="noStrike" dirty="0">
                        <a:solidFill>
                          <a:srgbClr val="000000"/>
                        </a:solidFill>
                        <a:effectLst/>
                        <a:latin typeface="Tw Cen MT Condensed" panose="020B0606020104020203" pitchFamily="34" charset="0"/>
                      </a:endParaRPr>
                    </a:p>
                  </a:txBody>
                  <a:tcPr marL="9525" marR="9525" marT="9525" marB="0" anchor="b"/>
                </a:tc>
                <a:tc>
                  <a:txBody>
                    <a:bodyPr/>
                    <a:lstStyle/>
                    <a:p>
                      <a:pPr algn="ctr" rtl="0" fontAlgn="b"/>
                      <a:r>
                        <a:rPr lang="en-US" sz="1800" u="none" strike="noStrike" dirty="0">
                          <a:effectLst/>
                          <a:latin typeface="Tw Cen MT Condensed" panose="020B0606020104020203" pitchFamily="34" charset="0"/>
                        </a:rPr>
                        <a:t>$115.28 </a:t>
                      </a:r>
                      <a:endParaRPr lang="en-US" sz="1800" b="1" i="0" u="none" strike="noStrike" dirty="0">
                        <a:solidFill>
                          <a:srgbClr val="000000"/>
                        </a:solidFill>
                        <a:effectLst/>
                        <a:latin typeface="Tw Cen MT Condensed" panose="020B0606020104020203" pitchFamily="34" charset="0"/>
                      </a:endParaRPr>
                    </a:p>
                  </a:txBody>
                  <a:tcPr marL="9525" marR="9525" marT="9525" marB="0" anchor="b"/>
                </a:tc>
                <a:tc>
                  <a:txBody>
                    <a:bodyPr/>
                    <a:lstStyle/>
                    <a:p>
                      <a:pPr algn="ctr" rtl="0" fontAlgn="b"/>
                      <a:r>
                        <a:rPr lang="en-US" sz="1800" u="none" strike="noStrike" dirty="0">
                          <a:effectLst/>
                          <a:latin typeface="Tw Cen MT Condensed" panose="020B0606020104020203" pitchFamily="34" charset="0"/>
                        </a:rPr>
                        <a:t>80</a:t>
                      </a:r>
                      <a:endParaRPr lang="en-US" sz="1800" b="1" i="0" u="none" strike="noStrike" dirty="0">
                        <a:solidFill>
                          <a:srgbClr val="000000"/>
                        </a:solidFill>
                        <a:effectLst/>
                        <a:latin typeface="Tw Cen MT Condensed" panose="020B0606020104020203" pitchFamily="34" charset="0"/>
                      </a:endParaRPr>
                    </a:p>
                  </a:txBody>
                  <a:tcPr marL="9525" marR="9525" marT="9525" marB="0" anchor="b"/>
                </a:tc>
                <a:tc>
                  <a:txBody>
                    <a:bodyPr/>
                    <a:lstStyle/>
                    <a:p>
                      <a:pPr algn="ctr" rtl="0" fontAlgn="b"/>
                      <a:r>
                        <a:rPr lang="en-US" sz="1800" u="none" strike="noStrike" dirty="0">
                          <a:effectLst/>
                          <a:latin typeface="Tw Cen MT Condensed" panose="020B0606020104020203" pitchFamily="34" charset="0"/>
                        </a:rPr>
                        <a:t>66</a:t>
                      </a:r>
                      <a:endParaRPr lang="en-US" sz="1800" b="1" i="0" u="none" strike="noStrike" dirty="0">
                        <a:solidFill>
                          <a:srgbClr val="000000"/>
                        </a:solidFill>
                        <a:effectLst/>
                        <a:latin typeface="Tw Cen MT Condensed" panose="020B0606020104020203" pitchFamily="34" charset="0"/>
                      </a:endParaRPr>
                    </a:p>
                  </a:txBody>
                  <a:tcPr marL="9525" marR="9525" marT="9525" marB="0" anchor="b"/>
                </a:tc>
                <a:tc>
                  <a:txBody>
                    <a:bodyPr/>
                    <a:lstStyle/>
                    <a:p>
                      <a:pPr algn="ctr" rtl="0" fontAlgn="b"/>
                      <a:r>
                        <a:rPr lang="en-US" sz="1800" u="none" strike="noStrike" dirty="0">
                          <a:effectLst/>
                          <a:latin typeface="Tw Cen MT Condensed" panose="020B0606020104020203" pitchFamily="34" charset="0"/>
                        </a:rPr>
                        <a:t>9.27</a:t>
                      </a:r>
                      <a:endParaRPr lang="en-US" sz="1800" b="1" i="0" u="none" strike="noStrike" dirty="0">
                        <a:solidFill>
                          <a:srgbClr val="000000"/>
                        </a:solidFill>
                        <a:effectLst/>
                        <a:latin typeface="Tw Cen MT Condensed" panose="020B0606020104020203" pitchFamily="34" charset="0"/>
                      </a:endParaRPr>
                    </a:p>
                  </a:txBody>
                  <a:tcPr marL="9525" marR="9525" marT="9525" marB="0" anchor="b"/>
                </a:tc>
                <a:extLst>
                  <a:ext uri="{0D108BD9-81ED-4DB2-BD59-A6C34878D82A}">
                    <a16:rowId xmlns:a16="http://schemas.microsoft.com/office/drawing/2014/main" val="10004"/>
                  </a:ext>
                </a:extLst>
              </a:tr>
              <a:tr h="296712">
                <a:tc>
                  <a:txBody>
                    <a:bodyPr/>
                    <a:lstStyle/>
                    <a:p>
                      <a:pPr algn="ctr" rtl="0" fontAlgn="b"/>
                      <a:r>
                        <a:rPr lang="en-US" sz="1800" u="none" strike="noStrike" dirty="0">
                          <a:effectLst/>
                          <a:latin typeface="Tw Cen MT Condensed" panose="020B0606020104020203" pitchFamily="34" charset="0"/>
                        </a:rPr>
                        <a:t>Fee Increase</a:t>
                      </a:r>
                      <a:endParaRPr lang="en-US" sz="1800" b="1" i="0" u="none" strike="noStrike" dirty="0">
                        <a:solidFill>
                          <a:srgbClr val="000000"/>
                        </a:solidFill>
                        <a:effectLst/>
                        <a:latin typeface="Tw Cen MT Condensed" panose="020B0606020104020203" pitchFamily="34" charset="0"/>
                      </a:endParaRPr>
                    </a:p>
                  </a:txBody>
                  <a:tcPr marL="9525" marR="9525" marT="9525" marB="0" anchor="b"/>
                </a:tc>
                <a:tc>
                  <a:txBody>
                    <a:bodyPr/>
                    <a:lstStyle/>
                    <a:p>
                      <a:pPr algn="ctr" rtl="0" fontAlgn="b"/>
                      <a:r>
                        <a:rPr lang="en-US" sz="1800" u="none" strike="noStrike" dirty="0">
                          <a:effectLst/>
                          <a:latin typeface="Tw Cen MT Condensed" panose="020B0606020104020203" pitchFamily="34" charset="0"/>
                        </a:rPr>
                        <a:t> </a:t>
                      </a:r>
                      <a:endParaRPr lang="en-US" sz="1800" b="1" i="0" u="none" strike="noStrike" dirty="0">
                        <a:solidFill>
                          <a:srgbClr val="000000"/>
                        </a:solidFill>
                        <a:effectLst/>
                        <a:latin typeface="Tw Cen MT Condensed" panose="020B0606020104020203" pitchFamily="34" charset="0"/>
                      </a:endParaRPr>
                    </a:p>
                  </a:txBody>
                  <a:tcPr marL="9525" marR="9525" marT="9525" marB="0" anchor="b"/>
                </a:tc>
                <a:tc>
                  <a:txBody>
                    <a:bodyPr/>
                    <a:lstStyle/>
                    <a:p>
                      <a:pPr algn="ctr" rtl="0" fontAlgn="b"/>
                      <a:r>
                        <a:rPr lang="en-US" sz="1800" u="none" strike="noStrike">
                          <a:effectLst/>
                          <a:latin typeface="Tw Cen MT Condensed" panose="020B0606020104020203" pitchFamily="34" charset="0"/>
                        </a:rPr>
                        <a:t>$553,973.95 </a:t>
                      </a:r>
                      <a:endParaRPr lang="en-US" sz="1800" b="1" i="0" u="none" strike="noStrike">
                        <a:solidFill>
                          <a:srgbClr val="000000"/>
                        </a:solidFill>
                        <a:effectLst/>
                        <a:latin typeface="Tw Cen MT Condensed" panose="020B0606020104020203" pitchFamily="34" charset="0"/>
                      </a:endParaRPr>
                    </a:p>
                  </a:txBody>
                  <a:tcPr marL="9525" marR="9525" marT="9525" marB="0" anchor="b"/>
                </a:tc>
                <a:tc>
                  <a:txBody>
                    <a:bodyPr/>
                    <a:lstStyle/>
                    <a:p>
                      <a:pPr algn="ctr" rtl="0" fontAlgn="b"/>
                      <a:r>
                        <a:rPr lang="en-US" sz="1800" u="none" strike="noStrike">
                          <a:effectLst/>
                          <a:latin typeface="Tw Cen MT Condensed" panose="020B0606020104020203" pitchFamily="34" charset="0"/>
                        </a:rPr>
                        <a:t> </a:t>
                      </a:r>
                      <a:endParaRPr lang="en-US" sz="1800" b="1" i="0" u="none" strike="noStrike">
                        <a:solidFill>
                          <a:srgbClr val="000000"/>
                        </a:solidFill>
                        <a:effectLst/>
                        <a:latin typeface="Tw Cen MT Condensed" panose="020B0606020104020203" pitchFamily="34" charset="0"/>
                      </a:endParaRPr>
                    </a:p>
                  </a:txBody>
                  <a:tcPr marL="9525" marR="9525" marT="9525" marB="0" anchor="b"/>
                </a:tc>
                <a:tc>
                  <a:txBody>
                    <a:bodyPr/>
                    <a:lstStyle/>
                    <a:p>
                      <a:pPr algn="ctr" rtl="0" fontAlgn="b"/>
                      <a:r>
                        <a:rPr lang="en-US" sz="1800" u="none" strike="noStrike">
                          <a:effectLst/>
                          <a:latin typeface="Tw Cen MT Condensed" panose="020B0606020104020203" pitchFamily="34" charset="0"/>
                        </a:rPr>
                        <a:t> </a:t>
                      </a:r>
                      <a:endParaRPr lang="en-US" sz="1800" b="1" i="0" u="none" strike="noStrike">
                        <a:solidFill>
                          <a:srgbClr val="000000"/>
                        </a:solidFill>
                        <a:effectLst/>
                        <a:latin typeface="Tw Cen MT Condensed" panose="020B0606020104020203" pitchFamily="34" charset="0"/>
                      </a:endParaRPr>
                    </a:p>
                  </a:txBody>
                  <a:tcPr marL="9525" marR="9525" marT="9525" marB="0" anchor="b"/>
                </a:tc>
                <a:tc>
                  <a:txBody>
                    <a:bodyPr/>
                    <a:lstStyle/>
                    <a:p>
                      <a:pPr algn="ctr" rtl="0" fontAlgn="b"/>
                      <a:r>
                        <a:rPr lang="en-US" sz="1800" u="none" strike="noStrike" dirty="0">
                          <a:effectLst/>
                          <a:latin typeface="Tw Cen MT Condensed" panose="020B0606020104020203" pitchFamily="34" charset="0"/>
                        </a:rPr>
                        <a:t> </a:t>
                      </a:r>
                      <a:endParaRPr lang="en-US" sz="1800" b="1" i="0" u="none" strike="noStrike" dirty="0">
                        <a:solidFill>
                          <a:srgbClr val="000000"/>
                        </a:solidFill>
                        <a:effectLst/>
                        <a:latin typeface="Tw Cen MT Condensed" panose="020B0606020104020203" pitchFamily="34" charset="0"/>
                      </a:endParaRPr>
                    </a:p>
                  </a:txBody>
                  <a:tcPr marL="9525" marR="9525" marT="9525" marB="0" anchor="b"/>
                </a:tc>
                <a:tc>
                  <a:txBody>
                    <a:bodyPr/>
                    <a:lstStyle/>
                    <a:p>
                      <a:pPr algn="ctr" rtl="0" fontAlgn="b"/>
                      <a:r>
                        <a:rPr lang="en-US" sz="1800" u="none" strike="noStrike">
                          <a:effectLst/>
                          <a:latin typeface="Tw Cen MT Condensed" panose="020B0606020104020203" pitchFamily="34" charset="0"/>
                        </a:rPr>
                        <a:t> </a:t>
                      </a:r>
                      <a:endParaRPr lang="en-US" sz="1800" b="1" i="0" u="none" strike="noStrike">
                        <a:solidFill>
                          <a:srgbClr val="000000"/>
                        </a:solidFill>
                        <a:effectLst/>
                        <a:latin typeface="Tw Cen MT Condensed" panose="020B0606020104020203" pitchFamily="34" charset="0"/>
                      </a:endParaRPr>
                    </a:p>
                  </a:txBody>
                  <a:tcPr marL="9525" marR="9525" marT="9525" marB="0" anchor="b"/>
                </a:tc>
                <a:tc>
                  <a:txBody>
                    <a:bodyPr/>
                    <a:lstStyle/>
                    <a:p>
                      <a:pPr algn="ctr" rtl="0" fontAlgn="b"/>
                      <a:r>
                        <a:rPr lang="en-US" sz="1800" u="none" strike="noStrike" dirty="0">
                          <a:effectLst/>
                          <a:latin typeface="Tw Cen MT Condensed" panose="020B0606020104020203" pitchFamily="34" charset="0"/>
                        </a:rPr>
                        <a:t> </a:t>
                      </a:r>
                      <a:endParaRPr lang="en-US" sz="1800" b="1" i="0" u="none" strike="noStrike" dirty="0">
                        <a:solidFill>
                          <a:srgbClr val="000000"/>
                        </a:solidFill>
                        <a:effectLst/>
                        <a:latin typeface="Tw Cen MT Condensed" panose="020B0606020104020203" pitchFamily="34" charset="0"/>
                      </a:endParaRPr>
                    </a:p>
                  </a:txBody>
                  <a:tcPr marL="9525" marR="9525" marT="9525" marB="0" anchor="b"/>
                </a:tc>
                <a:tc>
                  <a:txBody>
                    <a:bodyPr/>
                    <a:lstStyle/>
                    <a:p>
                      <a:pPr algn="ctr" rtl="0" fontAlgn="b"/>
                      <a:r>
                        <a:rPr lang="en-US" sz="1800" u="none" strike="noStrike" dirty="0">
                          <a:effectLst/>
                          <a:latin typeface="Tw Cen MT Condensed" panose="020B0606020104020203" pitchFamily="34" charset="0"/>
                        </a:rPr>
                        <a:t> </a:t>
                      </a:r>
                      <a:endParaRPr lang="en-US" sz="1800" b="1" i="0" u="none" strike="noStrike" dirty="0">
                        <a:solidFill>
                          <a:srgbClr val="000000"/>
                        </a:solidFill>
                        <a:effectLst/>
                        <a:latin typeface="Tw Cen MT Condensed" panose="020B0606020104020203" pitchFamily="34" charset="0"/>
                      </a:endParaRPr>
                    </a:p>
                  </a:txBody>
                  <a:tcPr marL="9525" marR="9525" marT="9525" marB="0" anchor="b"/>
                </a:tc>
                <a:extLst>
                  <a:ext uri="{0D108BD9-81ED-4DB2-BD59-A6C34878D82A}">
                    <a16:rowId xmlns:a16="http://schemas.microsoft.com/office/drawing/2014/main" val="10005"/>
                  </a:ext>
                </a:extLst>
              </a:tr>
              <a:tr h="697160">
                <a:tc>
                  <a:txBody>
                    <a:bodyPr/>
                    <a:lstStyle/>
                    <a:p>
                      <a:pPr algn="ctr" rtl="0" fontAlgn="b"/>
                      <a:r>
                        <a:rPr lang="en-US" sz="1800" u="none" strike="noStrike" dirty="0">
                          <a:effectLst/>
                          <a:latin typeface="Tw Cen MT Condensed" panose="020B0606020104020203" pitchFamily="34" charset="0"/>
                        </a:rPr>
                        <a:t>30-Jun-16</a:t>
                      </a:r>
                      <a:endParaRPr lang="en-US" sz="1800" b="1" i="0" u="none" strike="noStrike" dirty="0">
                        <a:solidFill>
                          <a:srgbClr val="000000"/>
                        </a:solidFill>
                        <a:effectLst/>
                        <a:latin typeface="Tw Cen MT Condensed" panose="020B0606020104020203" pitchFamily="34" charset="0"/>
                      </a:endParaRPr>
                    </a:p>
                  </a:txBody>
                  <a:tcPr marL="9525" marR="9525" marT="9525" marB="0" anchor="b"/>
                </a:tc>
                <a:tc>
                  <a:txBody>
                    <a:bodyPr/>
                    <a:lstStyle/>
                    <a:p>
                      <a:pPr algn="ctr" rtl="0" fontAlgn="b"/>
                      <a:r>
                        <a:rPr lang="en-US" sz="1800" u="none" strike="noStrike" dirty="0">
                          <a:effectLst/>
                          <a:latin typeface="Tw Cen MT Condensed" panose="020B0606020104020203" pitchFamily="34" charset="0"/>
                        </a:rPr>
                        <a:t>641</a:t>
                      </a:r>
                      <a:endParaRPr lang="en-US" sz="1800" b="1" i="0" u="none" strike="noStrike" dirty="0">
                        <a:solidFill>
                          <a:srgbClr val="000000"/>
                        </a:solidFill>
                        <a:effectLst/>
                        <a:latin typeface="Tw Cen MT Condensed" panose="020B0606020104020203" pitchFamily="34" charset="0"/>
                      </a:endParaRPr>
                    </a:p>
                  </a:txBody>
                  <a:tcPr marL="9525" marR="9525" marT="9525" marB="0" anchor="b"/>
                </a:tc>
                <a:tc>
                  <a:txBody>
                    <a:bodyPr/>
                    <a:lstStyle/>
                    <a:p>
                      <a:pPr algn="ctr" rtl="0" fontAlgn="b"/>
                      <a:r>
                        <a:rPr lang="en-US" sz="1800" u="none" strike="noStrike" dirty="0">
                          <a:effectLst/>
                          <a:latin typeface="Tw Cen MT Condensed" panose="020B0606020104020203" pitchFamily="34" charset="0"/>
                        </a:rPr>
                        <a:t>$20,290,486.09 </a:t>
                      </a:r>
                      <a:endParaRPr lang="en-US" sz="1800" b="1" i="0" u="none" strike="noStrike" dirty="0">
                        <a:solidFill>
                          <a:srgbClr val="000000"/>
                        </a:solidFill>
                        <a:effectLst/>
                        <a:latin typeface="Tw Cen MT Condensed" panose="020B0606020104020203" pitchFamily="34" charset="0"/>
                      </a:endParaRPr>
                    </a:p>
                  </a:txBody>
                  <a:tcPr marL="9525" marR="9525" marT="9525" marB="0" anchor="b"/>
                </a:tc>
                <a:tc>
                  <a:txBody>
                    <a:bodyPr/>
                    <a:lstStyle/>
                    <a:p>
                      <a:pPr algn="ctr" rtl="0" fontAlgn="b"/>
                      <a:r>
                        <a:rPr lang="en-US" sz="1800" u="none" strike="noStrike" dirty="0">
                          <a:effectLst/>
                          <a:latin typeface="Tw Cen MT Condensed" panose="020B0606020104020203" pitchFamily="34" charset="0"/>
                        </a:rPr>
                        <a:t>148,140</a:t>
                      </a:r>
                      <a:endParaRPr lang="en-US" sz="1800" b="1" i="0" u="none" strike="noStrike" dirty="0">
                        <a:solidFill>
                          <a:srgbClr val="000000"/>
                        </a:solidFill>
                        <a:effectLst/>
                        <a:latin typeface="Tw Cen MT Condensed" panose="020B0606020104020203" pitchFamily="34" charset="0"/>
                      </a:endParaRPr>
                    </a:p>
                  </a:txBody>
                  <a:tcPr marL="9525" marR="9525" marT="9525" marB="0" anchor="b"/>
                </a:tc>
                <a:tc>
                  <a:txBody>
                    <a:bodyPr/>
                    <a:lstStyle/>
                    <a:p>
                      <a:pPr algn="ctr" rtl="0" fontAlgn="b"/>
                      <a:r>
                        <a:rPr lang="en-US" sz="1800" u="none" strike="noStrike" dirty="0">
                          <a:effectLst/>
                          <a:latin typeface="Tw Cen MT Condensed" panose="020B0606020104020203" pitchFamily="34" charset="0"/>
                        </a:rPr>
                        <a:t>$31,654.42 </a:t>
                      </a:r>
                      <a:endParaRPr lang="en-US" sz="1800" b="1" i="0" u="none" strike="noStrike" dirty="0">
                        <a:solidFill>
                          <a:srgbClr val="000000"/>
                        </a:solidFill>
                        <a:effectLst/>
                        <a:latin typeface="Tw Cen MT Condensed" panose="020B0606020104020203" pitchFamily="34" charset="0"/>
                      </a:endParaRPr>
                    </a:p>
                  </a:txBody>
                  <a:tcPr marL="9525" marR="9525" marT="9525" marB="0" anchor="b"/>
                </a:tc>
                <a:tc>
                  <a:txBody>
                    <a:bodyPr/>
                    <a:lstStyle/>
                    <a:p>
                      <a:pPr algn="ctr" rtl="0" fontAlgn="b"/>
                      <a:r>
                        <a:rPr lang="en-US" sz="1800" u="none" strike="noStrike" dirty="0">
                          <a:effectLst/>
                          <a:latin typeface="Tw Cen MT Condensed" panose="020B0606020104020203" pitchFamily="34" charset="0"/>
                        </a:rPr>
                        <a:t>$136.97 </a:t>
                      </a:r>
                      <a:endParaRPr lang="en-US" sz="1800" b="1" i="0" u="none" strike="noStrike" dirty="0">
                        <a:solidFill>
                          <a:srgbClr val="000000"/>
                        </a:solidFill>
                        <a:effectLst/>
                        <a:latin typeface="Tw Cen MT Condensed" panose="020B0606020104020203" pitchFamily="34" charset="0"/>
                      </a:endParaRPr>
                    </a:p>
                  </a:txBody>
                  <a:tcPr marL="9525" marR="9525" marT="9525" marB="0" anchor="b"/>
                </a:tc>
                <a:tc>
                  <a:txBody>
                    <a:bodyPr/>
                    <a:lstStyle/>
                    <a:p>
                      <a:pPr algn="ctr" rtl="0" fontAlgn="b"/>
                      <a:r>
                        <a:rPr lang="en-US" sz="1800" u="none" strike="noStrike" dirty="0">
                          <a:effectLst/>
                          <a:latin typeface="Tw Cen MT Condensed" panose="020B0606020104020203" pitchFamily="34" charset="0"/>
                        </a:rPr>
                        <a:t>76</a:t>
                      </a:r>
                      <a:endParaRPr lang="en-US" sz="1800" b="1" i="0" u="none" strike="noStrike" dirty="0">
                        <a:solidFill>
                          <a:srgbClr val="000000"/>
                        </a:solidFill>
                        <a:effectLst/>
                        <a:latin typeface="Tw Cen MT Condensed" panose="020B0606020104020203" pitchFamily="34" charset="0"/>
                      </a:endParaRPr>
                    </a:p>
                  </a:txBody>
                  <a:tcPr marL="9525" marR="9525" marT="9525" marB="0" anchor="b"/>
                </a:tc>
                <a:tc>
                  <a:txBody>
                    <a:bodyPr/>
                    <a:lstStyle/>
                    <a:p>
                      <a:pPr algn="ctr" rtl="0" fontAlgn="b"/>
                      <a:r>
                        <a:rPr lang="en-US" sz="1800" u="none" strike="noStrike" dirty="0">
                          <a:effectLst/>
                          <a:latin typeface="Tw Cen MT Condensed" panose="020B0606020104020203" pitchFamily="34" charset="0"/>
                        </a:rPr>
                        <a:t>63</a:t>
                      </a:r>
                      <a:endParaRPr lang="en-US" sz="1800" b="1" i="0" u="none" strike="noStrike" dirty="0">
                        <a:solidFill>
                          <a:srgbClr val="000000"/>
                        </a:solidFill>
                        <a:effectLst/>
                        <a:latin typeface="Tw Cen MT Condensed" panose="020B0606020104020203" pitchFamily="34" charset="0"/>
                      </a:endParaRPr>
                    </a:p>
                  </a:txBody>
                  <a:tcPr marL="9525" marR="9525" marT="9525" marB="0" anchor="b"/>
                </a:tc>
                <a:tc>
                  <a:txBody>
                    <a:bodyPr/>
                    <a:lstStyle/>
                    <a:p>
                      <a:pPr algn="ctr" rtl="0" fontAlgn="b"/>
                      <a:r>
                        <a:rPr lang="en-US" sz="1800" u="none" strike="noStrike" dirty="0">
                          <a:effectLst/>
                          <a:latin typeface="Tw Cen MT Condensed" panose="020B0606020104020203" pitchFamily="34" charset="0"/>
                        </a:rPr>
                        <a:t>10.17</a:t>
                      </a:r>
                      <a:endParaRPr lang="en-US" sz="1800" b="1" i="0" u="none" strike="noStrike" dirty="0">
                        <a:solidFill>
                          <a:srgbClr val="000000"/>
                        </a:solidFill>
                        <a:effectLst/>
                        <a:latin typeface="Tw Cen MT Condensed" panose="020B0606020104020203" pitchFamily="34" charset="0"/>
                      </a:endParaRPr>
                    </a:p>
                  </a:txBody>
                  <a:tcPr marL="9525" marR="9525" marT="9525" marB="0" anchor="b"/>
                </a:tc>
                <a:extLst>
                  <a:ext uri="{0D108BD9-81ED-4DB2-BD59-A6C34878D82A}">
                    <a16:rowId xmlns:a16="http://schemas.microsoft.com/office/drawing/2014/main" val="10006"/>
                  </a:ext>
                </a:extLst>
              </a:tr>
              <a:tr h="330064">
                <a:tc>
                  <a:txBody>
                    <a:bodyPr/>
                    <a:lstStyle/>
                    <a:p>
                      <a:pPr algn="ctr" rtl="0" fontAlgn="b"/>
                      <a:r>
                        <a:rPr lang="en-US" sz="1800" u="none" strike="noStrike" dirty="0">
                          <a:effectLst/>
                          <a:latin typeface="Tw Cen MT Condensed" panose="020B0606020104020203" pitchFamily="34" charset="0"/>
                        </a:rPr>
                        <a:t>Fee Increase</a:t>
                      </a:r>
                      <a:endParaRPr lang="en-US" sz="1800" b="1" i="0" u="none" strike="noStrike" dirty="0">
                        <a:solidFill>
                          <a:srgbClr val="000000"/>
                        </a:solidFill>
                        <a:effectLst/>
                        <a:latin typeface="Tw Cen MT Condensed" panose="020B0606020104020203" pitchFamily="34" charset="0"/>
                      </a:endParaRPr>
                    </a:p>
                  </a:txBody>
                  <a:tcPr marL="9525" marR="9525" marT="9525" marB="0" anchor="b"/>
                </a:tc>
                <a:tc>
                  <a:txBody>
                    <a:bodyPr/>
                    <a:lstStyle/>
                    <a:p>
                      <a:pPr algn="ctr" rtl="0" fontAlgn="b"/>
                      <a:r>
                        <a:rPr lang="en-US" sz="1800" u="none" strike="noStrike" dirty="0">
                          <a:effectLst/>
                          <a:latin typeface="Tw Cen MT Condensed" panose="020B0606020104020203" pitchFamily="34" charset="0"/>
                        </a:rPr>
                        <a:t> </a:t>
                      </a:r>
                      <a:endParaRPr lang="en-US" sz="1800" b="1" i="0" u="none" strike="noStrike" dirty="0">
                        <a:solidFill>
                          <a:srgbClr val="000000"/>
                        </a:solidFill>
                        <a:effectLst/>
                        <a:latin typeface="Tw Cen MT Condensed" panose="020B0606020104020203" pitchFamily="34" charset="0"/>
                      </a:endParaRPr>
                    </a:p>
                  </a:txBody>
                  <a:tcPr marL="9525" marR="9525" marT="9525" marB="0" anchor="b"/>
                </a:tc>
                <a:tc>
                  <a:txBody>
                    <a:bodyPr/>
                    <a:lstStyle/>
                    <a:p>
                      <a:pPr algn="ctr" rtl="0" fontAlgn="b"/>
                      <a:r>
                        <a:rPr lang="en-US" sz="1800" u="none" strike="noStrike" dirty="0">
                          <a:effectLst/>
                          <a:latin typeface="Tw Cen MT Condensed" panose="020B0606020104020203" pitchFamily="34" charset="0"/>
                        </a:rPr>
                        <a:t>$120,280.94 </a:t>
                      </a:r>
                      <a:endParaRPr lang="en-US" sz="1800" b="1" i="0" u="none" strike="noStrike" dirty="0">
                        <a:solidFill>
                          <a:srgbClr val="000000"/>
                        </a:solidFill>
                        <a:effectLst/>
                        <a:latin typeface="Tw Cen MT Condensed" panose="020B0606020104020203" pitchFamily="34" charset="0"/>
                      </a:endParaRPr>
                    </a:p>
                  </a:txBody>
                  <a:tcPr marL="9525" marR="9525" marT="9525" marB="0" anchor="b"/>
                </a:tc>
                <a:tc>
                  <a:txBody>
                    <a:bodyPr/>
                    <a:lstStyle/>
                    <a:p>
                      <a:pPr algn="ctr" rtl="0" fontAlgn="b"/>
                      <a:r>
                        <a:rPr lang="en-US" sz="1800" u="none" strike="noStrike">
                          <a:effectLst/>
                          <a:latin typeface="Tw Cen MT Condensed" panose="020B0606020104020203" pitchFamily="34" charset="0"/>
                        </a:rPr>
                        <a:t> </a:t>
                      </a:r>
                      <a:endParaRPr lang="en-US" sz="1800" b="1" i="0" u="none" strike="noStrike">
                        <a:solidFill>
                          <a:srgbClr val="000000"/>
                        </a:solidFill>
                        <a:effectLst/>
                        <a:latin typeface="Tw Cen MT Condensed" panose="020B0606020104020203" pitchFamily="34" charset="0"/>
                      </a:endParaRPr>
                    </a:p>
                  </a:txBody>
                  <a:tcPr marL="9525" marR="9525" marT="9525" marB="0" anchor="b"/>
                </a:tc>
                <a:tc>
                  <a:txBody>
                    <a:bodyPr/>
                    <a:lstStyle/>
                    <a:p>
                      <a:pPr algn="ctr" rtl="0" fontAlgn="b"/>
                      <a:r>
                        <a:rPr lang="en-US" sz="1800" u="none" strike="noStrike" dirty="0">
                          <a:effectLst/>
                          <a:latin typeface="Tw Cen MT Condensed" panose="020B0606020104020203" pitchFamily="34" charset="0"/>
                        </a:rPr>
                        <a:t> </a:t>
                      </a:r>
                      <a:endParaRPr lang="en-US" sz="1800" b="1" i="0" u="none" strike="noStrike" dirty="0">
                        <a:solidFill>
                          <a:srgbClr val="000000"/>
                        </a:solidFill>
                        <a:effectLst/>
                        <a:latin typeface="Tw Cen MT Condensed" panose="020B0606020104020203" pitchFamily="34" charset="0"/>
                      </a:endParaRPr>
                    </a:p>
                  </a:txBody>
                  <a:tcPr marL="9525" marR="9525" marT="9525" marB="0" anchor="b"/>
                </a:tc>
                <a:tc>
                  <a:txBody>
                    <a:bodyPr/>
                    <a:lstStyle/>
                    <a:p>
                      <a:pPr algn="ctr" rtl="0" fontAlgn="b"/>
                      <a:r>
                        <a:rPr lang="en-US" sz="1800" u="none" strike="noStrike">
                          <a:effectLst/>
                          <a:latin typeface="Tw Cen MT Condensed" panose="020B0606020104020203" pitchFamily="34" charset="0"/>
                        </a:rPr>
                        <a:t> </a:t>
                      </a:r>
                      <a:endParaRPr lang="en-US" sz="1800" b="1" i="0" u="none" strike="noStrike">
                        <a:solidFill>
                          <a:srgbClr val="000000"/>
                        </a:solidFill>
                        <a:effectLst/>
                        <a:latin typeface="Tw Cen MT Condensed" panose="020B0606020104020203" pitchFamily="34" charset="0"/>
                      </a:endParaRPr>
                    </a:p>
                  </a:txBody>
                  <a:tcPr marL="9525" marR="9525" marT="9525" marB="0" anchor="b"/>
                </a:tc>
                <a:tc>
                  <a:txBody>
                    <a:bodyPr/>
                    <a:lstStyle/>
                    <a:p>
                      <a:pPr algn="ctr" rtl="0" fontAlgn="b"/>
                      <a:r>
                        <a:rPr lang="en-US" sz="1800" u="none" strike="noStrike" dirty="0">
                          <a:effectLst/>
                          <a:latin typeface="Tw Cen MT Condensed" panose="020B0606020104020203" pitchFamily="34" charset="0"/>
                        </a:rPr>
                        <a:t> </a:t>
                      </a:r>
                      <a:endParaRPr lang="en-US" sz="1800" b="1" i="0" u="none" strike="noStrike" dirty="0">
                        <a:solidFill>
                          <a:srgbClr val="000000"/>
                        </a:solidFill>
                        <a:effectLst/>
                        <a:latin typeface="Tw Cen MT Condensed" panose="020B0606020104020203" pitchFamily="34" charset="0"/>
                      </a:endParaRPr>
                    </a:p>
                  </a:txBody>
                  <a:tcPr marL="9525" marR="9525" marT="9525" marB="0" anchor="b"/>
                </a:tc>
                <a:tc>
                  <a:txBody>
                    <a:bodyPr/>
                    <a:lstStyle/>
                    <a:p>
                      <a:pPr algn="ctr" rtl="0" fontAlgn="b"/>
                      <a:r>
                        <a:rPr lang="en-US" sz="1800" u="none" strike="noStrike">
                          <a:effectLst/>
                          <a:latin typeface="Tw Cen MT Condensed" panose="020B0606020104020203" pitchFamily="34" charset="0"/>
                        </a:rPr>
                        <a:t> </a:t>
                      </a:r>
                      <a:endParaRPr lang="en-US" sz="1800" b="1" i="0" u="none" strike="noStrike">
                        <a:solidFill>
                          <a:srgbClr val="000000"/>
                        </a:solidFill>
                        <a:effectLst/>
                        <a:latin typeface="Tw Cen MT Condensed" panose="020B0606020104020203" pitchFamily="34" charset="0"/>
                      </a:endParaRPr>
                    </a:p>
                  </a:txBody>
                  <a:tcPr marL="9525" marR="9525" marT="9525" marB="0" anchor="b"/>
                </a:tc>
                <a:tc>
                  <a:txBody>
                    <a:bodyPr/>
                    <a:lstStyle/>
                    <a:p>
                      <a:pPr algn="ctr" rtl="0" fontAlgn="b"/>
                      <a:r>
                        <a:rPr lang="en-US" sz="1800" u="none" strike="noStrike" dirty="0">
                          <a:effectLst/>
                          <a:latin typeface="Tw Cen MT Condensed" panose="020B0606020104020203" pitchFamily="34" charset="0"/>
                        </a:rPr>
                        <a:t> </a:t>
                      </a:r>
                      <a:endParaRPr lang="en-US" sz="1800" b="1" i="0" u="none" strike="noStrike" dirty="0">
                        <a:solidFill>
                          <a:srgbClr val="000000"/>
                        </a:solidFill>
                        <a:effectLst/>
                        <a:latin typeface="Tw Cen MT Condensed" panose="020B0606020104020203" pitchFamily="34" charset="0"/>
                      </a:endParaRPr>
                    </a:p>
                  </a:txBody>
                  <a:tcPr marL="9525" marR="9525" marT="9525" marB="0" anchor="b"/>
                </a:tc>
                <a:extLst>
                  <a:ext uri="{0D108BD9-81ED-4DB2-BD59-A6C34878D82A}">
                    <a16:rowId xmlns:a16="http://schemas.microsoft.com/office/drawing/2014/main" val="10007"/>
                  </a:ext>
                </a:extLst>
              </a:tr>
              <a:tr h="696803">
                <a:tc>
                  <a:txBody>
                    <a:bodyPr/>
                    <a:lstStyle/>
                    <a:p>
                      <a:pPr algn="ctr" rtl="0" fontAlgn="b"/>
                      <a:r>
                        <a:rPr lang="en-US" sz="1800" u="none" strike="noStrike" dirty="0" smtClean="0">
                          <a:effectLst/>
                          <a:latin typeface="Tw Cen MT Condensed" panose="020B0606020104020203" pitchFamily="34" charset="0"/>
                        </a:rPr>
                        <a:t>30-Jun-17</a:t>
                      </a:r>
                      <a:endParaRPr lang="en-US" sz="1800" b="1" i="0" u="none" strike="noStrike" dirty="0">
                        <a:solidFill>
                          <a:srgbClr val="000000"/>
                        </a:solidFill>
                        <a:effectLst/>
                        <a:latin typeface="Tw Cen MT Condensed" panose="020B0606020104020203" pitchFamily="34" charset="0"/>
                      </a:endParaRPr>
                    </a:p>
                  </a:txBody>
                  <a:tcPr marL="9525" marR="9525" marT="9525" marB="0" anchor="b"/>
                </a:tc>
                <a:tc>
                  <a:txBody>
                    <a:bodyPr/>
                    <a:lstStyle/>
                    <a:p>
                      <a:pPr algn="ctr" rtl="0" fontAlgn="b"/>
                      <a:r>
                        <a:rPr lang="en-US" sz="1800" b="0" i="0" u="none" strike="noStrike" dirty="0" smtClean="0">
                          <a:solidFill>
                            <a:schemeClr val="dk1"/>
                          </a:solidFill>
                          <a:effectLst/>
                          <a:latin typeface="Tw Cen MT Condensed" panose="020B0606020104020203" pitchFamily="34" charset="0"/>
                        </a:rPr>
                        <a:t>586</a:t>
                      </a:r>
                      <a:endParaRPr lang="en-US" sz="1800" b="1" i="0" u="none" strike="noStrike" dirty="0">
                        <a:solidFill>
                          <a:srgbClr val="000000"/>
                        </a:solidFill>
                        <a:effectLst/>
                        <a:latin typeface="Tw Cen MT Condensed" panose="020B0606020104020203" pitchFamily="34" charset="0"/>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800" u="none" strike="noStrike" dirty="0" smtClean="0">
                        <a:effectLst/>
                        <a:latin typeface="Tw Cen MT Condensed" panose="020B0606020104020203" pitchFamily="34" charset="0"/>
                      </a:endParaRPr>
                    </a:p>
                    <a:p>
                      <a:pPr marL="0" marR="0" lvl="0" indent="0" algn="ctr" defTabSz="914400" rtl="0" eaLnBrk="1" fontAlgn="b" latinLnBrk="0" hangingPunct="1">
                        <a:lnSpc>
                          <a:spcPct val="100000"/>
                        </a:lnSpc>
                        <a:spcBef>
                          <a:spcPts val="0"/>
                        </a:spcBef>
                        <a:spcAft>
                          <a:spcPts val="0"/>
                        </a:spcAft>
                        <a:buClrTx/>
                        <a:buSzTx/>
                        <a:buFontTx/>
                        <a:buNone/>
                        <a:tabLst/>
                        <a:defRPr/>
                      </a:pPr>
                      <a:r>
                        <a:rPr lang="en-US" sz="1800" u="none" strike="noStrike" dirty="0" smtClean="0">
                          <a:effectLst/>
                          <a:latin typeface="Tw Cen MT Condensed" panose="020B0606020104020203" pitchFamily="34" charset="0"/>
                        </a:rPr>
                        <a:t>$19,054,474.00</a:t>
                      </a:r>
                      <a:endParaRPr lang="en-US" sz="1800" b="1" i="0" u="none" strike="noStrike" dirty="0">
                        <a:solidFill>
                          <a:srgbClr val="000000"/>
                        </a:solidFill>
                        <a:effectLst/>
                        <a:latin typeface="Tw Cen MT Condensed" panose="020B0606020104020203" pitchFamily="34" charset="0"/>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800" u="none" strike="noStrike" dirty="0" smtClean="0">
                          <a:effectLst/>
                          <a:latin typeface="Tw Cen MT Condensed" panose="020B0606020104020203" pitchFamily="34" charset="0"/>
                        </a:rPr>
                        <a:t>150,438</a:t>
                      </a:r>
                      <a:endParaRPr lang="en-US" sz="1800" b="1" i="0" u="none" strike="noStrike" dirty="0">
                        <a:solidFill>
                          <a:srgbClr val="000000"/>
                        </a:solidFill>
                        <a:effectLst/>
                        <a:latin typeface="Tw Cen MT Condensed" panose="020B0606020104020203" pitchFamily="34" charset="0"/>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800" b="0" i="0" u="none" strike="noStrike" dirty="0" smtClean="0">
                          <a:solidFill>
                            <a:srgbClr val="000000"/>
                          </a:solidFill>
                          <a:effectLst/>
                          <a:latin typeface="Tw Cen MT Condensed" panose="020B0606020104020203" pitchFamily="34" charset="0"/>
                        </a:rPr>
                        <a:t>$32,516.17</a:t>
                      </a:r>
                      <a:endParaRPr lang="en-US" sz="1800" b="0" i="0" u="none" strike="noStrike" dirty="0">
                        <a:solidFill>
                          <a:srgbClr val="000000"/>
                        </a:solidFill>
                        <a:effectLst/>
                        <a:latin typeface="Tw Cen MT Condensed" panose="020B0606020104020203" pitchFamily="34" charset="0"/>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800" b="0" i="0" u="none" strike="noStrike" dirty="0" smtClean="0">
                          <a:solidFill>
                            <a:srgbClr val="000000"/>
                          </a:solidFill>
                          <a:effectLst/>
                          <a:latin typeface="Tw Cen MT Condensed" panose="020B0606020104020203" pitchFamily="34" charset="0"/>
                        </a:rPr>
                        <a:t>$126.66</a:t>
                      </a:r>
                      <a:endParaRPr lang="en-US" sz="1800" b="0" i="0" u="none" strike="noStrike" dirty="0">
                        <a:solidFill>
                          <a:srgbClr val="000000"/>
                        </a:solidFill>
                        <a:effectLst/>
                        <a:latin typeface="Tw Cen MT Condensed" panose="020B0606020104020203" pitchFamily="34" charset="0"/>
                      </a:endParaRPr>
                    </a:p>
                  </a:txBody>
                  <a:tcPr marL="9525" marR="9525" marT="9525" marB="0" anchor="b"/>
                </a:tc>
                <a:tc>
                  <a:txBody>
                    <a:bodyPr/>
                    <a:lstStyle/>
                    <a:p>
                      <a:pPr algn="ctr" rtl="0" fontAlgn="b"/>
                      <a:r>
                        <a:rPr lang="en-US" sz="1800" u="none" strike="noStrike" dirty="0" smtClean="0">
                          <a:effectLst/>
                          <a:latin typeface="Tw Cen MT Condensed" panose="020B0606020104020203" pitchFamily="34" charset="0"/>
                        </a:rPr>
                        <a:t>74</a:t>
                      </a:r>
                      <a:endParaRPr lang="en-US" sz="1800" b="1" i="0" u="none" strike="noStrike" dirty="0">
                        <a:solidFill>
                          <a:srgbClr val="000000"/>
                        </a:solidFill>
                        <a:effectLst/>
                        <a:latin typeface="Tw Cen MT Condensed" panose="020B0606020104020203" pitchFamily="34" charset="0"/>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800" u="none" strike="noStrike" dirty="0" smtClean="0">
                          <a:effectLst/>
                          <a:latin typeface="Tw Cen MT Condensed" panose="020B0606020104020203" pitchFamily="34" charset="0"/>
                        </a:rPr>
                        <a:t>61</a:t>
                      </a:r>
                      <a:endParaRPr lang="en-US" sz="1800" b="1" i="0" u="none" strike="noStrike" dirty="0">
                        <a:solidFill>
                          <a:srgbClr val="000000"/>
                        </a:solidFill>
                        <a:effectLst/>
                        <a:latin typeface="Tw Cen MT Condensed" panose="020B0606020104020203" pitchFamily="34" charset="0"/>
                      </a:endParaRPr>
                    </a:p>
                  </a:txBody>
                  <a:tcPr marL="9525" marR="9525" marT="9525" marB="0" anchor="b"/>
                </a:tc>
                <a:tc>
                  <a:txBody>
                    <a:bodyPr/>
                    <a:lstStyle/>
                    <a:p>
                      <a:pPr algn="ctr" rtl="0" fontAlgn="b"/>
                      <a:r>
                        <a:rPr lang="en-US" sz="1800" b="0" i="0" u="none" strike="noStrike" dirty="0" smtClean="0">
                          <a:solidFill>
                            <a:srgbClr val="000000"/>
                          </a:solidFill>
                          <a:effectLst/>
                          <a:latin typeface="Tw Cen MT Condensed" panose="020B0606020104020203" pitchFamily="34" charset="0"/>
                        </a:rPr>
                        <a:t>9.61</a:t>
                      </a:r>
                      <a:endParaRPr lang="en-US" sz="1800" b="0" i="0" u="none" strike="noStrike" dirty="0">
                        <a:solidFill>
                          <a:srgbClr val="000000"/>
                        </a:solidFill>
                        <a:effectLst/>
                        <a:latin typeface="Tw Cen MT Condensed" panose="020B0606020104020203" pitchFamily="34" charset="0"/>
                      </a:endParaRPr>
                    </a:p>
                  </a:txBody>
                  <a:tcPr marL="9525" marR="9525" marT="9525" marB="0" anchor="b"/>
                </a:tc>
                <a:extLst>
                  <a:ext uri="{0D108BD9-81ED-4DB2-BD59-A6C34878D82A}">
                    <a16:rowId xmlns:a16="http://schemas.microsoft.com/office/drawing/2014/main" val="10008"/>
                  </a:ext>
                </a:extLst>
              </a:tr>
              <a:tr h="329184">
                <a:tc>
                  <a:txBody>
                    <a:bodyPr/>
                    <a:lstStyle/>
                    <a:p>
                      <a:pPr algn="ctr" rtl="0" fontAlgn="b"/>
                      <a:r>
                        <a:rPr lang="en-US" sz="1800" u="none" strike="noStrike" dirty="0">
                          <a:effectLst/>
                          <a:latin typeface="Tw Cen MT Condensed" panose="020B0606020104020203" pitchFamily="34" charset="0"/>
                        </a:rPr>
                        <a:t>Fee </a:t>
                      </a:r>
                      <a:r>
                        <a:rPr lang="en-US" sz="1800" u="none" strike="noStrike" dirty="0" smtClean="0">
                          <a:effectLst/>
                          <a:latin typeface="Tw Cen MT Condensed" panose="020B0606020104020203" pitchFamily="34" charset="0"/>
                        </a:rPr>
                        <a:t>Decrease</a:t>
                      </a:r>
                      <a:endParaRPr lang="en-US" sz="1800" b="1" i="0" u="none" strike="noStrike" dirty="0">
                        <a:solidFill>
                          <a:srgbClr val="000000"/>
                        </a:solidFill>
                        <a:effectLst/>
                        <a:latin typeface="Tw Cen MT Condensed" panose="020B0606020104020203" pitchFamily="34" charset="0"/>
                      </a:endParaRPr>
                    </a:p>
                  </a:txBody>
                  <a:tcPr marL="9525" marR="9525" marT="9525" marB="0" anchor="b"/>
                </a:tc>
                <a:tc>
                  <a:txBody>
                    <a:bodyPr/>
                    <a:lstStyle/>
                    <a:p>
                      <a:pPr algn="ctr" rtl="0" fontAlgn="b"/>
                      <a:r>
                        <a:rPr lang="en-US" sz="1800" u="none" strike="noStrike" dirty="0">
                          <a:effectLst/>
                          <a:latin typeface="Tw Cen MT Condensed" panose="020B0606020104020203" pitchFamily="34" charset="0"/>
                        </a:rPr>
                        <a:t> </a:t>
                      </a:r>
                      <a:endParaRPr lang="en-US" sz="1800" b="1" i="0" u="none" strike="noStrike" dirty="0">
                        <a:solidFill>
                          <a:srgbClr val="000000"/>
                        </a:solidFill>
                        <a:effectLst/>
                        <a:latin typeface="Tw Cen MT Condensed" panose="020B0606020104020203" pitchFamily="34" charset="0"/>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800" u="none" strike="noStrike" dirty="0" smtClean="0">
                          <a:effectLst/>
                          <a:latin typeface="Tw Cen MT Condensed" panose="020B0606020104020203" pitchFamily="34" charset="0"/>
                        </a:rPr>
                        <a:t>($1,236,012.09)</a:t>
                      </a:r>
                      <a:endParaRPr lang="en-US" sz="1800" b="1" i="0" u="none" strike="noStrike" dirty="0">
                        <a:solidFill>
                          <a:srgbClr val="000000"/>
                        </a:solidFill>
                        <a:effectLst/>
                        <a:latin typeface="Tw Cen MT Condensed" panose="020B0606020104020203" pitchFamily="34" charset="0"/>
                      </a:endParaRPr>
                    </a:p>
                  </a:txBody>
                  <a:tcPr marL="9525" marR="9525" marT="9525" marB="0" anchor="b"/>
                </a:tc>
                <a:tc>
                  <a:txBody>
                    <a:bodyPr/>
                    <a:lstStyle/>
                    <a:p>
                      <a:pPr algn="ctr" rtl="0" fontAlgn="b"/>
                      <a:r>
                        <a:rPr lang="en-US" sz="1800" u="none" strike="noStrike" dirty="0">
                          <a:effectLst/>
                          <a:latin typeface="Tw Cen MT Condensed" panose="020B0606020104020203" pitchFamily="34" charset="0"/>
                        </a:rPr>
                        <a:t> </a:t>
                      </a:r>
                      <a:endParaRPr lang="en-US" sz="1800" b="1" i="0" u="none" strike="noStrike" dirty="0">
                        <a:solidFill>
                          <a:srgbClr val="000000"/>
                        </a:solidFill>
                        <a:effectLst/>
                        <a:latin typeface="Tw Cen MT Condensed" panose="020B0606020104020203" pitchFamily="34" charset="0"/>
                      </a:endParaRPr>
                    </a:p>
                  </a:txBody>
                  <a:tcPr marL="9525" marR="9525" marT="9525" marB="0" anchor="b"/>
                </a:tc>
                <a:tc>
                  <a:txBody>
                    <a:bodyPr/>
                    <a:lstStyle/>
                    <a:p>
                      <a:pPr algn="ctr" rtl="0" fontAlgn="b"/>
                      <a:r>
                        <a:rPr lang="en-US" sz="1800" u="none" strike="noStrike" dirty="0">
                          <a:effectLst/>
                          <a:latin typeface="Tw Cen MT Condensed" panose="020B0606020104020203" pitchFamily="34" charset="0"/>
                        </a:rPr>
                        <a:t> </a:t>
                      </a:r>
                      <a:endParaRPr lang="en-US" sz="1800" b="1" i="0" u="none" strike="noStrike" dirty="0">
                        <a:solidFill>
                          <a:srgbClr val="000000"/>
                        </a:solidFill>
                        <a:effectLst/>
                        <a:latin typeface="Tw Cen MT Condensed" panose="020B0606020104020203" pitchFamily="34" charset="0"/>
                      </a:endParaRPr>
                    </a:p>
                  </a:txBody>
                  <a:tcPr marL="9525" marR="9525" marT="9525" marB="0" anchor="b"/>
                </a:tc>
                <a:tc>
                  <a:txBody>
                    <a:bodyPr/>
                    <a:lstStyle/>
                    <a:p>
                      <a:pPr algn="ctr" rtl="0" fontAlgn="b"/>
                      <a:r>
                        <a:rPr lang="en-US" sz="1800" u="none" strike="noStrike">
                          <a:effectLst/>
                          <a:latin typeface="Tw Cen MT Condensed" panose="020B0606020104020203" pitchFamily="34" charset="0"/>
                        </a:rPr>
                        <a:t> </a:t>
                      </a:r>
                      <a:endParaRPr lang="en-US" sz="1800" b="1" i="0" u="none" strike="noStrike">
                        <a:solidFill>
                          <a:srgbClr val="000000"/>
                        </a:solidFill>
                        <a:effectLst/>
                        <a:latin typeface="Tw Cen MT Condensed" panose="020B0606020104020203" pitchFamily="34" charset="0"/>
                      </a:endParaRPr>
                    </a:p>
                  </a:txBody>
                  <a:tcPr marL="9525" marR="9525" marT="9525" marB="0" anchor="b"/>
                </a:tc>
                <a:tc>
                  <a:txBody>
                    <a:bodyPr/>
                    <a:lstStyle/>
                    <a:p>
                      <a:pPr algn="ctr" rtl="0" fontAlgn="b"/>
                      <a:r>
                        <a:rPr lang="en-US" sz="1800" u="none" strike="noStrike" dirty="0">
                          <a:effectLst/>
                          <a:latin typeface="Tw Cen MT Condensed" panose="020B0606020104020203" pitchFamily="34" charset="0"/>
                        </a:rPr>
                        <a:t> </a:t>
                      </a:r>
                      <a:endParaRPr lang="en-US" sz="1800" b="1" i="0" u="none" strike="noStrike" dirty="0">
                        <a:solidFill>
                          <a:srgbClr val="000000"/>
                        </a:solidFill>
                        <a:effectLst/>
                        <a:latin typeface="Tw Cen MT Condensed" panose="020B0606020104020203" pitchFamily="34" charset="0"/>
                      </a:endParaRPr>
                    </a:p>
                  </a:txBody>
                  <a:tcPr marL="9525" marR="9525" marT="9525" marB="0" anchor="b"/>
                </a:tc>
                <a:tc>
                  <a:txBody>
                    <a:bodyPr/>
                    <a:lstStyle/>
                    <a:p>
                      <a:pPr algn="ctr" rtl="0" fontAlgn="b"/>
                      <a:r>
                        <a:rPr lang="en-US" sz="1800" u="none" strike="noStrike" dirty="0">
                          <a:effectLst/>
                          <a:latin typeface="Tw Cen MT Condensed" panose="020B0606020104020203" pitchFamily="34" charset="0"/>
                        </a:rPr>
                        <a:t> </a:t>
                      </a:r>
                      <a:endParaRPr lang="en-US" sz="1800" b="1" i="0" u="none" strike="noStrike" dirty="0">
                        <a:solidFill>
                          <a:srgbClr val="000000"/>
                        </a:solidFill>
                        <a:effectLst/>
                        <a:latin typeface="Tw Cen MT Condensed" panose="020B0606020104020203" pitchFamily="34" charset="0"/>
                      </a:endParaRPr>
                    </a:p>
                  </a:txBody>
                  <a:tcPr marL="9525" marR="9525" marT="9525" marB="0" anchor="b"/>
                </a:tc>
                <a:tc>
                  <a:txBody>
                    <a:bodyPr/>
                    <a:lstStyle/>
                    <a:p>
                      <a:pPr algn="ctr" rtl="0" fontAlgn="b"/>
                      <a:r>
                        <a:rPr lang="en-US" sz="1800" u="none" strike="noStrike" dirty="0">
                          <a:effectLst/>
                          <a:latin typeface="Tw Cen MT Condensed" panose="020B0606020104020203" pitchFamily="34" charset="0"/>
                        </a:rPr>
                        <a:t> </a:t>
                      </a:r>
                      <a:endParaRPr lang="en-US" sz="1800" b="1" i="0" u="none" strike="noStrike" dirty="0">
                        <a:solidFill>
                          <a:srgbClr val="000000"/>
                        </a:solidFill>
                        <a:effectLst/>
                        <a:latin typeface="Tw Cen MT Condensed" panose="020B0606020104020203" pitchFamily="34" charset="0"/>
                      </a:endParaRPr>
                    </a:p>
                  </a:txBody>
                  <a:tcPr marL="9525" marR="9525" marT="9525" marB="0" anchor="b"/>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74029159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 TEN FINDINGS</a:t>
            </a:r>
            <a:endParaRPr lang="en-US" altLang="en-US" dirty="0"/>
          </a:p>
        </p:txBody>
      </p:sp>
      <p:sp>
        <p:nvSpPr>
          <p:cNvPr id="5" name="Content Placeholder 4"/>
          <p:cNvSpPr>
            <a:spLocks noGrp="1"/>
          </p:cNvSpPr>
          <p:nvPr>
            <p:ph idx="1"/>
          </p:nvPr>
        </p:nvSpPr>
        <p:spPr>
          <a:solidFill>
            <a:srgbClr val="FFC000">
              <a:alpha val="70000"/>
            </a:srgbClr>
          </a:solidFill>
        </p:spPr>
        <p:txBody>
          <a:bodyPr>
            <a:normAutofit fontScale="92500" lnSpcReduction="10000"/>
          </a:bodyPr>
          <a:lstStyle/>
          <a:p>
            <a:pPr marL="514350" indent="-514350">
              <a:buFont typeface="+mj-lt"/>
              <a:buAutoNum type="arabicPeriod"/>
            </a:pPr>
            <a:r>
              <a:rPr lang="en-US" dirty="0" smtClean="0">
                <a:solidFill>
                  <a:schemeClr val="tx1"/>
                </a:solidFill>
              </a:rPr>
              <a:t>Lack of policies, procedures and internal controls</a:t>
            </a:r>
          </a:p>
          <a:p>
            <a:pPr marL="514350" indent="-514350">
              <a:buFont typeface="+mj-lt"/>
              <a:buAutoNum type="arabicPeriod"/>
            </a:pPr>
            <a:r>
              <a:rPr lang="en-US" dirty="0" smtClean="0">
                <a:solidFill>
                  <a:schemeClr val="tx1"/>
                </a:solidFill>
              </a:rPr>
              <a:t>State Law compliance (Anti-donation, open meetings)</a:t>
            </a:r>
          </a:p>
          <a:p>
            <a:pPr marL="514350" indent="-514350">
              <a:buFont typeface="+mj-lt"/>
              <a:buAutoNum type="arabicPeriod"/>
            </a:pPr>
            <a:r>
              <a:rPr lang="en-US" dirty="0" smtClean="0">
                <a:solidFill>
                  <a:schemeClr val="tx1"/>
                </a:solidFill>
              </a:rPr>
              <a:t>Budgetary compliance</a:t>
            </a:r>
          </a:p>
          <a:p>
            <a:pPr marL="514350" indent="-514350">
              <a:buFont typeface="+mj-lt"/>
              <a:buAutoNum type="arabicPeriod"/>
            </a:pPr>
            <a:r>
              <a:rPr lang="en-US" dirty="0" smtClean="0">
                <a:solidFill>
                  <a:schemeClr val="tx1"/>
                </a:solidFill>
              </a:rPr>
              <a:t>Financial reporting </a:t>
            </a:r>
          </a:p>
          <a:p>
            <a:pPr marL="514350" indent="-514350">
              <a:buFont typeface="+mj-lt"/>
              <a:buAutoNum type="arabicPeriod"/>
            </a:pPr>
            <a:r>
              <a:rPr lang="en-US" dirty="0" smtClean="0">
                <a:solidFill>
                  <a:schemeClr val="tx1"/>
                </a:solidFill>
              </a:rPr>
              <a:t>Cash &amp; investments (Stale checks, no reconciliation)</a:t>
            </a:r>
          </a:p>
          <a:p>
            <a:pPr marL="514350" indent="-514350">
              <a:buFont typeface="+mj-lt"/>
              <a:buAutoNum type="arabicPeriod"/>
            </a:pPr>
            <a:r>
              <a:rPr lang="en-US" dirty="0" smtClean="0">
                <a:solidFill>
                  <a:schemeClr val="tx1"/>
                </a:solidFill>
              </a:rPr>
              <a:t>Payroll &amp; related liabilities (W/H, pay rates, I-9)</a:t>
            </a:r>
          </a:p>
          <a:p>
            <a:pPr marL="514350" indent="-514350">
              <a:buFont typeface="+mj-lt"/>
              <a:buAutoNum type="arabicPeriod"/>
            </a:pPr>
            <a:r>
              <a:rPr lang="en-US" dirty="0" smtClean="0">
                <a:solidFill>
                  <a:schemeClr val="tx1"/>
                </a:solidFill>
              </a:rPr>
              <a:t>Grant compliance</a:t>
            </a:r>
          </a:p>
          <a:p>
            <a:pPr marL="514350" indent="-514350">
              <a:buFont typeface="+mj-lt"/>
              <a:buAutoNum type="arabicPeriod"/>
            </a:pPr>
            <a:r>
              <a:rPr lang="en-US" dirty="0" smtClean="0">
                <a:solidFill>
                  <a:schemeClr val="tx1"/>
                </a:solidFill>
              </a:rPr>
              <a:t>Capital assets (No inventory)</a:t>
            </a:r>
          </a:p>
          <a:p>
            <a:pPr marL="514350" indent="-514350">
              <a:buFont typeface="+mj-lt"/>
              <a:buAutoNum type="arabicPeriod"/>
            </a:pPr>
            <a:r>
              <a:rPr lang="en-US" dirty="0" smtClean="0">
                <a:solidFill>
                  <a:schemeClr val="tx1"/>
                </a:solidFill>
              </a:rPr>
              <a:t>Improper Procurement</a:t>
            </a:r>
          </a:p>
          <a:p>
            <a:pPr marL="514350" indent="-514350">
              <a:buFont typeface="+mj-lt"/>
              <a:buAutoNum type="arabicPeriod"/>
            </a:pPr>
            <a:r>
              <a:rPr lang="en-US" dirty="0" smtClean="0">
                <a:solidFill>
                  <a:schemeClr val="tx1"/>
                </a:solidFill>
              </a:rPr>
              <a:t>Revenue &amp; receivables (Deposit 24 Hr., Cut-off)</a:t>
            </a:r>
          </a:p>
          <a:p>
            <a:pPr marL="0" indent="0">
              <a:buNone/>
            </a:pPr>
            <a:endParaRPr lang="en-US" dirty="0" smtClean="0">
              <a:solidFill>
                <a:schemeClr val="tx1"/>
              </a:solidFill>
            </a:endParaRPr>
          </a:p>
          <a:p>
            <a:pPr marL="0" indent="0">
              <a:buNone/>
            </a:pPr>
            <a:endParaRPr lang="en-US" dirty="0">
              <a:solidFill>
                <a:schemeClr val="tx1"/>
              </a:solidFill>
            </a:endParaRPr>
          </a:p>
        </p:txBody>
      </p:sp>
    </p:spTree>
    <p:extLst>
      <p:ext uri="{BB962C8B-B14F-4D97-AF65-F5344CB8AC3E}">
        <p14:creationId xmlns:p14="http://schemas.microsoft.com/office/powerpoint/2010/main" val="2623629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KEY AUDIT RULE CHANGES</a:t>
            </a:r>
            <a:endParaRPr lang="en-US" altLang="en-US" dirty="0"/>
          </a:p>
        </p:txBody>
      </p:sp>
      <p:sp>
        <p:nvSpPr>
          <p:cNvPr id="5" name="Content Placeholder 4"/>
          <p:cNvSpPr>
            <a:spLocks noGrp="1"/>
          </p:cNvSpPr>
          <p:nvPr>
            <p:ph idx="1"/>
          </p:nvPr>
        </p:nvSpPr>
        <p:spPr>
          <a:solidFill>
            <a:srgbClr val="FFC000">
              <a:alpha val="70000"/>
            </a:srgbClr>
          </a:solidFill>
        </p:spPr>
        <p:txBody>
          <a:bodyPr>
            <a:normAutofit fontScale="92500"/>
          </a:bodyPr>
          <a:lstStyle/>
          <a:p>
            <a:r>
              <a:rPr lang="en-US" dirty="0" smtClean="0">
                <a:solidFill>
                  <a:schemeClr val="tx1"/>
                </a:solidFill>
              </a:rPr>
              <a:t>2.2.2.10.M - Exit conference- requirements for what must be available at exit conference scaled back from full report to draft including the following: independent auditor's report, basic financial statements, findings, schedule of prior year findings, internal control report, and single audit compliance report.</a:t>
            </a:r>
          </a:p>
          <a:p>
            <a:endParaRPr lang="en-US" dirty="0" smtClean="0">
              <a:solidFill>
                <a:schemeClr val="tx1"/>
              </a:solidFill>
            </a:endParaRPr>
          </a:p>
          <a:p>
            <a:r>
              <a:rPr lang="en-US" dirty="0" smtClean="0">
                <a:solidFill>
                  <a:schemeClr val="tx1"/>
                </a:solidFill>
              </a:rPr>
              <a:t>2.2.2.10.W - Capital asset inventory- eliminated the requirement to keep old assets capitalized under historical thresholds (under $5,000) on inventory listing.</a:t>
            </a:r>
            <a:endParaRPr lang="en-US" dirty="0">
              <a:solidFill>
                <a:schemeClr val="tx1"/>
              </a:solidFill>
            </a:endParaRPr>
          </a:p>
        </p:txBody>
      </p:sp>
    </p:spTree>
    <p:extLst>
      <p:ext uri="{BB962C8B-B14F-4D97-AF65-F5344CB8AC3E}">
        <p14:creationId xmlns:p14="http://schemas.microsoft.com/office/powerpoint/2010/main" val="1526085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KEY AUDIT RULE CHANGES</a:t>
            </a:r>
            <a:endParaRPr lang="en-US" altLang="en-US" dirty="0"/>
          </a:p>
        </p:txBody>
      </p:sp>
      <p:sp>
        <p:nvSpPr>
          <p:cNvPr id="5" name="Content Placeholder 4"/>
          <p:cNvSpPr>
            <a:spLocks noGrp="1"/>
          </p:cNvSpPr>
          <p:nvPr>
            <p:ph idx="1"/>
          </p:nvPr>
        </p:nvSpPr>
        <p:spPr>
          <a:solidFill>
            <a:srgbClr val="FFC000">
              <a:alpha val="70000"/>
            </a:srgbClr>
          </a:solidFill>
        </p:spPr>
        <p:txBody>
          <a:bodyPr>
            <a:normAutofit/>
          </a:bodyPr>
          <a:lstStyle/>
          <a:p>
            <a:r>
              <a:rPr lang="en-US" dirty="0">
                <a:solidFill>
                  <a:schemeClr val="tx1"/>
                </a:solidFill>
              </a:rPr>
              <a:t>2.2.2.10.M.4  - Once the audit </a:t>
            </a:r>
            <a:r>
              <a:rPr lang="en-US" dirty="0" smtClean="0">
                <a:solidFill>
                  <a:schemeClr val="tx1"/>
                </a:solidFill>
              </a:rPr>
              <a:t>report is released </a:t>
            </a:r>
            <a:r>
              <a:rPr lang="en-US" dirty="0">
                <a:solidFill>
                  <a:schemeClr val="tx1"/>
                </a:solidFill>
              </a:rPr>
              <a:t>to the agency by the </a:t>
            </a:r>
            <a:r>
              <a:rPr lang="en-US" dirty="0" smtClean="0">
                <a:solidFill>
                  <a:schemeClr val="tx1"/>
                </a:solidFill>
              </a:rPr>
              <a:t>State Auditor and five days have passed or unless waived, the audit report shall be presented by the IPA to a quorum of the governing authority at an open meeting.  </a:t>
            </a:r>
            <a:endParaRPr lang="en-US" dirty="0">
              <a:solidFill>
                <a:schemeClr val="tx1"/>
              </a:solidFill>
            </a:endParaRPr>
          </a:p>
        </p:txBody>
      </p:sp>
    </p:spTree>
    <p:extLst>
      <p:ext uri="{BB962C8B-B14F-4D97-AF65-F5344CB8AC3E}">
        <p14:creationId xmlns:p14="http://schemas.microsoft.com/office/powerpoint/2010/main" val="3132290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en-US" dirty="0" smtClean="0"/>
              <a:t>PAST RULES CAUSING PROBLEMS</a:t>
            </a:r>
            <a:br>
              <a:rPr lang="en-US" altLang="en-US" dirty="0" smtClean="0"/>
            </a:br>
            <a:endParaRPr lang="en-US" altLang="en-US" dirty="0"/>
          </a:p>
        </p:txBody>
      </p:sp>
      <p:sp>
        <p:nvSpPr>
          <p:cNvPr id="5" name="Content Placeholder 4"/>
          <p:cNvSpPr>
            <a:spLocks noGrp="1"/>
          </p:cNvSpPr>
          <p:nvPr>
            <p:ph idx="1"/>
          </p:nvPr>
        </p:nvSpPr>
        <p:spPr>
          <a:solidFill>
            <a:srgbClr val="FFC000">
              <a:alpha val="70000"/>
            </a:srgbClr>
          </a:solidFill>
        </p:spPr>
        <p:txBody>
          <a:bodyPr/>
          <a:lstStyle/>
          <a:p>
            <a:pPr marL="0" indent="0" algn="ctr">
              <a:buNone/>
            </a:pPr>
            <a:r>
              <a:rPr lang="en-US" dirty="0">
                <a:solidFill>
                  <a:schemeClr val="tx1"/>
                </a:solidFill>
              </a:rPr>
              <a:t>Cash vs Accrual</a:t>
            </a:r>
            <a:endParaRPr lang="en-US" dirty="0" smtClean="0">
              <a:solidFill>
                <a:schemeClr val="tx1"/>
              </a:solidFill>
            </a:endParaRPr>
          </a:p>
          <a:p>
            <a:r>
              <a:rPr lang="en-US" dirty="0" smtClean="0">
                <a:solidFill>
                  <a:schemeClr val="tx1"/>
                </a:solidFill>
              </a:rPr>
              <a:t>2.2.2.10.D.1 – The financial statements presented in audit report shall be prepared from the agency’s books of record. </a:t>
            </a:r>
          </a:p>
          <a:p>
            <a:r>
              <a:rPr lang="en-US" dirty="0" smtClean="0">
                <a:solidFill>
                  <a:schemeClr val="tx1"/>
                </a:solidFill>
              </a:rPr>
              <a:t>2.2.2.10.D.2 – The financial statements are the responsibility of the agency. </a:t>
            </a:r>
          </a:p>
          <a:p>
            <a:r>
              <a:rPr lang="en-US" dirty="0" smtClean="0">
                <a:solidFill>
                  <a:schemeClr val="tx1"/>
                </a:solidFill>
              </a:rPr>
              <a:t>2.2.2.8.L – IPA shall maintain independence in accordance with governmental auditing standards. </a:t>
            </a:r>
            <a:endParaRPr lang="en-US" dirty="0">
              <a:solidFill>
                <a:schemeClr val="tx1"/>
              </a:solidFill>
            </a:endParaRPr>
          </a:p>
        </p:txBody>
      </p:sp>
    </p:spTree>
    <p:extLst>
      <p:ext uri="{BB962C8B-B14F-4D97-AF65-F5344CB8AC3E}">
        <p14:creationId xmlns:p14="http://schemas.microsoft.com/office/powerpoint/2010/main" val="2364934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en-US" dirty="0" smtClean="0"/>
              <a:t>PAST RULES CAUSING PROBLEMS</a:t>
            </a:r>
            <a:br>
              <a:rPr lang="en-US" altLang="en-US" dirty="0" smtClean="0"/>
            </a:br>
            <a:endParaRPr lang="en-US" altLang="en-US" dirty="0"/>
          </a:p>
        </p:txBody>
      </p:sp>
      <p:sp>
        <p:nvSpPr>
          <p:cNvPr id="5" name="Content Placeholder 4"/>
          <p:cNvSpPr>
            <a:spLocks noGrp="1"/>
          </p:cNvSpPr>
          <p:nvPr>
            <p:ph idx="1"/>
          </p:nvPr>
        </p:nvSpPr>
        <p:spPr>
          <a:solidFill>
            <a:srgbClr val="FFC000">
              <a:alpha val="70000"/>
            </a:srgbClr>
          </a:solidFill>
        </p:spPr>
        <p:txBody>
          <a:bodyPr/>
          <a:lstStyle/>
          <a:p>
            <a:pPr marL="0" indent="0" algn="ctr">
              <a:buNone/>
            </a:pPr>
            <a:r>
              <a:rPr lang="en-US" dirty="0" smtClean="0">
                <a:solidFill>
                  <a:schemeClr val="tx1"/>
                </a:solidFill>
              </a:rPr>
              <a:t>Late Reports</a:t>
            </a:r>
          </a:p>
          <a:p>
            <a:r>
              <a:rPr lang="en-US" dirty="0" smtClean="0">
                <a:solidFill>
                  <a:schemeClr val="tx1"/>
                </a:solidFill>
              </a:rPr>
              <a:t>2.2.2.9.A.5 – As soon as the auditor is aware that the audit will be late, a letter must notify the State Auditor with a copy to the oversight agency (DFA, PED, LGD). Letter shall contain specific explanation regarding why the report will be late. Must be signed by the IPA and a representative of the agency. </a:t>
            </a:r>
          </a:p>
        </p:txBody>
      </p:sp>
    </p:spTree>
    <p:extLst>
      <p:ext uri="{BB962C8B-B14F-4D97-AF65-F5344CB8AC3E}">
        <p14:creationId xmlns:p14="http://schemas.microsoft.com/office/powerpoint/2010/main" val="1117956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Government Finance Experts Conference</a:t>
            </a:r>
            <a:endParaRPr lang="en-US"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8307" y="5959109"/>
            <a:ext cx="852675" cy="852675"/>
          </a:xfrm>
          <a:prstGeom prst="ellipse">
            <a:avLst/>
          </a:prstGeom>
          <a:noFill/>
          <a:ln>
            <a:noFill/>
          </a:ln>
          <a:effectLst>
            <a:outerShdw dist="35921" dir="2700000" algn="ctr" rotWithShape="0">
              <a:srgbClr val="808080"/>
            </a:outerShdw>
            <a:softEdge rad="25400"/>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38100" algn="ctr">
                <a:solidFill>
                  <a:srgbClr val="000000"/>
                </a:solidFill>
                <a:prstDash val="dash"/>
                <a:round/>
                <a:headEnd/>
                <a:tailEnd/>
              </a14:hiddenLine>
            </a:ext>
          </a:extLst>
        </p:spPr>
      </p:pic>
      <p:pic>
        <p:nvPicPr>
          <p:cNvPr id="5" name="Content Placeholder 4"/>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442918" y="1596540"/>
            <a:ext cx="3810000" cy="1095375"/>
          </a:xfrm>
        </p:spPr>
      </p:pic>
      <p:sp>
        <p:nvSpPr>
          <p:cNvPr id="6" name="Rectangle 5"/>
          <p:cNvSpPr/>
          <p:nvPr/>
        </p:nvSpPr>
        <p:spPr>
          <a:xfrm>
            <a:off x="3128023" y="3150029"/>
            <a:ext cx="4572000" cy="1354217"/>
          </a:xfrm>
          <a:prstGeom prst="rect">
            <a:avLst/>
          </a:prstGeom>
        </p:spPr>
        <p:txBody>
          <a:bodyPr>
            <a:spAutoFit/>
          </a:bodyPr>
          <a:lstStyle/>
          <a:p>
            <a:endParaRPr lang="en-US" sz="1100" dirty="0">
              <a:solidFill>
                <a:srgbClr val="000000"/>
              </a:solidFill>
              <a:latin typeface="Cambria" panose="02040503050406030204" pitchFamily="18" charset="0"/>
            </a:endParaRPr>
          </a:p>
          <a:p>
            <a:r>
              <a:rPr lang="en-US" sz="1100" dirty="0">
                <a:solidFill>
                  <a:srgbClr val="000000"/>
                </a:solidFill>
                <a:latin typeface="Cambria" panose="02040503050406030204" pitchFamily="18" charset="0"/>
              </a:rPr>
              <a:t> </a:t>
            </a:r>
          </a:p>
          <a:p>
            <a:r>
              <a:rPr lang="en-US" sz="2400" b="1" dirty="0">
                <a:solidFill>
                  <a:srgbClr val="000000"/>
                </a:solidFill>
                <a:latin typeface="Cambria" panose="02040503050406030204" pitchFamily="18" charset="0"/>
              </a:rPr>
              <a:t>May 21, 22, 23, 2018 </a:t>
            </a:r>
            <a:endParaRPr lang="en-US" sz="2400" dirty="0">
              <a:solidFill>
                <a:srgbClr val="000000"/>
              </a:solidFill>
              <a:latin typeface="Cambria" panose="02040503050406030204" pitchFamily="18" charset="0"/>
            </a:endParaRPr>
          </a:p>
          <a:p>
            <a:r>
              <a:rPr lang="en-US" dirty="0">
                <a:solidFill>
                  <a:srgbClr val="000000"/>
                </a:solidFill>
                <a:latin typeface="Cambria" panose="02040503050406030204" pitchFamily="18" charset="0"/>
              </a:rPr>
              <a:t>Sandia Resort &amp; Casino </a:t>
            </a:r>
          </a:p>
          <a:p>
            <a:r>
              <a:rPr lang="en-US" dirty="0">
                <a:solidFill>
                  <a:srgbClr val="000000"/>
                </a:solidFill>
                <a:latin typeface="Cambria" panose="02040503050406030204" pitchFamily="18" charset="0"/>
              </a:rPr>
              <a:t>Albuquerque </a:t>
            </a:r>
            <a:endParaRPr lang="en-US" dirty="0"/>
          </a:p>
        </p:txBody>
      </p:sp>
      <p:pic>
        <p:nvPicPr>
          <p:cNvPr id="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46345" y="1267388"/>
            <a:ext cx="1753678" cy="1753678"/>
          </a:xfrm>
          <a:prstGeom prst="ellipse">
            <a:avLst/>
          </a:prstGeom>
          <a:noFill/>
          <a:ln>
            <a:noFill/>
          </a:ln>
          <a:effectLst>
            <a:outerShdw dist="35921" dir="2700000" algn="ctr" rotWithShape="0">
              <a:srgbClr val="808080"/>
            </a:outerShdw>
            <a:softEdge rad="25400"/>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38100" algn="ctr">
                <a:solidFill>
                  <a:srgbClr val="000000"/>
                </a:solidFill>
                <a:prstDash val="dash"/>
                <a:round/>
                <a:headEnd/>
                <a:tailEnd/>
              </a14:hiddenLine>
            </a:ext>
          </a:extLst>
        </p:spPr>
      </p:pic>
    </p:spTree>
    <p:extLst>
      <p:ext uri="{BB962C8B-B14F-4D97-AF65-F5344CB8AC3E}">
        <p14:creationId xmlns:p14="http://schemas.microsoft.com/office/powerpoint/2010/main" val="6175326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WE SEE IN THE FUTURE</a:t>
            </a:r>
            <a:endParaRPr lang="en-US" dirty="0"/>
          </a:p>
        </p:txBody>
      </p:sp>
      <p:sp>
        <p:nvSpPr>
          <p:cNvPr id="3" name="TextBox 2"/>
          <p:cNvSpPr txBox="1"/>
          <p:nvPr/>
        </p:nvSpPr>
        <p:spPr>
          <a:xfrm>
            <a:off x="482304" y="1160651"/>
            <a:ext cx="8388626" cy="5109091"/>
          </a:xfrm>
          <a:prstGeom prst="rect">
            <a:avLst/>
          </a:prstGeom>
          <a:solidFill>
            <a:srgbClr val="FFC000">
              <a:alpha val="70000"/>
            </a:srgbClr>
          </a:solidFill>
        </p:spPr>
        <p:txBody>
          <a:bodyPr wrap="square" rtlCol="0">
            <a:spAutoFit/>
          </a:bodyPr>
          <a:lstStyle/>
          <a:p>
            <a:pPr>
              <a:defRPr/>
            </a:pPr>
            <a:r>
              <a:rPr lang="en-US" sz="2800" dirty="0">
                <a:latin typeface="Tw Cen MT Condensed" panose="020B0606020104020203" pitchFamily="34" charset="0"/>
              </a:rPr>
              <a:t>Possible audits of public financing</a:t>
            </a:r>
          </a:p>
          <a:p>
            <a:pPr>
              <a:defRPr/>
            </a:pPr>
            <a:endParaRPr lang="en-US" sz="2800" dirty="0">
              <a:latin typeface="Tw Cen MT Condensed" panose="020B0606020104020203" pitchFamily="34" charset="0"/>
            </a:endParaRPr>
          </a:p>
          <a:p>
            <a:pPr>
              <a:defRPr/>
            </a:pPr>
            <a:r>
              <a:rPr lang="en-US" sz="2800" dirty="0">
                <a:latin typeface="Tw Cen MT Condensed" panose="020B0606020104020203" pitchFamily="34" charset="0"/>
              </a:rPr>
              <a:t>The future of CAFR preparation</a:t>
            </a:r>
          </a:p>
          <a:p>
            <a:pPr>
              <a:defRPr/>
            </a:pPr>
            <a:r>
              <a:rPr lang="en-US" sz="2800" dirty="0" smtClean="0">
                <a:latin typeface="Tw Cen MT Condensed" panose="020B0606020104020203" pitchFamily="34" charset="0"/>
              </a:rPr>
              <a:t>     - Senate </a:t>
            </a:r>
            <a:r>
              <a:rPr lang="en-US" sz="2800" dirty="0">
                <a:latin typeface="Tw Cen MT Condensed" panose="020B0606020104020203" pitchFamily="34" charset="0"/>
              </a:rPr>
              <a:t>Bill 316</a:t>
            </a:r>
          </a:p>
          <a:p>
            <a:pPr>
              <a:defRPr/>
            </a:pPr>
            <a:r>
              <a:rPr lang="en-US" sz="2800" dirty="0" smtClean="0">
                <a:latin typeface="Tw Cen MT Condensed" panose="020B0606020104020203" pitchFamily="34" charset="0"/>
              </a:rPr>
              <a:t>     - Joint </a:t>
            </a:r>
            <a:r>
              <a:rPr lang="en-US" sz="2800" dirty="0">
                <a:latin typeface="Tw Cen MT Condensed" panose="020B0606020104020203" pitchFamily="34" charset="0"/>
              </a:rPr>
              <a:t>task force CPA society and state officials</a:t>
            </a:r>
          </a:p>
          <a:p>
            <a:pPr>
              <a:defRPr/>
            </a:pPr>
            <a:r>
              <a:rPr lang="en-US" sz="2800" dirty="0" smtClean="0">
                <a:latin typeface="Tw Cen MT Condensed" panose="020B0606020104020203" pitchFamily="34" charset="0"/>
              </a:rPr>
              <a:t>     - CAFR </a:t>
            </a:r>
            <a:r>
              <a:rPr lang="en-US" sz="2800" dirty="0">
                <a:latin typeface="Tw Cen MT Condensed" panose="020B0606020104020203" pitchFamily="34" charset="0"/>
              </a:rPr>
              <a:t>is the latest in the </a:t>
            </a:r>
            <a:r>
              <a:rPr lang="en-US" sz="2800" dirty="0" smtClean="0">
                <a:latin typeface="Tw Cen MT Condensed" panose="020B0606020104020203" pitchFamily="34" charset="0"/>
              </a:rPr>
              <a:t>country</a:t>
            </a:r>
            <a:endParaRPr lang="en-US" sz="2800" dirty="0">
              <a:latin typeface="Tw Cen MT Condensed" panose="020B0606020104020203" pitchFamily="34" charset="0"/>
            </a:endParaRPr>
          </a:p>
          <a:p>
            <a:pPr>
              <a:defRPr/>
            </a:pPr>
            <a:r>
              <a:rPr lang="en-US" sz="2800" dirty="0">
                <a:latin typeface="Tw Cen MT Condensed" panose="020B0606020104020203" pitchFamily="34" charset="0"/>
              </a:rPr>
              <a:t> </a:t>
            </a:r>
            <a:r>
              <a:rPr lang="en-US" sz="2800" dirty="0" smtClean="0">
                <a:latin typeface="Tw Cen MT Condensed" panose="020B0606020104020203" pitchFamily="34" charset="0"/>
              </a:rPr>
              <a:t>    - Timely </a:t>
            </a:r>
            <a:r>
              <a:rPr lang="en-US" sz="2800" dirty="0">
                <a:latin typeface="Tw Cen MT Condensed" panose="020B0606020104020203" pitchFamily="34" charset="0"/>
              </a:rPr>
              <a:t>CAFR should increase our bond rating thus lower interest rate.</a:t>
            </a:r>
          </a:p>
          <a:p>
            <a:pPr>
              <a:defRPr/>
            </a:pPr>
            <a:endParaRPr lang="en-US" sz="2800" dirty="0">
              <a:latin typeface="Tw Cen MT Condensed" panose="020B0606020104020203" pitchFamily="34" charset="0"/>
            </a:endParaRPr>
          </a:p>
          <a:p>
            <a:pPr>
              <a:defRPr/>
            </a:pPr>
            <a:r>
              <a:rPr lang="en-US" sz="2800" dirty="0">
                <a:latin typeface="Tw Cen MT Condensed" panose="020B0606020104020203" pitchFamily="34" charset="0"/>
              </a:rPr>
              <a:t>Performance Audits</a:t>
            </a:r>
          </a:p>
          <a:p>
            <a:pPr>
              <a:defRPr/>
            </a:pPr>
            <a:r>
              <a:rPr lang="en-US" sz="2800" dirty="0" smtClean="0">
                <a:latin typeface="Tw Cen MT Condensed" panose="020B0606020104020203" pitchFamily="34" charset="0"/>
              </a:rPr>
              <a:t>     - Internal </a:t>
            </a:r>
            <a:r>
              <a:rPr lang="en-US" sz="2800" dirty="0">
                <a:latin typeface="Tw Cen MT Condensed" panose="020B0606020104020203" pitchFamily="34" charset="0"/>
              </a:rPr>
              <a:t>control and compliance part of current audits</a:t>
            </a:r>
          </a:p>
          <a:p>
            <a:pPr>
              <a:defRPr/>
            </a:pPr>
            <a:r>
              <a:rPr lang="en-US" sz="2800" dirty="0" smtClean="0">
                <a:latin typeface="Tw Cen MT Condensed" panose="020B0606020104020203" pitchFamily="34" charset="0"/>
              </a:rPr>
              <a:t>     - Revenues </a:t>
            </a:r>
            <a:r>
              <a:rPr lang="en-US" sz="2800" dirty="0">
                <a:latin typeface="Tw Cen MT Condensed" panose="020B0606020104020203" pitchFamily="34" charset="0"/>
              </a:rPr>
              <a:t>should be same or more for all firms</a:t>
            </a:r>
          </a:p>
          <a:p>
            <a:endParaRPr lang="en-US" dirty="0">
              <a:latin typeface="Tw Cen MT Condensed" panose="020B0606020104020203" pitchFamily="34" charset="0"/>
            </a:endParaRPr>
          </a:p>
        </p:txBody>
      </p:sp>
    </p:spTree>
    <p:extLst>
      <p:ext uri="{BB962C8B-B14F-4D97-AF65-F5344CB8AC3E}">
        <p14:creationId xmlns:p14="http://schemas.microsoft.com/office/powerpoint/2010/main" val="36879956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47104" y="1628143"/>
            <a:ext cx="6585857" cy="2909885"/>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p:cNvSpPr txBox="1"/>
          <p:nvPr/>
        </p:nvSpPr>
        <p:spPr>
          <a:xfrm>
            <a:off x="3290579" y="2139984"/>
            <a:ext cx="2377767" cy="584775"/>
          </a:xfrm>
          <a:prstGeom prst="rect">
            <a:avLst/>
          </a:prstGeom>
          <a:noFill/>
        </p:spPr>
        <p:txBody>
          <a:bodyPr wrap="none" rtlCol="0">
            <a:spAutoFit/>
          </a:bodyPr>
          <a:lstStyle/>
          <a:p>
            <a:r>
              <a:rPr lang="en-US" sz="3200" dirty="0" smtClean="0">
                <a:solidFill>
                  <a:srgbClr val="FFCC00"/>
                </a:solidFill>
                <a:latin typeface="Tw Cen MT Condensed Extra Bold" panose="020B0803020202020204" pitchFamily="34" charset="0"/>
              </a:rPr>
              <a:t>CONTRACTING</a:t>
            </a:r>
            <a:endParaRPr lang="en-US" sz="3200" dirty="0">
              <a:solidFill>
                <a:srgbClr val="FFCC00"/>
              </a:solidFill>
              <a:latin typeface="Tw Cen MT Condensed Extra Bold" panose="020B0803020202020204" pitchFamily="34" charset="0"/>
            </a:endParaRPr>
          </a:p>
        </p:txBody>
      </p:sp>
      <p:sp>
        <p:nvSpPr>
          <p:cNvPr id="6" name="TextBox 5"/>
          <p:cNvSpPr txBox="1"/>
          <p:nvPr/>
        </p:nvSpPr>
        <p:spPr>
          <a:xfrm>
            <a:off x="2981149" y="3083086"/>
            <a:ext cx="3020763" cy="769441"/>
          </a:xfrm>
          <a:prstGeom prst="rect">
            <a:avLst/>
          </a:prstGeom>
          <a:noFill/>
        </p:spPr>
        <p:txBody>
          <a:bodyPr wrap="none" rtlCol="0">
            <a:spAutoFit/>
          </a:bodyPr>
          <a:lstStyle/>
          <a:p>
            <a:pPr algn="ctr"/>
            <a:r>
              <a:rPr lang="en-US" sz="4400" dirty="0" smtClean="0">
                <a:solidFill>
                  <a:schemeClr val="bg1"/>
                </a:solidFill>
                <a:latin typeface="Tw Cen MT Condensed" panose="020B0606020104020203" pitchFamily="34" charset="0"/>
              </a:rPr>
              <a:t>AUDIT RULE 2018</a:t>
            </a:r>
            <a:endParaRPr lang="en-US" sz="4400" dirty="0">
              <a:solidFill>
                <a:schemeClr val="bg1"/>
              </a:solidFill>
              <a:latin typeface="Tw Cen MT Condensed" panose="020B0606020104020203" pitchFamily="34" charset="0"/>
            </a:endParaRPr>
          </a:p>
        </p:txBody>
      </p:sp>
      <p:cxnSp>
        <p:nvCxnSpPr>
          <p:cNvPr id="8" name="Straight Connector 7"/>
          <p:cNvCxnSpPr/>
          <p:nvPr/>
        </p:nvCxnSpPr>
        <p:spPr>
          <a:xfrm>
            <a:off x="2197719" y="2951205"/>
            <a:ext cx="4563489" cy="0"/>
          </a:xfrm>
          <a:prstGeom prst="line">
            <a:avLst/>
          </a:prstGeom>
          <a:ln>
            <a:solidFill>
              <a:srgbClr val="FFCC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53860322"/>
      </p:ext>
    </p:extLst>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BASIC OVERVIEW OF THE AUDIT PROCESS</a:t>
            </a:r>
            <a:endParaRPr lang="en-US" dirty="0"/>
          </a:p>
        </p:txBody>
      </p:sp>
      <p:sp>
        <p:nvSpPr>
          <p:cNvPr id="3" name="TextBox 2"/>
          <p:cNvSpPr txBox="1"/>
          <p:nvPr/>
        </p:nvSpPr>
        <p:spPr>
          <a:xfrm>
            <a:off x="482304" y="1160651"/>
            <a:ext cx="8388626" cy="5109091"/>
          </a:xfrm>
          <a:prstGeom prst="rect">
            <a:avLst/>
          </a:prstGeom>
          <a:solidFill>
            <a:srgbClr val="FFC000">
              <a:alpha val="70000"/>
            </a:srgbClr>
          </a:solidFill>
        </p:spPr>
        <p:txBody>
          <a:bodyPr wrap="square" rtlCol="0">
            <a:spAutoFit/>
          </a:bodyPr>
          <a:lstStyle/>
          <a:p>
            <a:pPr marL="514350" indent="-514350">
              <a:buFont typeface="+mj-lt"/>
              <a:buAutoNum type="arabicPeriod"/>
            </a:pPr>
            <a:r>
              <a:rPr lang="en-US" sz="2800" dirty="0">
                <a:latin typeface="Tw Cen MT Condensed" panose="020B0606020104020203" pitchFamily="34" charset="0"/>
              </a:rPr>
              <a:t>Submission of </a:t>
            </a:r>
            <a:r>
              <a:rPr lang="en-US" sz="2800" dirty="0" smtClean="0">
                <a:latin typeface="Tw Cen MT Condensed" panose="020B0606020104020203" pitchFamily="34" charset="0"/>
              </a:rPr>
              <a:t>firm profiles</a:t>
            </a:r>
            <a:endParaRPr lang="en-US" sz="2800" dirty="0">
              <a:latin typeface="Tw Cen MT Condensed" panose="020B0606020104020203" pitchFamily="34" charset="0"/>
            </a:endParaRPr>
          </a:p>
          <a:p>
            <a:pPr marL="514350" indent="-514350">
              <a:buFont typeface="+mj-lt"/>
              <a:buAutoNum type="arabicPeriod"/>
            </a:pPr>
            <a:r>
              <a:rPr lang="en-US" sz="2800" dirty="0">
                <a:latin typeface="Tw Cen MT Condensed" panose="020B0606020104020203" pitchFamily="34" charset="0"/>
              </a:rPr>
              <a:t>Develop the list of approved </a:t>
            </a:r>
            <a:r>
              <a:rPr lang="en-US" sz="2800" dirty="0" smtClean="0">
                <a:latin typeface="Tw Cen MT Condensed" panose="020B0606020104020203" pitchFamily="34" charset="0"/>
              </a:rPr>
              <a:t>audit firms</a:t>
            </a:r>
            <a:endParaRPr lang="en-US" sz="2800" dirty="0">
              <a:latin typeface="Tw Cen MT Condensed" panose="020B0606020104020203" pitchFamily="34" charset="0"/>
            </a:endParaRPr>
          </a:p>
          <a:p>
            <a:pPr marL="514350" indent="-514350">
              <a:buFont typeface="+mj-lt"/>
              <a:buAutoNum type="arabicPeriod"/>
            </a:pPr>
            <a:r>
              <a:rPr lang="en-US" sz="2800" dirty="0">
                <a:latin typeface="Tw Cen MT Condensed" panose="020B0606020104020203" pitchFamily="34" charset="0"/>
              </a:rPr>
              <a:t>State Auditor’s Office will select which audits we will perform</a:t>
            </a:r>
          </a:p>
          <a:p>
            <a:pPr marL="514350" indent="-514350">
              <a:buFont typeface="+mj-lt"/>
              <a:buAutoNum type="arabicPeriod"/>
            </a:pPr>
            <a:r>
              <a:rPr lang="en-US" sz="2800" dirty="0">
                <a:latin typeface="Tw Cen MT Condensed" panose="020B0606020104020203" pitchFamily="34" charset="0"/>
              </a:rPr>
              <a:t>Finalize Audit Rule, Audit Rule trainings &amp; update financial compliance audit contracts</a:t>
            </a:r>
          </a:p>
          <a:p>
            <a:pPr marL="514350" indent="-514350">
              <a:buFont typeface="+mj-lt"/>
              <a:buAutoNum type="arabicPeriod"/>
            </a:pPr>
            <a:r>
              <a:rPr lang="en-US" sz="2800" dirty="0">
                <a:latin typeface="Tw Cen MT Condensed" panose="020B0606020104020203" pitchFamily="34" charset="0"/>
              </a:rPr>
              <a:t>Send notification letters to </a:t>
            </a:r>
            <a:r>
              <a:rPr lang="en-US" sz="2800" dirty="0" smtClean="0">
                <a:latin typeface="Tw Cen MT Condensed" panose="020B0606020104020203" pitchFamily="34" charset="0"/>
              </a:rPr>
              <a:t>Agencies/IPAs</a:t>
            </a:r>
            <a:endParaRPr lang="en-US" sz="2800" dirty="0">
              <a:latin typeface="Tw Cen MT Condensed" panose="020B0606020104020203" pitchFamily="34" charset="0"/>
            </a:endParaRPr>
          </a:p>
          <a:p>
            <a:pPr marL="514350" indent="-514350">
              <a:buFont typeface="+mj-lt"/>
              <a:buAutoNum type="arabicPeriod"/>
            </a:pPr>
            <a:r>
              <a:rPr lang="en-US" sz="2800" dirty="0">
                <a:latin typeface="Tw Cen MT Condensed" panose="020B0606020104020203" pitchFamily="34" charset="0"/>
              </a:rPr>
              <a:t>Agencies must submit draft contract by due date listed in </a:t>
            </a:r>
            <a:r>
              <a:rPr lang="en-US" sz="2800" dirty="0" smtClean="0">
                <a:latin typeface="Tw Cen MT Condensed" panose="020B0606020104020203" pitchFamily="34" charset="0"/>
              </a:rPr>
              <a:t>Audit Rule</a:t>
            </a:r>
            <a:endParaRPr lang="en-US" sz="2800" dirty="0">
              <a:latin typeface="Tw Cen MT Condensed" panose="020B0606020104020203" pitchFamily="34" charset="0"/>
            </a:endParaRPr>
          </a:p>
          <a:p>
            <a:pPr marL="514350" indent="-514350">
              <a:buFont typeface="+mj-lt"/>
              <a:buAutoNum type="arabicPeriod"/>
            </a:pPr>
            <a:r>
              <a:rPr lang="en-US" sz="2800" dirty="0">
                <a:latin typeface="Tw Cen MT Condensed" panose="020B0606020104020203" pitchFamily="34" charset="0"/>
              </a:rPr>
              <a:t>IPAs conduct financial </a:t>
            </a:r>
            <a:r>
              <a:rPr lang="en-US" sz="2800" dirty="0" smtClean="0">
                <a:latin typeface="Tw Cen MT Condensed" panose="020B0606020104020203" pitchFamily="34" charset="0"/>
              </a:rPr>
              <a:t>audits</a:t>
            </a:r>
          </a:p>
          <a:p>
            <a:pPr marL="514350" indent="-514350">
              <a:buFont typeface="+mj-lt"/>
              <a:buAutoNum type="arabicPeriod"/>
            </a:pPr>
            <a:r>
              <a:rPr lang="en-US" sz="2800" dirty="0" smtClean="0">
                <a:latin typeface="Tw Cen MT Condensed" panose="020B0606020104020203" pitchFamily="34" charset="0"/>
              </a:rPr>
              <a:t>Progress payments</a:t>
            </a:r>
            <a:endParaRPr lang="en-US" sz="2800" dirty="0">
              <a:latin typeface="Tw Cen MT Condensed" panose="020B0606020104020203" pitchFamily="34" charset="0"/>
            </a:endParaRPr>
          </a:p>
          <a:p>
            <a:pPr marL="514350" indent="-514350">
              <a:buFont typeface="+mj-lt"/>
              <a:buAutoNum type="arabicPeriod"/>
            </a:pPr>
            <a:r>
              <a:rPr lang="en-US" sz="2800" dirty="0">
                <a:latin typeface="Tw Cen MT Condensed" panose="020B0606020104020203" pitchFamily="34" charset="0"/>
              </a:rPr>
              <a:t>Delivery and review of audit reports</a:t>
            </a:r>
          </a:p>
          <a:p>
            <a:pPr marL="514350" indent="-514350">
              <a:buFont typeface="+mj-lt"/>
              <a:buAutoNum type="arabicPeriod"/>
            </a:pPr>
            <a:r>
              <a:rPr lang="en-US" sz="2800" dirty="0" smtClean="0">
                <a:latin typeface="Tw Cen MT Condensed" panose="020B0606020104020203" pitchFamily="34" charset="0"/>
              </a:rPr>
              <a:t>Report release </a:t>
            </a:r>
            <a:r>
              <a:rPr lang="en-US" sz="2800" dirty="0">
                <a:latin typeface="Tw Cen MT Condensed" panose="020B0606020104020203" pitchFamily="34" charset="0"/>
              </a:rPr>
              <a:t>and final payments</a:t>
            </a:r>
          </a:p>
          <a:p>
            <a:endParaRPr lang="en-US" dirty="0">
              <a:latin typeface="Tw Cen MT Condensed" panose="020B0606020104020203" pitchFamily="34" charset="0"/>
            </a:endParaRPr>
          </a:p>
        </p:txBody>
      </p:sp>
    </p:spTree>
    <p:extLst>
      <p:ext uri="{BB962C8B-B14F-4D97-AF65-F5344CB8AC3E}">
        <p14:creationId xmlns:p14="http://schemas.microsoft.com/office/powerpoint/2010/main" val="35089434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CONTRACTING 101</a:t>
            </a:r>
            <a:endParaRPr lang="en-US" dirty="0"/>
          </a:p>
        </p:txBody>
      </p:sp>
      <p:sp>
        <p:nvSpPr>
          <p:cNvPr id="3" name="Content Placeholder 2"/>
          <p:cNvSpPr>
            <a:spLocks noGrp="1"/>
          </p:cNvSpPr>
          <p:nvPr>
            <p:ph idx="1"/>
          </p:nvPr>
        </p:nvSpPr>
        <p:spPr>
          <a:solidFill>
            <a:srgbClr val="FFC000">
              <a:alpha val="70000"/>
            </a:srgbClr>
          </a:solidFill>
        </p:spPr>
        <p:txBody>
          <a:bodyPr>
            <a:normAutofit fontScale="92500" lnSpcReduction="10000"/>
          </a:bodyPr>
          <a:lstStyle/>
          <a:p>
            <a:r>
              <a:rPr lang="en-US" dirty="0" smtClean="0">
                <a:solidFill>
                  <a:schemeClr val="tx1"/>
                </a:solidFill>
              </a:rPr>
              <a:t>Agency selects IPA </a:t>
            </a:r>
          </a:p>
          <a:p>
            <a:r>
              <a:rPr lang="en-US" dirty="0" smtClean="0">
                <a:solidFill>
                  <a:schemeClr val="tx1"/>
                </a:solidFill>
              </a:rPr>
              <a:t>Agency submits draft contract to OSA through OSA-Connect</a:t>
            </a:r>
          </a:p>
          <a:p>
            <a:r>
              <a:rPr lang="en-US" dirty="0" smtClean="0">
                <a:solidFill>
                  <a:schemeClr val="tx1"/>
                </a:solidFill>
              </a:rPr>
              <a:t>OSA reviews draft contract</a:t>
            </a:r>
          </a:p>
          <a:p>
            <a:r>
              <a:rPr lang="en-US" dirty="0" smtClean="0">
                <a:solidFill>
                  <a:schemeClr val="tx1"/>
                </a:solidFill>
              </a:rPr>
              <a:t>OSA sends a letter of approval to Agency</a:t>
            </a:r>
          </a:p>
          <a:p>
            <a:pPr lvl="1"/>
            <a:r>
              <a:rPr lang="en-US" dirty="0" smtClean="0"/>
              <a:t>If OSA rejects contract, Agency can correct technical errors and resubmit, or request reconsideration </a:t>
            </a:r>
          </a:p>
          <a:p>
            <a:r>
              <a:rPr lang="en-US" dirty="0" smtClean="0">
                <a:solidFill>
                  <a:schemeClr val="tx1"/>
                </a:solidFill>
              </a:rPr>
              <a:t>Agency obtains necessary signatures and third-party approvals (PED, HED, DFA)</a:t>
            </a:r>
          </a:p>
          <a:p>
            <a:r>
              <a:rPr lang="en-US" dirty="0" smtClean="0">
                <a:solidFill>
                  <a:schemeClr val="tx1"/>
                </a:solidFill>
              </a:rPr>
              <a:t>Agency sends PDF version of final agreement with all signatures to OSA</a:t>
            </a:r>
            <a:endParaRPr lang="en-US" dirty="0">
              <a:solidFill>
                <a:schemeClr val="tx1"/>
              </a:solidFill>
            </a:endParaRPr>
          </a:p>
        </p:txBody>
      </p:sp>
    </p:spTree>
    <p:extLst>
      <p:ext uri="{BB962C8B-B14F-4D97-AF65-F5344CB8AC3E}">
        <p14:creationId xmlns:p14="http://schemas.microsoft.com/office/powerpoint/2010/main" val="16318182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SELECTING AN AUDITOR</a:t>
            </a:r>
            <a:endParaRPr lang="en-US" dirty="0"/>
          </a:p>
        </p:txBody>
      </p:sp>
      <p:sp>
        <p:nvSpPr>
          <p:cNvPr id="3" name="Content Placeholder 2"/>
          <p:cNvSpPr>
            <a:spLocks noGrp="1"/>
          </p:cNvSpPr>
          <p:nvPr>
            <p:ph idx="1"/>
          </p:nvPr>
        </p:nvSpPr>
        <p:spPr>
          <a:solidFill>
            <a:srgbClr val="FFC000">
              <a:alpha val="70000"/>
            </a:srgbClr>
          </a:solidFill>
        </p:spPr>
        <p:txBody>
          <a:bodyPr>
            <a:normAutofit lnSpcReduction="10000"/>
          </a:bodyPr>
          <a:lstStyle/>
          <a:p>
            <a:r>
              <a:rPr lang="en-US" dirty="0" smtClean="0">
                <a:solidFill>
                  <a:schemeClr val="tx1"/>
                </a:solidFill>
              </a:rPr>
              <a:t>Agency must receive written notification from the State Auditor before beginning the selection process (sent 2/27)</a:t>
            </a:r>
          </a:p>
          <a:p>
            <a:pPr lvl="1"/>
            <a:r>
              <a:rPr lang="en-US" dirty="0" smtClean="0"/>
              <a:t>You can request an exception BEFORE you start the RFP process</a:t>
            </a:r>
          </a:p>
          <a:p>
            <a:pPr lvl="1"/>
            <a:r>
              <a:rPr lang="en-US" dirty="0" smtClean="0"/>
              <a:t>You can perform interim work before this time</a:t>
            </a:r>
          </a:p>
          <a:p>
            <a:r>
              <a:rPr lang="en-US" dirty="0" smtClean="0">
                <a:solidFill>
                  <a:schemeClr val="tx1"/>
                </a:solidFill>
              </a:rPr>
              <a:t>Available at www.osanm.org:</a:t>
            </a:r>
          </a:p>
          <a:p>
            <a:pPr lvl="1"/>
            <a:r>
              <a:rPr lang="en-US" dirty="0" smtClean="0"/>
              <a:t>2018 Audit Rule </a:t>
            </a:r>
          </a:p>
          <a:p>
            <a:pPr lvl="1"/>
            <a:r>
              <a:rPr lang="en-US" dirty="0" smtClean="0"/>
              <a:t>List of approved audit firms </a:t>
            </a:r>
          </a:p>
          <a:p>
            <a:pPr lvl="1"/>
            <a:r>
              <a:rPr lang="en-US" dirty="0" smtClean="0"/>
              <a:t>Past contract information</a:t>
            </a:r>
          </a:p>
          <a:p>
            <a:endParaRPr lang="en-US" dirty="0"/>
          </a:p>
        </p:txBody>
      </p:sp>
    </p:spTree>
    <p:extLst>
      <p:ext uri="{BB962C8B-B14F-4D97-AF65-F5344CB8AC3E}">
        <p14:creationId xmlns:p14="http://schemas.microsoft.com/office/powerpoint/2010/main" val="37181316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SELECTING AN AUDITOR FOR HIGHER ED</a:t>
            </a:r>
            <a:endParaRPr lang="en-US" dirty="0"/>
          </a:p>
        </p:txBody>
      </p:sp>
      <p:sp>
        <p:nvSpPr>
          <p:cNvPr id="3" name="Content Placeholder 2"/>
          <p:cNvSpPr>
            <a:spLocks noGrp="1"/>
          </p:cNvSpPr>
          <p:nvPr>
            <p:ph idx="1"/>
          </p:nvPr>
        </p:nvSpPr>
        <p:spPr>
          <a:solidFill>
            <a:srgbClr val="FFC000">
              <a:alpha val="70000"/>
            </a:srgbClr>
          </a:solidFill>
        </p:spPr>
        <p:txBody>
          <a:bodyPr>
            <a:normAutofit lnSpcReduction="10000"/>
          </a:bodyPr>
          <a:lstStyle/>
          <a:p>
            <a:r>
              <a:rPr lang="en-US" dirty="0" smtClean="0">
                <a:solidFill>
                  <a:schemeClr val="tx1"/>
                </a:solidFill>
              </a:rPr>
              <a:t>Use OSA-Connect to prepare draft contract</a:t>
            </a:r>
          </a:p>
          <a:p>
            <a:r>
              <a:rPr lang="en-US" dirty="0" smtClean="0">
                <a:solidFill>
                  <a:schemeClr val="tx1"/>
                </a:solidFill>
              </a:rPr>
              <a:t>Submit Contract to HED for review and approval</a:t>
            </a:r>
          </a:p>
          <a:p>
            <a:r>
              <a:rPr lang="en-US" dirty="0" smtClean="0">
                <a:solidFill>
                  <a:schemeClr val="tx1"/>
                </a:solidFill>
              </a:rPr>
              <a:t>HED issues each Institution an IPA Contract approval letter</a:t>
            </a:r>
          </a:p>
          <a:p>
            <a:r>
              <a:rPr lang="en-US" dirty="0" smtClean="0">
                <a:solidFill>
                  <a:schemeClr val="tx1"/>
                </a:solidFill>
              </a:rPr>
              <a:t>Institutions submit draft IPA Contract to the OSA via the OSA-Connect website</a:t>
            </a:r>
          </a:p>
          <a:p>
            <a:r>
              <a:rPr lang="en-US" dirty="0" smtClean="0">
                <a:solidFill>
                  <a:schemeClr val="tx1"/>
                </a:solidFill>
              </a:rPr>
              <a:t>OSA reviews and approves draft IPA Contract based upon review and communicates approval via letter</a:t>
            </a:r>
          </a:p>
          <a:p>
            <a:r>
              <a:rPr lang="en-US" dirty="0" smtClean="0">
                <a:solidFill>
                  <a:schemeClr val="tx1"/>
                </a:solidFill>
              </a:rPr>
              <a:t>Institution obtains required contract signatures and submits final contract to OSA by email</a:t>
            </a:r>
          </a:p>
          <a:p>
            <a:endParaRPr lang="en-US" dirty="0"/>
          </a:p>
        </p:txBody>
      </p:sp>
    </p:spTree>
    <p:extLst>
      <p:ext uri="{BB962C8B-B14F-4D97-AF65-F5344CB8AC3E}">
        <p14:creationId xmlns:p14="http://schemas.microsoft.com/office/powerpoint/2010/main" val="15725918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CONTRACTING IS STILL ON OSA-CONNECT</a:t>
            </a:r>
            <a:endParaRPr lang="en-US" dirty="0"/>
          </a:p>
        </p:txBody>
      </p:sp>
      <p:sp>
        <p:nvSpPr>
          <p:cNvPr id="3" name="Content Placeholder 2"/>
          <p:cNvSpPr>
            <a:spLocks noGrp="1"/>
          </p:cNvSpPr>
          <p:nvPr>
            <p:ph idx="1"/>
          </p:nvPr>
        </p:nvSpPr>
        <p:spPr>
          <a:solidFill>
            <a:srgbClr val="FFC000">
              <a:alpha val="70000"/>
            </a:srgbClr>
          </a:solidFill>
        </p:spPr>
        <p:txBody>
          <a:bodyPr/>
          <a:lstStyle/>
          <a:p>
            <a:r>
              <a:rPr lang="en-US" dirty="0" smtClean="0">
                <a:solidFill>
                  <a:schemeClr val="tx1"/>
                </a:solidFill>
              </a:rPr>
              <a:t>WWW.OSA-APP.ORG</a:t>
            </a:r>
          </a:p>
          <a:p>
            <a:r>
              <a:rPr lang="en-US" dirty="0" smtClean="0">
                <a:solidFill>
                  <a:schemeClr val="tx1"/>
                </a:solidFill>
              </a:rPr>
              <a:t>Don’t forget to update the contact persons for your agency.</a:t>
            </a:r>
          </a:p>
          <a:p>
            <a:r>
              <a:rPr lang="en-US" dirty="0" smtClean="0">
                <a:solidFill>
                  <a:schemeClr val="tx1"/>
                </a:solidFill>
              </a:rPr>
              <a:t>Contact Frank Valdez (Frank.Valdez@osa.state.nm.us) for assistance.</a:t>
            </a:r>
          </a:p>
          <a:p>
            <a:r>
              <a:rPr lang="en-US" dirty="0" smtClean="0">
                <a:solidFill>
                  <a:schemeClr val="tx1"/>
                </a:solidFill>
              </a:rPr>
              <a:t>Make sure to review ALL information for your agency, even if it is pre-filled in OSA-Connect.</a:t>
            </a:r>
          </a:p>
          <a:p>
            <a:r>
              <a:rPr lang="en-US" dirty="0" smtClean="0">
                <a:solidFill>
                  <a:schemeClr val="tx1"/>
                </a:solidFill>
              </a:rPr>
              <a:t>Tier System- don’t forget to go to Agency Profile and confirm the tier for your agency for this fiscal year.</a:t>
            </a:r>
          </a:p>
          <a:p>
            <a:endParaRPr lang="en-US" dirty="0" smtClean="0"/>
          </a:p>
          <a:p>
            <a:endParaRPr lang="en-US" dirty="0"/>
          </a:p>
        </p:txBody>
      </p:sp>
    </p:spTree>
    <p:extLst>
      <p:ext uri="{BB962C8B-B14F-4D97-AF65-F5344CB8AC3E}">
        <p14:creationId xmlns:p14="http://schemas.microsoft.com/office/powerpoint/2010/main" val="42815902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1369</TotalTime>
  <Words>1762</Words>
  <Application>Microsoft Office PowerPoint</Application>
  <PresentationFormat>On-screen Show (4:3)</PresentationFormat>
  <Paragraphs>236</Paragraphs>
  <Slides>25</Slides>
  <Notes>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25</vt:i4>
      </vt:variant>
    </vt:vector>
  </HeadingPairs>
  <TitlesOfParts>
    <vt:vector size="33" baseType="lpstr">
      <vt:lpstr>Arial</vt:lpstr>
      <vt:lpstr>Baskerville Old Face</vt:lpstr>
      <vt:lpstr>Calibri</vt:lpstr>
      <vt:lpstr>Cambria</vt:lpstr>
      <vt:lpstr>Times New Roman</vt:lpstr>
      <vt:lpstr>Tw Cen MT Condensed</vt:lpstr>
      <vt:lpstr>Tw Cen MT Condensed Extra Bold</vt:lpstr>
      <vt:lpstr>Office Theme</vt:lpstr>
      <vt:lpstr>PowerPoint Presentation</vt:lpstr>
      <vt:lpstr>AUDIT FEE HISTORY</vt:lpstr>
      <vt:lpstr>WHAT WE SEE IN THE FUTURE</vt:lpstr>
      <vt:lpstr>PowerPoint Presentation</vt:lpstr>
      <vt:lpstr>BASIC OVERVIEW OF THE AUDIT PROCESS</vt:lpstr>
      <vt:lpstr>CONTRACTING 101</vt:lpstr>
      <vt:lpstr>SELECTING AN AUDITOR</vt:lpstr>
      <vt:lpstr>SELECTING AN AUDITOR FOR HIGHER ED</vt:lpstr>
      <vt:lpstr>CONTRACTING IS STILL ON OSA-CONNECT</vt:lpstr>
      <vt:lpstr>WHERE TO FIND CONTRACTING INSTRUCTIONS</vt:lpstr>
      <vt:lpstr>AUDIT AND AUP CONTRACTS</vt:lpstr>
      <vt:lpstr>CONTRACTS and OSA-CONNECT</vt:lpstr>
      <vt:lpstr>PLEASE READ YOUR CONTRACT!</vt:lpstr>
      <vt:lpstr>OSA CONNECT COMMON QUESTIONS &amp; ERRORS</vt:lpstr>
      <vt:lpstr>OSA-CONNECT COMMON ERRORS</vt:lpstr>
      <vt:lpstr>AMENDMENTS TO CONTRACTS</vt:lpstr>
      <vt:lpstr>AMENDMENTS TO CONTRACTS</vt:lpstr>
      <vt:lpstr>PowerPoint Presentation</vt:lpstr>
      <vt:lpstr>KEY AUDIT RULE CHANGES</vt:lpstr>
      <vt:lpstr>TOP TEN FINDINGS</vt:lpstr>
      <vt:lpstr>KEY AUDIT RULE CHANGES</vt:lpstr>
      <vt:lpstr>KEY AUDIT RULE CHANGES</vt:lpstr>
      <vt:lpstr>PAST RULES CAUSING PROBLEMS </vt:lpstr>
      <vt:lpstr>PAST RULES CAUSING PROBLEMS </vt:lpstr>
      <vt:lpstr>Government Finance Experts Conference</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Julian</dc:creator>
  <cp:lastModifiedBy>Frank Valdez</cp:lastModifiedBy>
  <cp:revision>104</cp:revision>
  <cp:lastPrinted>2018-03-21T15:45:56Z</cp:lastPrinted>
  <dcterms:created xsi:type="dcterms:W3CDTF">2013-08-21T19:17:07Z</dcterms:created>
  <dcterms:modified xsi:type="dcterms:W3CDTF">2018-04-04T14:18:46Z</dcterms:modified>
</cp:coreProperties>
</file>