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2" r:id="rId1"/>
  </p:sldMasterIdLst>
  <p:notesMasterIdLst>
    <p:notesMasterId r:id="rId31"/>
  </p:notesMasterIdLst>
  <p:handoutMasterIdLst>
    <p:handoutMasterId r:id="rId32"/>
  </p:handoutMasterIdLst>
  <p:sldIdLst>
    <p:sldId id="257" r:id="rId2"/>
    <p:sldId id="299" r:id="rId3"/>
    <p:sldId id="296" r:id="rId4"/>
    <p:sldId id="292" r:id="rId5"/>
    <p:sldId id="258" r:id="rId6"/>
    <p:sldId id="294" r:id="rId7"/>
    <p:sldId id="271" r:id="rId8"/>
    <p:sldId id="272" r:id="rId9"/>
    <p:sldId id="297" r:id="rId10"/>
    <p:sldId id="263" r:id="rId11"/>
    <p:sldId id="274" r:id="rId12"/>
    <p:sldId id="289" r:id="rId13"/>
    <p:sldId id="290" r:id="rId14"/>
    <p:sldId id="268" r:id="rId15"/>
    <p:sldId id="279" r:id="rId16"/>
    <p:sldId id="278" r:id="rId17"/>
    <p:sldId id="280" r:id="rId18"/>
    <p:sldId id="266" r:id="rId19"/>
    <p:sldId id="281" r:id="rId20"/>
    <p:sldId id="275" r:id="rId21"/>
    <p:sldId id="277" r:id="rId22"/>
    <p:sldId id="262" r:id="rId23"/>
    <p:sldId id="267" r:id="rId24"/>
    <p:sldId id="285" r:id="rId25"/>
    <p:sldId id="286" r:id="rId26"/>
    <p:sldId id="295" r:id="rId27"/>
    <p:sldId id="287" r:id="rId28"/>
    <p:sldId id="259" r:id="rId29"/>
    <p:sldId id="298" r:id="rId30"/>
  </p:sldIdLst>
  <p:sldSz cx="12188825" cy="6858000"/>
  <p:notesSz cx="7315200" cy="96012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945">
          <p15:clr>
            <a:srgbClr val="A4A3A4"/>
          </p15:clr>
        </p15:guide>
        <p15:guide id="3" orient="horz" pos="3888">
          <p15:clr>
            <a:srgbClr val="A4A3A4"/>
          </p15:clr>
        </p15:guide>
        <p15:guide id="4" orient="horz" pos="192">
          <p15:clr>
            <a:srgbClr val="A4A3A4"/>
          </p15:clr>
        </p15:guide>
        <p15:guide id="5" orient="horz" pos="1072">
          <p15:clr>
            <a:srgbClr val="A4A3A4"/>
          </p15:clr>
        </p15:guide>
        <p15:guide id="6" pos="3839">
          <p15:clr>
            <a:srgbClr val="A4A3A4"/>
          </p15:clr>
        </p15:guide>
        <p15:guide id="7" pos="704">
          <p15:clr>
            <a:srgbClr val="A4A3A4"/>
          </p15:clr>
        </p15:guide>
        <p15:guide id="8" pos="7102">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DBED569-4797-4DF1-A0F4-6AAB3CD982D8}">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544" autoAdjust="0"/>
    <p:restoredTop sz="96182" autoAdjust="0"/>
  </p:normalViewPr>
  <p:slideViewPr>
    <p:cSldViewPr showGuides="1">
      <p:cViewPr varScale="1">
        <p:scale>
          <a:sx n="121" d="100"/>
          <a:sy n="121" d="100"/>
        </p:scale>
        <p:origin x="102" y="360"/>
      </p:cViewPr>
      <p:guideLst>
        <p:guide orient="horz" pos="2160"/>
        <p:guide orient="horz" pos="945"/>
        <p:guide orient="horz" pos="3888"/>
        <p:guide orient="horz" pos="192"/>
        <p:guide orient="horz" pos="1072"/>
        <p:guide pos="3839"/>
        <p:guide pos="704"/>
        <p:guide pos="7102"/>
      </p:guideLst>
    </p:cSldViewPr>
  </p:slideViewPr>
  <p:outlineViewPr>
    <p:cViewPr>
      <p:scale>
        <a:sx n="33" d="100"/>
        <a:sy n="33" d="100"/>
      </p:scale>
      <p:origin x="0" y="-2886"/>
    </p:cViewPr>
  </p:outlineViewPr>
  <p:notesTextViewPr>
    <p:cViewPr>
      <p:scale>
        <a:sx n="3" d="2"/>
        <a:sy n="3" d="2"/>
      </p:scale>
      <p:origin x="0" y="0"/>
    </p:cViewPr>
  </p:notesTextViewPr>
  <p:notesViewPr>
    <p:cSldViewPr>
      <p:cViewPr varScale="1">
        <p:scale>
          <a:sx n="79" d="100"/>
          <a:sy n="79" d="100"/>
        </p:scale>
        <p:origin x="1644" y="96"/>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56BF475-A2C4-4D0A-80E6-71B41F2B6D71}"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40D9FBD2-DFDB-4277-9C59-DF1A31917D96}">
      <dgm:prSet phldrT="[Text]"/>
      <dgm:spPr/>
      <dgm:t>
        <a:bodyPr/>
        <a:lstStyle/>
        <a:p>
          <a:r>
            <a:rPr lang="en-US" dirty="0" smtClean="0"/>
            <a:t>State</a:t>
          </a:r>
          <a:endParaRPr lang="en-US" dirty="0"/>
        </a:p>
      </dgm:t>
    </dgm:pt>
    <dgm:pt modelId="{4462E7CD-7479-4F38-831A-91B02E09FEE2}" type="parTrans" cxnId="{AF1D51CB-4301-4468-9959-8697005D28F7}">
      <dgm:prSet/>
      <dgm:spPr/>
      <dgm:t>
        <a:bodyPr/>
        <a:lstStyle/>
        <a:p>
          <a:endParaRPr lang="en-US"/>
        </a:p>
      </dgm:t>
    </dgm:pt>
    <dgm:pt modelId="{7891E0F4-E719-4C7C-A11C-771A413E7185}" type="sibTrans" cxnId="{AF1D51CB-4301-4468-9959-8697005D28F7}">
      <dgm:prSet/>
      <dgm:spPr/>
      <dgm:t>
        <a:bodyPr/>
        <a:lstStyle/>
        <a:p>
          <a:endParaRPr lang="en-US"/>
        </a:p>
      </dgm:t>
    </dgm:pt>
    <dgm:pt modelId="{0C0C60DE-5EF7-4548-A0F2-298B154D8FD5}">
      <dgm:prSet phldrT="[Text]" custT="1"/>
      <dgm:spPr/>
      <dgm:t>
        <a:bodyPr/>
        <a:lstStyle/>
        <a:p>
          <a:r>
            <a:rPr lang="en-US" sz="700" dirty="0" smtClean="0">
              <a:latin typeface="Arial" panose="020B0604020202020204" pitchFamily="34" charset="0"/>
              <a:cs typeface="Arial" panose="020B0604020202020204" pitchFamily="34" charset="0"/>
            </a:rPr>
            <a:t>Governmental</a:t>
          </a:r>
        </a:p>
        <a:p>
          <a:r>
            <a:rPr lang="en-US" sz="700" dirty="0" smtClean="0">
              <a:latin typeface="Arial" panose="020B0604020202020204" pitchFamily="34" charset="0"/>
              <a:cs typeface="Arial" panose="020B0604020202020204" pitchFamily="34" charset="0"/>
            </a:rPr>
            <a:t>Agencies</a:t>
          </a:r>
        </a:p>
        <a:p>
          <a:r>
            <a:rPr lang="en-US" sz="700" dirty="0" smtClean="0">
              <a:latin typeface="Arial" panose="020B0604020202020204" pitchFamily="34" charset="0"/>
              <a:cs typeface="Arial" panose="020B0604020202020204" pitchFamily="34" charset="0"/>
            </a:rPr>
            <a:t>125</a:t>
          </a:r>
          <a:endParaRPr lang="en-US" sz="700" dirty="0">
            <a:latin typeface="Arial" panose="020B0604020202020204" pitchFamily="34" charset="0"/>
            <a:cs typeface="Arial" panose="020B0604020202020204" pitchFamily="34" charset="0"/>
          </a:endParaRPr>
        </a:p>
      </dgm:t>
    </dgm:pt>
    <dgm:pt modelId="{D11E83BA-0148-46DB-B454-6C3C4FD038C7}" type="parTrans" cxnId="{F74A31C9-5D11-4396-BF91-9DA4E2CF6C33}">
      <dgm:prSet/>
      <dgm:spPr/>
      <dgm:t>
        <a:bodyPr/>
        <a:lstStyle/>
        <a:p>
          <a:endParaRPr lang="en-US"/>
        </a:p>
      </dgm:t>
    </dgm:pt>
    <dgm:pt modelId="{46FFACDC-1088-4A6A-88F9-E64F1ECDAAC4}" type="sibTrans" cxnId="{F74A31C9-5D11-4396-BF91-9DA4E2CF6C33}">
      <dgm:prSet/>
      <dgm:spPr>
        <a:ln>
          <a:solidFill>
            <a:schemeClr val="tx1"/>
          </a:solidFill>
        </a:ln>
      </dgm:spPr>
      <dgm:t>
        <a:bodyPr/>
        <a:lstStyle/>
        <a:p>
          <a:endParaRPr lang="en-US"/>
        </a:p>
      </dgm:t>
    </dgm:pt>
    <dgm:pt modelId="{7AF53CD9-64FF-4018-92A2-88BCDA761EA1}">
      <dgm:prSet phldrT="[Text]" custT="1"/>
      <dgm:spPr/>
      <dgm:t>
        <a:bodyPr/>
        <a:lstStyle/>
        <a:p>
          <a:r>
            <a:rPr lang="en-US" sz="900" dirty="0" smtClean="0">
              <a:latin typeface="Arial" panose="020B0604020202020204" pitchFamily="34" charset="0"/>
              <a:cs typeface="Arial" panose="020B0604020202020204" pitchFamily="34" charset="0"/>
            </a:rPr>
            <a:t>Higher Educational Institutions</a:t>
          </a:r>
        </a:p>
        <a:p>
          <a:r>
            <a:rPr lang="en-US" sz="900" dirty="0" smtClean="0">
              <a:latin typeface="Arial" panose="020B0604020202020204" pitchFamily="34" charset="0"/>
              <a:cs typeface="Arial" panose="020B0604020202020204" pitchFamily="34" charset="0"/>
            </a:rPr>
            <a:t>10</a:t>
          </a:r>
          <a:endParaRPr lang="en-US" sz="900" dirty="0">
            <a:latin typeface="Arial" panose="020B0604020202020204" pitchFamily="34" charset="0"/>
            <a:cs typeface="Arial" panose="020B0604020202020204" pitchFamily="34" charset="0"/>
          </a:endParaRPr>
        </a:p>
      </dgm:t>
    </dgm:pt>
    <dgm:pt modelId="{12BF15F2-C167-4E4C-B8C5-DBC423A9CD74}" type="parTrans" cxnId="{9422D5AD-DF8E-4634-8789-FA6791663AEA}">
      <dgm:prSet/>
      <dgm:spPr/>
      <dgm:t>
        <a:bodyPr/>
        <a:lstStyle/>
        <a:p>
          <a:endParaRPr lang="en-US"/>
        </a:p>
      </dgm:t>
    </dgm:pt>
    <dgm:pt modelId="{53C0E259-A015-42C9-B634-4D430A3B3A73}" type="sibTrans" cxnId="{9422D5AD-DF8E-4634-8789-FA6791663AEA}">
      <dgm:prSet/>
      <dgm:spPr>
        <a:solidFill>
          <a:schemeClr val="tx2">
            <a:lumMod val="40000"/>
            <a:lumOff val="60000"/>
          </a:schemeClr>
        </a:solidFill>
        <a:ln>
          <a:solidFill>
            <a:schemeClr val="tx1"/>
          </a:solidFill>
        </a:ln>
      </dgm:spPr>
      <dgm:t>
        <a:bodyPr/>
        <a:lstStyle/>
        <a:p>
          <a:endParaRPr lang="en-US"/>
        </a:p>
      </dgm:t>
    </dgm:pt>
    <dgm:pt modelId="{5159A194-CDA8-4FF9-AC0D-FFC9BC786252}">
      <dgm:prSet phldrT="[Text]" custT="1"/>
      <dgm:spPr/>
      <dgm:t>
        <a:bodyPr/>
        <a:lstStyle/>
        <a:p>
          <a:r>
            <a:rPr lang="en-US" sz="900" dirty="0" smtClean="0">
              <a:latin typeface="Arial" panose="020B0604020202020204" pitchFamily="34" charset="0"/>
              <a:cs typeface="Arial" panose="020B0604020202020204" pitchFamily="34" charset="0"/>
            </a:rPr>
            <a:t>Component Units</a:t>
          </a:r>
        </a:p>
        <a:p>
          <a:r>
            <a:rPr lang="en-US" sz="900" dirty="0" smtClean="0">
              <a:latin typeface="Arial" panose="020B0604020202020204" pitchFamily="34" charset="0"/>
              <a:cs typeface="Arial" panose="020B0604020202020204" pitchFamily="34" charset="0"/>
            </a:rPr>
            <a:t>6</a:t>
          </a:r>
          <a:endParaRPr lang="en-US" sz="900" dirty="0">
            <a:latin typeface="Arial" panose="020B0604020202020204" pitchFamily="34" charset="0"/>
            <a:cs typeface="Arial" panose="020B0604020202020204" pitchFamily="34" charset="0"/>
          </a:endParaRPr>
        </a:p>
      </dgm:t>
    </dgm:pt>
    <dgm:pt modelId="{7CC7A57D-AC22-4741-A31F-F6BF05EEA68D}" type="parTrans" cxnId="{874E5EB5-F228-4152-86C2-A03DD03694DB}">
      <dgm:prSet/>
      <dgm:spPr/>
      <dgm:t>
        <a:bodyPr/>
        <a:lstStyle/>
        <a:p>
          <a:endParaRPr lang="en-US"/>
        </a:p>
      </dgm:t>
    </dgm:pt>
    <dgm:pt modelId="{E48638A8-FC1E-4948-9ECC-1088A499CD27}" type="sibTrans" cxnId="{874E5EB5-F228-4152-86C2-A03DD03694DB}">
      <dgm:prSet/>
      <dgm:spPr>
        <a:noFill/>
        <a:ln>
          <a:noFill/>
        </a:ln>
      </dgm:spPr>
      <dgm:t>
        <a:bodyPr/>
        <a:lstStyle/>
        <a:p>
          <a:endParaRPr lang="en-US"/>
        </a:p>
      </dgm:t>
    </dgm:pt>
    <dgm:pt modelId="{5F7CD524-1B95-4EBB-B645-2F26BC653DF2}">
      <dgm:prSet phldrT="[Text]" custT="1"/>
      <dgm:spPr/>
      <dgm:t>
        <a:bodyPr/>
        <a:lstStyle/>
        <a:p>
          <a:r>
            <a:rPr lang="en-US" sz="900" dirty="0" smtClean="0">
              <a:latin typeface="Arial" panose="020B0604020202020204" pitchFamily="34" charset="0"/>
              <a:cs typeface="Arial" panose="020B0604020202020204" pitchFamily="34" charset="0"/>
            </a:rPr>
            <a:t>State Charter Schools</a:t>
          </a:r>
        </a:p>
        <a:p>
          <a:r>
            <a:rPr lang="en-US" sz="900" dirty="0" smtClean="0">
              <a:latin typeface="Arial" panose="020B0604020202020204" pitchFamily="34" charset="0"/>
              <a:cs typeface="Arial" panose="020B0604020202020204" pitchFamily="34" charset="0"/>
            </a:rPr>
            <a:t>60</a:t>
          </a:r>
          <a:endParaRPr lang="en-US" sz="900" dirty="0">
            <a:latin typeface="Arial" panose="020B0604020202020204" pitchFamily="34" charset="0"/>
            <a:cs typeface="Arial" panose="020B0604020202020204" pitchFamily="34" charset="0"/>
          </a:endParaRPr>
        </a:p>
      </dgm:t>
    </dgm:pt>
    <dgm:pt modelId="{E6A2BE06-F444-47DB-AFE9-9CF1F38C69B1}" type="parTrans" cxnId="{9C420C02-E919-4D64-8E84-F3A97E6BC4BB}">
      <dgm:prSet/>
      <dgm:spPr/>
      <dgm:t>
        <a:bodyPr/>
        <a:lstStyle/>
        <a:p>
          <a:endParaRPr lang="en-US"/>
        </a:p>
      </dgm:t>
    </dgm:pt>
    <dgm:pt modelId="{D277D937-9188-4BE6-959E-42B7062BE5FE}" type="sibTrans" cxnId="{9C420C02-E919-4D64-8E84-F3A97E6BC4BB}">
      <dgm:prSet/>
      <dgm:spPr>
        <a:ln>
          <a:solidFill>
            <a:schemeClr val="tx1"/>
          </a:solidFill>
        </a:ln>
      </dgm:spPr>
      <dgm:t>
        <a:bodyPr/>
        <a:lstStyle/>
        <a:p>
          <a:endParaRPr lang="en-US"/>
        </a:p>
      </dgm:t>
    </dgm:pt>
    <dgm:pt modelId="{9A0FF3FE-371F-41AC-AA1A-8CEC9F632F6E}">
      <dgm:prSet phldrT="[Text]" custT="1"/>
      <dgm:spPr/>
      <dgm:t>
        <a:bodyPr/>
        <a:lstStyle/>
        <a:p>
          <a:r>
            <a:rPr lang="en-US" sz="800" dirty="0" smtClean="0">
              <a:latin typeface="Arial" panose="020B0604020202020204" pitchFamily="34" charset="0"/>
              <a:cs typeface="Arial" panose="020B0604020202020204" pitchFamily="34" charset="0"/>
            </a:rPr>
            <a:t>Foundations</a:t>
          </a:r>
        </a:p>
        <a:p>
          <a:r>
            <a:rPr lang="en-US" sz="800" dirty="0" smtClean="0">
              <a:latin typeface="Arial" panose="020B0604020202020204" pitchFamily="34" charset="0"/>
              <a:cs typeface="Arial" panose="020B0604020202020204" pitchFamily="34" charset="0"/>
            </a:rPr>
            <a:t>10</a:t>
          </a:r>
          <a:endParaRPr lang="en-US" sz="800" dirty="0">
            <a:latin typeface="Arial" panose="020B0604020202020204" pitchFamily="34" charset="0"/>
            <a:cs typeface="Arial" panose="020B0604020202020204" pitchFamily="34" charset="0"/>
          </a:endParaRPr>
        </a:p>
      </dgm:t>
    </dgm:pt>
    <dgm:pt modelId="{4F9E86CA-F9B3-4B45-8A9C-F4E992F76109}" type="sibTrans" cxnId="{C9258BC0-332E-493F-985B-40BA01FC72B3}">
      <dgm:prSet/>
      <dgm:spPr>
        <a:ln>
          <a:solidFill>
            <a:schemeClr val="tx1"/>
          </a:solidFill>
        </a:ln>
      </dgm:spPr>
      <dgm:t>
        <a:bodyPr/>
        <a:lstStyle/>
        <a:p>
          <a:endParaRPr lang="en-US"/>
        </a:p>
      </dgm:t>
    </dgm:pt>
    <dgm:pt modelId="{AC53472F-6051-435D-9031-C48E6E50C887}" type="parTrans" cxnId="{C9258BC0-332E-493F-985B-40BA01FC72B3}">
      <dgm:prSet/>
      <dgm:spPr/>
      <dgm:t>
        <a:bodyPr/>
        <a:lstStyle/>
        <a:p>
          <a:endParaRPr lang="en-US"/>
        </a:p>
      </dgm:t>
    </dgm:pt>
    <dgm:pt modelId="{027831F4-9AC3-4EE3-B22F-5C3EBA657C6F}" type="pres">
      <dgm:prSet presAssocID="{E56BF475-A2C4-4D0A-80E6-71B41F2B6D71}" presName="Name0" presStyleCnt="0">
        <dgm:presLayoutVars>
          <dgm:chMax val="1"/>
          <dgm:dir/>
          <dgm:animLvl val="ctr"/>
          <dgm:resizeHandles val="exact"/>
        </dgm:presLayoutVars>
      </dgm:prSet>
      <dgm:spPr/>
      <dgm:t>
        <a:bodyPr/>
        <a:lstStyle/>
        <a:p>
          <a:endParaRPr lang="en-US"/>
        </a:p>
      </dgm:t>
    </dgm:pt>
    <dgm:pt modelId="{67B23141-54C3-436A-9518-39E31D119CCF}" type="pres">
      <dgm:prSet presAssocID="{40D9FBD2-DFDB-4277-9C59-DF1A31917D96}" presName="centerShape" presStyleLbl="node0" presStyleIdx="0" presStyleCnt="1"/>
      <dgm:spPr/>
      <dgm:t>
        <a:bodyPr/>
        <a:lstStyle/>
        <a:p>
          <a:endParaRPr lang="en-US"/>
        </a:p>
      </dgm:t>
    </dgm:pt>
    <dgm:pt modelId="{811FD9EE-BAB0-41DE-98CB-D4D9AF0B4B8A}" type="pres">
      <dgm:prSet presAssocID="{0C0C60DE-5EF7-4548-A0F2-298B154D8FD5}" presName="node" presStyleLbl="node1" presStyleIdx="0" presStyleCnt="5">
        <dgm:presLayoutVars>
          <dgm:bulletEnabled val="1"/>
        </dgm:presLayoutVars>
      </dgm:prSet>
      <dgm:spPr/>
      <dgm:t>
        <a:bodyPr/>
        <a:lstStyle/>
        <a:p>
          <a:endParaRPr lang="en-US"/>
        </a:p>
      </dgm:t>
    </dgm:pt>
    <dgm:pt modelId="{4EC3AA41-5217-41E9-BF83-14A24A67F965}" type="pres">
      <dgm:prSet presAssocID="{0C0C60DE-5EF7-4548-A0F2-298B154D8FD5}" presName="dummy" presStyleCnt="0"/>
      <dgm:spPr/>
    </dgm:pt>
    <dgm:pt modelId="{CED516C7-2128-48F0-B008-A654EF852B07}" type="pres">
      <dgm:prSet presAssocID="{46FFACDC-1088-4A6A-88F9-E64F1ECDAAC4}" presName="sibTrans" presStyleLbl="sibTrans2D1" presStyleIdx="0" presStyleCnt="5"/>
      <dgm:spPr/>
      <dgm:t>
        <a:bodyPr/>
        <a:lstStyle/>
        <a:p>
          <a:endParaRPr lang="en-US"/>
        </a:p>
      </dgm:t>
    </dgm:pt>
    <dgm:pt modelId="{86DE26A7-38B8-435F-AE2C-F3459E188502}" type="pres">
      <dgm:prSet presAssocID="{7AF53CD9-64FF-4018-92A2-88BCDA761EA1}" presName="node" presStyleLbl="node1" presStyleIdx="1" presStyleCnt="5">
        <dgm:presLayoutVars>
          <dgm:bulletEnabled val="1"/>
        </dgm:presLayoutVars>
      </dgm:prSet>
      <dgm:spPr/>
      <dgm:t>
        <a:bodyPr/>
        <a:lstStyle/>
        <a:p>
          <a:endParaRPr lang="en-US"/>
        </a:p>
      </dgm:t>
    </dgm:pt>
    <dgm:pt modelId="{844B7161-6AE3-429C-93E0-04293F384CDD}" type="pres">
      <dgm:prSet presAssocID="{7AF53CD9-64FF-4018-92A2-88BCDA761EA1}" presName="dummy" presStyleCnt="0"/>
      <dgm:spPr/>
    </dgm:pt>
    <dgm:pt modelId="{135A04D3-831E-4B15-84FF-5446E476BCC7}" type="pres">
      <dgm:prSet presAssocID="{53C0E259-A015-42C9-B634-4D430A3B3A73}" presName="sibTrans" presStyleLbl="sibTrans2D1" presStyleIdx="1" presStyleCnt="5" custLinFactNeighborX="-466" custLinFactNeighborY="6165"/>
      <dgm:spPr/>
      <dgm:t>
        <a:bodyPr/>
        <a:lstStyle/>
        <a:p>
          <a:endParaRPr lang="en-US"/>
        </a:p>
      </dgm:t>
    </dgm:pt>
    <dgm:pt modelId="{79926B93-6B5C-40F3-A503-6228496CF3F8}" type="pres">
      <dgm:prSet presAssocID="{5159A194-CDA8-4FF9-AC0D-FFC9BC786252}" presName="node" presStyleLbl="node1" presStyleIdx="2" presStyleCnt="5" custRadScaleRad="99710" custRadScaleInc="310923">
        <dgm:presLayoutVars>
          <dgm:bulletEnabled val="1"/>
        </dgm:presLayoutVars>
      </dgm:prSet>
      <dgm:spPr/>
      <dgm:t>
        <a:bodyPr/>
        <a:lstStyle/>
        <a:p>
          <a:endParaRPr lang="en-US"/>
        </a:p>
      </dgm:t>
    </dgm:pt>
    <dgm:pt modelId="{B1AC5839-2C50-4447-A310-65E1A3844400}" type="pres">
      <dgm:prSet presAssocID="{5159A194-CDA8-4FF9-AC0D-FFC9BC786252}" presName="dummy" presStyleCnt="0"/>
      <dgm:spPr/>
    </dgm:pt>
    <dgm:pt modelId="{70AFD0A9-CF22-4C5D-BFF2-44E70EA2E420}" type="pres">
      <dgm:prSet presAssocID="{E48638A8-FC1E-4948-9ECC-1088A499CD27}" presName="sibTrans" presStyleLbl="sibTrans2D1" presStyleIdx="2" presStyleCnt="5" custAng="10800000" custScaleX="77541" custScaleY="79066" custLinFactNeighborX="703" custLinFactNeighborY="-53044"/>
      <dgm:spPr/>
      <dgm:t>
        <a:bodyPr/>
        <a:lstStyle/>
        <a:p>
          <a:endParaRPr lang="en-US"/>
        </a:p>
      </dgm:t>
    </dgm:pt>
    <dgm:pt modelId="{E0E4745D-679D-47AC-8CDC-DCEB81EE1481}" type="pres">
      <dgm:prSet presAssocID="{9A0FF3FE-371F-41AC-AA1A-8CEC9F632F6E}" presName="node" presStyleLbl="node1" presStyleIdx="3" presStyleCnt="5" custRadScaleRad="104932" custRadScaleInc="-320553">
        <dgm:presLayoutVars>
          <dgm:bulletEnabled val="1"/>
        </dgm:presLayoutVars>
      </dgm:prSet>
      <dgm:spPr/>
      <dgm:t>
        <a:bodyPr/>
        <a:lstStyle/>
        <a:p>
          <a:endParaRPr lang="en-US"/>
        </a:p>
      </dgm:t>
    </dgm:pt>
    <dgm:pt modelId="{3AC2F9BB-3125-4C9B-84D8-F66B6CBCA193}" type="pres">
      <dgm:prSet presAssocID="{9A0FF3FE-371F-41AC-AA1A-8CEC9F632F6E}" presName="dummy" presStyleCnt="0"/>
      <dgm:spPr/>
    </dgm:pt>
    <dgm:pt modelId="{5AC04065-8A05-40F3-B937-49AAEFAB9F36}" type="pres">
      <dgm:prSet presAssocID="{4F9E86CA-F9B3-4B45-8A9C-F4E992F76109}" presName="sibTrans" presStyleLbl="sibTrans2D1" presStyleIdx="3" presStyleCnt="5"/>
      <dgm:spPr/>
      <dgm:t>
        <a:bodyPr/>
        <a:lstStyle/>
        <a:p>
          <a:endParaRPr lang="en-US"/>
        </a:p>
      </dgm:t>
    </dgm:pt>
    <dgm:pt modelId="{18513EA3-8B9B-4CFA-BE21-10CC44AFCFAB}" type="pres">
      <dgm:prSet presAssocID="{5F7CD524-1B95-4EBB-B645-2F26BC653DF2}" presName="node" presStyleLbl="node1" presStyleIdx="4" presStyleCnt="5" custRadScaleRad="98453" custRadScaleInc="1220">
        <dgm:presLayoutVars>
          <dgm:bulletEnabled val="1"/>
        </dgm:presLayoutVars>
      </dgm:prSet>
      <dgm:spPr/>
      <dgm:t>
        <a:bodyPr/>
        <a:lstStyle/>
        <a:p>
          <a:endParaRPr lang="en-US"/>
        </a:p>
      </dgm:t>
    </dgm:pt>
    <dgm:pt modelId="{45C07497-A3D7-48A3-BE55-44EAD1A64582}" type="pres">
      <dgm:prSet presAssocID="{5F7CD524-1B95-4EBB-B645-2F26BC653DF2}" presName="dummy" presStyleCnt="0"/>
      <dgm:spPr/>
    </dgm:pt>
    <dgm:pt modelId="{0D66E31E-D477-414A-9CC3-355B73326C18}" type="pres">
      <dgm:prSet presAssocID="{D277D937-9188-4BE6-959E-42B7062BE5FE}" presName="sibTrans" presStyleLbl="sibTrans2D1" presStyleIdx="4" presStyleCnt="5"/>
      <dgm:spPr/>
      <dgm:t>
        <a:bodyPr/>
        <a:lstStyle/>
        <a:p>
          <a:endParaRPr lang="en-US"/>
        </a:p>
      </dgm:t>
    </dgm:pt>
  </dgm:ptLst>
  <dgm:cxnLst>
    <dgm:cxn modelId="{C9258BC0-332E-493F-985B-40BA01FC72B3}" srcId="{40D9FBD2-DFDB-4277-9C59-DF1A31917D96}" destId="{9A0FF3FE-371F-41AC-AA1A-8CEC9F632F6E}" srcOrd="3" destOrd="0" parTransId="{AC53472F-6051-435D-9031-C48E6E50C887}" sibTransId="{4F9E86CA-F9B3-4B45-8A9C-F4E992F76109}"/>
    <dgm:cxn modelId="{AF1D51CB-4301-4468-9959-8697005D28F7}" srcId="{E56BF475-A2C4-4D0A-80E6-71B41F2B6D71}" destId="{40D9FBD2-DFDB-4277-9C59-DF1A31917D96}" srcOrd="0" destOrd="0" parTransId="{4462E7CD-7479-4F38-831A-91B02E09FEE2}" sibTransId="{7891E0F4-E719-4C7C-A11C-771A413E7185}"/>
    <dgm:cxn modelId="{A1B333A9-822B-4B21-82E6-0A4F3D279872}" type="presOf" srcId="{46FFACDC-1088-4A6A-88F9-E64F1ECDAAC4}" destId="{CED516C7-2128-48F0-B008-A654EF852B07}" srcOrd="0" destOrd="0" presId="urn:microsoft.com/office/officeart/2005/8/layout/radial6"/>
    <dgm:cxn modelId="{16D30E3D-BEA3-4C20-B7EE-4971AFDA5065}" type="presOf" srcId="{E48638A8-FC1E-4948-9ECC-1088A499CD27}" destId="{70AFD0A9-CF22-4C5D-BFF2-44E70EA2E420}" srcOrd="0" destOrd="0" presId="urn:microsoft.com/office/officeart/2005/8/layout/radial6"/>
    <dgm:cxn modelId="{F74A31C9-5D11-4396-BF91-9DA4E2CF6C33}" srcId="{40D9FBD2-DFDB-4277-9C59-DF1A31917D96}" destId="{0C0C60DE-5EF7-4548-A0F2-298B154D8FD5}" srcOrd="0" destOrd="0" parTransId="{D11E83BA-0148-46DB-B454-6C3C4FD038C7}" sibTransId="{46FFACDC-1088-4A6A-88F9-E64F1ECDAAC4}"/>
    <dgm:cxn modelId="{8F994989-79B6-41ED-B10E-EE68129367C0}" type="presOf" srcId="{4F9E86CA-F9B3-4B45-8A9C-F4E992F76109}" destId="{5AC04065-8A05-40F3-B937-49AAEFAB9F36}" srcOrd="0" destOrd="0" presId="urn:microsoft.com/office/officeart/2005/8/layout/radial6"/>
    <dgm:cxn modelId="{241D33A6-00C0-4CA9-BC08-86FDB9904951}" type="presOf" srcId="{0C0C60DE-5EF7-4548-A0F2-298B154D8FD5}" destId="{811FD9EE-BAB0-41DE-98CB-D4D9AF0B4B8A}" srcOrd="0" destOrd="0" presId="urn:microsoft.com/office/officeart/2005/8/layout/radial6"/>
    <dgm:cxn modelId="{DBCFEEAF-3CA0-4D4E-8893-0AD5ACA58D6B}" type="presOf" srcId="{E56BF475-A2C4-4D0A-80E6-71B41F2B6D71}" destId="{027831F4-9AC3-4EE3-B22F-5C3EBA657C6F}" srcOrd="0" destOrd="0" presId="urn:microsoft.com/office/officeart/2005/8/layout/radial6"/>
    <dgm:cxn modelId="{E0FA694F-F379-49E6-82A6-4D2D1E59C6CB}" type="presOf" srcId="{53C0E259-A015-42C9-B634-4D430A3B3A73}" destId="{135A04D3-831E-4B15-84FF-5446E476BCC7}" srcOrd="0" destOrd="0" presId="urn:microsoft.com/office/officeart/2005/8/layout/radial6"/>
    <dgm:cxn modelId="{48EA0DCE-744D-40FB-83A0-CFE0F869DB77}" type="presOf" srcId="{5159A194-CDA8-4FF9-AC0D-FFC9BC786252}" destId="{79926B93-6B5C-40F3-A503-6228496CF3F8}" srcOrd="0" destOrd="0" presId="urn:microsoft.com/office/officeart/2005/8/layout/radial6"/>
    <dgm:cxn modelId="{C8CAF591-1017-40A8-8477-0A5DE9FAA25E}" type="presOf" srcId="{D277D937-9188-4BE6-959E-42B7062BE5FE}" destId="{0D66E31E-D477-414A-9CC3-355B73326C18}" srcOrd="0" destOrd="0" presId="urn:microsoft.com/office/officeart/2005/8/layout/radial6"/>
    <dgm:cxn modelId="{9C420C02-E919-4D64-8E84-F3A97E6BC4BB}" srcId="{40D9FBD2-DFDB-4277-9C59-DF1A31917D96}" destId="{5F7CD524-1B95-4EBB-B645-2F26BC653DF2}" srcOrd="4" destOrd="0" parTransId="{E6A2BE06-F444-47DB-AFE9-9CF1F38C69B1}" sibTransId="{D277D937-9188-4BE6-959E-42B7062BE5FE}"/>
    <dgm:cxn modelId="{E26C1F58-0B16-4BC9-A753-EE53E592E7B2}" type="presOf" srcId="{7AF53CD9-64FF-4018-92A2-88BCDA761EA1}" destId="{86DE26A7-38B8-435F-AE2C-F3459E188502}" srcOrd="0" destOrd="0" presId="urn:microsoft.com/office/officeart/2005/8/layout/radial6"/>
    <dgm:cxn modelId="{90E65D67-67EE-46DC-9FD9-7B94A1054897}" type="presOf" srcId="{40D9FBD2-DFDB-4277-9C59-DF1A31917D96}" destId="{67B23141-54C3-436A-9518-39E31D119CCF}" srcOrd="0" destOrd="0" presId="urn:microsoft.com/office/officeart/2005/8/layout/radial6"/>
    <dgm:cxn modelId="{9422D5AD-DF8E-4634-8789-FA6791663AEA}" srcId="{40D9FBD2-DFDB-4277-9C59-DF1A31917D96}" destId="{7AF53CD9-64FF-4018-92A2-88BCDA761EA1}" srcOrd="1" destOrd="0" parTransId="{12BF15F2-C167-4E4C-B8C5-DBC423A9CD74}" sibTransId="{53C0E259-A015-42C9-B634-4D430A3B3A73}"/>
    <dgm:cxn modelId="{21CF798C-7ED7-4EFC-89D1-C2BFD98DE4C0}" type="presOf" srcId="{5F7CD524-1B95-4EBB-B645-2F26BC653DF2}" destId="{18513EA3-8B9B-4CFA-BE21-10CC44AFCFAB}" srcOrd="0" destOrd="0" presId="urn:microsoft.com/office/officeart/2005/8/layout/radial6"/>
    <dgm:cxn modelId="{0814C4F3-6A32-4518-8451-120F8C6364D1}" type="presOf" srcId="{9A0FF3FE-371F-41AC-AA1A-8CEC9F632F6E}" destId="{E0E4745D-679D-47AC-8CDC-DCEB81EE1481}" srcOrd="0" destOrd="0" presId="urn:microsoft.com/office/officeart/2005/8/layout/radial6"/>
    <dgm:cxn modelId="{874E5EB5-F228-4152-86C2-A03DD03694DB}" srcId="{40D9FBD2-DFDB-4277-9C59-DF1A31917D96}" destId="{5159A194-CDA8-4FF9-AC0D-FFC9BC786252}" srcOrd="2" destOrd="0" parTransId="{7CC7A57D-AC22-4741-A31F-F6BF05EEA68D}" sibTransId="{E48638A8-FC1E-4948-9ECC-1088A499CD27}"/>
    <dgm:cxn modelId="{BFC21D8F-41E3-4E00-90C4-644455359598}" type="presParOf" srcId="{027831F4-9AC3-4EE3-B22F-5C3EBA657C6F}" destId="{67B23141-54C3-436A-9518-39E31D119CCF}" srcOrd="0" destOrd="0" presId="urn:microsoft.com/office/officeart/2005/8/layout/radial6"/>
    <dgm:cxn modelId="{56FEEEDE-170C-42C9-AFBE-BC8C75C328B1}" type="presParOf" srcId="{027831F4-9AC3-4EE3-B22F-5C3EBA657C6F}" destId="{811FD9EE-BAB0-41DE-98CB-D4D9AF0B4B8A}" srcOrd="1" destOrd="0" presId="urn:microsoft.com/office/officeart/2005/8/layout/radial6"/>
    <dgm:cxn modelId="{2A1A068C-8683-4785-9638-5830E4F42171}" type="presParOf" srcId="{027831F4-9AC3-4EE3-B22F-5C3EBA657C6F}" destId="{4EC3AA41-5217-41E9-BF83-14A24A67F965}" srcOrd="2" destOrd="0" presId="urn:microsoft.com/office/officeart/2005/8/layout/radial6"/>
    <dgm:cxn modelId="{F899F12B-6B42-4402-B6D1-69F598FE1D44}" type="presParOf" srcId="{027831F4-9AC3-4EE3-B22F-5C3EBA657C6F}" destId="{CED516C7-2128-48F0-B008-A654EF852B07}" srcOrd="3" destOrd="0" presId="urn:microsoft.com/office/officeart/2005/8/layout/radial6"/>
    <dgm:cxn modelId="{C7956591-E22A-4C03-8EE3-0C5D510FDE79}" type="presParOf" srcId="{027831F4-9AC3-4EE3-B22F-5C3EBA657C6F}" destId="{86DE26A7-38B8-435F-AE2C-F3459E188502}" srcOrd="4" destOrd="0" presId="urn:microsoft.com/office/officeart/2005/8/layout/radial6"/>
    <dgm:cxn modelId="{61C222AE-7983-4323-9971-C1FE45614649}" type="presParOf" srcId="{027831F4-9AC3-4EE3-B22F-5C3EBA657C6F}" destId="{844B7161-6AE3-429C-93E0-04293F384CDD}" srcOrd="5" destOrd="0" presId="urn:microsoft.com/office/officeart/2005/8/layout/radial6"/>
    <dgm:cxn modelId="{31C6AB13-28F8-4D20-AFE0-1F73CFB6BA52}" type="presParOf" srcId="{027831F4-9AC3-4EE3-B22F-5C3EBA657C6F}" destId="{135A04D3-831E-4B15-84FF-5446E476BCC7}" srcOrd="6" destOrd="0" presId="urn:microsoft.com/office/officeart/2005/8/layout/radial6"/>
    <dgm:cxn modelId="{1E5DB236-7AD1-43AB-AF51-673931261A9F}" type="presParOf" srcId="{027831F4-9AC3-4EE3-B22F-5C3EBA657C6F}" destId="{79926B93-6B5C-40F3-A503-6228496CF3F8}" srcOrd="7" destOrd="0" presId="urn:microsoft.com/office/officeart/2005/8/layout/radial6"/>
    <dgm:cxn modelId="{0A9FA0DA-1DAD-48AE-8E99-8F098048D8C2}" type="presParOf" srcId="{027831F4-9AC3-4EE3-B22F-5C3EBA657C6F}" destId="{B1AC5839-2C50-4447-A310-65E1A3844400}" srcOrd="8" destOrd="0" presId="urn:microsoft.com/office/officeart/2005/8/layout/radial6"/>
    <dgm:cxn modelId="{F50F71EC-7EF8-492C-8543-B05AC20AC1A0}" type="presParOf" srcId="{027831F4-9AC3-4EE3-B22F-5C3EBA657C6F}" destId="{70AFD0A9-CF22-4C5D-BFF2-44E70EA2E420}" srcOrd="9" destOrd="0" presId="urn:microsoft.com/office/officeart/2005/8/layout/radial6"/>
    <dgm:cxn modelId="{B3FEDF72-C081-45AB-8260-4B908B364236}" type="presParOf" srcId="{027831F4-9AC3-4EE3-B22F-5C3EBA657C6F}" destId="{E0E4745D-679D-47AC-8CDC-DCEB81EE1481}" srcOrd="10" destOrd="0" presId="urn:microsoft.com/office/officeart/2005/8/layout/radial6"/>
    <dgm:cxn modelId="{D4BF8D64-1A1C-4DBF-A153-08DB5281C06E}" type="presParOf" srcId="{027831F4-9AC3-4EE3-B22F-5C3EBA657C6F}" destId="{3AC2F9BB-3125-4C9B-84D8-F66B6CBCA193}" srcOrd="11" destOrd="0" presId="urn:microsoft.com/office/officeart/2005/8/layout/radial6"/>
    <dgm:cxn modelId="{9DBAC8D9-2B49-49DE-AF9F-66B887AFE7D0}" type="presParOf" srcId="{027831F4-9AC3-4EE3-B22F-5C3EBA657C6F}" destId="{5AC04065-8A05-40F3-B937-49AAEFAB9F36}" srcOrd="12" destOrd="0" presId="urn:microsoft.com/office/officeart/2005/8/layout/radial6"/>
    <dgm:cxn modelId="{DA507D1A-6ED6-4392-BCFA-E3CD18E628FF}" type="presParOf" srcId="{027831F4-9AC3-4EE3-B22F-5C3EBA657C6F}" destId="{18513EA3-8B9B-4CFA-BE21-10CC44AFCFAB}" srcOrd="13" destOrd="0" presId="urn:microsoft.com/office/officeart/2005/8/layout/radial6"/>
    <dgm:cxn modelId="{04729D50-2E0E-4D31-87D9-98137E8EE433}" type="presParOf" srcId="{027831F4-9AC3-4EE3-B22F-5C3EBA657C6F}" destId="{45C07497-A3D7-48A3-BE55-44EAD1A64582}" srcOrd="14" destOrd="0" presId="urn:microsoft.com/office/officeart/2005/8/layout/radial6"/>
    <dgm:cxn modelId="{89053122-FCB5-460D-9489-6512BCF3C980}" type="presParOf" srcId="{027831F4-9AC3-4EE3-B22F-5C3EBA657C6F}" destId="{0D66E31E-D477-414A-9CC3-355B73326C18}" srcOrd="15"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66E31E-D477-414A-9CC3-355B73326C18}">
      <dsp:nvSpPr>
        <dsp:cNvPr id="0" name=""/>
        <dsp:cNvSpPr/>
      </dsp:nvSpPr>
      <dsp:spPr>
        <a:xfrm>
          <a:off x="1104867" y="424434"/>
          <a:ext cx="2836411" cy="2836411"/>
        </a:xfrm>
        <a:prstGeom prst="blockArc">
          <a:avLst>
            <a:gd name="adj1" fmla="val 11879520"/>
            <a:gd name="adj2" fmla="val 16143883"/>
            <a:gd name="adj3" fmla="val 4634"/>
          </a:avLst>
        </a:prstGeom>
        <a:solidFill>
          <a:schemeClr val="accent1">
            <a:tint val="60000"/>
            <a:hueOff val="0"/>
            <a:satOff val="0"/>
            <a:lumOff val="0"/>
            <a:alphaOff val="0"/>
          </a:schemeClr>
        </a:solidFill>
        <a:ln>
          <a:solidFill>
            <a:schemeClr val="tx1"/>
          </a:solidFill>
        </a:ln>
        <a:effectLst/>
      </dsp:spPr>
      <dsp:style>
        <a:lnRef idx="0">
          <a:scrgbClr r="0" g="0" b="0"/>
        </a:lnRef>
        <a:fillRef idx="1">
          <a:scrgbClr r="0" g="0" b="0"/>
        </a:fillRef>
        <a:effectRef idx="0">
          <a:scrgbClr r="0" g="0" b="0"/>
        </a:effectRef>
        <a:fontRef idx="minor">
          <a:schemeClr val="lt1"/>
        </a:fontRef>
      </dsp:style>
    </dsp:sp>
    <dsp:sp modelId="{5AC04065-8A05-40F3-B937-49AAEFAB9F36}">
      <dsp:nvSpPr>
        <dsp:cNvPr id="0" name=""/>
        <dsp:cNvSpPr/>
      </dsp:nvSpPr>
      <dsp:spPr>
        <a:xfrm>
          <a:off x="1063877" y="534522"/>
          <a:ext cx="2836411" cy="2836411"/>
        </a:xfrm>
        <a:prstGeom prst="blockArc">
          <a:avLst>
            <a:gd name="adj1" fmla="val 2730765"/>
            <a:gd name="adj2" fmla="val 12171115"/>
            <a:gd name="adj3" fmla="val 4634"/>
          </a:avLst>
        </a:prstGeom>
        <a:solidFill>
          <a:schemeClr val="accent1">
            <a:tint val="60000"/>
            <a:hueOff val="0"/>
            <a:satOff val="0"/>
            <a:lumOff val="0"/>
            <a:alphaOff val="0"/>
          </a:schemeClr>
        </a:solidFill>
        <a:ln>
          <a:solidFill>
            <a:schemeClr val="tx1"/>
          </a:solidFill>
        </a:ln>
        <a:effectLst/>
      </dsp:spPr>
      <dsp:style>
        <a:lnRef idx="0">
          <a:scrgbClr r="0" g="0" b="0"/>
        </a:lnRef>
        <a:fillRef idx="1">
          <a:scrgbClr r="0" g="0" b="0"/>
        </a:fillRef>
        <a:effectRef idx="0">
          <a:scrgbClr r="0" g="0" b="0"/>
        </a:effectRef>
        <a:fontRef idx="minor">
          <a:schemeClr val="lt1"/>
        </a:fontRef>
      </dsp:style>
    </dsp:sp>
    <dsp:sp modelId="{70AFD0A9-CF22-4C5D-BFF2-44E70EA2E420}">
      <dsp:nvSpPr>
        <dsp:cNvPr id="0" name=""/>
        <dsp:cNvSpPr/>
      </dsp:nvSpPr>
      <dsp:spPr>
        <a:xfrm rot="10800000">
          <a:off x="1454853" y="1352473"/>
          <a:ext cx="2199382" cy="2242637"/>
        </a:xfrm>
        <a:prstGeom prst="blockArc">
          <a:avLst>
            <a:gd name="adj1" fmla="val 13781008"/>
            <a:gd name="adj2" fmla="val 18691003"/>
            <a:gd name="adj3" fmla="val 4634"/>
          </a:avLst>
        </a:prstGeom>
        <a:noFill/>
        <a:ln>
          <a:noFill/>
        </a:ln>
        <a:effectLst/>
      </dsp:spPr>
      <dsp:style>
        <a:lnRef idx="0">
          <a:scrgbClr r="0" g="0" b="0"/>
        </a:lnRef>
        <a:fillRef idx="1">
          <a:scrgbClr r="0" g="0" b="0"/>
        </a:fillRef>
        <a:effectRef idx="0">
          <a:scrgbClr r="0" g="0" b="0"/>
        </a:effectRef>
        <a:fontRef idx="minor">
          <a:schemeClr val="lt1"/>
        </a:fontRef>
      </dsp:style>
    </dsp:sp>
    <dsp:sp modelId="{135A04D3-831E-4B15-84FF-5446E476BCC7}">
      <dsp:nvSpPr>
        <dsp:cNvPr id="0" name=""/>
        <dsp:cNvSpPr/>
      </dsp:nvSpPr>
      <dsp:spPr>
        <a:xfrm>
          <a:off x="1066814" y="592582"/>
          <a:ext cx="2836411" cy="2836411"/>
        </a:xfrm>
        <a:prstGeom prst="blockArc">
          <a:avLst>
            <a:gd name="adj1" fmla="val 20537990"/>
            <a:gd name="adj2" fmla="val 7702295"/>
            <a:gd name="adj3" fmla="val 4634"/>
          </a:avLst>
        </a:prstGeom>
        <a:solidFill>
          <a:schemeClr val="tx2">
            <a:lumMod val="40000"/>
            <a:lumOff val="60000"/>
          </a:schemeClr>
        </a:solidFill>
        <a:ln>
          <a:solidFill>
            <a:schemeClr val="tx1"/>
          </a:solidFill>
        </a:ln>
        <a:effectLst/>
      </dsp:spPr>
      <dsp:style>
        <a:lnRef idx="0">
          <a:scrgbClr r="0" g="0" b="0"/>
        </a:lnRef>
        <a:fillRef idx="1">
          <a:scrgbClr r="0" g="0" b="0"/>
        </a:fillRef>
        <a:effectRef idx="0">
          <a:scrgbClr r="0" g="0" b="0"/>
        </a:effectRef>
        <a:fontRef idx="minor">
          <a:schemeClr val="lt1"/>
        </a:fontRef>
      </dsp:style>
    </dsp:sp>
    <dsp:sp modelId="{CED516C7-2128-48F0-B008-A654EF852B07}">
      <dsp:nvSpPr>
        <dsp:cNvPr id="0" name=""/>
        <dsp:cNvSpPr/>
      </dsp:nvSpPr>
      <dsp:spPr>
        <a:xfrm>
          <a:off x="1082254" y="424618"/>
          <a:ext cx="2836411" cy="2836411"/>
        </a:xfrm>
        <a:prstGeom prst="blockArc">
          <a:avLst>
            <a:gd name="adj1" fmla="val 16200000"/>
            <a:gd name="adj2" fmla="val 20520000"/>
            <a:gd name="adj3" fmla="val 4634"/>
          </a:avLst>
        </a:prstGeom>
        <a:solidFill>
          <a:schemeClr val="accent1">
            <a:tint val="60000"/>
            <a:hueOff val="0"/>
            <a:satOff val="0"/>
            <a:lumOff val="0"/>
            <a:alphaOff val="0"/>
          </a:schemeClr>
        </a:solidFill>
        <a:ln>
          <a:solidFill>
            <a:schemeClr val="tx1"/>
          </a:solidFill>
        </a:ln>
        <a:effectLst/>
      </dsp:spPr>
      <dsp:style>
        <a:lnRef idx="0">
          <a:scrgbClr r="0" g="0" b="0"/>
        </a:lnRef>
        <a:fillRef idx="1">
          <a:scrgbClr r="0" g="0" b="0"/>
        </a:fillRef>
        <a:effectRef idx="0">
          <a:scrgbClr r="0" g="0" b="0"/>
        </a:effectRef>
        <a:fontRef idx="minor">
          <a:schemeClr val="lt1"/>
        </a:fontRef>
      </dsp:style>
    </dsp:sp>
    <dsp:sp modelId="{67B23141-54C3-436A-9518-39E31D119CCF}">
      <dsp:nvSpPr>
        <dsp:cNvPr id="0" name=""/>
        <dsp:cNvSpPr/>
      </dsp:nvSpPr>
      <dsp:spPr>
        <a:xfrm>
          <a:off x="1848484" y="1190849"/>
          <a:ext cx="1303950" cy="130395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en-US" sz="2600" kern="1200" dirty="0" smtClean="0"/>
            <a:t>State</a:t>
          </a:r>
          <a:endParaRPr lang="en-US" sz="2600" kern="1200" dirty="0"/>
        </a:p>
      </dsp:txBody>
      <dsp:txXfrm>
        <a:off x="2039443" y="1381808"/>
        <a:ext cx="922032" cy="922032"/>
      </dsp:txXfrm>
    </dsp:sp>
    <dsp:sp modelId="{811FD9EE-BAB0-41DE-98CB-D4D9AF0B4B8A}">
      <dsp:nvSpPr>
        <dsp:cNvPr id="0" name=""/>
        <dsp:cNvSpPr/>
      </dsp:nvSpPr>
      <dsp:spPr>
        <a:xfrm>
          <a:off x="2044077" y="1095"/>
          <a:ext cx="912765" cy="91276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en-US" sz="700" kern="1200" dirty="0" smtClean="0">
              <a:latin typeface="Arial" panose="020B0604020202020204" pitchFamily="34" charset="0"/>
              <a:cs typeface="Arial" panose="020B0604020202020204" pitchFamily="34" charset="0"/>
            </a:rPr>
            <a:t>Governmental</a:t>
          </a:r>
        </a:p>
        <a:p>
          <a:pPr lvl="0" algn="ctr" defTabSz="311150">
            <a:lnSpc>
              <a:spcPct val="90000"/>
            </a:lnSpc>
            <a:spcBef>
              <a:spcPct val="0"/>
            </a:spcBef>
            <a:spcAft>
              <a:spcPct val="35000"/>
            </a:spcAft>
          </a:pPr>
          <a:r>
            <a:rPr lang="en-US" sz="700" kern="1200" dirty="0" smtClean="0">
              <a:latin typeface="Arial" panose="020B0604020202020204" pitchFamily="34" charset="0"/>
              <a:cs typeface="Arial" panose="020B0604020202020204" pitchFamily="34" charset="0"/>
            </a:rPr>
            <a:t>Agencies</a:t>
          </a:r>
        </a:p>
        <a:p>
          <a:pPr lvl="0" algn="ctr" defTabSz="311150">
            <a:lnSpc>
              <a:spcPct val="90000"/>
            </a:lnSpc>
            <a:spcBef>
              <a:spcPct val="0"/>
            </a:spcBef>
            <a:spcAft>
              <a:spcPct val="35000"/>
            </a:spcAft>
          </a:pPr>
          <a:r>
            <a:rPr lang="en-US" sz="700" kern="1200" dirty="0" smtClean="0">
              <a:latin typeface="Arial" panose="020B0604020202020204" pitchFamily="34" charset="0"/>
              <a:cs typeface="Arial" panose="020B0604020202020204" pitchFamily="34" charset="0"/>
            </a:rPr>
            <a:t>125</a:t>
          </a:r>
          <a:endParaRPr lang="en-US" sz="700" kern="1200" dirty="0">
            <a:latin typeface="Arial" panose="020B0604020202020204" pitchFamily="34" charset="0"/>
            <a:cs typeface="Arial" panose="020B0604020202020204" pitchFamily="34" charset="0"/>
          </a:endParaRPr>
        </a:p>
      </dsp:txBody>
      <dsp:txXfrm>
        <a:off x="2177748" y="134766"/>
        <a:ext cx="645423" cy="645423"/>
      </dsp:txXfrm>
    </dsp:sp>
    <dsp:sp modelId="{86DE26A7-38B8-435F-AE2C-F3459E188502}">
      <dsp:nvSpPr>
        <dsp:cNvPr id="0" name=""/>
        <dsp:cNvSpPr/>
      </dsp:nvSpPr>
      <dsp:spPr>
        <a:xfrm>
          <a:off x="3361619" y="958346"/>
          <a:ext cx="912765" cy="91276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smtClean="0">
              <a:latin typeface="Arial" panose="020B0604020202020204" pitchFamily="34" charset="0"/>
              <a:cs typeface="Arial" panose="020B0604020202020204" pitchFamily="34" charset="0"/>
            </a:rPr>
            <a:t>Higher Educational Institutions</a:t>
          </a:r>
        </a:p>
        <a:p>
          <a:pPr lvl="0" algn="ctr" defTabSz="400050">
            <a:lnSpc>
              <a:spcPct val="90000"/>
            </a:lnSpc>
            <a:spcBef>
              <a:spcPct val="0"/>
            </a:spcBef>
            <a:spcAft>
              <a:spcPct val="35000"/>
            </a:spcAft>
          </a:pPr>
          <a:r>
            <a:rPr lang="en-US" sz="900" kern="1200" dirty="0" smtClean="0">
              <a:latin typeface="Arial" panose="020B0604020202020204" pitchFamily="34" charset="0"/>
              <a:cs typeface="Arial" panose="020B0604020202020204" pitchFamily="34" charset="0"/>
            </a:rPr>
            <a:t>10</a:t>
          </a:r>
          <a:endParaRPr lang="en-US" sz="900" kern="1200" dirty="0">
            <a:latin typeface="Arial" panose="020B0604020202020204" pitchFamily="34" charset="0"/>
            <a:cs typeface="Arial" panose="020B0604020202020204" pitchFamily="34" charset="0"/>
          </a:endParaRPr>
        </a:p>
      </dsp:txBody>
      <dsp:txXfrm>
        <a:off x="3495290" y="1092017"/>
        <a:ext cx="645423" cy="645423"/>
      </dsp:txXfrm>
    </dsp:sp>
    <dsp:sp modelId="{79926B93-6B5C-40F3-A503-6228496CF3F8}">
      <dsp:nvSpPr>
        <dsp:cNvPr id="0" name=""/>
        <dsp:cNvSpPr/>
      </dsp:nvSpPr>
      <dsp:spPr>
        <a:xfrm>
          <a:off x="1181888" y="2465654"/>
          <a:ext cx="912765" cy="91276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smtClean="0">
              <a:latin typeface="Arial" panose="020B0604020202020204" pitchFamily="34" charset="0"/>
              <a:cs typeface="Arial" panose="020B0604020202020204" pitchFamily="34" charset="0"/>
            </a:rPr>
            <a:t>Component Units</a:t>
          </a:r>
        </a:p>
        <a:p>
          <a:pPr lvl="0" algn="ctr" defTabSz="400050">
            <a:lnSpc>
              <a:spcPct val="90000"/>
            </a:lnSpc>
            <a:spcBef>
              <a:spcPct val="0"/>
            </a:spcBef>
            <a:spcAft>
              <a:spcPct val="35000"/>
            </a:spcAft>
          </a:pPr>
          <a:r>
            <a:rPr lang="en-US" sz="900" kern="1200" dirty="0" smtClean="0">
              <a:latin typeface="Arial" panose="020B0604020202020204" pitchFamily="34" charset="0"/>
              <a:cs typeface="Arial" panose="020B0604020202020204" pitchFamily="34" charset="0"/>
            </a:rPr>
            <a:t>6</a:t>
          </a:r>
          <a:endParaRPr lang="en-US" sz="900" kern="1200" dirty="0">
            <a:latin typeface="Arial" panose="020B0604020202020204" pitchFamily="34" charset="0"/>
            <a:cs typeface="Arial" panose="020B0604020202020204" pitchFamily="34" charset="0"/>
          </a:endParaRPr>
        </a:p>
      </dsp:txBody>
      <dsp:txXfrm>
        <a:off x="1315559" y="2599325"/>
        <a:ext cx="645423" cy="645423"/>
      </dsp:txXfrm>
    </dsp:sp>
    <dsp:sp modelId="{E0E4745D-679D-47AC-8CDC-DCEB81EE1481}">
      <dsp:nvSpPr>
        <dsp:cNvPr id="0" name=""/>
        <dsp:cNvSpPr/>
      </dsp:nvSpPr>
      <dsp:spPr>
        <a:xfrm>
          <a:off x="2996482" y="2484660"/>
          <a:ext cx="912765" cy="91276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smtClean="0">
              <a:latin typeface="Arial" panose="020B0604020202020204" pitchFamily="34" charset="0"/>
              <a:cs typeface="Arial" panose="020B0604020202020204" pitchFamily="34" charset="0"/>
            </a:rPr>
            <a:t>Foundations</a:t>
          </a:r>
        </a:p>
        <a:p>
          <a:pPr lvl="0" algn="ctr" defTabSz="355600">
            <a:lnSpc>
              <a:spcPct val="90000"/>
            </a:lnSpc>
            <a:spcBef>
              <a:spcPct val="0"/>
            </a:spcBef>
            <a:spcAft>
              <a:spcPct val="35000"/>
            </a:spcAft>
          </a:pPr>
          <a:r>
            <a:rPr lang="en-US" sz="800" kern="1200" dirty="0" smtClean="0">
              <a:latin typeface="Arial" panose="020B0604020202020204" pitchFamily="34" charset="0"/>
              <a:cs typeface="Arial" panose="020B0604020202020204" pitchFamily="34" charset="0"/>
            </a:rPr>
            <a:t>10</a:t>
          </a:r>
          <a:endParaRPr lang="en-US" sz="800" kern="1200" dirty="0">
            <a:latin typeface="Arial" panose="020B0604020202020204" pitchFamily="34" charset="0"/>
            <a:cs typeface="Arial" panose="020B0604020202020204" pitchFamily="34" charset="0"/>
          </a:endParaRPr>
        </a:p>
      </dsp:txBody>
      <dsp:txXfrm>
        <a:off x="3130153" y="2618331"/>
        <a:ext cx="645423" cy="645423"/>
      </dsp:txXfrm>
    </dsp:sp>
    <dsp:sp modelId="{18513EA3-8B9B-4CFA-BE21-10CC44AFCFAB}">
      <dsp:nvSpPr>
        <dsp:cNvPr id="0" name=""/>
        <dsp:cNvSpPr/>
      </dsp:nvSpPr>
      <dsp:spPr>
        <a:xfrm>
          <a:off x="749087" y="958345"/>
          <a:ext cx="912765" cy="91276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smtClean="0">
              <a:latin typeface="Arial" panose="020B0604020202020204" pitchFamily="34" charset="0"/>
              <a:cs typeface="Arial" panose="020B0604020202020204" pitchFamily="34" charset="0"/>
            </a:rPr>
            <a:t>State Charter Schools</a:t>
          </a:r>
        </a:p>
        <a:p>
          <a:pPr lvl="0" algn="ctr" defTabSz="400050">
            <a:lnSpc>
              <a:spcPct val="90000"/>
            </a:lnSpc>
            <a:spcBef>
              <a:spcPct val="0"/>
            </a:spcBef>
            <a:spcAft>
              <a:spcPct val="35000"/>
            </a:spcAft>
          </a:pPr>
          <a:r>
            <a:rPr lang="en-US" sz="900" kern="1200" dirty="0" smtClean="0">
              <a:latin typeface="Arial" panose="020B0604020202020204" pitchFamily="34" charset="0"/>
              <a:cs typeface="Arial" panose="020B0604020202020204" pitchFamily="34" charset="0"/>
            </a:rPr>
            <a:t>60</a:t>
          </a:r>
          <a:endParaRPr lang="en-US" sz="900" kern="1200" dirty="0">
            <a:latin typeface="Arial" panose="020B0604020202020204" pitchFamily="34" charset="0"/>
            <a:cs typeface="Arial" panose="020B0604020202020204" pitchFamily="34" charset="0"/>
          </a:endParaRPr>
        </a:p>
      </dsp:txBody>
      <dsp:txXfrm>
        <a:off x="882758" y="1092016"/>
        <a:ext cx="645423" cy="645423"/>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0060"/>
          </a:xfrm>
          <a:prstGeom prst="rect">
            <a:avLst/>
          </a:prstGeom>
        </p:spPr>
        <p:txBody>
          <a:bodyPr vert="horz" lIns="96656" tIns="48328" rIns="96656" bIns="48328" rtlCol="0"/>
          <a:lstStyle>
            <a:lvl1pPr algn="l">
              <a:defRPr sz="1200"/>
            </a:lvl1pPr>
          </a:lstStyle>
          <a:p>
            <a:endParaRPr>
              <a:solidFill>
                <a:schemeClr val="tx2"/>
              </a:solidFill>
            </a:endParaRPr>
          </a:p>
        </p:txBody>
      </p:sp>
      <p:sp>
        <p:nvSpPr>
          <p:cNvPr id="3" name="Date Placeholder 2"/>
          <p:cNvSpPr>
            <a:spLocks noGrp="1"/>
          </p:cNvSpPr>
          <p:nvPr>
            <p:ph type="dt" sz="quarter" idx="1"/>
          </p:nvPr>
        </p:nvSpPr>
        <p:spPr>
          <a:xfrm>
            <a:off x="4143588" y="1"/>
            <a:ext cx="3169920" cy="480060"/>
          </a:xfrm>
          <a:prstGeom prst="rect">
            <a:avLst/>
          </a:prstGeom>
        </p:spPr>
        <p:txBody>
          <a:bodyPr vert="horz" lIns="96656" tIns="48328" rIns="96656" bIns="48328" rtlCol="0"/>
          <a:lstStyle>
            <a:lvl1pPr algn="r">
              <a:defRPr sz="1200"/>
            </a:lvl1pPr>
          </a:lstStyle>
          <a:p>
            <a:fld id="{E973C59C-4E16-4A64-A766-34DB213E11B3}" type="datetimeFigureOut">
              <a:rPr lang="en-US">
                <a:solidFill>
                  <a:schemeClr val="tx2"/>
                </a:solidFill>
              </a:rPr>
              <a:t>4/2/2018</a:t>
            </a:fld>
            <a:endParaRPr>
              <a:solidFill>
                <a:schemeClr val="tx2"/>
              </a:solidFill>
            </a:endParaRPr>
          </a:p>
        </p:txBody>
      </p:sp>
      <p:sp>
        <p:nvSpPr>
          <p:cNvPr id="4" name="Footer Placeholder 3"/>
          <p:cNvSpPr>
            <a:spLocks noGrp="1"/>
          </p:cNvSpPr>
          <p:nvPr>
            <p:ph type="ftr" sz="quarter" idx="2"/>
          </p:nvPr>
        </p:nvSpPr>
        <p:spPr>
          <a:xfrm>
            <a:off x="0" y="9119474"/>
            <a:ext cx="3169920" cy="480060"/>
          </a:xfrm>
          <a:prstGeom prst="rect">
            <a:avLst/>
          </a:prstGeom>
        </p:spPr>
        <p:txBody>
          <a:bodyPr vert="horz" lIns="96656" tIns="48328" rIns="96656" bIns="48328" rtlCol="0" anchor="b"/>
          <a:lstStyle>
            <a:lvl1pPr algn="l">
              <a:defRPr sz="1200"/>
            </a:lvl1pPr>
          </a:lstStyle>
          <a:p>
            <a:endParaRPr>
              <a:solidFill>
                <a:schemeClr val="tx2"/>
              </a:solidFill>
            </a:endParaRPr>
          </a:p>
        </p:txBody>
      </p:sp>
      <p:sp>
        <p:nvSpPr>
          <p:cNvPr id="5" name="Slide Number Placeholder 4"/>
          <p:cNvSpPr>
            <a:spLocks noGrp="1"/>
          </p:cNvSpPr>
          <p:nvPr>
            <p:ph type="sldNum" sz="quarter" idx="3"/>
          </p:nvPr>
        </p:nvSpPr>
        <p:spPr>
          <a:xfrm>
            <a:off x="4143588" y="9119474"/>
            <a:ext cx="3169920" cy="480060"/>
          </a:xfrm>
          <a:prstGeom prst="rect">
            <a:avLst/>
          </a:prstGeom>
        </p:spPr>
        <p:txBody>
          <a:bodyPr vert="horz" lIns="96656" tIns="48328" rIns="96656" bIns="48328" rtlCol="0" anchor="b"/>
          <a:lstStyle>
            <a:lvl1pPr algn="r">
              <a:defRPr sz="1200"/>
            </a:lvl1pPr>
          </a:lstStyle>
          <a:p>
            <a:fld id="{CFD77566-CD65-4859-9FA1-43956DC85B8C}" type="slidenum">
              <a:rPr>
                <a:solidFill>
                  <a:schemeClr val="tx2"/>
                </a:solidFill>
              </a:rPr>
              <a:t>‹#›</a:t>
            </a:fld>
            <a:endParaRPr>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0060"/>
          </a:xfrm>
          <a:prstGeom prst="rect">
            <a:avLst/>
          </a:prstGeom>
        </p:spPr>
        <p:txBody>
          <a:bodyPr vert="horz" lIns="96656" tIns="48328" rIns="96656" bIns="48328" rtlCol="0"/>
          <a:lstStyle>
            <a:lvl1pPr algn="l">
              <a:defRPr sz="1200">
                <a:solidFill>
                  <a:schemeClr val="tx2"/>
                </a:solidFill>
              </a:defRPr>
            </a:lvl1pPr>
          </a:lstStyle>
          <a:p>
            <a:endParaRPr/>
          </a:p>
        </p:txBody>
      </p:sp>
      <p:sp>
        <p:nvSpPr>
          <p:cNvPr id="3" name="Date Placeholder 2"/>
          <p:cNvSpPr>
            <a:spLocks noGrp="1"/>
          </p:cNvSpPr>
          <p:nvPr>
            <p:ph type="dt" idx="1"/>
          </p:nvPr>
        </p:nvSpPr>
        <p:spPr>
          <a:xfrm>
            <a:off x="4143588" y="1"/>
            <a:ext cx="3169920" cy="480060"/>
          </a:xfrm>
          <a:prstGeom prst="rect">
            <a:avLst/>
          </a:prstGeom>
        </p:spPr>
        <p:txBody>
          <a:bodyPr vert="horz" lIns="96656" tIns="48328" rIns="96656" bIns="48328" rtlCol="0"/>
          <a:lstStyle>
            <a:lvl1pPr algn="r">
              <a:defRPr sz="1200">
                <a:solidFill>
                  <a:schemeClr val="tx2"/>
                </a:solidFill>
              </a:defRPr>
            </a:lvl1pPr>
          </a:lstStyle>
          <a:p>
            <a:fld id="{F95CF31C-F757-429C-A789-86504F04C3BE}" type="datetimeFigureOut">
              <a:rPr lang="en-US"/>
              <a:pPr/>
              <a:t>4/2/2018</a:t>
            </a:fld>
            <a:endParaRPr/>
          </a:p>
        </p:txBody>
      </p:sp>
      <p:sp>
        <p:nvSpPr>
          <p:cNvPr id="4" name="Slide Image Placeholder 3"/>
          <p:cNvSpPr>
            <a:spLocks noGrp="1" noRot="1" noChangeAspect="1"/>
          </p:cNvSpPr>
          <p:nvPr>
            <p:ph type="sldImg" idx="2"/>
          </p:nvPr>
        </p:nvSpPr>
        <p:spPr>
          <a:xfrm>
            <a:off x="458788" y="720725"/>
            <a:ext cx="6397625" cy="3600450"/>
          </a:xfrm>
          <a:prstGeom prst="rect">
            <a:avLst/>
          </a:prstGeom>
          <a:noFill/>
          <a:ln w="12700">
            <a:solidFill>
              <a:prstClr val="black"/>
            </a:solidFill>
          </a:ln>
        </p:spPr>
        <p:txBody>
          <a:bodyPr vert="horz" lIns="96656" tIns="48328" rIns="96656" bIns="48328" rtlCol="0" anchor="ctr"/>
          <a:lstStyle/>
          <a:p>
            <a:endParaRPr/>
          </a:p>
        </p:txBody>
      </p:sp>
      <p:sp>
        <p:nvSpPr>
          <p:cNvPr id="5" name="Notes Placeholder 4"/>
          <p:cNvSpPr>
            <a:spLocks noGrp="1"/>
          </p:cNvSpPr>
          <p:nvPr>
            <p:ph type="body" sz="quarter" idx="3"/>
          </p:nvPr>
        </p:nvSpPr>
        <p:spPr>
          <a:xfrm>
            <a:off x="731520" y="4560571"/>
            <a:ext cx="5852160" cy="4320540"/>
          </a:xfrm>
          <a:prstGeom prst="rect">
            <a:avLst/>
          </a:prstGeom>
        </p:spPr>
        <p:txBody>
          <a:bodyPr vert="horz" lIns="96656" tIns="48328" rIns="96656" bIns="48328"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56" tIns="48328" rIns="96656" bIns="48328" rtlCol="0" anchor="b"/>
          <a:lstStyle>
            <a:lvl1pPr algn="l">
              <a:defRPr sz="1200">
                <a:solidFill>
                  <a:schemeClr val="tx2"/>
                </a:solidFill>
              </a:defRPr>
            </a:lvl1pPr>
          </a:lstStyle>
          <a:p>
            <a:endParaRPr/>
          </a:p>
        </p:txBody>
      </p:sp>
      <p:sp>
        <p:nvSpPr>
          <p:cNvPr id="7" name="Slide Number Placeholder 6"/>
          <p:cNvSpPr>
            <a:spLocks noGrp="1"/>
          </p:cNvSpPr>
          <p:nvPr>
            <p:ph type="sldNum" sz="quarter" idx="5"/>
          </p:nvPr>
        </p:nvSpPr>
        <p:spPr>
          <a:xfrm>
            <a:off x="4143588" y="9119474"/>
            <a:ext cx="3169920" cy="480060"/>
          </a:xfrm>
          <a:prstGeom prst="rect">
            <a:avLst/>
          </a:prstGeom>
        </p:spPr>
        <p:txBody>
          <a:bodyPr vert="horz" lIns="96656" tIns="48328" rIns="96656" bIns="48328" rtlCol="0" anchor="b"/>
          <a:lstStyle>
            <a:lvl1pPr algn="r">
              <a:defRPr sz="1200">
                <a:solidFill>
                  <a:schemeClr val="tx2"/>
                </a:solidFill>
              </a:defRPr>
            </a:lvl1pPr>
          </a:lstStyle>
          <a:p>
            <a:fld id="{B8796F01-7154-41E0-B48B-A6921757531A}" type="slidenum">
              <a:rPr/>
              <a:pPr/>
              <a:t>‹#›</a:t>
            </a:fld>
            <a:endParaRPr/>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796F01-7154-41E0-B48B-A6921757531A}" type="slidenum">
              <a:rPr lang="en-US" smtClean="0"/>
              <a:pPr/>
              <a:t>1</a:t>
            </a:fld>
            <a:endParaRPr lang="en-US"/>
          </a:p>
        </p:txBody>
      </p:sp>
    </p:spTree>
    <p:extLst>
      <p:ext uri="{BB962C8B-B14F-4D97-AF65-F5344CB8AC3E}">
        <p14:creationId xmlns:p14="http://schemas.microsoft.com/office/powerpoint/2010/main" val="16077057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796F01-7154-41E0-B48B-A6921757531A}" type="slidenum">
              <a:rPr lang="en-US" smtClean="0"/>
              <a:pPr/>
              <a:t>5</a:t>
            </a:fld>
            <a:endParaRPr lang="en-US"/>
          </a:p>
        </p:txBody>
      </p:sp>
    </p:spTree>
    <p:extLst>
      <p:ext uri="{BB962C8B-B14F-4D97-AF65-F5344CB8AC3E}">
        <p14:creationId xmlns:p14="http://schemas.microsoft.com/office/powerpoint/2010/main" val="12848047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796F01-7154-41E0-B48B-A6921757531A}" type="slidenum">
              <a:rPr lang="en-US" smtClean="0"/>
              <a:pPr/>
              <a:t>6</a:t>
            </a:fld>
            <a:endParaRPr lang="en-US"/>
          </a:p>
        </p:txBody>
      </p:sp>
    </p:spTree>
    <p:extLst>
      <p:ext uri="{BB962C8B-B14F-4D97-AF65-F5344CB8AC3E}">
        <p14:creationId xmlns:p14="http://schemas.microsoft.com/office/powerpoint/2010/main" val="35696891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4" name="Group 13"/>
          <p:cNvGrpSpPr/>
          <p:nvPr/>
        </p:nvGrpSpPr>
        <p:grpSpPr>
          <a:xfrm>
            <a:off x="0" y="0"/>
            <a:ext cx="12190572" cy="6858000"/>
            <a:chOff x="0" y="0"/>
            <a:chExt cx="12190572" cy="6858000"/>
          </a:xfrm>
        </p:grpSpPr>
        <p:sp>
          <p:nvSpPr>
            <p:cNvPr id="13" name="Rectangle 12"/>
            <p:cNvSpPr/>
            <p:nvPr/>
          </p:nvSpPr>
          <p:spPr>
            <a:xfrm>
              <a:off x="1620" y="0"/>
              <a:ext cx="12188952" cy="6858000"/>
            </a:xfrm>
            <a:prstGeom prst="rect">
              <a:avLst/>
            </a:prstGeom>
            <a:gradFill flip="none" rotWithShape="1">
              <a:gsLst>
                <a:gs pos="0">
                  <a:schemeClr val="accent1">
                    <a:lumMod val="50000"/>
                  </a:schemeClr>
                </a:gs>
                <a:gs pos="58000">
                  <a:schemeClr val="accent1">
                    <a:lumMod val="40000"/>
                    <a:lumOff val="60000"/>
                  </a:schemeClr>
                </a:gs>
                <a:gs pos="100000">
                  <a:schemeClr val="accent1">
                    <a:lumMod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grpSp>
          <p:nvGrpSpPr>
            <p:cNvPr id="12" name="Group 11"/>
            <p:cNvGrpSpPr/>
            <p:nvPr/>
          </p:nvGrpSpPr>
          <p:grpSpPr>
            <a:xfrm>
              <a:off x="0" y="0"/>
              <a:ext cx="4742741" cy="6858000"/>
              <a:chOff x="0" y="0"/>
              <a:chExt cx="4742741" cy="6858000"/>
            </a:xfrm>
          </p:grpSpPr>
          <p:pic>
            <p:nvPicPr>
              <p:cNvPr id="9" name="Picture 8" descr="Stacked book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4591594" cy="6858000"/>
              </a:xfrm>
              <a:prstGeom prst="rect">
                <a:avLst/>
              </a:prstGeom>
            </p:spPr>
          </p:pic>
          <p:sp>
            <p:nvSpPr>
              <p:cNvPr id="10" name="Rectangle 9"/>
              <p:cNvSpPr/>
              <p:nvPr/>
            </p:nvSpPr>
            <p:spPr>
              <a:xfrm>
                <a:off x="4605581" y="0"/>
                <a:ext cx="13716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 name="Title 1"/>
          <p:cNvSpPr>
            <a:spLocks noGrp="1"/>
          </p:cNvSpPr>
          <p:nvPr>
            <p:ph type="ctrTitle"/>
          </p:nvPr>
        </p:nvSpPr>
        <p:spPr>
          <a:xfrm>
            <a:off x="4879346" y="1498601"/>
            <a:ext cx="7008574" cy="3298825"/>
          </a:xfrm>
        </p:spPr>
        <p:txBody>
          <a:bodyPr>
            <a:normAutofit/>
          </a:bodyPr>
          <a:lstStyle>
            <a:lvl1pPr algn="l">
              <a:lnSpc>
                <a:spcPct val="90000"/>
              </a:lnSpc>
              <a:defRPr sz="5400" b="0" cap="none" spc="0" baseline="0">
                <a:ln w="0"/>
                <a:solidFill>
                  <a:schemeClr val="tx2"/>
                </a:solidFill>
                <a:effectLst/>
              </a:defRPr>
            </a:lvl1pPr>
          </a:lstStyle>
          <a:p>
            <a:r>
              <a:rPr lang="en-US" smtClean="0"/>
              <a:t>Click to edit Master title style</a:t>
            </a:r>
            <a:endParaRPr dirty="0"/>
          </a:p>
        </p:txBody>
      </p:sp>
      <p:sp>
        <p:nvSpPr>
          <p:cNvPr id="3" name="Subtitle 2"/>
          <p:cNvSpPr>
            <a:spLocks noGrp="1"/>
          </p:cNvSpPr>
          <p:nvPr>
            <p:ph type="subTitle" idx="1"/>
          </p:nvPr>
        </p:nvSpPr>
        <p:spPr>
          <a:xfrm>
            <a:off x="4879346" y="4927600"/>
            <a:ext cx="7008574" cy="1244600"/>
          </a:xfrm>
        </p:spPr>
        <p:txBody>
          <a:bodyPr>
            <a:normAutofit/>
          </a:bodyPr>
          <a:lstStyle>
            <a:lvl1pPr marL="0" indent="0" algn="l">
              <a:spcBef>
                <a:spcPts val="0"/>
              </a:spcBef>
              <a:buNone/>
              <a:defRPr sz="2800" b="0" cap="none" spc="0">
                <a:ln w="0"/>
                <a:solidFill>
                  <a:schemeClr val="accent2">
                    <a:lumMod val="50000"/>
                  </a:schemeClr>
                </a:solidFill>
                <a:effectLst/>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smtClean="0"/>
              <a:t>Click to edit Master subtitle style</a:t>
            </a:r>
            <a:endParaRPr dirty="0"/>
          </a:p>
        </p:txBody>
      </p:sp>
      <p:sp>
        <p:nvSpPr>
          <p:cNvPr id="5" name="Date Placeholder 4"/>
          <p:cNvSpPr>
            <a:spLocks noGrp="1"/>
          </p:cNvSpPr>
          <p:nvPr>
            <p:ph type="dt" sz="half" idx="10"/>
          </p:nvPr>
        </p:nvSpPr>
        <p:spPr/>
        <p:txBody>
          <a:bodyPr/>
          <a:lstStyle/>
          <a:p>
            <a:fld id="{F1D52232-B4AC-4C6B-9CEF-7FCC182B51B6}" type="datetime1">
              <a:rPr lang="en-US" smtClean="0"/>
              <a:t>4/2/2018</a:t>
            </a:fld>
            <a:endParaRPr lang="en-US"/>
          </a:p>
        </p:txBody>
      </p:sp>
      <p:sp>
        <p:nvSpPr>
          <p:cNvPr id="7" name="Footer Placeholder 6"/>
          <p:cNvSpPr>
            <a:spLocks noGrp="1"/>
          </p:cNvSpPr>
          <p:nvPr>
            <p:ph type="ftr" sz="quarter" idx="11"/>
          </p:nvPr>
        </p:nvSpPr>
        <p:spPr/>
        <p:txBody>
          <a:bodyPr/>
          <a:lstStyle/>
          <a:p>
            <a:r>
              <a:rPr lang="en-US" dirty="0"/>
              <a:t>Add a footer</a:t>
            </a:r>
          </a:p>
        </p:txBody>
      </p:sp>
      <p:sp>
        <p:nvSpPr>
          <p:cNvPr id="11" name="Slide Number Placeholder 10"/>
          <p:cNvSpPr>
            <a:spLocks noGrp="1"/>
          </p:cNvSpPr>
          <p:nvPr>
            <p:ph type="sldNum" sz="quarter" idx="12"/>
          </p:nvPr>
        </p:nvSpPr>
        <p:spPr/>
        <p:txBody>
          <a:bodyPr/>
          <a:lstStyle/>
          <a:p>
            <a:fld id="{EB37DED6-D4C7-42EE-AB49-D2E39E64FDE4}" type="slidenum">
              <a:rPr lang="en-US" smtClean="0"/>
              <a:pPr/>
              <a:t>‹#›</a:t>
            </a:fld>
            <a:endParaRPr lang="en-US"/>
          </a:p>
        </p:txBody>
      </p:sp>
    </p:spTree>
    <p:extLst>
      <p:ext uri="{BB962C8B-B14F-4D97-AF65-F5344CB8AC3E}">
        <p14:creationId xmlns:p14="http://schemas.microsoft.com/office/powerpoint/2010/main" val="332201210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hasCustomPrompt="1"/>
          </p:nvPr>
        </p:nvSpPr>
        <p:spPr/>
        <p:txBody>
          <a:bodyPr vert="eaVert"/>
          <a:lstStyle>
            <a:lvl5pPr>
              <a:defRPr/>
            </a:lvl5pPr>
            <a:lvl6pPr marL="2418976" indent="-285750">
              <a:buFont typeface="Century Gothic" panose="020B0502020202020204" pitchFamily="34" charset="0"/>
              <a:buChar cha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10"/>
          </p:nvPr>
        </p:nvSpPr>
        <p:spPr/>
        <p:txBody>
          <a:bodyPr/>
          <a:lstStyle/>
          <a:p>
            <a:fld id="{F4A53336-FA94-44AA-8824-F4BC262F439F}" type="datetime1">
              <a:rPr lang="en-US" smtClean="0"/>
              <a:t>4/2/2018</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591C5AD9-787D-40FA-8A4D-16A055B9AF81}" type="slidenum">
              <a:rPr lang="en-US" smtClean="0"/>
              <a:t>‹#›</a:t>
            </a:fld>
            <a:endParaRPr lang="en-US"/>
          </a:p>
        </p:txBody>
      </p:sp>
    </p:spTree>
    <p:extLst>
      <p:ext uri="{BB962C8B-B14F-4D97-AF65-F5344CB8AC3E}">
        <p14:creationId xmlns:p14="http://schemas.microsoft.com/office/powerpoint/2010/main" val="1817619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52633" y="274638"/>
            <a:ext cx="1422030" cy="5897561"/>
          </a:xfrm>
        </p:spPr>
        <p:txBody>
          <a:bodyPr vert="eaVert"/>
          <a:lstStyle/>
          <a:p>
            <a:r>
              <a:rPr lang="en-US" smtClean="0"/>
              <a:t>Click to edit Master title style</a:t>
            </a:r>
            <a:endParaRPr/>
          </a:p>
        </p:txBody>
      </p:sp>
      <p:sp>
        <p:nvSpPr>
          <p:cNvPr id="3" name="Vertical Text Placeholder 2"/>
          <p:cNvSpPr>
            <a:spLocks noGrp="1"/>
          </p:cNvSpPr>
          <p:nvPr>
            <p:ph type="body" orient="vert" idx="1" hasCustomPrompt="1"/>
          </p:nvPr>
        </p:nvSpPr>
        <p:spPr>
          <a:xfrm>
            <a:off x="1117309" y="274638"/>
            <a:ext cx="8532178" cy="5897561"/>
          </a:xfrm>
        </p:spPr>
        <p:txBody>
          <a:bodyPr vert="eaVert"/>
          <a:lstStyle>
            <a:lvl5pPr>
              <a:defRPr/>
            </a:lvl5pPr>
            <a:lvl6pPr marL="2418976" indent="-285750">
              <a:buFont typeface="Century Gothic" panose="020B0502020202020204" pitchFamily="34" charset="0"/>
              <a:buChar cha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10"/>
          </p:nvPr>
        </p:nvSpPr>
        <p:spPr/>
        <p:txBody>
          <a:bodyPr/>
          <a:lstStyle/>
          <a:p>
            <a:fld id="{2A2ED2FB-71AD-4F05-97B7-7040CB1E592E}" type="datetime1">
              <a:rPr lang="en-US" smtClean="0"/>
              <a:t>4/2/2018</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591C5AD9-787D-40FA-8A4D-16A055B9AF81}" type="slidenum">
              <a:rPr lang="en-US" smtClean="0"/>
              <a:t>‹#›</a:t>
            </a:fld>
            <a:endParaRPr lang="en-US"/>
          </a:p>
        </p:txBody>
      </p:sp>
    </p:spTree>
    <p:extLst>
      <p:ext uri="{BB962C8B-B14F-4D97-AF65-F5344CB8AC3E}">
        <p14:creationId xmlns:p14="http://schemas.microsoft.com/office/powerpoint/2010/main" val="3723691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CCAD09C-F08D-450C-8DB8-9D0AB6D034F6}" type="datetime1">
              <a:rPr lang="en-US" smtClean="0"/>
              <a:t>4/2/2018</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DA60BA0E-20D0-4E7C-B286-26C960A6788F}" type="slidenum">
              <a:rPr lang="en-US" smtClean="0"/>
              <a:t>‹#›</a:t>
            </a:fld>
            <a:endParaRPr lang="en-US"/>
          </a:p>
        </p:txBody>
      </p:sp>
    </p:spTree>
    <p:extLst>
      <p:ext uri="{BB962C8B-B14F-4D97-AF65-F5344CB8AC3E}">
        <p14:creationId xmlns:p14="http://schemas.microsoft.com/office/powerpoint/2010/main" val="2865359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Header">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1620" y="0"/>
            <a:ext cx="12188952" cy="6858000"/>
            <a:chOff x="1620" y="0"/>
            <a:chExt cx="12188952" cy="6858000"/>
          </a:xfrm>
        </p:grpSpPr>
        <p:sp>
          <p:nvSpPr>
            <p:cNvPr id="4" name="Rectangle 3"/>
            <p:cNvSpPr/>
            <p:nvPr/>
          </p:nvSpPr>
          <p:spPr>
            <a:xfrm>
              <a:off x="1620" y="0"/>
              <a:ext cx="12188952" cy="6858000"/>
            </a:xfrm>
            <a:prstGeom prst="rect">
              <a:avLst/>
            </a:prstGeom>
            <a:gradFill flip="none" rotWithShape="1">
              <a:gsLst>
                <a:gs pos="0">
                  <a:schemeClr val="accent1">
                    <a:lumMod val="50000"/>
                  </a:schemeClr>
                </a:gs>
                <a:gs pos="58000">
                  <a:schemeClr val="accent1">
                    <a:lumMod val="40000"/>
                    <a:lumOff val="60000"/>
                  </a:schemeClr>
                </a:gs>
                <a:gs pos="100000">
                  <a:schemeClr val="accent1">
                    <a:lumMod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8818" y="0"/>
              <a:ext cx="4591594" cy="6858000"/>
            </a:xfrm>
            <a:prstGeom prst="rect">
              <a:avLst/>
            </a:prstGeom>
          </p:spPr>
        </p:pic>
        <p:sp>
          <p:nvSpPr>
            <p:cNvPr id="11" name="Rectangle 10"/>
            <p:cNvSpPr/>
            <p:nvPr/>
          </p:nvSpPr>
          <p:spPr>
            <a:xfrm>
              <a:off x="7481252" y="0"/>
              <a:ext cx="13716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a:solidFill>
                  <a:schemeClr val="tx2"/>
                </a:solidFill>
              </a:endParaRPr>
            </a:p>
          </p:txBody>
        </p:sp>
      </p:grpSp>
      <p:pic>
        <p:nvPicPr>
          <p:cNvPr id="5" name="Picture 4" descr="Stacked book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8818" y="0"/>
            <a:ext cx="4591594" cy="6858000"/>
          </a:xfrm>
          <a:prstGeom prst="rect">
            <a:avLst/>
          </a:prstGeom>
        </p:spPr>
      </p:pic>
      <p:sp>
        <p:nvSpPr>
          <p:cNvPr id="7" name="Title 1"/>
          <p:cNvSpPr>
            <a:spLocks noGrp="1"/>
          </p:cNvSpPr>
          <p:nvPr>
            <p:ph type="ctrTitle"/>
          </p:nvPr>
        </p:nvSpPr>
        <p:spPr>
          <a:xfrm>
            <a:off x="237149" y="1498601"/>
            <a:ext cx="7008574" cy="3298825"/>
          </a:xfrm>
        </p:spPr>
        <p:txBody>
          <a:bodyPr>
            <a:normAutofit/>
          </a:bodyPr>
          <a:lstStyle>
            <a:lvl1pPr algn="l">
              <a:lnSpc>
                <a:spcPct val="90000"/>
              </a:lnSpc>
              <a:defRPr sz="5400" b="0" cap="none" spc="0" baseline="0">
                <a:ln w="0"/>
                <a:solidFill>
                  <a:schemeClr val="tx2"/>
                </a:solidFill>
                <a:effectLst/>
              </a:defRPr>
            </a:lvl1pPr>
          </a:lstStyle>
          <a:p>
            <a:r>
              <a:rPr lang="en-US" smtClean="0"/>
              <a:t>Click to edit Master title style</a:t>
            </a:r>
            <a:endParaRPr dirty="0"/>
          </a:p>
        </p:txBody>
      </p:sp>
      <p:sp>
        <p:nvSpPr>
          <p:cNvPr id="8" name="Subtitle 2"/>
          <p:cNvSpPr>
            <a:spLocks noGrp="1"/>
          </p:cNvSpPr>
          <p:nvPr>
            <p:ph type="subTitle" idx="1"/>
          </p:nvPr>
        </p:nvSpPr>
        <p:spPr>
          <a:xfrm>
            <a:off x="237149" y="4927600"/>
            <a:ext cx="7008574" cy="1244600"/>
          </a:xfrm>
        </p:spPr>
        <p:txBody>
          <a:bodyPr>
            <a:normAutofit/>
          </a:bodyPr>
          <a:lstStyle>
            <a:lvl1pPr marL="0" indent="0" algn="l">
              <a:spcBef>
                <a:spcPts val="0"/>
              </a:spcBef>
              <a:buNone/>
              <a:defRPr sz="2800" b="0" cap="none" spc="0">
                <a:ln w="0"/>
                <a:solidFill>
                  <a:schemeClr val="accent2">
                    <a:lumMod val="50000"/>
                  </a:schemeClr>
                </a:solidFill>
                <a:effectLst/>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smtClean="0"/>
              <a:t>Click to edit Master subtitle style</a:t>
            </a:r>
            <a:endParaRPr dirty="0"/>
          </a:p>
        </p:txBody>
      </p:sp>
      <p:sp>
        <p:nvSpPr>
          <p:cNvPr id="2" name="Date Placeholder 1"/>
          <p:cNvSpPr>
            <a:spLocks noGrp="1"/>
          </p:cNvSpPr>
          <p:nvPr>
            <p:ph type="dt" sz="half" idx="10"/>
          </p:nvPr>
        </p:nvSpPr>
        <p:spPr/>
        <p:txBody>
          <a:bodyPr/>
          <a:lstStyle/>
          <a:p>
            <a:fld id="{E585B48C-7706-4778-9098-D79BBA0A3F67}" type="datetime1">
              <a:rPr lang="en-US" smtClean="0"/>
              <a:t>4/2/2018</a:t>
            </a:fld>
            <a:endParaRPr lang="en-US"/>
          </a:p>
        </p:txBody>
      </p:sp>
      <p:sp>
        <p:nvSpPr>
          <p:cNvPr id="3" name="Footer Placeholder 2"/>
          <p:cNvSpPr>
            <a:spLocks noGrp="1"/>
          </p:cNvSpPr>
          <p:nvPr>
            <p:ph type="ftr" sz="quarter" idx="11"/>
          </p:nvPr>
        </p:nvSpPr>
        <p:spPr/>
        <p:txBody>
          <a:bodyPr/>
          <a:lstStyle/>
          <a:p>
            <a:r>
              <a:rPr lang="en-US" dirty="0"/>
              <a:t>Add a footer</a:t>
            </a:r>
          </a:p>
        </p:txBody>
      </p:sp>
      <p:sp>
        <p:nvSpPr>
          <p:cNvPr id="9" name="Slide Number Placeholder 8"/>
          <p:cNvSpPr>
            <a:spLocks noGrp="1"/>
          </p:cNvSpPr>
          <p:nvPr>
            <p:ph type="sldNum" sz="quarter" idx="12"/>
          </p:nvPr>
        </p:nvSpPr>
        <p:spPr/>
        <p:txBody>
          <a:bodyPr/>
          <a:lstStyle/>
          <a:p>
            <a:fld id="{EB37DED6-D4C7-42EE-AB49-D2E39E64FDE4}" type="slidenum">
              <a:rPr lang="en-US" smtClean="0"/>
              <a:pPr/>
              <a:t>‹#›</a:t>
            </a:fld>
            <a:endParaRPr lang="en-US"/>
          </a:p>
        </p:txBody>
      </p:sp>
    </p:spTree>
    <p:extLst>
      <p:ext uri="{BB962C8B-B14F-4D97-AF65-F5344CB8AC3E}">
        <p14:creationId xmlns:p14="http://schemas.microsoft.com/office/powerpoint/2010/main" val="305258273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hasCustomPrompt="1"/>
          </p:nvPr>
        </p:nvSpPr>
        <p:spPr>
          <a:xfrm>
            <a:off x="111730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297078" indent="-285750">
              <a:buFont typeface="Century Gothic" panose="020B0502020202020204" pitchFamily="34" charset="0"/>
              <a:buChar char="–"/>
              <a:defRPr sz="1800"/>
            </a:lvl6pPr>
            <a:lvl7pPr marL="2568575" indent="-285750">
              <a:buFont typeface="Century Gothic" panose="020B0502020202020204" pitchFamily="34" charset="0"/>
              <a:buChar char="–"/>
              <a:defRPr sz="1800"/>
            </a:lvl7pPr>
            <a:lvl8pPr marL="2860675" indent="-285750">
              <a:defRPr sz="1800"/>
            </a:lvl8pPr>
            <a:lvl9pPr marL="3151188" indent="-285750">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8"/>
            <a:endParaRPr dirty="0"/>
          </a:p>
        </p:txBody>
      </p:sp>
      <p:sp>
        <p:nvSpPr>
          <p:cNvPr id="4" name="Content Placeholder 3"/>
          <p:cNvSpPr>
            <a:spLocks noGrp="1"/>
          </p:cNvSpPr>
          <p:nvPr>
            <p:ph sz="half" idx="2" hasCustomPrompt="1"/>
          </p:nvPr>
        </p:nvSpPr>
        <p:spPr>
          <a:xfrm>
            <a:off x="629755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297078" indent="-285750">
              <a:buFont typeface="Century Gothic" panose="020B0502020202020204" pitchFamily="34" charset="0"/>
              <a:buChar char="–"/>
              <a:defRPr sz="1800"/>
            </a:lvl6pPr>
            <a:lvl7pPr marL="2568575" indent="-285750">
              <a:defRPr sz="1800"/>
            </a:lvl7pPr>
            <a:lvl8pPr marL="2860675" indent="-285750">
              <a:defRPr sz="1800"/>
            </a:lvl8pPr>
            <a:lvl9pPr marL="3151188" indent="-285750">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Date Placeholder 4"/>
          <p:cNvSpPr>
            <a:spLocks noGrp="1"/>
          </p:cNvSpPr>
          <p:nvPr>
            <p:ph type="dt" sz="half" idx="10"/>
          </p:nvPr>
        </p:nvSpPr>
        <p:spPr/>
        <p:txBody>
          <a:bodyPr/>
          <a:lstStyle/>
          <a:p>
            <a:fld id="{AD05D7B5-FBEE-4C44-9AB1-19A5D8091E70}" type="datetime1">
              <a:rPr lang="en-US" smtClean="0"/>
              <a:t>4/2/2018</a:t>
            </a:fld>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EB37DED6-D4C7-42EE-AB49-D2E39E64FDE4}" type="slidenum">
              <a:rPr lang="en-US" smtClean="0"/>
              <a:t>‹#›</a:t>
            </a:fld>
            <a:endParaRPr lang="en-US"/>
          </a:p>
        </p:txBody>
      </p:sp>
    </p:spTree>
    <p:extLst>
      <p:ext uri="{BB962C8B-B14F-4D97-AF65-F5344CB8AC3E}">
        <p14:creationId xmlns:p14="http://schemas.microsoft.com/office/powerpoint/2010/main" val="2025045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12137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4" name="Content Placeholder 3"/>
          <p:cNvSpPr>
            <a:spLocks noGrp="1"/>
          </p:cNvSpPr>
          <p:nvPr>
            <p:ph sz="half" idx="2" hasCustomPrompt="1"/>
          </p:nvPr>
        </p:nvSpPr>
        <p:spPr>
          <a:xfrm>
            <a:off x="111730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297078" indent="-285750">
              <a:buFont typeface="Century Gothic" panose="020B0502020202020204" pitchFamily="34" charset="0"/>
              <a:buChar char="–"/>
              <a:defRPr sz="1800"/>
            </a:lvl6pPr>
            <a:lvl7pPr marL="2568575" indent="-285750">
              <a:defRPr sz="1800"/>
            </a:lvl7pPr>
            <a:lvl8pPr marL="2860675" indent="-285750">
              <a:defRPr sz="1800"/>
            </a:lvl8pPr>
            <a:lvl9pPr marL="3151188" indent="-285750">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Text Placeholder 4"/>
          <p:cNvSpPr>
            <a:spLocks noGrp="1"/>
          </p:cNvSpPr>
          <p:nvPr>
            <p:ph type="body" sz="quarter" idx="3"/>
          </p:nvPr>
        </p:nvSpPr>
        <p:spPr>
          <a:xfrm>
            <a:off x="630162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6" name="Content Placeholder 5"/>
          <p:cNvSpPr>
            <a:spLocks noGrp="1"/>
          </p:cNvSpPr>
          <p:nvPr>
            <p:ph sz="quarter" idx="4" hasCustomPrompt="1"/>
          </p:nvPr>
        </p:nvSpPr>
        <p:spPr>
          <a:xfrm>
            <a:off x="629755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297078" indent="-285750">
              <a:buFont typeface="Century Gothic" panose="020B0502020202020204" pitchFamily="34" charset="0"/>
              <a:buChar char="–"/>
              <a:defRPr sz="1800"/>
            </a:lvl6pPr>
            <a:lvl7pPr marL="2568575" indent="-285750">
              <a:defRPr sz="1800"/>
            </a:lvl7pPr>
            <a:lvl8pPr marL="2860675" indent="-285750">
              <a:defRPr sz="1800"/>
            </a:lvl8pPr>
            <a:lvl9pPr marL="3151188" indent="-285750">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7" name="Date Placeholder 6"/>
          <p:cNvSpPr>
            <a:spLocks noGrp="1"/>
          </p:cNvSpPr>
          <p:nvPr>
            <p:ph type="dt" sz="half" idx="10"/>
          </p:nvPr>
        </p:nvSpPr>
        <p:spPr/>
        <p:txBody>
          <a:bodyPr/>
          <a:lstStyle/>
          <a:p>
            <a:fld id="{82C7929B-88A2-4B58-9F8A-6F8578FAFD9F}" type="datetime1">
              <a:rPr lang="en-US" smtClean="0"/>
              <a:t>4/2/2018</a:t>
            </a:fld>
            <a:endParaRPr lang="en-US"/>
          </a:p>
        </p:txBody>
      </p:sp>
      <p:sp>
        <p:nvSpPr>
          <p:cNvPr id="8" name="Footer Placeholder 7"/>
          <p:cNvSpPr>
            <a:spLocks noGrp="1"/>
          </p:cNvSpPr>
          <p:nvPr>
            <p:ph type="ftr" sz="quarter" idx="11"/>
          </p:nvPr>
        </p:nvSpPr>
        <p:spPr/>
        <p:txBody>
          <a:bodyPr/>
          <a:lstStyle/>
          <a:p>
            <a:r>
              <a:rPr lang="en-US" dirty="0"/>
              <a:t>Add a footer</a:t>
            </a:r>
          </a:p>
        </p:txBody>
      </p:sp>
      <p:sp>
        <p:nvSpPr>
          <p:cNvPr id="9" name="Slide Number Placeholder 8"/>
          <p:cNvSpPr>
            <a:spLocks noGrp="1"/>
          </p:cNvSpPr>
          <p:nvPr>
            <p:ph type="sldNum" sz="quarter" idx="12"/>
          </p:nvPr>
        </p:nvSpPr>
        <p:spPr/>
        <p:txBody>
          <a:bodyPr/>
          <a:lstStyle/>
          <a:p>
            <a:fld id="{EB37DED6-D4C7-42EE-AB49-D2E39E64FDE4}" type="slidenum">
              <a:rPr lang="en-US" smtClean="0"/>
              <a:t>‹#›</a:t>
            </a:fld>
            <a:endParaRPr lang="en-US"/>
          </a:p>
        </p:txBody>
      </p:sp>
    </p:spTree>
    <p:extLst>
      <p:ext uri="{BB962C8B-B14F-4D97-AF65-F5344CB8AC3E}">
        <p14:creationId xmlns:p14="http://schemas.microsoft.com/office/powerpoint/2010/main" val="920072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3E1CDAC2-A8EC-438D-9559-1CA1129743DB}" type="datetime1">
              <a:rPr lang="en-US" smtClean="0"/>
              <a:t>4/2/2018</a:t>
            </a:fld>
            <a:endParaRPr lang="en-US"/>
          </a:p>
        </p:txBody>
      </p:sp>
      <p:sp>
        <p:nvSpPr>
          <p:cNvPr id="4" name="Footer Placeholder 3"/>
          <p:cNvSpPr>
            <a:spLocks noGrp="1"/>
          </p:cNvSpPr>
          <p:nvPr>
            <p:ph type="ftr" sz="quarter" idx="11"/>
          </p:nvPr>
        </p:nvSpPr>
        <p:spPr/>
        <p:txBody>
          <a:bodyPr/>
          <a:lstStyle/>
          <a:p>
            <a:r>
              <a:rPr lang="en-US" dirty="0"/>
              <a:t>Add a footer</a:t>
            </a:r>
          </a:p>
        </p:txBody>
      </p:sp>
      <p:sp>
        <p:nvSpPr>
          <p:cNvPr id="5" name="Slide Number Placeholder 4"/>
          <p:cNvSpPr>
            <a:spLocks noGrp="1"/>
          </p:cNvSpPr>
          <p:nvPr>
            <p:ph type="sldNum" sz="quarter" idx="12"/>
          </p:nvPr>
        </p:nvSpPr>
        <p:spPr/>
        <p:txBody>
          <a:bodyPr/>
          <a:lstStyle/>
          <a:p>
            <a:fld id="{EB37DED6-D4C7-42EE-AB49-D2E39E64FDE4}" type="slidenum">
              <a:rPr lang="en-US" smtClean="0"/>
              <a:t>‹#›</a:t>
            </a:fld>
            <a:endParaRPr lang="en-US"/>
          </a:p>
        </p:txBody>
      </p:sp>
    </p:spTree>
    <p:extLst>
      <p:ext uri="{BB962C8B-B14F-4D97-AF65-F5344CB8AC3E}">
        <p14:creationId xmlns:p14="http://schemas.microsoft.com/office/powerpoint/2010/main" val="2304845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5AF8D0-5993-4AF5-8EE1-3DDB2FABA5BC}" type="datetime1">
              <a:rPr lang="en-US" smtClean="0"/>
              <a:t>4/2/2018</a:t>
            </a:fld>
            <a:endParaRPr lang="en-US"/>
          </a:p>
        </p:txBody>
      </p:sp>
      <p:sp>
        <p:nvSpPr>
          <p:cNvPr id="3" name="Footer Placeholder 2"/>
          <p:cNvSpPr>
            <a:spLocks noGrp="1"/>
          </p:cNvSpPr>
          <p:nvPr>
            <p:ph type="ftr" sz="quarter" idx="11"/>
          </p:nvPr>
        </p:nvSpPr>
        <p:spPr/>
        <p:txBody>
          <a:bodyPr/>
          <a:lstStyle/>
          <a:p>
            <a:r>
              <a:rPr lang="en-US" dirty="0"/>
              <a:t>Add a footer</a:t>
            </a:r>
          </a:p>
        </p:txBody>
      </p:sp>
      <p:sp>
        <p:nvSpPr>
          <p:cNvPr id="4" name="Slide Number Placeholder 3"/>
          <p:cNvSpPr>
            <a:spLocks noGrp="1"/>
          </p:cNvSpPr>
          <p:nvPr>
            <p:ph type="sldNum" sz="quarter" idx="12"/>
          </p:nvPr>
        </p:nvSpPr>
        <p:spPr/>
        <p:txBody>
          <a:bodyPr/>
          <a:lstStyle/>
          <a:p>
            <a:fld id="{EB37DED6-D4C7-42EE-AB49-D2E39E64FDE4}" type="slidenum">
              <a:rPr lang="en-US" smtClean="0"/>
              <a:t>‹#›</a:t>
            </a:fld>
            <a:endParaRPr lang="en-US"/>
          </a:p>
        </p:txBody>
      </p:sp>
    </p:spTree>
    <p:extLst>
      <p:ext uri="{BB962C8B-B14F-4D97-AF65-F5344CB8AC3E}">
        <p14:creationId xmlns:p14="http://schemas.microsoft.com/office/powerpoint/2010/main" val="219507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3961368" y="0"/>
            <a:ext cx="7922736"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455612" y="1701800"/>
            <a:ext cx="3351927" cy="2844800"/>
          </a:xfrm>
        </p:spPr>
        <p:txBody>
          <a:bodyPr anchor="b">
            <a:normAutofit/>
          </a:bodyPr>
          <a:lstStyle>
            <a:lvl1pPr algn="l">
              <a:defRPr sz="2000" b="1">
                <a:effectLst/>
              </a:defRPr>
            </a:lvl1pPr>
          </a:lstStyle>
          <a:p>
            <a:r>
              <a:rPr lang="en-US" smtClean="0"/>
              <a:t>Click to edit Master title style</a:t>
            </a:r>
            <a:endParaRPr dirty="0"/>
          </a:p>
        </p:txBody>
      </p:sp>
      <p:sp>
        <p:nvSpPr>
          <p:cNvPr id="3" name="Content Placeholder 2"/>
          <p:cNvSpPr>
            <a:spLocks noGrp="1"/>
          </p:cNvSpPr>
          <p:nvPr>
            <p:ph idx="1" hasCustomPrompt="1"/>
          </p:nvPr>
        </p:nvSpPr>
        <p:spPr>
          <a:xfrm>
            <a:off x="4469236" y="482600"/>
            <a:ext cx="6805427" cy="5892800"/>
          </a:xfrm>
        </p:spPr>
        <p:txBody>
          <a:bodyPr>
            <a:normAutofit/>
          </a:bodyPr>
          <a:lstStyle>
            <a:lvl1pPr>
              <a:defRPr sz="2400"/>
            </a:lvl1pPr>
            <a:lvl2pPr>
              <a:defRPr sz="2000"/>
            </a:lvl2pPr>
            <a:lvl3pPr>
              <a:defRPr sz="1800"/>
            </a:lvl3pPr>
            <a:lvl4pPr>
              <a:defRPr sz="1800"/>
            </a:lvl4pPr>
            <a:lvl5pPr>
              <a:defRPr sz="1800"/>
            </a:lvl5pPr>
            <a:lvl6pPr marL="2418976" indent="-285750">
              <a:buFont typeface="Century Gothic" panose="020B0502020202020204" pitchFamily="34" charset="0"/>
              <a:buChar cha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Text Placeholder 3"/>
          <p:cNvSpPr>
            <a:spLocks noGrp="1"/>
          </p:cNvSpPr>
          <p:nvPr>
            <p:ph type="body" sz="half" idx="2"/>
          </p:nvPr>
        </p:nvSpPr>
        <p:spPr>
          <a:xfrm>
            <a:off x="455612" y="4648200"/>
            <a:ext cx="3351927" cy="1727200"/>
          </a:xfrm>
        </p:spPr>
        <p:txBody>
          <a:bodyPr>
            <a:normAutofit/>
          </a:bodyPr>
          <a:lstStyle>
            <a:lvl1pPr marL="0" indent="0">
              <a:spcBef>
                <a:spcPts val="120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71745F-7178-460F-9A29-1873069C2E21}" type="datetime1">
              <a:rPr lang="en-US" smtClean="0"/>
              <a:t>4/2/2018</a:t>
            </a:fld>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2DFBB78A-01B4-41F2-96B0-677A4A282832}" type="slidenum">
              <a:rPr lang="en-US" smtClean="0"/>
              <a:t>‹#›</a:t>
            </a:fld>
            <a:endParaRPr lang="en-US"/>
          </a:p>
        </p:txBody>
      </p:sp>
    </p:spTree>
    <p:extLst>
      <p:ext uri="{BB962C8B-B14F-4D97-AF65-F5344CB8AC3E}">
        <p14:creationId xmlns:p14="http://schemas.microsoft.com/office/powerpoint/2010/main" val="789110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2082258" y="0"/>
            <a:ext cx="802431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2437765" y="4800600"/>
            <a:ext cx="7313295" cy="762000"/>
          </a:xfrm>
        </p:spPr>
        <p:txBody>
          <a:bodyPr anchor="b">
            <a:normAutofit/>
          </a:bodyPr>
          <a:lstStyle>
            <a:lvl1pPr algn="l">
              <a:defRPr sz="2000" b="1">
                <a:effectLst/>
              </a:defRPr>
            </a:lvl1pPr>
          </a:lstStyle>
          <a:p>
            <a:r>
              <a:rPr lang="en-US" smtClean="0"/>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2437765" y="279401"/>
            <a:ext cx="7313295" cy="4448175"/>
          </a:xfrm>
        </p:spPr>
        <p:txBody>
          <a:bodyPr>
            <a:normAutofit/>
          </a:bodyPr>
          <a:lstStyle>
            <a:lvl1pPr marL="0" indent="0">
              <a:buNone/>
              <a:defRPr sz="28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smtClean="0"/>
              <a:t>Click icon to add picture</a:t>
            </a:r>
            <a:endParaRPr/>
          </a:p>
        </p:txBody>
      </p:sp>
      <p:sp>
        <p:nvSpPr>
          <p:cNvPr id="4" name="Text Placeholder 3"/>
          <p:cNvSpPr>
            <a:spLocks noGrp="1"/>
          </p:cNvSpPr>
          <p:nvPr>
            <p:ph type="body" sz="half" idx="2"/>
          </p:nvPr>
        </p:nvSpPr>
        <p:spPr>
          <a:xfrm>
            <a:off x="2437765" y="5562600"/>
            <a:ext cx="7313295" cy="812800"/>
          </a:xfrm>
        </p:spPr>
        <p:txBody>
          <a:bodyPr>
            <a:normAutofit/>
          </a:bodyPr>
          <a:lstStyle>
            <a:lvl1pPr marL="0" indent="0">
              <a:spcBef>
                <a:spcPts val="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DEDE53-B81E-4E30-BBBA-3D254C0490DB}" type="datetime1">
              <a:rPr lang="en-US" smtClean="0"/>
              <a:t>4/2/2018</a:t>
            </a:fld>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2DFBB78A-01B4-41F2-96B0-677A4A282832}" type="slidenum">
              <a:rPr lang="en-US" smtClean="0"/>
              <a:t>‹#›</a:t>
            </a:fld>
            <a:endParaRPr lang="en-US"/>
          </a:p>
        </p:txBody>
      </p:sp>
    </p:spTree>
    <p:extLst>
      <p:ext uri="{BB962C8B-B14F-4D97-AF65-F5344CB8AC3E}">
        <p14:creationId xmlns:p14="http://schemas.microsoft.com/office/powerpoint/2010/main" val="3521372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grpSp>
        <p:nvGrpSpPr>
          <p:cNvPr id="7" name="Group 6"/>
          <p:cNvGrpSpPr/>
          <p:nvPr/>
        </p:nvGrpSpPr>
        <p:grpSpPr>
          <a:xfrm>
            <a:off x="1620" y="0"/>
            <a:ext cx="12188952" cy="6858000"/>
            <a:chOff x="1620" y="0"/>
            <a:chExt cx="12188952" cy="6858000"/>
          </a:xfrm>
        </p:grpSpPr>
        <p:sp>
          <p:nvSpPr>
            <p:cNvPr id="10" name="Rectangle 9"/>
            <p:cNvSpPr/>
            <p:nvPr/>
          </p:nvSpPr>
          <p:spPr>
            <a:xfrm>
              <a:off x="1620" y="0"/>
              <a:ext cx="12188952" cy="6858000"/>
            </a:xfrm>
            <a:prstGeom prst="rect">
              <a:avLst/>
            </a:prstGeom>
            <a:gradFill flip="none" rotWithShape="1">
              <a:gsLst>
                <a:gs pos="0">
                  <a:schemeClr val="accent1">
                    <a:lumMod val="50000"/>
                  </a:schemeClr>
                </a:gs>
                <a:gs pos="58000">
                  <a:schemeClr val="accent1">
                    <a:lumMod val="40000"/>
                    <a:lumOff val="60000"/>
                  </a:schemeClr>
                </a:gs>
                <a:gs pos="100000">
                  <a:schemeClr val="accent1">
                    <a:lumMod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8" name="Rectangle 7"/>
            <p:cNvSpPr/>
            <p:nvPr/>
          </p:nvSpPr>
          <p:spPr>
            <a:xfrm>
              <a:off x="304721" y="0"/>
              <a:ext cx="11579384" cy="6858000"/>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grpSp>
      <p:sp>
        <p:nvSpPr>
          <p:cNvPr id="2" name="Title Placeholder 1"/>
          <p:cNvSpPr>
            <a:spLocks noGrp="1"/>
          </p:cNvSpPr>
          <p:nvPr>
            <p:ph type="title"/>
          </p:nvPr>
        </p:nvSpPr>
        <p:spPr>
          <a:xfrm>
            <a:off x="1117309" y="76200"/>
            <a:ext cx="10157354" cy="1397000"/>
          </a:xfrm>
          <a:prstGeom prst="rect">
            <a:avLst/>
          </a:prstGeom>
        </p:spPr>
        <p:txBody>
          <a:bodyPr vert="horz" lIns="121899" tIns="60949" rIns="121899" bIns="60949" rtlCol="0" anchor="b">
            <a:normAutofit/>
          </a:bodyPr>
          <a:lstStyle/>
          <a:p>
            <a:r>
              <a:rPr lang="en-US" smtClean="0"/>
              <a:t>Click to edit Master title style</a:t>
            </a:r>
            <a:endParaRPr dirty="0"/>
          </a:p>
        </p:txBody>
      </p:sp>
      <p:sp>
        <p:nvSpPr>
          <p:cNvPr id="3" name="Text Placeholder 2"/>
          <p:cNvSpPr>
            <a:spLocks noGrp="1"/>
          </p:cNvSpPr>
          <p:nvPr>
            <p:ph type="body" idx="1"/>
          </p:nvPr>
        </p:nvSpPr>
        <p:spPr>
          <a:xfrm>
            <a:off x="1117309" y="1701800"/>
            <a:ext cx="10157354" cy="4470400"/>
          </a:xfrm>
          <a:prstGeom prst="rect">
            <a:avLst/>
          </a:prstGeom>
        </p:spPr>
        <p:txBody>
          <a:bodyPr vert="horz" lIns="121899" tIns="60949" rIns="121899" bIns="6094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117309" y="6400801"/>
            <a:ext cx="2742486" cy="320675"/>
          </a:xfrm>
          <a:prstGeom prst="rect">
            <a:avLst/>
          </a:prstGeom>
        </p:spPr>
        <p:txBody>
          <a:bodyPr vert="horz" lIns="121899" tIns="60949" rIns="121899" bIns="60949" rtlCol="0" anchor="b"/>
          <a:lstStyle>
            <a:lvl1pPr algn="l">
              <a:defRPr sz="1200">
                <a:solidFill>
                  <a:schemeClr val="tx2">
                    <a:lumMod val="50000"/>
                  </a:schemeClr>
                </a:solidFill>
              </a:defRPr>
            </a:lvl1pPr>
          </a:lstStyle>
          <a:p>
            <a:fld id="{B58707D8-A84F-4D7B-82A5-A02CABDA7D12}" type="datetime1">
              <a:rPr lang="en-US" smtClean="0"/>
              <a:t>4/2/2018</a:t>
            </a:fld>
            <a:endParaRPr lang="en-US" dirty="0"/>
          </a:p>
        </p:txBody>
      </p:sp>
      <p:sp>
        <p:nvSpPr>
          <p:cNvPr id="5" name="Footer Placeholder 4"/>
          <p:cNvSpPr>
            <a:spLocks noGrp="1"/>
          </p:cNvSpPr>
          <p:nvPr>
            <p:ph type="ftr" sz="quarter" idx="3"/>
          </p:nvPr>
        </p:nvSpPr>
        <p:spPr>
          <a:xfrm>
            <a:off x="3907842" y="6400801"/>
            <a:ext cx="6216301" cy="320675"/>
          </a:xfrm>
          <a:prstGeom prst="rect">
            <a:avLst/>
          </a:prstGeom>
        </p:spPr>
        <p:txBody>
          <a:bodyPr vert="horz" lIns="121899" tIns="60949" rIns="121899" bIns="60949" rtlCol="0" anchor="b"/>
          <a:lstStyle>
            <a:lvl1pPr algn="ctr">
              <a:defRPr sz="1200">
                <a:solidFill>
                  <a:schemeClr val="tx2">
                    <a:lumMod val="50000"/>
                  </a:schemeClr>
                </a:solidFill>
              </a:defRPr>
            </a:lvl1pPr>
          </a:lstStyle>
          <a:p>
            <a:r>
              <a:rPr lang="en-US"/>
              <a:t>Add a footer</a:t>
            </a:r>
            <a:endParaRPr lang="en-US" dirty="0"/>
          </a:p>
        </p:txBody>
      </p:sp>
      <p:sp>
        <p:nvSpPr>
          <p:cNvPr id="6" name="Slide Number Placeholder 5"/>
          <p:cNvSpPr>
            <a:spLocks noGrp="1"/>
          </p:cNvSpPr>
          <p:nvPr>
            <p:ph type="sldNum" sz="quarter" idx="4"/>
          </p:nvPr>
        </p:nvSpPr>
        <p:spPr>
          <a:xfrm>
            <a:off x="10167146" y="6400801"/>
            <a:ext cx="1107518" cy="320675"/>
          </a:xfrm>
          <a:prstGeom prst="rect">
            <a:avLst/>
          </a:prstGeom>
        </p:spPr>
        <p:txBody>
          <a:bodyPr vert="horz" lIns="121899" tIns="60949" rIns="121899" bIns="60949" rtlCol="0" anchor="b"/>
          <a:lstStyle>
            <a:lvl1pPr algn="r">
              <a:defRPr sz="1200">
                <a:solidFill>
                  <a:schemeClr val="tx2">
                    <a:lumMod val="50000"/>
                  </a:schemeClr>
                </a:solidFill>
              </a:defRPr>
            </a:lvl1pPr>
          </a:lstStyle>
          <a:p>
            <a:fld id="{EB37DED6-D4C7-42EE-AB49-D2E39E64FDE4}" type="slidenum">
              <a:rPr lang="en-US" smtClean="0"/>
              <a:pPr/>
              <a:t>‹#›</a:t>
            </a:fld>
            <a:endParaRPr lang="en-US"/>
          </a:p>
        </p:txBody>
      </p:sp>
    </p:spTree>
    <p:extLst>
      <p:ext uri="{BB962C8B-B14F-4D97-AF65-F5344CB8AC3E}">
        <p14:creationId xmlns:p14="http://schemas.microsoft.com/office/powerpoint/2010/main" val="2060187724"/>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1218987" rtl="0" eaLnBrk="1" latinLnBrk="0" hangingPunct="1">
        <a:lnSpc>
          <a:spcPct val="85000"/>
        </a:lnSpc>
        <a:spcBef>
          <a:spcPct val="0"/>
        </a:spcBef>
        <a:buNone/>
        <a:tabLst/>
        <a:defRPr sz="4400" b="0" kern="1200" cap="none" baseline="0">
          <a:solidFill>
            <a:schemeClr val="accent2">
              <a:lumMod val="50000"/>
            </a:schemeClr>
          </a:solidFill>
          <a:effectLst/>
          <a:latin typeface="+mj-lt"/>
          <a:ea typeface="+mj-ea"/>
          <a:cs typeface="+mj-cs"/>
        </a:defRPr>
      </a:lvl1pPr>
    </p:titleStyle>
    <p:bodyStyle>
      <a:lvl1pPr marL="304747" indent="-304747" algn="l" defTabSz="1218987" rtl="0" eaLnBrk="1" latinLnBrk="0" hangingPunct="1">
        <a:lnSpc>
          <a:spcPct val="95000"/>
        </a:lnSpc>
        <a:spcBef>
          <a:spcPts val="1866"/>
        </a:spcBef>
        <a:buClr>
          <a:schemeClr val="accent6">
            <a:lumMod val="50000"/>
          </a:schemeClr>
        </a:buClr>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1800" kern="1200">
          <a:solidFill>
            <a:schemeClr val="tx1"/>
          </a:solidFill>
          <a:latin typeface="+mn-lt"/>
          <a:ea typeface="+mn-ea"/>
          <a:cs typeface="+mn-cs"/>
        </a:defRPr>
      </a:lvl5pPr>
      <a:lvl6pPr marL="2133226" indent="0" algn="l" defTabSz="1218987" rtl="0" eaLnBrk="1" latinLnBrk="0" hangingPunct="1">
        <a:lnSpc>
          <a:spcPct val="95000"/>
        </a:lnSpc>
        <a:spcBef>
          <a:spcPts val="1066"/>
        </a:spcBef>
        <a:buClr>
          <a:schemeClr val="accent6">
            <a:lumMod val="50000"/>
          </a:schemeClr>
        </a:buClr>
        <a:buSzPct val="90000"/>
        <a:buFont typeface="Century Gothic" panose="020B0502020202020204" pitchFamily="34" charset="0"/>
        <a:buNone/>
        <a:defRPr sz="1800" kern="1200">
          <a:solidFill>
            <a:schemeClr val="tx2">
              <a:lumMod val="50000"/>
            </a:schemeClr>
          </a:solidFill>
          <a:latin typeface="+mn-lt"/>
          <a:ea typeface="+mn-ea"/>
          <a:cs typeface="+mn-cs"/>
        </a:defRPr>
      </a:lvl6pPr>
      <a:lvl7pPr marL="2845622" indent="-285750" algn="l" defTabSz="1218987" rtl="0" eaLnBrk="1" latinLnBrk="0" hangingPunct="1">
        <a:lnSpc>
          <a:spcPct val="95000"/>
        </a:lnSpc>
        <a:spcBef>
          <a:spcPts val="1066"/>
        </a:spcBef>
        <a:buClr>
          <a:schemeClr val="accent6">
            <a:lumMod val="50000"/>
          </a:schemeClr>
        </a:buClr>
        <a:buSzPct val="90000"/>
        <a:buFont typeface="Century Gothic" panose="020B0502020202020204" pitchFamily="34" charset="0"/>
        <a:buChar char="–"/>
        <a:defRPr sz="1800" kern="1200">
          <a:solidFill>
            <a:schemeClr val="tx2">
              <a:lumMod val="50000"/>
            </a:schemeClr>
          </a:solidFill>
          <a:latin typeface="+mn-lt"/>
          <a:ea typeface="+mn-ea"/>
          <a:cs typeface="+mn-cs"/>
        </a:defRPr>
      </a:lvl7pPr>
      <a:lvl8pPr marL="3272267" indent="-285750" algn="l" defTabSz="1218987" rtl="0" eaLnBrk="1" latinLnBrk="0" hangingPunct="1">
        <a:lnSpc>
          <a:spcPct val="95000"/>
        </a:lnSpc>
        <a:spcBef>
          <a:spcPts val="1066"/>
        </a:spcBef>
        <a:buClr>
          <a:schemeClr val="accent6">
            <a:lumMod val="50000"/>
          </a:schemeClr>
        </a:buClr>
        <a:buSzPct val="90000"/>
        <a:buFont typeface="Century Gothic" panose="020B0502020202020204" pitchFamily="34" charset="0"/>
        <a:buChar char="–"/>
        <a:defRPr sz="1800" kern="1200">
          <a:solidFill>
            <a:schemeClr val="tx2">
              <a:lumMod val="50000"/>
            </a:schemeClr>
          </a:solidFill>
          <a:latin typeface="+mn-lt"/>
          <a:ea typeface="+mn-ea"/>
          <a:cs typeface="+mn-cs"/>
        </a:defRPr>
      </a:lvl8pPr>
      <a:lvl9pPr marL="3759862" indent="-285750" algn="l" defTabSz="1218987" rtl="0" eaLnBrk="1" latinLnBrk="0" hangingPunct="1">
        <a:lnSpc>
          <a:spcPct val="95000"/>
        </a:lnSpc>
        <a:spcBef>
          <a:spcPts val="1066"/>
        </a:spcBef>
        <a:buClr>
          <a:schemeClr val="accent6">
            <a:lumMod val="50000"/>
          </a:schemeClr>
        </a:buClr>
        <a:buSzPct val="90000"/>
        <a:buFont typeface="Century Gothic" panose="020B0502020202020204" pitchFamily="34" charset="0"/>
        <a:buChar char="–"/>
        <a:defRPr sz="1800" kern="1200">
          <a:solidFill>
            <a:schemeClr val="tx2">
              <a:lumMod val="50000"/>
            </a:schemeClr>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Issues with State Agency Financial Reports that Impact the State CAFR</a:t>
            </a:r>
            <a:endParaRPr lang="en-US" dirty="0"/>
          </a:p>
        </p:txBody>
      </p:sp>
      <p:sp>
        <p:nvSpPr>
          <p:cNvPr id="5" name="Subtitle 4"/>
          <p:cNvSpPr>
            <a:spLocks noGrp="1"/>
          </p:cNvSpPr>
          <p:nvPr>
            <p:ph type="subTitle" idx="1"/>
          </p:nvPr>
        </p:nvSpPr>
        <p:spPr/>
        <p:txBody>
          <a:bodyPr/>
          <a:lstStyle/>
          <a:p>
            <a:r>
              <a:rPr lang="en-US" dirty="0" smtClean="0"/>
              <a:t>Ron Spilman, State Controller</a:t>
            </a:r>
            <a:endParaRPr lang="en-US" dirty="0"/>
          </a:p>
        </p:txBody>
      </p:sp>
    </p:spTree>
    <p:extLst>
      <p:ext uri="{BB962C8B-B14F-4D97-AF65-F5344CB8AC3E}">
        <p14:creationId xmlns:p14="http://schemas.microsoft.com/office/powerpoint/2010/main" val="168988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308" y="76200"/>
            <a:ext cx="10387303" cy="1397000"/>
          </a:xfrm>
        </p:spPr>
        <p:txBody>
          <a:bodyPr>
            <a:normAutofit/>
          </a:bodyPr>
          <a:lstStyle/>
          <a:p>
            <a:r>
              <a:rPr lang="en-US" dirty="0"/>
              <a:t>G</a:t>
            </a:r>
            <a:r>
              <a:rPr lang="en-US" dirty="0" smtClean="0"/>
              <a:t>overnment-wide vs Fund Financials</a:t>
            </a:r>
            <a:endParaRPr lang="en-US" dirty="0"/>
          </a:p>
        </p:txBody>
      </p:sp>
      <p:sp>
        <p:nvSpPr>
          <p:cNvPr id="3" name="Content Placeholder 2"/>
          <p:cNvSpPr>
            <a:spLocks noGrp="1"/>
          </p:cNvSpPr>
          <p:nvPr>
            <p:ph idx="1"/>
          </p:nvPr>
        </p:nvSpPr>
        <p:spPr>
          <a:xfrm>
            <a:off x="1117308" y="1504407"/>
            <a:ext cx="10463504" cy="4470400"/>
          </a:xfrm>
        </p:spPr>
        <p:txBody>
          <a:bodyPr/>
          <a:lstStyle/>
          <a:p>
            <a:r>
              <a:rPr lang="en-US" dirty="0" smtClean="0"/>
              <a:t>Measurement Focus </a:t>
            </a:r>
          </a:p>
          <a:p>
            <a:pPr lvl="1"/>
            <a:r>
              <a:rPr lang="en-US" dirty="0" smtClean="0"/>
              <a:t>Governmental Fund – Current Financial Resources (Modified Accrual)</a:t>
            </a:r>
          </a:p>
          <a:p>
            <a:pPr lvl="1"/>
            <a:r>
              <a:rPr lang="en-US" dirty="0" smtClean="0"/>
              <a:t>Government-wide – Economic Resources (Resource Utilization)</a:t>
            </a:r>
          </a:p>
          <a:p>
            <a:r>
              <a:rPr lang="en-US" dirty="0" smtClean="0"/>
              <a:t>Agencies not understanding the difference in measurement focus  and what should be included in the financial statement</a:t>
            </a:r>
          </a:p>
          <a:p>
            <a:r>
              <a:rPr lang="en-US" dirty="0" smtClean="0"/>
              <a:t>Examples:</a:t>
            </a:r>
          </a:p>
          <a:p>
            <a:pPr lvl="1"/>
            <a:r>
              <a:rPr lang="en-US" dirty="0" smtClean="0"/>
              <a:t>Capital expenditures reported in the government-wide financials instead of capitalizing the </a:t>
            </a:r>
            <a:r>
              <a:rPr lang="en-US" dirty="0" smtClean="0"/>
              <a:t>asset</a:t>
            </a:r>
            <a:endParaRPr lang="en-US" dirty="0" smtClean="0"/>
          </a:p>
          <a:p>
            <a:pPr lvl="1"/>
            <a:endParaRPr lang="en-US" dirty="0" smtClean="0"/>
          </a:p>
          <a:p>
            <a:endParaRPr lang="en-US" dirty="0"/>
          </a:p>
        </p:txBody>
      </p:sp>
      <p:sp>
        <p:nvSpPr>
          <p:cNvPr id="4" name="Slide Number Placeholder 3"/>
          <p:cNvSpPr>
            <a:spLocks noGrp="1"/>
          </p:cNvSpPr>
          <p:nvPr>
            <p:ph type="sldNum" sz="quarter" idx="12"/>
          </p:nvPr>
        </p:nvSpPr>
        <p:spPr/>
        <p:txBody>
          <a:bodyPr/>
          <a:lstStyle/>
          <a:p>
            <a:fld id="{DA60BA0E-20D0-4E7C-B286-26C960A6788F}" type="slidenum">
              <a:rPr lang="en-US" b="1" smtClean="0"/>
              <a:t>10</a:t>
            </a:fld>
            <a:endParaRPr lang="en-US" b="1" dirty="0"/>
          </a:p>
        </p:txBody>
      </p:sp>
      <p:pic>
        <p:nvPicPr>
          <p:cNvPr id="5" name="Picture 4"/>
          <p:cNvPicPr>
            <a:picLocks noChangeAspect="1"/>
          </p:cNvPicPr>
          <p:nvPr/>
        </p:nvPicPr>
        <p:blipFill>
          <a:blip r:embed="rId2"/>
          <a:stretch>
            <a:fillRect/>
          </a:stretch>
        </p:blipFill>
        <p:spPr>
          <a:xfrm>
            <a:off x="1446212" y="5181600"/>
            <a:ext cx="7969086" cy="1307591"/>
          </a:xfrm>
          <a:prstGeom prst="rect">
            <a:avLst/>
          </a:prstGeom>
        </p:spPr>
      </p:pic>
    </p:spTree>
    <p:extLst>
      <p:ext uri="{BB962C8B-B14F-4D97-AF65-F5344CB8AC3E}">
        <p14:creationId xmlns:p14="http://schemas.microsoft.com/office/powerpoint/2010/main" val="2532708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Government-wide vs Fund Financials Cont.</a:t>
            </a:r>
            <a:endParaRPr lang="en-US" dirty="0"/>
          </a:p>
        </p:txBody>
      </p:sp>
      <p:sp>
        <p:nvSpPr>
          <p:cNvPr id="3" name="Content Placeholder 2"/>
          <p:cNvSpPr>
            <a:spLocks noGrp="1"/>
          </p:cNvSpPr>
          <p:nvPr>
            <p:ph idx="1"/>
          </p:nvPr>
        </p:nvSpPr>
        <p:spPr/>
        <p:txBody>
          <a:bodyPr/>
          <a:lstStyle/>
          <a:p>
            <a:r>
              <a:rPr lang="en-US" dirty="0" smtClean="0"/>
              <a:t>Examples:</a:t>
            </a:r>
          </a:p>
          <a:p>
            <a:pPr lvl="1"/>
            <a:r>
              <a:rPr lang="en-US" dirty="0" smtClean="0"/>
              <a:t>Not understanding the fund balance classifications are different for the government-wide versus the fund </a:t>
            </a:r>
            <a:r>
              <a:rPr lang="en-US" dirty="0" smtClean="0"/>
              <a:t>financials  </a:t>
            </a:r>
            <a:endParaRPr lang="en-US" dirty="0" smtClean="0"/>
          </a:p>
          <a:p>
            <a:pPr lvl="1"/>
            <a:r>
              <a:rPr lang="en-US" dirty="0" smtClean="0"/>
              <a:t>There should only be: Net Asset (311900), Restricted (325900) and Unassigned (328900)</a:t>
            </a:r>
          </a:p>
          <a:p>
            <a:pPr lvl="1"/>
            <a:endParaRPr lang="en-US" dirty="0" smtClean="0"/>
          </a:p>
          <a:p>
            <a:endParaRPr lang="en-US" dirty="0"/>
          </a:p>
        </p:txBody>
      </p:sp>
      <p:sp>
        <p:nvSpPr>
          <p:cNvPr id="4" name="Slide Number Placeholder 3"/>
          <p:cNvSpPr>
            <a:spLocks noGrp="1"/>
          </p:cNvSpPr>
          <p:nvPr>
            <p:ph type="sldNum" sz="quarter" idx="12"/>
          </p:nvPr>
        </p:nvSpPr>
        <p:spPr/>
        <p:txBody>
          <a:bodyPr/>
          <a:lstStyle/>
          <a:p>
            <a:fld id="{DA60BA0E-20D0-4E7C-B286-26C960A6788F}" type="slidenum">
              <a:rPr lang="en-US" b="1" smtClean="0"/>
              <a:t>11</a:t>
            </a:fld>
            <a:endParaRPr lang="en-US" b="1" dirty="0"/>
          </a:p>
        </p:txBody>
      </p:sp>
      <p:pic>
        <p:nvPicPr>
          <p:cNvPr id="5" name="Picture 4"/>
          <p:cNvPicPr>
            <a:picLocks noChangeAspect="1"/>
          </p:cNvPicPr>
          <p:nvPr/>
        </p:nvPicPr>
        <p:blipFill>
          <a:blip r:embed="rId2"/>
          <a:stretch>
            <a:fillRect/>
          </a:stretch>
        </p:blipFill>
        <p:spPr>
          <a:xfrm>
            <a:off x="1751012" y="3817938"/>
            <a:ext cx="8187534" cy="2743200"/>
          </a:xfrm>
          <a:prstGeom prst="rect">
            <a:avLst/>
          </a:prstGeom>
        </p:spPr>
      </p:pic>
    </p:spTree>
    <p:extLst>
      <p:ext uri="{BB962C8B-B14F-4D97-AF65-F5344CB8AC3E}">
        <p14:creationId xmlns:p14="http://schemas.microsoft.com/office/powerpoint/2010/main" val="2044658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723" y="304800"/>
            <a:ext cx="10309754" cy="1397000"/>
          </a:xfrm>
        </p:spPr>
        <p:txBody>
          <a:bodyPr/>
          <a:lstStyle/>
          <a:p>
            <a:r>
              <a:rPr lang="en-US" dirty="0" smtClean="0"/>
              <a:t>Government-wide vs Fund Financials</a:t>
            </a:r>
            <a:endParaRPr lang="en-US" dirty="0"/>
          </a:p>
        </p:txBody>
      </p:sp>
      <p:sp>
        <p:nvSpPr>
          <p:cNvPr id="3" name="Content Placeholder 2"/>
          <p:cNvSpPr>
            <a:spLocks noGrp="1"/>
          </p:cNvSpPr>
          <p:nvPr>
            <p:ph idx="1"/>
          </p:nvPr>
        </p:nvSpPr>
        <p:spPr>
          <a:xfrm>
            <a:off x="1117309" y="2133600"/>
            <a:ext cx="10157354" cy="4038600"/>
          </a:xfrm>
        </p:spPr>
        <p:txBody>
          <a:bodyPr/>
          <a:lstStyle/>
          <a:p>
            <a:r>
              <a:rPr lang="en-US" dirty="0" smtClean="0"/>
              <a:t>Examples:</a:t>
            </a:r>
          </a:p>
          <a:p>
            <a:pPr lvl="1"/>
            <a:r>
              <a:rPr lang="en-US" dirty="0" smtClean="0"/>
              <a:t>Not understanding that transfers of assets should be on the Government-wide and not the fund financial statements</a:t>
            </a:r>
          </a:p>
          <a:p>
            <a:pPr lvl="2"/>
            <a:r>
              <a:rPr lang="en-US" dirty="0" smtClean="0"/>
              <a:t>This scenario happens with the courts and the DAs mostly.  The Administrative Oversight Agency has the budget authority to purchase the funds, not the individual agencies.  So the expenditure must be recorded on the Oversight financials and then a transfer of the asset occurs in the Government-wide.</a:t>
            </a:r>
          </a:p>
        </p:txBody>
      </p:sp>
      <p:sp>
        <p:nvSpPr>
          <p:cNvPr id="4" name="Slide Number Placeholder 3"/>
          <p:cNvSpPr>
            <a:spLocks noGrp="1"/>
          </p:cNvSpPr>
          <p:nvPr>
            <p:ph type="sldNum" sz="quarter" idx="12"/>
          </p:nvPr>
        </p:nvSpPr>
        <p:spPr/>
        <p:txBody>
          <a:bodyPr/>
          <a:lstStyle/>
          <a:p>
            <a:fld id="{DA60BA0E-20D0-4E7C-B286-26C960A6788F}" type="slidenum">
              <a:rPr lang="en-US" b="1" smtClean="0"/>
              <a:t>12</a:t>
            </a:fld>
            <a:endParaRPr lang="en-US" b="1" dirty="0"/>
          </a:p>
        </p:txBody>
      </p:sp>
    </p:spTree>
    <p:extLst>
      <p:ext uri="{BB962C8B-B14F-4D97-AF65-F5344CB8AC3E}">
        <p14:creationId xmlns:p14="http://schemas.microsoft.com/office/powerpoint/2010/main" val="1917732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8012" y="76200"/>
            <a:ext cx="10666651" cy="943116"/>
          </a:xfrm>
        </p:spPr>
        <p:txBody>
          <a:bodyPr/>
          <a:lstStyle/>
          <a:p>
            <a:r>
              <a:rPr lang="en-US" dirty="0" smtClean="0"/>
              <a:t>Government-wide vs Fund Financials</a:t>
            </a:r>
            <a:endParaRPr lang="en-US" dirty="0"/>
          </a:p>
        </p:txBody>
      </p:sp>
      <p:sp>
        <p:nvSpPr>
          <p:cNvPr id="3" name="Content Placeholder 2"/>
          <p:cNvSpPr>
            <a:spLocks noGrp="1"/>
          </p:cNvSpPr>
          <p:nvPr>
            <p:ph idx="1"/>
          </p:nvPr>
        </p:nvSpPr>
        <p:spPr>
          <a:xfrm>
            <a:off x="1054355" y="1076025"/>
            <a:ext cx="10157354" cy="4911915"/>
          </a:xfrm>
        </p:spPr>
        <p:txBody>
          <a:bodyPr/>
          <a:lstStyle/>
          <a:p>
            <a:r>
              <a:rPr lang="en-US" dirty="0" smtClean="0"/>
              <a:t>Examples:</a:t>
            </a:r>
          </a:p>
          <a:p>
            <a:pPr lvl="1"/>
            <a:r>
              <a:rPr lang="en-US" dirty="0" smtClean="0"/>
              <a:t>Not understanding that transfers of assets should be on the Government-wide and not the fund financial statements</a:t>
            </a:r>
          </a:p>
          <a:p>
            <a:endParaRPr lang="en-US" dirty="0"/>
          </a:p>
        </p:txBody>
      </p:sp>
      <p:sp>
        <p:nvSpPr>
          <p:cNvPr id="4" name="Slide Number Placeholder 3"/>
          <p:cNvSpPr>
            <a:spLocks noGrp="1"/>
          </p:cNvSpPr>
          <p:nvPr>
            <p:ph type="sldNum" sz="quarter" idx="12"/>
          </p:nvPr>
        </p:nvSpPr>
        <p:spPr/>
        <p:txBody>
          <a:bodyPr/>
          <a:lstStyle/>
          <a:p>
            <a:fld id="{DA60BA0E-20D0-4E7C-B286-26C960A6788F}" type="slidenum">
              <a:rPr lang="en-US" b="1" smtClean="0"/>
              <a:t>13</a:t>
            </a:fld>
            <a:endParaRPr lang="en-US" b="1" dirty="0"/>
          </a:p>
        </p:txBody>
      </p:sp>
      <p:pic>
        <p:nvPicPr>
          <p:cNvPr id="5" name="Picture 4"/>
          <p:cNvPicPr>
            <a:picLocks noChangeAspect="1"/>
          </p:cNvPicPr>
          <p:nvPr/>
        </p:nvPicPr>
        <p:blipFill>
          <a:blip r:embed="rId2"/>
          <a:stretch>
            <a:fillRect/>
          </a:stretch>
        </p:blipFill>
        <p:spPr>
          <a:xfrm>
            <a:off x="561637" y="2812872"/>
            <a:ext cx="5028571" cy="1914286"/>
          </a:xfrm>
          <a:prstGeom prst="rect">
            <a:avLst/>
          </a:prstGeom>
        </p:spPr>
      </p:pic>
      <p:pic>
        <p:nvPicPr>
          <p:cNvPr id="6" name="Picture 5"/>
          <p:cNvPicPr>
            <a:picLocks noChangeAspect="1"/>
          </p:cNvPicPr>
          <p:nvPr/>
        </p:nvPicPr>
        <p:blipFill>
          <a:blip r:embed="rId3"/>
          <a:stretch>
            <a:fillRect/>
          </a:stretch>
        </p:blipFill>
        <p:spPr>
          <a:xfrm>
            <a:off x="561637" y="5520625"/>
            <a:ext cx="4057143" cy="766716"/>
          </a:xfrm>
          <a:prstGeom prst="rect">
            <a:avLst/>
          </a:prstGeom>
        </p:spPr>
      </p:pic>
      <p:sp>
        <p:nvSpPr>
          <p:cNvPr id="7" name="TextBox 6"/>
          <p:cNvSpPr txBox="1"/>
          <p:nvPr/>
        </p:nvSpPr>
        <p:spPr>
          <a:xfrm>
            <a:off x="580151" y="4959584"/>
            <a:ext cx="5181600" cy="443198"/>
          </a:xfrm>
          <a:prstGeom prst="rect">
            <a:avLst/>
          </a:prstGeom>
          <a:noFill/>
        </p:spPr>
        <p:txBody>
          <a:bodyPr wrap="square" rtlCol="0">
            <a:spAutoFit/>
          </a:bodyPr>
          <a:lstStyle/>
          <a:p>
            <a:pPr>
              <a:lnSpc>
                <a:spcPct val="95000"/>
              </a:lnSpc>
            </a:pPr>
            <a:r>
              <a:rPr lang="en-US" dirty="0" smtClean="0"/>
              <a:t>SHARE AP Expenditures </a:t>
            </a:r>
            <a:endParaRPr lang="en-US" dirty="0"/>
          </a:p>
        </p:txBody>
      </p:sp>
      <p:sp>
        <p:nvSpPr>
          <p:cNvPr id="8" name="TextBox 7"/>
          <p:cNvSpPr txBox="1"/>
          <p:nvPr/>
        </p:nvSpPr>
        <p:spPr>
          <a:xfrm>
            <a:off x="593545" y="2387919"/>
            <a:ext cx="4572000" cy="443198"/>
          </a:xfrm>
          <a:prstGeom prst="rect">
            <a:avLst/>
          </a:prstGeom>
          <a:noFill/>
        </p:spPr>
        <p:txBody>
          <a:bodyPr wrap="square" rtlCol="0">
            <a:spAutoFit/>
          </a:bodyPr>
          <a:lstStyle/>
          <a:p>
            <a:pPr>
              <a:lnSpc>
                <a:spcPct val="95000"/>
              </a:lnSpc>
            </a:pPr>
            <a:r>
              <a:rPr lang="en-US" dirty="0" smtClean="0"/>
              <a:t>PUBLISHED Fund Financials</a:t>
            </a:r>
            <a:endParaRPr lang="en-US" dirty="0"/>
          </a:p>
        </p:txBody>
      </p:sp>
      <p:sp>
        <p:nvSpPr>
          <p:cNvPr id="9" name="TextBox 8"/>
          <p:cNvSpPr txBox="1"/>
          <p:nvPr/>
        </p:nvSpPr>
        <p:spPr>
          <a:xfrm>
            <a:off x="5761751" y="2812872"/>
            <a:ext cx="4626493" cy="1554272"/>
          </a:xfrm>
          <a:prstGeom prst="rect">
            <a:avLst/>
          </a:prstGeom>
          <a:noFill/>
          <a:ln>
            <a:solidFill>
              <a:schemeClr val="tx1">
                <a:lumMod val="50000"/>
                <a:lumOff val="50000"/>
              </a:schemeClr>
            </a:solidFill>
          </a:ln>
        </p:spPr>
        <p:txBody>
          <a:bodyPr wrap="square" rtlCol="0">
            <a:spAutoFit/>
          </a:bodyPr>
          <a:lstStyle/>
          <a:p>
            <a:pPr>
              <a:lnSpc>
                <a:spcPct val="95000"/>
              </a:lnSpc>
            </a:pPr>
            <a:r>
              <a:rPr lang="en-US" sz="2000" u="sng" dirty="0" smtClean="0"/>
              <a:t>Difference $29,399</a:t>
            </a:r>
          </a:p>
          <a:p>
            <a:pPr>
              <a:lnSpc>
                <a:spcPct val="95000"/>
              </a:lnSpc>
            </a:pPr>
            <a:r>
              <a:rPr lang="en-US" sz="2000" dirty="0" smtClean="0"/>
              <a:t>This was the amount of the FULLACCRUE OPR that was done by the Oversight Agency to transfer the assets.</a:t>
            </a:r>
            <a:endParaRPr lang="en-US" sz="2000" dirty="0"/>
          </a:p>
        </p:txBody>
      </p:sp>
      <p:pic>
        <p:nvPicPr>
          <p:cNvPr id="11" name="Picture 10"/>
          <p:cNvPicPr>
            <a:picLocks noChangeAspect="1"/>
          </p:cNvPicPr>
          <p:nvPr/>
        </p:nvPicPr>
        <p:blipFill>
          <a:blip r:embed="rId4"/>
          <a:stretch>
            <a:fillRect/>
          </a:stretch>
        </p:blipFill>
        <p:spPr>
          <a:xfrm>
            <a:off x="5326141" y="4996602"/>
            <a:ext cx="6400000" cy="1409524"/>
          </a:xfrm>
          <a:prstGeom prst="rect">
            <a:avLst/>
          </a:prstGeom>
        </p:spPr>
      </p:pic>
      <p:sp>
        <p:nvSpPr>
          <p:cNvPr id="14" name="TextBox 13"/>
          <p:cNvSpPr txBox="1"/>
          <p:nvPr/>
        </p:nvSpPr>
        <p:spPr>
          <a:xfrm>
            <a:off x="5893331" y="4560772"/>
            <a:ext cx="5181600" cy="443198"/>
          </a:xfrm>
          <a:prstGeom prst="rect">
            <a:avLst/>
          </a:prstGeom>
          <a:noFill/>
        </p:spPr>
        <p:txBody>
          <a:bodyPr wrap="square" rtlCol="0">
            <a:spAutoFit/>
          </a:bodyPr>
          <a:lstStyle/>
          <a:p>
            <a:pPr>
              <a:lnSpc>
                <a:spcPct val="95000"/>
              </a:lnSpc>
            </a:pPr>
            <a:r>
              <a:rPr lang="en-US" dirty="0" smtClean="0"/>
              <a:t>RECAST</a:t>
            </a:r>
            <a:endParaRPr lang="en-US" dirty="0"/>
          </a:p>
        </p:txBody>
      </p:sp>
    </p:spTree>
    <p:extLst>
      <p:ext uri="{BB962C8B-B14F-4D97-AF65-F5344CB8AC3E}">
        <p14:creationId xmlns:p14="http://schemas.microsoft.com/office/powerpoint/2010/main" val="3935619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SGFIP Overdrafts</a:t>
            </a:r>
            <a:endParaRPr lang="en-US" dirty="0"/>
          </a:p>
        </p:txBody>
      </p:sp>
      <p:sp>
        <p:nvSpPr>
          <p:cNvPr id="3" name="Content Placeholder 2"/>
          <p:cNvSpPr>
            <a:spLocks noGrp="1"/>
          </p:cNvSpPr>
          <p:nvPr>
            <p:ph idx="1"/>
          </p:nvPr>
        </p:nvSpPr>
        <p:spPr>
          <a:xfrm>
            <a:off x="989013" y="1701799"/>
            <a:ext cx="8534399" cy="4699001"/>
          </a:xfrm>
        </p:spPr>
        <p:txBody>
          <a:bodyPr>
            <a:normAutofit lnSpcReduction="10000"/>
          </a:bodyPr>
          <a:lstStyle/>
          <a:p>
            <a:r>
              <a:rPr lang="en-US" dirty="0"/>
              <a:t>Claims on State General Fund Investment </a:t>
            </a:r>
            <a:r>
              <a:rPr lang="en-US" dirty="0" smtClean="0"/>
              <a:t>Pool  equivalent to a banking claim </a:t>
            </a:r>
          </a:p>
          <a:p>
            <a:pPr lvl="1"/>
            <a:r>
              <a:rPr lang="en-US" dirty="0" smtClean="0"/>
              <a:t>Entities are misclassifying overdrafts on the SGFIP as either a </a:t>
            </a:r>
            <a:r>
              <a:rPr lang="en-US" dirty="0" smtClean="0"/>
              <a:t>“DUE TO” </a:t>
            </a:r>
            <a:r>
              <a:rPr lang="en-US" dirty="0" smtClean="0"/>
              <a:t>State General Fund or from another </a:t>
            </a:r>
            <a:r>
              <a:rPr lang="en-US" dirty="0" smtClean="0"/>
              <a:t>agency fund </a:t>
            </a:r>
            <a:endParaRPr lang="en-US" dirty="0" smtClean="0"/>
          </a:p>
          <a:p>
            <a:pPr lvl="2"/>
            <a:r>
              <a:rPr lang="en-US" dirty="0" smtClean="0"/>
              <a:t>The State General Fund is not due funds just because the SGFIP balance has a negative balance</a:t>
            </a:r>
          </a:p>
          <a:p>
            <a:pPr lvl="2"/>
            <a:r>
              <a:rPr lang="en-US" dirty="0" smtClean="0"/>
              <a:t>At the agency level, another fund is not necessarily due any funds just because one fund is in an overdraft position</a:t>
            </a:r>
          </a:p>
          <a:p>
            <a:pPr lvl="1"/>
            <a:r>
              <a:rPr lang="en-US" dirty="0" smtClean="0"/>
              <a:t>The </a:t>
            </a:r>
            <a:r>
              <a:rPr lang="en-US" dirty="0"/>
              <a:t>SGFIP and General Fund two different </a:t>
            </a:r>
            <a:r>
              <a:rPr lang="en-US" dirty="0" smtClean="0"/>
              <a:t>concepts   </a:t>
            </a:r>
          </a:p>
          <a:p>
            <a:pPr lvl="1"/>
            <a:r>
              <a:rPr lang="en-US" dirty="0" smtClean="0"/>
              <a:t>Negative SGFIP amounts represent overdrafts and should be shown as such under the Liabilities on the financial </a:t>
            </a:r>
            <a:r>
              <a:rPr lang="en-US" dirty="0" smtClean="0"/>
              <a:t>statements</a:t>
            </a:r>
            <a:endParaRPr lang="en-US" dirty="0" smtClean="0"/>
          </a:p>
          <a:p>
            <a:pPr lvl="2"/>
            <a:r>
              <a:rPr lang="en-US" dirty="0" smtClean="0"/>
              <a:t>Overdrafts may occur on cost reimbursable activity where </a:t>
            </a:r>
            <a:r>
              <a:rPr lang="en-US" dirty="0" smtClean="0"/>
              <a:t>dollars are </a:t>
            </a:r>
            <a:r>
              <a:rPr lang="en-US" dirty="0" smtClean="0"/>
              <a:t>spent first and then reimbursed later</a:t>
            </a:r>
          </a:p>
          <a:p>
            <a:pPr marL="0" indent="0">
              <a:buNone/>
            </a:pPr>
            <a:endParaRPr lang="en-US" dirty="0"/>
          </a:p>
        </p:txBody>
      </p:sp>
      <p:sp>
        <p:nvSpPr>
          <p:cNvPr id="4" name="Slide Number Placeholder 3"/>
          <p:cNvSpPr>
            <a:spLocks noGrp="1"/>
          </p:cNvSpPr>
          <p:nvPr>
            <p:ph type="sldNum" sz="quarter" idx="12"/>
          </p:nvPr>
        </p:nvSpPr>
        <p:spPr/>
        <p:txBody>
          <a:bodyPr/>
          <a:lstStyle/>
          <a:p>
            <a:fld id="{DA60BA0E-20D0-4E7C-B286-26C960A6788F}" type="slidenum">
              <a:rPr lang="en-US" b="1" smtClean="0"/>
              <a:t>14</a:t>
            </a:fld>
            <a:endParaRPr lang="en-US" b="1" dirty="0"/>
          </a:p>
        </p:txBody>
      </p:sp>
      <p:pic>
        <p:nvPicPr>
          <p:cNvPr id="6" name="Picture 5"/>
          <p:cNvPicPr>
            <a:picLocks noChangeAspect="1"/>
          </p:cNvPicPr>
          <p:nvPr/>
        </p:nvPicPr>
        <p:blipFill>
          <a:blip r:embed="rId2"/>
          <a:stretch>
            <a:fillRect/>
          </a:stretch>
        </p:blipFill>
        <p:spPr>
          <a:xfrm>
            <a:off x="9768404" y="479701"/>
            <a:ext cx="2117207" cy="2347453"/>
          </a:xfrm>
          <a:prstGeom prst="rect">
            <a:avLst/>
          </a:prstGeom>
        </p:spPr>
      </p:pic>
      <p:pic>
        <p:nvPicPr>
          <p:cNvPr id="7" name="Picture 6"/>
          <p:cNvPicPr>
            <a:picLocks noChangeAspect="1"/>
          </p:cNvPicPr>
          <p:nvPr/>
        </p:nvPicPr>
        <p:blipFill>
          <a:blip r:embed="rId3"/>
          <a:stretch>
            <a:fillRect/>
          </a:stretch>
        </p:blipFill>
        <p:spPr>
          <a:xfrm>
            <a:off x="9571887" y="4051299"/>
            <a:ext cx="2371429" cy="2133333"/>
          </a:xfrm>
          <a:prstGeom prst="rect">
            <a:avLst/>
          </a:prstGeom>
        </p:spPr>
      </p:pic>
      <p:sp>
        <p:nvSpPr>
          <p:cNvPr id="8" name="Right Arrow 7"/>
          <p:cNvSpPr/>
          <p:nvPr/>
        </p:nvSpPr>
        <p:spPr>
          <a:xfrm rot="20278877">
            <a:off x="8966593" y="1501026"/>
            <a:ext cx="762000" cy="304800"/>
          </a:xfrm>
          <a:prstGeom prst="rightArrow">
            <a:avLst/>
          </a:prstGeom>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rot="2277805">
            <a:off x="8870777" y="3544371"/>
            <a:ext cx="762000" cy="304800"/>
          </a:xfrm>
          <a:prstGeom prst="rightArrow">
            <a:avLst/>
          </a:prstGeom>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49089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8012" y="228600"/>
            <a:ext cx="10157354" cy="762000"/>
          </a:xfrm>
        </p:spPr>
        <p:txBody>
          <a:bodyPr>
            <a:normAutofit/>
          </a:bodyPr>
          <a:lstStyle/>
          <a:p>
            <a:r>
              <a:rPr lang="en-US" dirty="0" smtClean="0"/>
              <a:t>SGFIP Overdraft - Misclassification</a:t>
            </a:r>
            <a:endParaRPr lang="en-US" dirty="0"/>
          </a:p>
        </p:txBody>
      </p:sp>
      <p:sp>
        <p:nvSpPr>
          <p:cNvPr id="3" name="Content Placeholder 2"/>
          <p:cNvSpPr>
            <a:spLocks noGrp="1"/>
          </p:cNvSpPr>
          <p:nvPr>
            <p:ph idx="1"/>
          </p:nvPr>
        </p:nvSpPr>
        <p:spPr>
          <a:xfrm>
            <a:off x="1065212" y="1143000"/>
            <a:ext cx="10157354" cy="4470400"/>
          </a:xfrm>
        </p:spPr>
        <p:txBody>
          <a:bodyPr/>
          <a:lstStyle/>
          <a:p>
            <a:r>
              <a:rPr lang="en-US" dirty="0" smtClean="0"/>
              <a:t>This </a:t>
            </a:r>
            <a:r>
              <a:rPr lang="en-US" dirty="0"/>
              <a:t>fund doesn’t owe the general fund – it’s an overdraft of the SGFIP </a:t>
            </a:r>
            <a:r>
              <a:rPr lang="en-US" dirty="0" smtClean="0"/>
              <a:t>balance. It is INCORRECT to account for an overdraft as a due to the general fund</a:t>
            </a:r>
          </a:p>
        </p:txBody>
      </p:sp>
      <p:sp>
        <p:nvSpPr>
          <p:cNvPr id="4" name="Slide Number Placeholder 3"/>
          <p:cNvSpPr>
            <a:spLocks noGrp="1"/>
          </p:cNvSpPr>
          <p:nvPr>
            <p:ph type="sldNum" sz="quarter" idx="12"/>
          </p:nvPr>
        </p:nvSpPr>
        <p:spPr/>
        <p:txBody>
          <a:bodyPr/>
          <a:lstStyle/>
          <a:p>
            <a:fld id="{DA60BA0E-20D0-4E7C-B286-26C960A6788F}" type="slidenum">
              <a:rPr lang="en-US" b="1" smtClean="0"/>
              <a:t>15</a:t>
            </a:fld>
            <a:endParaRPr lang="en-US" b="1" dirty="0"/>
          </a:p>
        </p:txBody>
      </p:sp>
      <p:pic>
        <p:nvPicPr>
          <p:cNvPr id="6" name="Picture 5"/>
          <p:cNvPicPr>
            <a:picLocks noChangeAspect="1"/>
          </p:cNvPicPr>
          <p:nvPr/>
        </p:nvPicPr>
        <p:blipFill>
          <a:blip r:embed="rId2"/>
          <a:stretch>
            <a:fillRect/>
          </a:stretch>
        </p:blipFill>
        <p:spPr>
          <a:xfrm>
            <a:off x="1980658" y="2590800"/>
            <a:ext cx="7884236" cy="3815256"/>
          </a:xfrm>
          <a:prstGeom prst="rect">
            <a:avLst/>
          </a:prstGeom>
        </p:spPr>
      </p:pic>
      <p:sp>
        <p:nvSpPr>
          <p:cNvPr id="5" name="&quot;No&quot; Symbol 4"/>
          <p:cNvSpPr/>
          <p:nvPr/>
        </p:nvSpPr>
        <p:spPr>
          <a:xfrm>
            <a:off x="7008812" y="4648200"/>
            <a:ext cx="228600" cy="228600"/>
          </a:xfrm>
          <a:prstGeom prst="noSmoking">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572774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309" y="76200"/>
            <a:ext cx="10157354" cy="1066800"/>
          </a:xfrm>
        </p:spPr>
        <p:txBody>
          <a:bodyPr>
            <a:normAutofit fontScale="90000"/>
          </a:bodyPr>
          <a:lstStyle/>
          <a:p>
            <a:r>
              <a:rPr lang="en-US" dirty="0"/>
              <a:t>SGFIP Overdraft </a:t>
            </a:r>
            <a:r>
              <a:rPr lang="en-US" dirty="0" smtClean="0"/>
              <a:t>– Proper Classification</a:t>
            </a:r>
            <a:endParaRPr lang="en-US" dirty="0"/>
          </a:p>
        </p:txBody>
      </p:sp>
      <p:sp>
        <p:nvSpPr>
          <p:cNvPr id="4" name="Slide Number Placeholder 3"/>
          <p:cNvSpPr>
            <a:spLocks noGrp="1"/>
          </p:cNvSpPr>
          <p:nvPr>
            <p:ph type="sldNum" sz="quarter" idx="12"/>
          </p:nvPr>
        </p:nvSpPr>
        <p:spPr/>
        <p:txBody>
          <a:bodyPr/>
          <a:lstStyle/>
          <a:p>
            <a:fld id="{DA60BA0E-20D0-4E7C-B286-26C960A6788F}" type="slidenum">
              <a:rPr lang="en-US" b="1" smtClean="0"/>
              <a:t>16</a:t>
            </a:fld>
            <a:endParaRPr lang="en-US" b="1" dirty="0"/>
          </a:p>
        </p:txBody>
      </p:sp>
      <p:pic>
        <p:nvPicPr>
          <p:cNvPr id="5" name="Picture 4"/>
          <p:cNvPicPr>
            <a:picLocks noChangeAspect="1"/>
          </p:cNvPicPr>
          <p:nvPr/>
        </p:nvPicPr>
        <p:blipFill>
          <a:blip r:embed="rId2"/>
          <a:stretch>
            <a:fillRect/>
          </a:stretch>
        </p:blipFill>
        <p:spPr>
          <a:xfrm>
            <a:off x="1979612" y="2199233"/>
            <a:ext cx="7533333" cy="4361905"/>
          </a:xfrm>
          <a:prstGeom prst="rect">
            <a:avLst/>
          </a:prstGeom>
        </p:spPr>
      </p:pic>
    </p:spTree>
    <p:extLst>
      <p:ext uri="{BB962C8B-B14F-4D97-AF65-F5344CB8AC3E}">
        <p14:creationId xmlns:p14="http://schemas.microsoft.com/office/powerpoint/2010/main" val="2508186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Reversions </a:t>
            </a:r>
            <a:endParaRPr lang="en-US" dirty="0"/>
          </a:p>
        </p:txBody>
      </p:sp>
      <p:sp>
        <p:nvSpPr>
          <p:cNvPr id="3" name="Content Placeholder 2"/>
          <p:cNvSpPr>
            <a:spLocks noGrp="1"/>
          </p:cNvSpPr>
          <p:nvPr>
            <p:ph idx="1"/>
          </p:nvPr>
        </p:nvSpPr>
        <p:spPr>
          <a:xfrm>
            <a:off x="1117309" y="2200231"/>
            <a:ext cx="10157354" cy="4200569"/>
          </a:xfrm>
        </p:spPr>
        <p:txBody>
          <a:bodyPr>
            <a:normAutofit/>
          </a:bodyPr>
          <a:lstStyle/>
          <a:p>
            <a:pPr marL="0" indent="0">
              <a:buNone/>
            </a:pPr>
            <a:r>
              <a:rPr lang="en-US" sz="2800" b="1" dirty="0" smtClean="0"/>
              <a:t>NMSA </a:t>
            </a:r>
            <a:r>
              <a:rPr lang="en-US" sz="2800" b="1" dirty="0"/>
              <a:t>1978 Section </a:t>
            </a:r>
            <a:r>
              <a:rPr lang="en-US" sz="2800" b="1" dirty="0" smtClean="0"/>
              <a:t>6-5-10 /MAPs </a:t>
            </a:r>
            <a:r>
              <a:rPr lang="en-US" sz="2800" b="1" dirty="0"/>
              <a:t>Fin </a:t>
            </a:r>
            <a:r>
              <a:rPr lang="en-US" sz="2800" b="1" dirty="0" smtClean="0"/>
              <a:t>1.2</a:t>
            </a:r>
          </a:p>
          <a:p>
            <a:pPr marL="0" indent="0">
              <a:buNone/>
            </a:pPr>
            <a:r>
              <a:rPr lang="en-US" sz="2700" dirty="0" smtClean="0"/>
              <a:t>Requirements</a:t>
            </a:r>
          </a:p>
          <a:p>
            <a:pPr marL="514350" indent="-514350">
              <a:buFont typeface="+mj-lt"/>
              <a:buAutoNum type="arabicPeriod"/>
            </a:pPr>
            <a:r>
              <a:rPr lang="en-US" sz="2900" dirty="0" smtClean="0"/>
              <a:t>Unexpended balances </a:t>
            </a:r>
            <a:r>
              <a:rPr lang="en-US" sz="2900" dirty="0"/>
              <a:t>in </a:t>
            </a:r>
            <a:r>
              <a:rPr lang="en-US" sz="2900" dirty="0" smtClean="0"/>
              <a:t>agency accounts as </a:t>
            </a:r>
            <a:r>
              <a:rPr lang="en-US" sz="2900" dirty="0"/>
              <a:t>of June 30 shall </a:t>
            </a:r>
            <a:r>
              <a:rPr lang="en-US" sz="2900" dirty="0" smtClean="0"/>
              <a:t>revert </a:t>
            </a:r>
            <a:r>
              <a:rPr lang="en-US" sz="2900" dirty="0"/>
              <a:t>to the General </a:t>
            </a:r>
            <a:r>
              <a:rPr lang="en-US" sz="2900" dirty="0" smtClean="0"/>
              <a:t>Fund by September 30</a:t>
            </a:r>
            <a:endParaRPr lang="en-US" sz="2900" dirty="0"/>
          </a:p>
          <a:p>
            <a:pPr marL="514350" indent="-514350">
              <a:buFont typeface="+mj-lt"/>
              <a:buAutoNum type="arabicPeriod"/>
            </a:pPr>
            <a:r>
              <a:rPr lang="en-US" sz="2900" dirty="0"/>
              <a:t>The agency may adjust the reversion within forty-five days of release of the audit report for that fiscal year  </a:t>
            </a:r>
          </a:p>
          <a:p>
            <a:endParaRPr lang="en-US" sz="2800" dirty="0"/>
          </a:p>
        </p:txBody>
      </p:sp>
      <p:sp>
        <p:nvSpPr>
          <p:cNvPr id="4" name="Slide Number Placeholder 3"/>
          <p:cNvSpPr>
            <a:spLocks noGrp="1"/>
          </p:cNvSpPr>
          <p:nvPr>
            <p:ph type="sldNum" sz="quarter" idx="12"/>
          </p:nvPr>
        </p:nvSpPr>
        <p:spPr/>
        <p:txBody>
          <a:bodyPr/>
          <a:lstStyle/>
          <a:p>
            <a:fld id="{DA60BA0E-20D0-4E7C-B286-26C960A6788F}" type="slidenum">
              <a:rPr lang="en-US" b="1" smtClean="0"/>
              <a:t>17</a:t>
            </a:fld>
            <a:endParaRPr lang="en-US" b="1" dirty="0"/>
          </a:p>
        </p:txBody>
      </p:sp>
      <p:pic>
        <p:nvPicPr>
          <p:cNvPr id="6" name="Picture 5"/>
          <p:cNvPicPr>
            <a:picLocks noChangeAspect="1"/>
          </p:cNvPicPr>
          <p:nvPr/>
        </p:nvPicPr>
        <p:blipFill>
          <a:blip r:embed="rId2"/>
          <a:stretch>
            <a:fillRect/>
          </a:stretch>
        </p:blipFill>
        <p:spPr>
          <a:xfrm>
            <a:off x="8277029" y="838200"/>
            <a:ext cx="3656784" cy="2257152"/>
          </a:xfrm>
          <a:prstGeom prst="rect">
            <a:avLst/>
          </a:prstGeom>
        </p:spPr>
      </p:pic>
    </p:spTree>
    <p:extLst>
      <p:ext uri="{BB962C8B-B14F-4D97-AF65-F5344CB8AC3E}">
        <p14:creationId xmlns:p14="http://schemas.microsoft.com/office/powerpoint/2010/main" val="2811602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Over-Reversions</a:t>
            </a:r>
            <a:endParaRPr lang="en-US" dirty="0"/>
          </a:p>
        </p:txBody>
      </p:sp>
      <p:sp>
        <p:nvSpPr>
          <p:cNvPr id="3" name="Content Placeholder 2"/>
          <p:cNvSpPr>
            <a:spLocks noGrp="1"/>
          </p:cNvSpPr>
          <p:nvPr>
            <p:ph idx="1"/>
          </p:nvPr>
        </p:nvSpPr>
        <p:spPr>
          <a:xfrm>
            <a:off x="912813" y="1701800"/>
            <a:ext cx="8839200" cy="4699001"/>
          </a:xfrm>
        </p:spPr>
        <p:txBody>
          <a:bodyPr>
            <a:normAutofit fontScale="92500"/>
          </a:bodyPr>
          <a:lstStyle/>
          <a:p>
            <a:r>
              <a:rPr lang="en-US" sz="2000" dirty="0" smtClean="0"/>
              <a:t>Agencies </a:t>
            </a:r>
            <a:r>
              <a:rPr lang="en-US" sz="2000" dirty="0"/>
              <a:t>are </a:t>
            </a:r>
            <a:r>
              <a:rPr lang="en-US" sz="2000" dirty="0" smtClean="0"/>
              <a:t>erroneously reducing current </a:t>
            </a:r>
            <a:r>
              <a:rPr lang="en-US" sz="2000" dirty="0"/>
              <a:t>year reversions </a:t>
            </a:r>
            <a:r>
              <a:rPr lang="en-US" sz="2000" dirty="0" smtClean="0"/>
              <a:t>by prior </a:t>
            </a:r>
            <a:r>
              <a:rPr lang="en-US" sz="2000" dirty="0"/>
              <a:t>year over-reversions in which the agency did not </a:t>
            </a:r>
            <a:r>
              <a:rPr lang="en-US" sz="2000" dirty="0" smtClean="0"/>
              <a:t>request </a:t>
            </a:r>
            <a:r>
              <a:rPr lang="en-US" sz="2000" dirty="0"/>
              <a:t>a correction within the 45 </a:t>
            </a:r>
            <a:r>
              <a:rPr lang="en-US" sz="2000" dirty="0" smtClean="0"/>
              <a:t>days</a:t>
            </a:r>
          </a:p>
          <a:p>
            <a:r>
              <a:rPr lang="en-US" sz="2000" dirty="0"/>
              <a:t>A</a:t>
            </a:r>
            <a:r>
              <a:rPr lang="en-US" sz="2000" dirty="0" smtClean="0"/>
              <a:t>gencies are processing the </a:t>
            </a:r>
            <a:r>
              <a:rPr lang="en-US" sz="2000" dirty="0"/>
              <a:t>over-reversion </a:t>
            </a:r>
            <a:r>
              <a:rPr lang="en-US" sz="2000" dirty="0" smtClean="0"/>
              <a:t>as a current </a:t>
            </a:r>
            <a:r>
              <a:rPr lang="en-US" sz="2000" dirty="0"/>
              <a:t>year expenditures </a:t>
            </a:r>
            <a:endParaRPr lang="en-US" sz="2000" dirty="0" smtClean="0"/>
          </a:p>
          <a:p>
            <a:r>
              <a:rPr lang="en-US" sz="2000" dirty="0" smtClean="0"/>
              <a:t>Over-reversions must be shown as a </a:t>
            </a:r>
            <a:r>
              <a:rPr lang="en-US" sz="2000" b="1" u="sng" dirty="0"/>
              <a:t>deficit fund </a:t>
            </a:r>
            <a:r>
              <a:rPr lang="en-US" sz="2000" b="1" u="sng" dirty="0" smtClean="0"/>
              <a:t>balance</a:t>
            </a:r>
            <a:r>
              <a:rPr lang="en-US" sz="2000" dirty="0" smtClean="0"/>
              <a:t>.  Agencies must request a deficiency appropriation for the over-reversion</a:t>
            </a:r>
            <a:endParaRPr lang="en-US" sz="2000" dirty="0"/>
          </a:p>
          <a:p>
            <a:r>
              <a:rPr lang="en-US" sz="2000" dirty="0" smtClean="0"/>
              <a:t>The deficit fund balance remains in the general ledger and financials statements until deficiency is approved</a:t>
            </a:r>
          </a:p>
          <a:p>
            <a:r>
              <a:rPr lang="en-US" sz="2000" dirty="0" smtClean="0"/>
              <a:t>Agency cannot </a:t>
            </a:r>
            <a:r>
              <a:rPr lang="en-US" sz="2000" dirty="0"/>
              <a:t>book a Due from the General Fund for a prior year </a:t>
            </a:r>
            <a:r>
              <a:rPr lang="en-US" sz="2000" dirty="0" smtClean="0"/>
              <a:t>over-reversion as there is </a:t>
            </a:r>
            <a:r>
              <a:rPr lang="en-US" sz="2000" dirty="0"/>
              <a:t>no statutory authority for the General Fund to send the money back to the agency after the 45 days have passed.  </a:t>
            </a:r>
            <a:endParaRPr lang="en-US" sz="1800" dirty="0"/>
          </a:p>
        </p:txBody>
      </p:sp>
      <p:sp>
        <p:nvSpPr>
          <p:cNvPr id="4" name="Slide Number Placeholder 3"/>
          <p:cNvSpPr>
            <a:spLocks noGrp="1"/>
          </p:cNvSpPr>
          <p:nvPr>
            <p:ph type="sldNum" sz="quarter" idx="12"/>
          </p:nvPr>
        </p:nvSpPr>
        <p:spPr/>
        <p:txBody>
          <a:bodyPr/>
          <a:lstStyle/>
          <a:p>
            <a:fld id="{DA60BA0E-20D0-4E7C-B286-26C960A6788F}" type="slidenum">
              <a:rPr lang="en-US" b="1" smtClean="0"/>
              <a:t>18</a:t>
            </a:fld>
            <a:endParaRPr lang="en-US" b="1" dirty="0"/>
          </a:p>
        </p:txBody>
      </p:sp>
      <p:pic>
        <p:nvPicPr>
          <p:cNvPr id="7" name="Picture 6"/>
          <p:cNvPicPr>
            <a:picLocks noChangeAspect="1"/>
          </p:cNvPicPr>
          <p:nvPr/>
        </p:nvPicPr>
        <p:blipFill>
          <a:blip r:embed="rId2"/>
          <a:stretch>
            <a:fillRect/>
          </a:stretch>
        </p:blipFill>
        <p:spPr>
          <a:xfrm>
            <a:off x="10056812" y="4038600"/>
            <a:ext cx="1624044" cy="2134459"/>
          </a:xfrm>
          <a:prstGeom prst="rect">
            <a:avLst/>
          </a:prstGeom>
        </p:spPr>
      </p:pic>
      <p:pic>
        <p:nvPicPr>
          <p:cNvPr id="8" name="Picture 7"/>
          <p:cNvPicPr>
            <a:picLocks noChangeAspect="1"/>
          </p:cNvPicPr>
          <p:nvPr/>
        </p:nvPicPr>
        <p:blipFill>
          <a:blip r:embed="rId3"/>
          <a:stretch>
            <a:fillRect/>
          </a:stretch>
        </p:blipFill>
        <p:spPr>
          <a:xfrm>
            <a:off x="9535190" y="914400"/>
            <a:ext cx="2371429" cy="2133333"/>
          </a:xfrm>
          <a:prstGeom prst="rect">
            <a:avLst/>
          </a:prstGeom>
        </p:spPr>
      </p:pic>
    </p:spTree>
    <p:extLst>
      <p:ext uri="{BB962C8B-B14F-4D97-AF65-F5344CB8AC3E}">
        <p14:creationId xmlns:p14="http://schemas.microsoft.com/office/powerpoint/2010/main" val="249656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309" y="228599"/>
            <a:ext cx="10157354" cy="838199"/>
          </a:xfrm>
        </p:spPr>
        <p:txBody>
          <a:bodyPr>
            <a:normAutofit/>
          </a:bodyPr>
          <a:lstStyle/>
          <a:p>
            <a:r>
              <a:rPr lang="en-US" u="sng" dirty="0" smtClean="0"/>
              <a:t>Over-reversions Cont.</a:t>
            </a:r>
            <a:endParaRPr lang="en-US" u="sng" dirty="0"/>
          </a:p>
        </p:txBody>
      </p:sp>
      <p:sp>
        <p:nvSpPr>
          <p:cNvPr id="4" name="Slide Number Placeholder 3"/>
          <p:cNvSpPr>
            <a:spLocks noGrp="1"/>
          </p:cNvSpPr>
          <p:nvPr>
            <p:ph type="sldNum" sz="quarter" idx="12"/>
          </p:nvPr>
        </p:nvSpPr>
        <p:spPr/>
        <p:txBody>
          <a:bodyPr/>
          <a:lstStyle/>
          <a:p>
            <a:fld id="{DA60BA0E-20D0-4E7C-B286-26C960A6788F}" type="slidenum">
              <a:rPr lang="en-US" b="1" smtClean="0"/>
              <a:t>19</a:t>
            </a:fld>
            <a:endParaRPr lang="en-US" b="1" dirty="0"/>
          </a:p>
        </p:txBody>
      </p:sp>
      <p:sp>
        <p:nvSpPr>
          <p:cNvPr id="6" name="TextBox 5"/>
          <p:cNvSpPr txBox="1"/>
          <p:nvPr/>
        </p:nvSpPr>
        <p:spPr>
          <a:xfrm>
            <a:off x="1217611" y="1295400"/>
            <a:ext cx="10057051" cy="1086451"/>
          </a:xfrm>
          <a:prstGeom prst="rect">
            <a:avLst/>
          </a:prstGeom>
          <a:noFill/>
        </p:spPr>
        <p:txBody>
          <a:bodyPr wrap="square" rtlCol="0">
            <a:spAutoFit/>
          </a:bodyPr>
          <a:lstStyle/>
          <a:p>
            <a:pPr>
              <a:lnSpc>
                <a:spcPct val="95000"/>
              </a:lnSpc>
            </a:pPr>
            <a:r>
              <a:rPr lang="en-US" dirty="0" smtClean="0"/>
              <a:t>Example: Netting prior period over-reversion with current reversion</a:t>
            </a:r>
          </a:p>
          <a:p>
            <a:pPr>
              <a:lnSpc>
                <a:spcPct val="95000"/>
              </a:lnSpc>
            </a:pPr>
            <a:endParaRPr lang="en-US" dirty="0"/>
          </a:p>
          <a:p>
            <a:pPr>
              <a:lnSpc>
                <a:spcPct val="95000"/>
              </a:lnSpc>
            </a:pPr>
            <a:r>
              <a:rPr lang="en-US" sz="2000" dirty="0" smtClean="0"/>
              <a:t>Note 11. DUE TO STATE GENERAL FUND – </a:t>
            </a:r>
            <a:r>
              <a:rPr lang="en-US" sz="2000" smtClean="0"/>
              <a:t>AGENCY 20184 </a:t>
            </a:r>
            <a:endParaRPr lang="en-US" sz="2000" dirty="0"/>
          </a:p>
        </p:txBody>
      </p:sp>
      <p:pic>
        <p:nvPicPr>
          <p:cNvPr id="7" name="Content Placeholder 6"/>
          <p:cNvPicPr>
            <a:picLocks noGrp="1" noChangeAspect="1"/>
          </p:cNvPicPr>
          <p:nvPr>
            <p:ph idx="1"/>
          </p:nvPr>
        </p:nvPicPr>
        <p:blipFill>
          <a:blip r:embed="rId2"/>
          <a:stretch>
            <a:fillRect/>
          </a:stretch>
        </p:blipFill>
        <p:spPr>
          <a:xfrm>
            <a:off x="1065212" y="5315582"/>
            <a:ext cx="9600000" cy="1233692"/>
          </a:xfrm>
          <a:prstGeom prst="rect">
            <a:avLst/>
          </a:prstGeom>
        </p:spPr>
      </p:pic>
      <p:pic>
        <p:nvPicPr>
          <p:cNvPr id="8" name="Picture 7"/>
          <p:cNvPicPr>
            <a:picLocks noChangeAspect="1"/>
          </p:cNvPicPr>
          <p:nvPr/>
        </p:nvPicPr>
        <p:blipFill>
          <a:blip r:embed="rId3"/>
          <a:stretch>
            <a:fillRect/>
          </a:stretch>
        </p:blipFill>
        <p:spPr>
          <a:xfrm>
            <a:off x="1247554" y="2606204"/>
            <a:ext cx="6409524" cy="2328762"/>
          </a:xfrm>
          <a:prstGeom prst="rect">
            <a:avLst/>
          </a:prstGeom>
        </p:spPr>
      </p:pic>
    </p:spTree>
    <p:extLst>
      <p:ext uri="{BB962C8B-B14F-4D97-AF65-F5344CB8AC3E}">
        <p14:creationId xmlns:p14="http://schemas.microsoft.com/office/powerpoint/2010/main" val="604324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NMSA 12-6-1 Audit Act </a:t>
            </a:r>
            <a:endParaRPr lang="en-US" dirty="0"/>
          </a:p>
        </p:txBody>
      </p:sp>
      <p:sp>
        <p:nvSpPr>
          <p:cNvPr id="3" name="Content Placeholder 2"/>
          <p:cNvSpPr>
            <a:spLocks noGrp="1"/>
          </p:cNvSpPr>
          <p:nvPr>
            <p:ph idx="1"/>
          </p:nvPr>
        </p:nvSpPr>
        <p:spPr/>
        <p:txBody>
          <a:bodyPr/>
          <a:lstStyle/>
          <a:p>
            <a:r>
              <a:rPr lang="en-US" dirty="0" smtClean="0"/>
              <a:t>The financial </a:t>
            </a:r>
            <a:r>
              <a:rPr lang="en-US" dirty="0"/>
              <a:t>affairs of every agency shall be thoroughly examined and audited each </a:t>
            </a:r>
            <a:r>
              <a:rPr lang="en-US" dirty="0" smtClean="0"/>
              <a:t>year</a:t>
            </a:r>
          </a:p>
          <a:p>
            <a:r>
              <a:rPr lang="en-US" dirty="0" smtClean="0"/>
              <a:t>The audit shall </a:t>
            </a:r>
            <a:r>
              <a:rPr lang="en-US" dirty="0"/>
              <a:t>be conducted in accordance </a:t>
            </a:r>
            <a:r>
              <a:rPr lang="en-US" dirty="0" smtClean="0"/>
              <a:t>with generally </a:t>
            </a:r>
            <a:r>
              <a:rPr lang="en-US" dirty="0"/>
              <a:t>accepted auditing standards and rules issued by the state auditor</a:t>
            </a:r>
          </a:p>
        </p:txBody>
      </p:sp>
      <p:sp>
        <p:nvSpPr>
          <p:cNvPr id="4" name="Slide Number Placeholder 3"/>
          <p:cNvSpPr>
            <a:spLocks noGrp="1"/>
          </p:cNvSpPr>
          <p:nvPr>
            <p:ph type="sldNum" sz="quarter" idx="12"/>
          </p:nvPr>
        </p:nvSpPr>
        <p:spPr/>
        <p:txBody>
          <a:bodyPr/>
          <a:lstStyle/>
          <a:p>
            <a:fld id="{DA60BA0E-20D0-4E7C-B286-26C960A6788F}" type="slidenum">
              <a:rPr lang="en-US" smtClean="0"/>
              <a:t>2</a:t>
            </a:fld>
            <a:endParaRPr lang="en-US"/>
          </a:p>
        </p:txBody>
      </p:sp>
    </p:spTree>
    <p:extLst>
      <p:ext uri="{BB962C8B-B14F-4D97-AF65-F5344CB8AC3E}">
        <p14:creationId xmlns:p14="http://schemas.microsoft.com/office/powerpoint/2010/main" val="3348127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Stale Checks</a:t>
            </a:r>
            <a:endParaRPr lang="en-US" u="sng" dirty="0"/>
          </a:p>
        </p:txBody>
      </p:sp>
      <p:sp>
        <p:nvSpPr>
          <p:cNvPr id="3" name="Content Placeholder 2"/>
          <p:cNvSpPr>
            <a:spLocks noGrp="1"/>
          </p:cNvSpPr>
          <p:nvPr>
            <p:ph idx="1"/>
          </p:nvPr>
        </p:nvSpPr>
        <p:spPr>
          <a:xfrm>
            <a:off x="989012" y="1600200"/>
            <a:ext cx="10157354" cy="4419600"/>
          </a:xfrm>
        </p:spPr>
        <p:txBody>
          <a:bodyPr>
            <a:normAutofit fontScale="70000" lnSpcReduction="20000"/>
          </a:bodyPr>
          <a:lstStyle/>
          <a:p>
            <a:r>
              <a:rPr lang="en-US" sz="2800" dirty="0" smtClean="0"/>
              <a:t>A stale </a:t>
            </a:r>
            <a:r>
              <a:rPr lang="en-US" sz="2800" dirty="0"/>
              <a:t>check is a check that has been outstanding for </a:t>
            </a:r>
            <a:r>
              <a:rPr lang="en-US" sz="2800" dirty="0" smtClean="0"/>
              <a:t>a given amount of time (typically one year)</a:t>
            </a:r>
            <a:endParaRPr lang="en-US" sz="2800" dirty="0"/>
          </a:p>
          <a:p>
            <a:r>
              <a:rPr lang="en-US" sz="2800" dirty="0"/>
              <a:t>The State issues 160,000 supplier-related checks annually</a:t>
            </a:r>
          </a:p>
          <a:p>
            <a:r>
              <a:rPr lang="en-US" sz="2800" dirty="0" smtClean="0"/>
              <a:t>NMSA 6-10-57 Checks that are unpaid for one-year shall be cancelled </a:t>
            </a:r>
          </a:p>
          <a:p>
            <a:pPr lvl="1"/>
            <a:r>
              <a:rPr lang="en-US" sz="2600" dirty="0" smtClean="0"/>
              <a:t>Generic accounting re-establishes a liability</a:t>
            </a:r>
          </a:p>
          <a:p>
            <a:r>
              <a:rPr lang="en-US" sz="2800" dirty="0" smtClean="0"/>
              <a:t>Balances must be reported properly  </a:t>
            </a:r>
          </a:p>
          <a:p>
            <a:pPr lvl="1"/>
            <a:r>
              <a:rPr lang="en-US" sz="2600" dirty="0" smtClean="0"/>
              <a:t>Reverting Fund - amount sent to the State General Fund</a:t>
            </a:r>
          </a:p>
          <a:p>
            <a:pPr lvl="1"/>
            <a:r>
              <a:rPr lang="en-US" sz="2600" dirty="0" smtClean="0"/>
              <a:t>Non-reverting fund, amount recognized as Misc. Revenue</a:t>
            </a:r>
          </a:p>
          <a:p>
            <a:pPr lvl="1"/>
            <a:r>
              <a:rPr lang="en-US" sz="2600" dirty="0" smtClean="0"/>
              <a:t>In 2017, some agencies had processed an entry to revert the money back to the General Fund but the published financials still showed a Due To (see next slide)</a:t>
            </a:r>
          </a:p>
          <a:p>
            <a:r>
              <a:rPr lang="en-US" sz="2800" dirty="0" smtClean="0"/>
              <a:t>Stay current, recognize monthly and prior to close of period 12</a:t>
            </a:r>
          </a:p>
          <a:p>
            <a:endParaRPr lang="en-US" sz="3000" dirty="0"/>
          </a:p>
        </p:txBody>
      </p:sp>
      <p:sp>
        <p:nvSpPr>
          <p:cNvPr id="4" name="Slide Number Placeholder 3"/>
          <p:cNvSpPr>
            <a:spLocks noGrp="1"/>
          </p:cNvSpPr>
          <p:nvPr>
            <p:ph type="sldNum" sz="quarter" idx="12"/>
          </p:nvPr>
        </p:nvSpPr>
        <p:spPr/>
        <p:txBody>
          <a:bodyPr/>
          <a:lstStyle/>
          <a:p>
            <a:fld id="{DA60BA0E-20D0-4E7C-B286-26C960A6788F}" type="slidenum">
              <a:rPr lang="en-US" b="1" smtClean="0"/>
              <a:t>20</a:t>
            </a:fld>
            <a:endParaRPr lang="en-US" b="1" dirty="0"/>
          </a:p>
        </p:txBody>
      </p:sp>
      <p:pic>
        <p:nvPicPr>
          <p:cNvPr id="6" name="Picture 5"/>
          <p:cNvPicPr>
            <a:picLocks noChangeAspect="1"/>
          </p:cNvPicPr>
          <p:nvPr/>
        </p:nvPicPr>
        <p:blipFill>
          <a:blip r:embed="rId2"/>
          <a:stretch>
            <a:fillRect/>
          </a:stretch>
        </p:blipFill>
        <p:spPr>
          <a:xfrm>
            <a:off x="8685212" y="285961"/>
            <a:ext cx="3209524" cy="828571"/>
          </a:xfrm>
          <a:prstGeom prst="rect">
            <a:avLst/>
          </a:prstGeom>
        </p:spPr>
      </p:pic>
    </p:spTree>
    <p:extLst>
      <p:ext uri="{BB962C8B-B14F-4D97-AF65-F5344CB8AC3E}">
        <p14:creationId xmlns:p14="http://schemas.microsoft.com/office/powerpoint/2010/main" val="914835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Stale Checks - Unpaid and over a Year Old</a:t>
            </a:r>
            <a:endParaRPr lang="en-US" u="sng" dirty="0"/>
          </a:p>
        </p:txBody>
      </p:sp>
      <p:sp>
        <p:nvSpPr>
          <p:cNvPr id="3" name="Content Placeholder 2"/>
          <p:cNvSpPr>
            <a:spLocks noGrp="1"/>
          </p:cNvSpPr>
          <p:nvPr>
            <p:ph idx="1"/>
          </p:nvPr>
        </p:nvSpPr>
        <p:spPr/>
        <p:txBody>
          <a:bodyPr>
            <a:normAutofit/>
          </a:bodyPr>
          <a:lstStyle/>
          <a:p>
            <a:r>
              <a:rPr lang="en-US" sz="2800" dirty="0" smtClean="0"/>
              <a:t>Stale-dated checks</a:t>
            </a:r>
          </a:p>
        </p:txBody>
      </p:sp>
      <p:sp>
        <p:nvSpPr>
          <p:cNvPr id="4" name="Slide Number Placeholder 3"/>
          <p:cNvSpPr>
            <a:spLocks noGrp="1"/>
          </p:cNvSpPr>
          <p:nvPr>
            <p:ph type="sldNum" sz="quarter" idx="12"/>
          </p:nvPr>
        </p:nvSpPr>
        <p:spPr/>
        <p:txBody>
          <a:bodyPr/>
          <a:lstStyle/>
          <a:p>
            <a:fld id="{DA60BA0E-20D0-4E7C-B286-26C960A6788F}" type="slidenum">
              <a:rPr lang="en-US" b="1" smtClean="0"/>
              <a:t>21</a:t>
            </a:fld>
            <a:endParaRPr lang="en-US" b="1" dirty="0"/>
          </a:p>
        </p:txBody>
      </p:sp>
      <p:pic>
        <p:nvPicPr>
          <p:cNvPr id="5" name="Picture 4"/>
          <p:cNvPicPr>
            <a:picLocks noChangeAspect="1"/>
          </p:cNvPicPr>
          <p:nvPr/>
        </p:nvPicPr>
        <p:blipFill>
          <a:blip r:embed="rId2"/>
          <a:stretch>
            <a:fillRect/>
          </a:stretch>
        </p:blipFill>
        <p:spPr>
          <a:xfrm>
            <a:off x="1432514" y="4691239"/>
            <a:ext cx="9842149" cy="1507734"/>
          </a:xfrm>
          <a:prstGeom prst="rect">
            <a:avLst/>
          </a:prstGeom>
        </p:spPr>
      </p:pic>
      <p:pic>
        <p:nvPicPr>
          <p:cNvPr id="6" name="Picture 5"/>
          <p:cNvPicPr>
            <a:picLocks noChangeAspect="1"/>
          </p:cNvPicPr>
          <p:nvPr/>
        </p:nvPicPr>
        <p:blipFill>
          <a:blip r:embed="rId3"/>
          <a:stretch>
            <a:fillRect/>
          </a:stretch>
        </p:blipFill>
        <p:spPr>
          <a:xfrm>
            <a:off x="1093419" y="2453754"/>
            <a:ext cx="4772393" cy="1975152"/>
          </a:xfrm>
          <a:prstGeom prst="rect">
            <a:avLst/>
          </a:prstGeom>
        </p:spPr>
      </p:pic>
    </p:spTree>
    <p:extLst>
      <p:ext uri="{BB962C8B-B14F-4D97-AF65-F5344CB8AC3E}">
        <p14:creationId xmlns:p14="http://schemas.microsoft.com/office/powerpoint/2010/main" val="1225713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Transfers In/Transfers Out</a:t>
            </a:r>
            <a:endParaRPr lang="en-US" dirty="0"/>
          </a:p>
        </p:txBody>
      </p:sp>
      <p:sp>
        <p:nvSpPr>
          <p:cNvPr id="3" name="Content Placeholder 2"/>
          <p:cNvSpPr>
            <a:spLocks noGrp="1"/>
          </p:cNvSpPr>
          <p:nvPr>
            <p:ph idx="1"/>
          </p:nvPr>
        </p:nvSpPr>
        <p:spPr>
          <a:xfrm>
            <a:off x="1117309" y="1701799"/>
            <a:ext cx="10157354" cy="4699001"/>
          </a:xfrm>
        </p:spPr>
        <p:txBody>
          <a:bodyPr/>
          <a:lstStyle/>
          <a:p>
            <a:r>
              <a:rPr lang="en-US" dirty="0" smtClean="0"/>
              <a:t>Agencies not understanding </a:t>
            </a:r>
            <a:r>
              <a:rPr lang="en-US" dirty="0" err="1" smtClean="0"/>
              <a:t>Interfund</a:t>
            </a:r>
            <a:r>
              <a:rPr lang="en-US" dirty="0" smtClean="0"/>
              <a:t> Transfers</a:t>
            </a:r>
          </a:p>
          <a:p>
            <a:r>
              <a:rPr lang="en-US" dirty="0" smtClean="0"/>
              <a:t>Agencies not understanding that the revenue should only be accounted for </a:t>
            </a:r>
            <a:r>
              <a:rPr lang="en-US" u="sng" dirty="0" smtClean="0"/>
              <a:t>once</a:t>
            </a:r>
            <a:r>
              <a:rPr lang="en-US" dirty="0" smtClean="0"/>
              <a:t> at the State level.</a:t>
            </a:r>
          </a:p>
          <a:p>
            <a:pPr lvl="1"/>
            <a:r>
              <a:rPr lang="en-US" dirty="0" smtClean="0"/>
              <a:t>Example:  Agency M receives a grant from a third-party beneficiary.  The grant language is written that the monies must first go to Agency O, as an oversight, and then Agency O sends the funds to Agency M.  </a:t>
            </a:r>
          </a:p>
          <a:p>
            <a:pPr lvl="1"/>
            <a:r>
              <a:rPr lang="en-US" dirty="0" smtClean="0"/>
              <a:t>The issue – both Agency M and O claim the grant as revenue.  So this accounts for it twice.  The monies should only be accounted for once by Agency O and then Agency O will show the transfer to Agency M.</a:t>
            </a:r>
            <a:endParaRPr lang="en-US" dirty="0"/>
          </a:p>
        </p:txBody>
      </p:sp>
      <p:sp>
        <p:nvSpPr>
          <p:cNvPr id="4" name="Slide Number Placeholder 3"/>
          <p:cNvSpPr>
            <a:spLocks noGrp="1"/>
          </p:cNvSpPr>
          <p:nvPr>
            <p:ph type="sldNum" sz="quarter" idx="12"/>
          </p:nvPr>
        </p:nvSpPr>
        <p:spPr/>
        <p:txBody>
          <a:bodyPr/>
          <a:lstStyle/>
          <a:p>
            <a:fld id="{DA60BA0E-20D0-4E7C-B286-26C960A6788F}" type="slidenum">
              <a:rPr lang="en-US" b="1" smtClean="0"/>
              <a:t>22</a:t>
            </a:fld>
            <a:endParaRPr lang="en-US" b="1" dirty="0"/>
          </a:p>
        </p:txBody>
      </p:sp>
    </p:spTree>
    <p:extLst>
      <p:ext uri="{BB962C8B-B14F-4D97-AF65-F5344CB8AC3E}">
        <p14:creationId xmlns:p14="http://schemas.microsoft.com/office/powerpoint/2010/main" val="1284707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Netting</a:t>
            </a:r>
            <a:endParaRPr lang="en-US" dirty="0"/>
          </a:p>
        </p:txBody>
      </p:sp>
      <p:sp>
        <p:nvSpPr>
          <p:cNvPr id="3" name="Content Placeholder 2"/>
          <p:cNvSpPr>
            <a:spLocks noGrp="1"/>
          </p:cNvSpPr>
          <p:nvPr>
            <p:ph idx="1"/>
          </p:nvPr>
        </p:nvSpPr>
        <p:spPr/>
        <p:txBody>
          <a:bodyPr/>
          <a:lstStyle/>
          <a:p>
            <a:r>
              <a:rPr lang="en-US" dirty="0" smtClean="0"/>
              <a:t>Netting amounts</a:t>
            </a:r>
          </a:p>
          <a:p>
            <a:pPr lvl="1"/>
            <a:r>
              <a:rPr lang="en-US" dirty="0" smtClean="0"/>
              <a:t>Net Transfers In with Transfers Out </a:t>
            </a:r>
          </a:p>
          <a:p>
            <a:pPr lvl="1"/>
            <a:r>
              <a:rPr lang="en-US" dirty="0" smtClean="0"/>
              <a:t>Net Expenditures with Revenue (next slide)</a:t>
            </a:r>
          </a:p>
          <a:p>
            <a:pPr lvl="1"/>
            <a:r>
              <a:rPr lang="en-US" dirty="0" smtClean="0"/>
              <a:t>Net Federal Receivable with Federal Payable (slide after next)</a:t>
            </a:r>
            <a:endParaRPr lang="en-US" dirty="0"/>
          </a:p>
          <a:p>
            <a:r>
              <a:rPr lang="en-US" dirty="0" smtClean="0"/>
              <a:t>Netting abnormal amounts</a:t>
            </a:r>
          </a:p>
          <a:p>
            <a:pPr lvl="1"/>
            <a:r>
              <a:rPr lang="en-US" dirty="0" smtClean="0"/>
              <a:t>Debit balance in a liability account is netted against the asset accounts.</a:t>
            </a:r>
          </a:p>
          <a:p>
            <a:pPr lvl="1"/>
            <a:r>
              <a:rPr lang="en-US" dirty="0" smtClean="0"/>
              <a:t>Credit balance in an asset account is netted against the liability accounts.</a:t>
            </a:r>
          </a:p>
        </p:txBody>
      </p:sp>
      <p:sp>
        <p:nvSpPr>
          <p:cNvPr id="4" name="Slide Number Placeholder 3"/>
          <p:cNvSpPr>
            <a:spLocks noGrp="1"/>
          </p:cNvSpPr>
          <p:nvPr>
            <p:ph type="sldNum" sz="quarter" idx="12"/>
          </p:nvPr>
        </p:nvSpPr>
        <p:spPr/>
        <p:txBody>
          <a:bodyPr/>
          <a:lstStyle/>
          <a:p>
            <a:fld id="{DA60BA0E-20D0-4E7C-B286-26C960A6788F}" type="slidenum">
              <a:rPr lang="en-US" b="1" smtClean="0"/>
              <a:t>23</a:t>
            </a:fld>
            <a:endParaRPr lang="en-US" b="1" dirty="0"/>
          </a:p>
        </p:txBody>
      </p:sp>
    </p:spTree>
    <p:extLst>
      <p:ext uri="{BB962C8B-B14F-4D97-AF65-F5344CB8AC3E}">
        <p14:creationId xmlns:p14="http://schemas.microsoft.com/office/powerpoint/2010/main" val="3721031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Netting Cont.</a:t>
            </a:r>
            <a:endParaRPr lang="en-US" dirty="0"/>
          </a:p>
        </p:txBody>
      </p:sp>
      <p:sp>
        <p:nvSpPr>
          <p:cNvPr id="3" name="Content Placeholder 2"/>
          <p:cNvSpPr>
            <a:spLocks noGrp="1"/>
          </p:cNvSpPr>
          <p:nvPr>
            <p:ph idx="1"/>
          </p:nvPr>
        </p:nvSpPr>
        <p:spPr/>
        <p:txBody>
          <a:bodyPr/>
          <a:lstStyle/>
          <a:p>
            <a:pPr lvl="1"/>
            <a:r>
              <a:rPr lang="en-US" dirty="0" smtClean="0"/>
              <a:t>Net Federal Receivable with Federal Payable</a:t>
            </a:r>
            <a:endParaRPr lang="en-US" dirty="0"/>
          </a:p>
        </p:txBody>
      </p:sp>
      <p:sp>
        <p:nvSpPr>
          <p:cNvPr id="4" name="Slide Number Placeholder 3"/>
          <p:cNvSpPr>
            <a:spLocks noGrp="1"/>
          </p:cNvSpPr>
          <p:nvPr>
            <p:ph type="sldNum" sz="quarter" idx="12"/>
          </p:nvPr>
        </p:nvSpPr>
        <p:spPr/>
        <p:txBody>
          <a:bodyPr/>
          <a:lstStyle/>
          <a:p>
            <a:fld id="{DA60BA0E-20D0-4E7C-B286-26C960A6788F}" type="slidenum">
              <a:rPr lang="en-US" b="1" smtClean="0"/>
              <a:t>24</a:t>
            </a:fld>
            <a:endParaRPr lang="en-US" b="1" dirty="0"/>
          </a:p>
        </p:txBody>
      </p:sp>
      <p:pic>
        <p:nvPicPr>
          <p:cNvPr id="5" name="Picture 4"/>
          <p:cNvPicPr>
            <a:picLocks noChangeAspect="1"/>
          </p:cNvPicPr>
          <p:nvPr/>
        </p:nvPicPr>
        <p:blipFill>
          <a:blip r:embed="rId2"/>
          <a:stretch>
            <a:fillRect/>
          </a:stretch>
        </p:blipFill>
        <p:spPr>
          <a:xfrm>
            <a:off x="1362652" y="4953000"/>
            <a:ext cx="9666667" cy="1219200"/>
          </a:xfrm>
          <a:prstGeom prst="rect">
            <a:avLst/>
          </a:prstGeom>
        </p:spPr>
      </p:pic>
      <p:pic>
        <p:nvPicPr>
          <p:cNvPr id="6" name="Picture 5"/>
          <p:cNvPicPr>
            <a:picLocks noChangeAspect="1"/>
          </p:cNvPicPr>
          <p:nvPr/>
        </p:nvPicPr>
        <p:blipFill>
          <a:blip r:embed="rId3"/>
          <a:stretch>
            <a:fillRect/>
          </a:stretch>
        </p:blipFill>
        <p:spPr>
          <a:xfrm>
            <a:off x="1362652" y="2321363"/>
            <a:ext cx="4600000" cy="2403036"/>
          </a:xfrm>
          <a:prstGeom prst="rect">
            <a:avLst/>
          </a:prstGeom>
        </p:spPr>
      </p:pic>
    </p:spTree>
    <p:extLst>
      <p:ext uri="{BB962C8B-B14F-4D97-AF65-F5344CB8AC3E}">
        <p14:creationId xmlns:p14="http://schemas.microsoft.com/office/powerpoint/2010/main" val="3262830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309" y="76200"/>
            <a:ext cx="10157354" cy="762000"/>
          </a:xfrm>
        </p:spPr>
        <p:txBody>
          <a:bodyPr/>
          <a:lstStyle/>
          <a:p>
            <a:r>
              <a:rPr lang="en-US" dirty="0" smtClean="0"/>
              <a:t>Netting Abnormal Balances</a:t>
            </a:r>
            <a:endParaRPr lang="en-US" dirty="0"/>
          </a:p>
        </p:txBody>
      </p:sp>
      <p:pic>
        <p:nvPicPr>
          <p:cNvPr id="7" name="Content Placeholder 6"/>
          <p:cNvPicPr>
            <a:picLocks noGrp="1" noChangeAspect="1"/>
          </p:cNvPicPr>
          <p:nvPr>
            <p:ph idx="1"/>
          </p:nvPr>
        </p:nvPicPr>
        <p:blipFill>
          <a:blip r:embed="rId2"/>
          <a:stretch>
            <a:fillRect/>
          </a:stretch>
        </p:blipFill>
        <p:spPr>
          <a:xfrm>
            <a:off x="4068444" y="4114800"/>
            <a:ext cx="6628571" cy="2606676"/>
          </a:xfrm>
          <a:prstGeom prst="rect">
            <a:avLst/>
          </a:prstGeom>
        </p:spPr>
      </p:pic>
      <p:sp>
        <p:nvSpPr>
          <p:cNvPr id="4" name="Slide Number Placeholder 3"/>
          <p:cNvSpPr>
            <a:spLocks noGrp="1"/>
          </p:cNvSpPr>
          <p:nvPr>
            <p:ph type="sldNum" sz="quarter" idx="12"/>
          </p:nvPr>
        </p:nvSpPr>
        <p:spPr/>
        <p:txBody>
          <a:bodyPr/>
          <a:lstStyle/>
          <a:p>
            <a:fld id="{DA60BA0E-20D0-4E7C-B286-26C960A6788F}" type="slidenum">
              <a:rPr lang="en-US" b="1" smtClean="0"/>
              <a:t>25</a:t>
            </a:fld>
            <a:endParaRPr lang="en-US" b="1" dirty="0"/>
          </a:p>
        </p:txBody>
      </p:sp>
      <p:pic>
        <p:nvPicPr>
          <p:cNvPr id="8" name="Picture 7"/>
          <p:cNvPicPr>
            <a:picLocks noChangeAspect="1"/>
          </p:cNvPicPr>
          <p:nvPr/>
        </p:nvPicPr>
        <p:blipFill>
          <a:blip r:embed="rId3"/>
          <a:stretch>
            <a:fillRect/>
          </a:stretch>
        </p:blipFill>
        <p:spPr>
          <a:xfrm>
            <a:off x="405510" y="990600"/>
            <a:ext cx="5790476" cy="3124200"/>
          </a:xfrm>
          <a:prstGeom prst="rect">
            <a:avLst/>
          </a:prstGeom>
        </p:spPr>
      </p:pic>
      <p:sp>
        <p:nvSpPr>
          <p:cNvPr id="9" name="TextBox 8"/>
          <p:cNvSpPr txBox="1"/>
          <p:nvPr/>
        </p:nvSpPr>
        <p:spPr>
          <a:xfrm>
            <a:off x="6939184" y="922794"/>
            <a:ext cx="4108228" cy="2548390"/>
          </a:xfrm>
          <a:prstGeom prst="rect">
            <a:avLst/>
          </a:prstGeom>
          <a:noFill/>
        </p:spPr>
        <p:txBody>
          <a:bodyPr wrap="square" rtlCol="0">
            <a:spAutoFit/>
          </a:bodyPr>
          <a:lstStyle/>
          <a:p>
            <a:pPr marL="457200" indent="-457200">
              <a:lnSpc>
                <a:spcPct val="95000"/>
              </a:lnSpc>
              <a:buAutoNum type="arabicPeriod"/>
            </a:pPr>
            <a:r>
              <a:rPr lang="en-US" dirty="0" smtClean="0"/>
              <a:t>Large Debit in AP that netted with other AP accounts.</a:t>
            </a:r>
          </a:p>
          <a:p>
            <a:pPr marL="457200" indent="-457200">
              <a:lnSpc>
                <a:spcPct val="95000"/>
              </a:lnSpc>
              <a:buAutoNum type="arabicPeriod"/>
            </a:pPr>
            <a:r>
              <a:rPr lang="en-US" dirty="0" smtClean="0"/>
              <a:t>Debit in Liability 232900 – instead of correcting, listed as Prepaid on financials.</a:t>
            </a:r>
            <a:endParaRPr lang="en-US" dirty="0"/>
          </a:p>
        </p:txBody>
      </p:sp>
      <p:sp>
        <p:nvSpPr>
          <p:cNvPr id="10" name="Oval 9"/>
          <p:cNvSpPr/>
          <p:nvPr/>
        </p:nvSpPr>
        <p:spPr>
          <a:xfrm>
            <a:off x="6475412" y="4419600"/>
            <a:ext cx="228600" cy="381000"/>
          </a:xfrm>
          <a:prstGeom prst="ellipse">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11" name="Oval 10"/>
          <p:cNvSpPr/>
          <p:nvPr/>
        </p:nvSpPr>
        <p:spPr>
          <a:xfrm>
            <a:off x="6558387" y="5253716"/>
            <a:ext cx="228600" cy="381000"/>
          </a:xfrm>
          <a:prstGeom prst="ellipse">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a:t>
            </a:r>
            <a:endParaRPr lang="en-US" dirty="0"/>
          </a:p>
        </p:txBody>
      </p:sp>
    </p:spTree>
    <p:extLst>
      <p:ext uri="{BB962C8B-B14F-4D97-AF65-F5344CB8AC3E}">
        <p14:creationId xmlns:p14="http://schemas.microsoft.com/office/powerpoint/2010/main" val="3107573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Budget </a:t>
            </a:r>
            <a:r>
              <a:rPr lang="en-US" dirty="0" smtClean="0"/>
              <a:t>Presentations</a:t>
            </a:r>
            <a:endParaRPr lang="en-US" dirty="0"/>
          </a:p>
        </p:txBody>
      </p:sp>
      <p:sp>
        <p:nvSpPr>
          <p:cNvPr id="3" name="Content Placeholder 2"/>
          <p:cNvSpPr>
            <a:spLocks noGrp="1"/>
          </p:cNvSpPr>
          <p:nvPr>
            <p:ph idx="1"/>
          </p:nvPr>
        </p:nvSpPr>
        <p:spPr/>
        <p:txBody>
          <a:bodyPr/>
          <a:lstStyle/>
          <a:p>
            <a:pPr marL="0" indent="0">
              <a:buNone/>
            </a:pPr>
            <a:r>
              <a:rPr lang="en-US" dirty="0" smtClean="0"/>
              <a:t>NMAC 2.2.2.12 A. (11) - Budgetary Basis for State Agencies </a:t>
            </a:r>
          </a:p>
          <a:p>
            <a:r>
              <a:rPr lang="en-US" dirty="0" smtClean="0"/>
              <a:t>Modified Accrual </a:t>
            </a:r>
          </a:p>
          <a:p>
            <a:r>
              <a:rPr lang="en-US" dirty="0" smtClean="0"/>
              <a:t>Since Agencies may request category transfers, budgetary control is at the program level (A/P/S/Z-Code) </a:t>
            </a:r>
          </a:p>
        </p:txBody>
      </p:sp>
      <p:sp>
        <p:nvSpPr>
          <p:cNvPr id="4" name="Slide Number Placeholder 3"/>
          <p:cNvSpPr>
            <a:spLocks noGrp="1"/>
          </p:cNvSpPr>
          <p:nvPr>
            <p:ph type="sldNum" sz="quarter" idx="12"/>
          </p:nvPr>
        </p:nvSpPr>
        <p:spPr/>
        <p:txBody>
          <a:bodyPr/>
          <a:lstStyle/>
          <a:p>
            <a:fld id="{DA60BA0E-20D0-4E7C-B286-26C960A6788F}" type="slidenum">
              <a:rPr lang="en-US" smtClean="0"/>
              <a:t>26</a:t>
            </a:fld>
            <a:endParaRPr lang="en-US"/>
          </a:p>
        </p:txBody>
      </p:sp>
    </p:spTree>
    <p:extLst>
      <p:ext uri="{BB962C8B-B14F-4D97-AF65-F5344CB8AC3E}">
        <p14:creationId xmlns:p14="http://schemas.microsoft.com/office/powerpoint/2010/main" val="2141847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Budget Issues</a:t>
            </a:r>
            <a:endParaRPr lang="en-US" dirty="0"/>
          </a:p>
        </p:txBody>
      </p:sp>
      <p:sp>
        <p:nvSpPr>
          <p:cNvPr id="3" name="Content Placeholder 2"/>
          <p:cNvSpPr>
            <a:spLocks noGrp="1"/>
          </p:cNvSpPr>
          <p:nvPr>
            <p:ph idx="1"/>
          </p:nvPr>
        </p:nvSpPr>
        <p:spPr>
          <a:xfrm>
            <a:off x="1117309" y="1905000"/>
            <a:ext cx="10157354" cy="4267200"/>
          </a:xfrm>
        </p:spPr>
        <p:txBody>
          <a:bodyPr>
            <a:normAutofit/>
          </a:bodyPr>
          <a:lstStyle/>
          <a:p>
            <a:r>
              <a:rPr lang="en-US" dirty="0" smtClean="0"/>
              <a:t>Absence of Budget </a:t>
            </a:r>
            <a:r>
              <a:rPr lang="en-US" dirty="0"/>
              <a:t>to Actual </a:t>
            </a:r>
            <a:r>
              <a:rPr lang="en-US" dirty="0" smtClean="0"/>
              <a:t>comparison by P-Code </a:t>
            </a:r>
            <a:r>
              <a:rPr lang="en-US" dirty="0"/>
              <a:t>– which is the statutory level the budget is to be audited at Per State Audit Rule: 2.2.2.10 Q(2)</a:t>
            </a:r>
          </a:p>
          <a:p>
            <a:pPr lvl="1"/>
            <a:r>
              <a:rPr lang="en-US" dirty="0" smtClean="0"/>
              <a:t>When an agency consists of a single fund and one P-code, reporting by fund is not an issue.  The issue becomes when an agency has numerous funds in a </a:t>
            </a:r>
            <a:r>
              <a:rPr lang="en-US" dirty="0" err="1" smtClean="0"/>
              <a:t>Pcode</a:t>
            </a:r>
            <a:r>
              <a:rPr lang="en-US" dirty="0" smtClean="0"/>
              <a:t>.  Doing a budget comparison by fund then is not an accurate representation of the appropriation.</a:t>
            </a:r>
          </a:p>
          <a:p>
            <a:pPr lvl="1"/>
            <a:r>
              <a:rPr lang="en-US" dirty="0" smtClean="0"/>
              <a:t>Budget Schedules do not tie to the amounts in the fund financial statements.</a:t>
            </a:r>
          </a:p>
          <a:p>
            <a:r>
              <a:rPr lang="en-US" dirty="0" smtClean="0"/>
              <a:t>Agencies are over budget per category (200/300/400)</a:t>
            </a:r>
            <a:endParaRPr lang="en-US" dirty="0"/>
          </a:p>
        </p:txBody>
      </p:sp>
      <p:sp>
        <p:nvSpPr>
          <p:cNvPr id="4" name="Slide Number Placeholder 3"/>
          <p:cNvSpPr>
            <a:spLocks noGrp="1"/>
          </p:cNvSpPr>
          <p:nvPr>
            <p:ph type="sldNum" sz="quarter" idx="12"/>
          </p:nvPr>
        </p:nvSpPr>
        <p:spPr/>
        <p:txBody>
          <a:bodyPr/>
          <a:lstStyle/>
          <a:p>
            <a:fld id="{DA60BA0E-20D0-4E7C-B286-26C960A6788F}" type="slidenum">
              <a:rPr lang="en-US" b="1" smtClean="0"/>
              <a:t>27</a:t>
            </a:fld>
            <a:endParaRPr lang="en-US" b="1" dirty="0"/>
          </a:p>
        </p:txBody>
      </p:sp>
    </p:spTree>
    <p:extLst>
      <p:ext uri="{BB962C8B-B14F-4D97-AF65-F5344CB8AC3E}">
        <p14:creationId xmlns:p14="http://schemas.microsoft.com/office/powerpoint/2010/main" val="91137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Note Disclosures</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GASB has established about twenty notes deemed essential for fair presentation and lists an additional sixty if disclosures, if applicable</a:t>
            </a:r>
          </a:p>
          <a:p>
            <a:r>
              <a:rPr lang="en-US" dirty="0"/>
              <a:t>No note disclosure for Due To/Due From</a:t>
            </a:r>
          </a:p>
          <a:p>
            <a:r>
              <a:rPr lang="en-US" dirty="0"/>
              <a:t>No note disclosure for Transfers In/Out</a:t>
            </a:r>
          </a:p>
          <a:p>
            <a:r>
              <a:rPr lang="en-US" dirty="0" smtClean="0"/>
              <a:t>Effects of prior </a:t>
            </a:r>
            <a:r>
              <a:rPr lang="en-US" dirty="0"/>
              <a:t>period adjustment </a:t>
            </a:r>
            <a:r>
              <a:rPr lang="en-US" dirty="0" smtClean="0"/>
              <a:t>not highlighted in </a:t>
            </a:r>
            <a:r>
              <a:rPr lang="en-US" dirty="0"/>
              <a:t>the </a:t>
            </a:r>
            <a:r>
              <a:rPr lang="en-US" dirty="0" smtClean="0"/>
              <a:t>financial statements or in </a:t>
            </a:r>
            <a:r>
              <a:rPr lang="en-US" dirty="0"/>
              <a:t>note disclosure.</a:t>
            </a:r>
          </a:p>
          <a:p>
            <a:r>
              <a:rPr lang="en-US" dirty="0" smtClean="0"/>
              <a:t>Note </a:t>
            </a:r>
            <a:r>
              <a:rPr lang="en-US" dirty="0"/>
              <a:t>disclosure for compensated absences does not tie to the financial statements</a:t>
            </a:r>
          </a:p>
          <a:p>
            <a:r>
              <a:rPr lang="en-US" dirty="0" smtClean="0"/>
              <a:t>Note disclosures are using last year’s numbers – i.e. not updated.</a:t>
            </a:r>
          </a:p>
          <a:p>
            <a:r>
              <a:rPr lang="en-US" dirty="0" smtClean="0"/>
              <a:t>Issues with Footing/</a:t>
            </a:r>
            <a:r>
              <a:rPr lang="en-US" dirty="0" err="1" smtClean="0"/>
              <a:t>Crossfooting</a:t>
            </a:r>
            <a:endParaRPr lang="en-US" dirty="0"/>
          </a:p>
          <a:p>
            <a:endParaRPr lang="en-US" dirty="0"/>
          </a:p>
        </p:txBody>
      </p:sp>
      <p:sp>
        <p:nvSpPr>
          <p:cNvPr id="4" name="Slide Number Placeholder 3"/>
          <p:cNvSpPr>
            <a:spLocks noGrp="1"/>
          </p:cNvSpPr>
          <p:nvPr>
            <p:ph type="sldNum" sz="quarter" idx="12"/>
          </p:nvPr>
        </p:nvSpPr>
        <p:spPr/>
        <p:txBody>
          <a:bodyPr/>
          <a:lstStyle/>
          <a:p>
            <a:fld id="{DA60BA0E-20D0-4E7C-B286-26C960A6788F}" type="slidenum">
              <a:rPr lang="en-US" b="1" smtClean="0"/>
              <a:t>28</a:t>
            </a:fld>
            <a:endParaRPr lang="en-US" b="1" dirty="0"/>
          </a:p>
        </p:txBody>
      </p:sp>
    </p:spTree>
    <p:extLst>
      <p:ext uri="{BB962C8B-B14F-4D97-AF65-F5344CB8AC3E}">
        <p14:creationId xmlns:p14="http://schemas.microsoft.com/office/powerpoint/2010/main" val="2697322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Can You Do To Help</a:t>
            </a:r>
            <a:endParaRPr lang="en-US" dirty="0"/>
          </a:p>
        </p:txBody>
      </p:sp>
      <p:sp>
        <p:nvSpPr>
          <p:cNvPr id="3" name="Content Placeholder 2"/>
          <p:cNvSpPr>
            <a:spLocks noGrp="1"/>
          </p:cNvSpPr>
          <p:nvPr>
            <p:ph idx="1"/>
          </p:nvPr>
        </p:nvSpPr>
        <p:spPr/>
        <p:txBody>
          <a:bodyPr/>
          <a:lstStyle/>
          <a:p>
            <a:endParaRPr lang="en-US" dirty="0" smtClean="0"/>
          </a:p>
          <a:p>
            <a:r>
              <a:rPr lang="en-US" dirty="0" smtClean="0"/>
              <a:t>Be inquisitive and understand your interfaces </a:t>
            </a:r>
          </a:p>
          <a:p>
            <a:r>
              <a:rPr lang="en-US" dirty="0" smtClean="0"/>
              <a:t>Work with your CAFR Accountant </a:t>
            </a:r>
          </a:p>
          <a:p>
            <a:r>
              <a:rPr lang="en-US" dirty="0" smtClean="0"/>
              <a:t>Read and understand YE guidelines, MAPs, Accounting Guidance and the Audit Rule</a:t>
            </a:r>
          </a:p>
          <a:p>
            <a:r>
              <a:rPr lang="en-US" dirty="0" smtClean="0"/>
              <a:t>Attend Financial Statement Training the CAFR Unit Conducts</a:t>
            </a:r>
          </a:p>
          <a:p>
            <a:endParaRPr lang="en-US" dirty="0"/>
          </a:p>
        </p:txBody>
      </p:sp>
      <p:sp>
        <p:nvSpPr>
          <p:cNvPr id="4" name="Slide Number Placeholder 3"/>
          <p:cNvSpPr>
            <a:spLocks noGrp="1"/>
          </p:cNvSpPr>
          <p:nvPr>
            <p:ph type="sldNum" sz="quarter" idx="12"/>
          </p:nvPr>
        </p:nvSpPr>
        <p:spPr/>
        <p:txBody>
          <a:bodyPr/>
          <a:lstStyle/>
          <a:p>
            <a:fld id="{DA60BA0E-20D0-4E7C-B286-26C960A6788F}" type="slidenum">
              <a:rPr lang="en-US" smtClean="0"/>
              <a:t>29</a:t>
            </a:fld>
            <a:endParaRPr lang="en-US"/>
          </a:p>
        </p:txBody>
      </p:sp>
    </p:spTree>
    <p:extLst>
      <p:ext uri="{BB962C8B-B14F-4D97-AF65-F5344CB8AC3E}">
        <p14:creationId xmlns:p14="http://schemas.microsoft.com/office/powerpoint/2010/main" val="431516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308" y="76200"/>
            <a:ext cx="10387303" cy="1397000"/>
          </a:xfrm>
        </p:spPr>
        <p:txBody>
          <a:bodyPr/>
          <a:lstStyle/>
          <a:p>
            <a:r>
              <a:rPr lang="en-US" dirty="0" smtClean="0"/>
              <a:t>NMSA 6-5-2 </a:t>
            </a:r>
            <a:r>
              <a:rPr lang="en-US" dirty="0"/>
              <a:t>Financial </a:t>
            </a:r>
            <a:r>
              <a:rPr lang="en-US" dirty="0" smtClean="0"/>
              <a:t>Control Division</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A</a:t>
            </a:r>
            <a:r>
              <a:rPr lang="en-US" dirty="0"/>
              <a:t>.   S</a:t>
            </a:r>
            <a:r>
              <a:rPr lang="en-US" dirty="0" smtClean="0"/>
              <a:t>hall set </a:t>
            </a:r>
            <a:r>
              <a:rPr lang="en-US" dirty="0"/>
              <a:t>standards for the accounting methods and procedures of all state </a:t>
            </a:r>
            <a:r>
              <a:rPr lang="en-US" dirty="0" smtClean="0"/>
              <a:t>agencies </a:t>
            </a:r>
            <a:endParaRPr lang="en-US" dirty="0" smtClean="0"/>
          </a:p>
          <a:p>
            <a:pPr marL="0" indent="0">
              <a:buNone/>
            </a:pPr>
            <a:r>
              <a:rPr lang="en-US" dirty="0" smtClean="0"/>
              <a:t>B</a:t>
            </a:r>
            <a:r>
              <a:rPr lang="en-US" dirty="0"/>
              <a:t>.   The division shall issue a manual of model accounting practices containing the procedures and </a:t>
            </a:r>
            <a:r>
              <a:rPr lang="en-US" dirty="0" smtClean="0"/>
              <a:t>policies  </a:t>
            </a:r>
            <a:endParaRPr lang="en-US" dirty="0" smtClean="0"/>
          </a:p>
          <a:p>
            <a:pPr marL="426645" lvl="1" indent="0">
              <a:buNone/>
            </a:pPr>
            <a:r>
              <a:rPr lang="en-US" sz="2400" dirty="0"/>
              <a:t>State agencies shall comply with the model accounting practices established by the division, and the administrative head of each state agency shall ensure that the model accounting practices are </a:t>
            </a:r>
            <a:r>
              <a:rPr lang="en-US" sz="2400" dirty="0" smtClean="0"/>
              <a:t>followed </a:t>
            </a:r>
            <a:r>
              <a:rPr lang="en-US" sz="2400" dirty="0"/>
              <a:t>  </a:t>
            </a:r>
          </a:p>
          <a:p>
            <a:endParaRPr lang="en-US" dirty="0"/>
          </a:p>
        </p:txBody>
      </p:sp>
      <p:sp>
        <p:nvSpPr>
          <p:cNvPr id="4" name="Slide Number Placeholder 3"/>
          <p:cNvSpPr>
            <a:spLocks noGrp="1"/>
          </p:cNvSpPr>
          <p:nvPr>
            <p:ph type="sldNum" sz="quarter" idx="12"/>
          </p:nvPr>
        </p:nvSpPr>
        <p:spPr/>
        <p:txBody>
          <a:bodyPr/>
          <a:lstStyle/>
          <a:p>
            <a:fld id="{DA60BA0E-20D0-4E7C-B286-26C960A6788F}" type="slidenum">
              <a:rPr lang="en-US" smtClean="0"/>
              <a:t>3</a:t>
            </a:fld>
            <a:endParaRPr lang="en-US"/>
          </a:p>
        </p:txBody>
      </p:sp>
    </p:spTree>
    <p:extLst>
      <p:ext uri="{BB962C8B-B14F-4D97-AF65-F5344CB8AC3E}">
        <p14:creationId xmlns:p14="http://schemas.microsoft.com/office/powerpoint/2010/main" val="3828293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GAAP FINANCIAL REPORTING FOCUS</a:t>
            </a:r>
          </a:p>
        </p:txBody>
      </p:sp>
      <p:sp>
        <p:nvSpPr>
          <p:cNvPr id="3" name="Content Placeholder 2"/>
          <p:cNvSpPr>
            <a:spLocks noGrp="1"/>
          </p:cNvSpPr>
          <p:nvPr>
            <p:ph idx="1"/>
          </p:nvPr>
        </p:nvSpPr>
        <p:spPr/>
        <p:txBody>
          <a:bodyPr>
            <a:normAutofit fontScale="92500" lnSpcReduction="10000"/>
          </a:bodyPr>
          <a:lstStyle/>
          <a:p>
            <a:pPr marL="0" indent="0">
              <a:buNone/>
            </a:pPr>
            <a:r>
              <a:rPr lang="en-US" dirty="0"/>
              <a:t>At what </a:t>
            </a:r>
            <a:r>
              <a:rPr lang="en-US" dirty="0" smtClean="0"/>
              <a:t>entity </a:t>
            </a:r>
            <a:r>
              <a:rPr lang="en-US" dirty="0" smtClean="0"/>
              <a:t>level, </a:t>
            </a:r>
            <a:r>
              <a:rPr lang="en-US" dirty="0" smtClean="0"/>
              <a:t>are Financial </a:t>
            </a:r>
            <a:r>
              <a:rPr lang="en-US" dirty="0"/>
              <a:t>Reporting Requirements </a:t>
            </a:r>
            <a:r>
              <a:rPr lang="en-US" dirty="0" smtClean="0"/>
              <a:t>Established? </a:t>
            </a:r>
            <a:endParaRPr lang="en-US" dirty="0"/>
          </a:p>
          <a:p>
            <a:pPr marL="0" indent="0">
              <a:buNone/>
            </a:pPr>
            <a:r>
              <a:rPr lang="en-US" dirty="0" smtClean="0"/>
              <a:t>State held discussions with GASB in Spring 2017</a:t>
            </a:r>
            <a:endParaRPr lang="en-US" dirty="0"/>
          </a:p>
          <a:p>
            <a:r>
              <a:rPr lang="en-US" dirty="0" smtClean="0"/>
              <a:t>Amazed that every state “sub-entity” produced audited financial statements</a:t>
            </a:r>
          </a:p>
          <a:p>
            <a:r>
              <a:rPr lang="en-US" dirty="0" smtClean="0"/>
              <a:t>Unaware of any other state doing this</a:t>
            </a:r>
          </a:p>
          <a:p>
            <a:r>
              <a:rPr lang="en-US" dirty="0" smtClean="0"/>
              <a:t>Primary-Government / State Financial Statements are the only true GAAP statements</a:t>
            </a:r>
          </a:p>
          <a:p>
            <a:r>
              <a:rPr lang="en-US" dirty="0" smtClean="0"/>
              <a:t>Sub-entities need to report information the same way the primary government does</a:t>
            </a:r>
          </a:p>
          <a:p>
            <a:r>
              <a:rPr lang="en-US" dirty="0" smtClean="0"/>
              <a:t>Funds have no legal identity, can’t own assets or liabilities  </a:t>
            </a:r>
          </a:p>
        </p:txBody>
      </p:sp>
    </p:spTree>
    <p:extLst>
      <p:ext uri="{BB962C8B-B14F-4D97-AF65-F5344CB8AC3E}">
        <p14:creationId xmlns:p14="http://schemas.microsoft.com/office/powerpoint/2010/main" val="2434183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State is the Primary Government </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sz="2800" dirty="0"/>
              <a:t>Agencies are not separate </a:t>
            </a:r>
            <a:r>
              <a:rPr lang="en-US" sz="2800" dirty="0" smtClean="0"/>
              <a:t>financial entities for GAAP reporting</a:t>
            </a:r>
            <a:endParaRPr lang="en-US" sz="2800" dirty="0"/>
          </a:p>
          <a:p>
            <a:r>
              <a:rPr lang="en-US" sz="2800" dirty="0" smtClean="0"/>
              <a:t>Issue - not recognizing how transactions between agencies affects the State as a </a:t>
            </a:r>
            <a:r>
              <a:rPr lang="en-US" sz="2800" u="sng" dirty="0" smtClean="0"/>
              <a:t>whole</a:t>
            </a:r>
            <a:endParaRPr lang="en-US" sz="2800" dirty="0" smtClean="0"/>
          </a:p>
          <a:p>
            <a:pPr lvl="1"/>
            <a:r>
              <a:rPr lang="en-US" sz="2400" dirty="0" smtClean="0"/>
              <a:t>Not understanding where the revenue is coming from and how to record</a:t>
            </a:r>
          </a:p>
          <a:p>
            <a:pPr lvl="1"/>
            <a:r>
              <a:rPr lang="en-US" sz="2400" dirty="0" smtClean="0"/>
              <a:t>Not </a:t>
            </a:r>
            <a:r>
              <a:rPr lang="en-US" sz="2400" dirty="0"/>
              <a:t>understanding that the business relationship between one agency and another potentially </a:t>
            </a:r>
            <a:r>
              <a:rPr lang="en-US" sz="2400" dirty="0" smtClean="0"/>
              <a:t>could have no effect on the State’s financials. </a:t>
            </a:r>
          </a:p>
          <a:p>
            <a:pPr lvl="1"/>
            <a:r>
              <a:rPr lang="en-US" sz="2400" dirty="0" smtClean="0"/>
              <a:t>Not understanding Internal Service Funds and </a:t>
            </a:r>
            <a:r>
              <a:rPr lang="en-US" sz="2400" dirty="0" err="1" smtClean="0"/>
              <a:t>interfund</a:t>
            </a:r>
            <a:r>
              <a:rPr lang="en-US" sz="2400" dirty="0" smtClean="0"/>
              <a:t> services.  ISFs are treated like a business and not like another agency when it comes to transactions</a:t>
            </a:r>
          </a:p>
          <a:p>
            <a:pPr lvl="1"/>
            <a:endParaRPr lang="en-US" sz="2400" dirty="0" smtClean="0"/>
          </a:p>
        </p:txBody>
      </p:sp>
      <p:sp>
        <p:nvSpPr>
          <p:cNvPr id="4" name="Slide Number Placeholder 3"/>
          <p:cNvSpPr>
            <a:spLocks noGrp="1"/>
          </p:cNvSpPr>
          <p:nvPr>
            <p:ph type="sldNum" sz="quarter" idx="12"/>
          </p:nvPr>
        </p:nvSpPr>
        <p:spPr/>
        <p:txBody>
          <a:bodyPr/>
          <a:lstStyle/>
          <a:p>
            <a:fld id="{DA60BA0E-20D0-4E7C-B286-26C960A6788F}" type="slidenum">
              <a:rPr lang="en-US" b="1" smtClean="0"/>
              <a:t>5</a:t>
            </a:fld>
            <a:endParaRPr lang="en-US" b="1" dirty="0"/>
          </a:p>
        </p:txBody>
      </p:sp>
    </p:spTree>
    <p:extLst>
      <p:ext uri="{BB962C8B-B14F-4D97-AF65-F5344CB8AC3E}">
        <p14:creationId xmlns:p14="http://schemas.microsoft.com/office/powerpoint/2010/main" val="2995321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308" y="76200"/>
            <a:ext cx="10234903" cy="1397000"/>
          </a:xfrm>
        </p:spPr>
        <p:txBody>
          <a:bodyPr/>
          <a:lstStyle/>
          <a:p>
            <a:r>
              <a:rPr lang="en-US" dirty="0" smtClean="0"/>
              <a:t>Entities that are part of the State</a:t>
            </a:r>
            <a:endParaRPr lang="en-US" dirty="0"/>
          </a:p>
        </p:txBody>
      </p:sp>
      <p:sp>
        <p:nvSpPr>
          <p:cNvPr id="3" name="Content Placeholder 2"/>
          <p:cNvSpPr>
            <a:spLocks noGrp="1"/>
          </p:cNvSpPr>
          <p:nvPr>
            <p:ph idx="1"/>
          </p:nvPr>
        </p:nvSpPr>
        <p:spPr>
          <a:xfrm>
            <a:off x="1117309" y="1701800"/>
            <a:ext cx="7034503" cy="4470400"/>
          </a:xfrm>
        </p:spPr>
        <p:txBody>
          <a:bodyPr>
            <a:normAutofit/>
          </a:bodyPr>
          <a:lstStyle/>
          <a:p>
            <a:r>
              <a:rPr lang="en-US" dirty="0" smtClean="0"/>
              <a:t>Unaware or not understanding the entities that are included in the State CAFR</a:t>
            </a:r>
          </a:p>
          <a:p>
            <a:pPr lvl="1"/>
            <a:r>
              <a:rPr lang="en-US" dirty="0" smtClean="0"/>
              <a:t>Universities and all their foundations </a:t>
            </a:r>
          </a:p>
          <a:p>
            <a:pPr lvl="1"/>
            <a:r>
              <a:rPr lang="en-US" dirty="0" smtClean="0"/>
              <a:t>State Charter Schools</a:t>
            </a:r>
          </a:p>
          <a:p>
            <a:pPr lvl="1"/>
            <a:r>
              <a:rPr lang="en-US" dirty="0" smtClean="0"/>
              <a:t>Component Units of the State of NM such as NM Lottery, NM Finance Authority, NM Mortgage Finance </a:t>
            </a:r>
            <a:r>
              <a:rPr lang="en-US" dirty="0"/>
              <a:t>Authority, </a:t>
            </a:r>
            <a:r>
              <a:rPr lang="en-US" dirty="0" err="1"/>
              <a:t>Cumbres</a:t>
            </a:r>
            <a:r>
              <a:rPr lang="en-US" dirty="0"/>
              <a:t> and Toltec </a:t>
            </a:r>
            <a:r>
              <a:rPr lang="en-US" dirty="0" smtClean="0"/>
              <a:t>Railroad</a:t>
            </a:r>
          </a:p>
          <a:p>
            <a:pPr marL="426645" lvl="1" indent="0">
              <a:buNone/>
            </a:pPr>
            <a:endParaRPr lang="en-US" dirty="0" smtClean="0"/>
          </a:p>
          <a:p>
            <a:pPr marL="426645" lvl="1" indent="0">
              <a:buNone/>
            </a:pPr>
            <a:r>
              <a:rPr lang="en-US" dirty="0" smtClean="0"/>
              <a:t>CONCERN - Recording two sides of the same transaction differently  </a:t>
            </a:r>
          </a:p>
          <a:p>
            <a:pPr lvl="1"/>
            <a:endParaRPr lang="en-US" dirty="0" smtClean="0"/>
          </a:p>
        </p:txBody>
      </p:sp>
      <p:graphicFrame>
        <p:nvGraphicFramePr>
          <p:cNvPr id="6" name="Content Placeholder 3"/>
          <p:cNvGraphicFramePr>
            <a:graphicFrameLocks/>
          </p:cNvGraphicFramePr>
          <p:nvPr>
            <p:extLst>
              <p:ext uri="{D42A27DB-BD31-4B8C-83A1-F6EECF244321}">
                <p14:modId xmlns:p14="http://schemas.microsoft.com/office/powerpoint/2010/main" val="429620560"/>
              </p:ext>
            </p:extLst>
          </p:nvPr>
        </p:nvGraphicFramePr>
        <p:xfrm>
          <a:off x="7389812" y="1905000"/>
          <a:ext cx="5000920" cy="34436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59043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381000"/>
            <a:ext cx="10742852" cy="1447800"/>
          </a:xfrm>
        </p:spPr>
        <p:txBody>
          <a:bodyPr>
            <a:normAutofit/>
          </a:bodyPr>
          <a:lstStyle/>
          <a:p>
            <a:r>
              <a:rPr lang="en-US" dirty="0" smtClean="0"/>
              <a:t>SHARE Matching Financial Statements </a:t>
            </a:r>
            <a:endParaRPr lang="en-US" dirty="0"/>
          </a:p>
        </p:txBody>
      </p:sp>
      <p:sp>
        <p:nvSpPr>
          <p:cNvPr id="3" name="Content Placeholder 2"/>
          <p:cNvSpPr>
            <a:spLocks noGrp="1"/>
          </p:cNvSpPr>
          <p:nvPr>
            <p:ph idx="1"/>
          </p:nvPr>
        </p:nvSpPr>
        <p:spPr>
          <a:xfrm>
            <a:off x="989012" y="2057400"/>
            <a:ext cx="10157354" cy="4267200"/>
          </a:xfrm>
        </p:spPr>
        <p:txBody>
          <a:bodyPr>
            <a:normAutofit/>
          </a:bodyPr>
          <a:lstStyle/>
          <a:p>
            <a:r>
              <a:rPr lang="en-US" dirty="0" smtClean="0"/>
              <a:t>SHARE and Financial </a:t>
            </a:r>
            <a:r>
              <a:rPr lang="en-US" dirty="0"/>
              <a:t>Statements MUST </a:t>
            </a:r>
            <a:r>
              <a:rPr lang="en-US" dirty="0" smtClean="0"/>
              <a:t>EQUAL</a:t>
            </a:r>
            <a:endParaRPr lang="en-US" dirty="0"/>
          </a:p>
          <a:p>
            <a:r>
              <a:rPr lang="en-US" dirty="0"/>
              <a:t>SHARE is the state’s official book of </a:t>
            </a:r>
            <a:r>
              <a:rPr lang="en-US" dirty="0" smtClean="0"/>
              <a:t>record, this includes balances in the</a:t>
            </a:r>
            <a:endParaRPr lang="en-US" dirty="0"/>
          </a:p>
          <a:p>
            <a:pPr lvl="1"/>
            <a:r>
              <a:rPr lang="en-US" sz="2400" dirty="0" smtClean="0"/>
              <a:t>ACTUALS </a:t>
            </a:r>
            <a:r>
              <a:rPr lang="en-US" sz="2400" dirty="0"/>
              <a:t>(Fund Financial </a:t>
            </a:r>
            <a:r>
              <a:rPr lang="en-US" sz="2400" dirty="0" smtClean="0"/>
              <a:t>Statement) Ledger </a:t>
            </a:r>
            <a:r>
              <a:rPr lang="en-US" sz="2400" dirty="0"/>
              <a:t>and </a:t>
            </a:r>
            <a:endParaRPr lang="en-US" sz="2400" dirty="0" smtClean="0"/>
          </a:p>
          <a:p>
            <a:pPr lvl="1"/>
            <a:r>
              <a:rPr lang="en-US" sz="2400" dirty="0" smtClean="0"/>
              <a:t>FULLACCRUE </a:t>
            </a:r>
            <a:r>
              <a:rPr lang="en-US" sz="2400" dirty="0"/>
              <a:t>(Government-wide Financial </a:t>
            </a:r>
            <a:r>
              <a:rPr lang="en-US" sz="2400" dirty="0" smtClean="0"/>
              <a:t>Statement) Ledger</a:t>
            </a:r>
            <a:endParaRPr lang="en-US" sz="2400" dirty="0"/>
          </a:p>
          <a:p>
            <a:r>
              <a:rPr lang="en-US" dirty="0"/>
              <a:t>OSA Rule 2.2.2.12 A.(5) requires agreement between SHARE and audit financial statements </a:t>
            </a:r>
          </a:p>
          <a:p>
            <a:pPr lvl="1"/>
            <a:endParaRPr lang="en-US" dirty="0" smtClean="0"/>
          </a:p>
        </p:txBody>
      </p:sp>
      <p:sp>
        <p:nvSpPr>
          <p:cNvPr id="4" name="Slide Number Placeholder 3"/>
          <p:cNvSpPr>
            <a:spLocks noGrp="1"/>
          </p:cNvSpPr>
          <p:nvPr>
            <p:ph type="sldNum" sz="quarter" idx="12"/>
          </p:nvPr>
        </p:nvSpPr>
        <p:spPr/>
        <p:txBody>
          <a:bodyPr/>
          <a:lstStyle/>
          <a:p>
            <a:fld id="{DA60BA0E-20D0-4E7C-B286-26C960A6788F}" type="slidenum">
              <a:rPr lang="en-US" b="1" smtClean="0"/>
              <a:t>7</a:t>
            </a:fld>
            <a:endParaRPr lang="en-US" b="1" dirty="0"/>
          </a:p>
        </p:txBody>
      </p:sp>
    </p:spTree>
    <p:extLst>
      <p:ext uri="{BB962C8B-B14F-4D97-AF65-F5344CB8AC3E}">
        <p14:creationId xmlns:p14="http://schemas.microsoft.com/office/powerpoint/2010/main" val="1491883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9751" y="39469"/>
            <a:ext cx="6004661" cy="6553200"/>
          </a:xfrm>
          <a:prstGeom prst="rect">
            <a:avLst/>
          </a:prstGeom>
        </p:spPr>
      </p:pic>
      <p:sp>
        <p:nvSpPr>
          <p:cNvPr id="5" name="Slide Number Placeholder 4"/>
          <p:cNvSpPr>
            <a:spLocks noGrp="1"/>
          </p:cNvSpPr>
          <p:nvPr>
            <p:ph type="sldNum" sz="quarter" idx="12"/>
          </p:nvPr>
        </p:nvSpPr>
        <p:spPr/>
        <p:txBody>
          <a:bodyPr/>
          <a:lstStyle/>
          <a:p>
            <a:fld id="{DA60BA0E-20D0-4E7C-B286-26C960A6788F}" type="slidenum">
              <a:rPr lang="en-US" b="1" smtClean="0"/>
              <a:t>8</a:t>
            </a:fld>
            <a:endParaRPr lang="en-US" b="1" dirty="0"/>
          </a:p>
        </p:txBody>
      </p:sp>
      <p:sp>
        <p:nvSpPr>
          <p:cNvPr id="6" name="Content Placeholder 2"/>
          <p:cNvSpPr>
            <a:spLocks noGrp="1"/>
          </p:cNvSpPr>
          <p:nvPr>
            <p:ph idx="1"/>
          </p:nvPr>
        </p:nvSpPr>
        <p:spPr>
          <a:xfrm>
            <a:off x="6323012" y="304800"/>
            <a:ext cx="5410200" cy="6416676"/>
          </a:xfrm>
        </p:spPr>
        <p:txBody>
          <a:bodyPr>
            <a:normAutofit lnSpcReduction="10000"/>
          </a:bodyPr>
          <a:lstStyle/>
          <a:p>
            <a:pPr marL="0" indent="0">
              <a:buNone/>
            </a:pPr>
            <a:r>
              <a:rPr lang="en-US" sz="2800" u="sng" dirty="0"/>
              <a:t>SHARE not matching audited financial </a:t>
            </a:r>
            <a:r>
              <a:rPr lang="en-US" sz="2800" u="sng" dirty="0" smtClean="0"/>
              <a:t>statements</a:t>
            </a:r>
          </a:p>
          <a:p>
            <a:r>
              <a:rPr lang="en-US" sz="2800" dirty="0" smtClean="0"/>
              <a:t>Page 10 of Agency Audited Statements Receivables shown as $4.1M, however SHARE had $2.7M</a:t>
            </a:r>
            <a:r>
              <a:rPr lang="en-US" sz="2800" u="sng" dirty="0" smtClean="0"/>
              <a:t> </a:t>
            </a:r>
          </a:p>
          <a:p>
            <a:endParaRPr lang="en-US" sz="2800" u="sng" dirty="0" smtClean="0"/>
          </a:p>
          <a:p>
            <a:r>
              <a:rPr lang="en-US" sz="2800" dirty="0" smtClean="0"/>
              <a:t>The difference column contains the balancing entries the </a:t>
            </a:r>
            <a:r>
              <a:rPr lang="en-US" sz="2800" dirty="0"/>
              <a:t>CAFR unit had </a:t>
            </a:r>
            <a:r>
              <a:rPr lang="en-US" sz="2800" dirty="0" smtClean="0"/>
              <a:t>to work </a:t>
            </a:r>
            <a:r>
              <a:rPr lang="en-US" sz="2800" dirty="0"/>
              <a:t>with the agency to get </a:t>
            </a:r>
            <a:r>
              <a:rPr lang="en-US" sz="2800" dirty="0" smtClean="0"/>
              <a:t>SHARE to  </a:t>
            </a:r>
            <a:r>
              <a:rPr lang="en-US" sz="2800" dirty="0"/>
              <a:t>reconcile</a:t>
            </a:r>
            <a:r>
              <a:rPr lang="en-US" sz="2800" dirty="0" smtClean="0"/>
              <a:t>.</a:t>
            </a:r>
          </a:p>
          <a:p>
            <a:pPr marL="0" indent="0">
              <a:buNone/>
            </a:pPr>
            <a:r>
              <a:rPr lang="en-US" u="sng" dirty="0"/>
              <a:t/>
            </a:r>
            <a:br>
              <a:rPr lang="en-US" u="sng" dirty="0"/>
            </a:br>
            <a:endParaRPr lang="en-US" dirty="0"/>
          </a:p>
        </p:txBody>
      </p:sp>
      <p:sp>
        <p:nvSpPr>
          <p:cNvPr id="3" name="Rectangle 2"/>
          <p:cNvSpPr/>
          <p:nvPr/>
        </p:nvSpPr>
        <p:spPr>
          <a:xfrm>
            <a:off x="2589212" y="228600"/>
            <a:ext cx="3276600" cy="762000"/>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wn Arrow 6"/>
          <p:cNvSpPr/>
          <p:nvPr/>
        </p:nvSpPr>
        <p:spPr>
          <a:xfrm>
            <a:off x="4075112" y="601717"/>
            <a:ext cx="152400" cy="152400"/>
          </a:xfrm>
          <a:prstGeom prst="downArrow">
            <a:avLst/>
          </a:prstGeom>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0993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SHARE FINANCIAL REPORTING BASIS</a:t>
            </a:r>
            <a:endParaRPr lang="en-US" sz="4000" dirty="0"/>
          </a:p>
        </p:txBody>
      </p:sp>
      <p:sp>
        <p:nvSpPr>
          <p:cNvPr id="4" name="Slide Number Placeholder 3"/>
          <p:cNvSpPr>
            <a:spLocks noGrp="1"/>
          </p:cNvSpPr>
          <p:nvPr>
            <p:ph type="sldNum" sz="quarter" idx="12"/>
          </p:nvPr>
        </p:nvSpPr>
        <p:spPr/>
        <p:txBody>
          <a:bodyPr/>
          <a:lstStyle/>
          <a:p>
            <a:fld id="{DA60BA0E-20D0-4E7C-B286-26C960A6788F}" type="slidenum">
              <a:rPr lang="en-US" smtClean="0"/>
              <a:t>9</a:t>
            </a:fld>
            <a:endParaRPr lang="en-US"/>
          </a:p>
        </p:txBody>
      </p:sp>
      <p:sp>
        <p:nvSpPr>
          <p:cNvPr id="7" name="Rectangle 6"/>
          <p:cNvSpPr/>
          <p:nvPr/>
        </p:nvSpPr>
        <p:spPr>
          <a:xfrm>
            <a:off x="2620023" y="4399403"/>
            <a:ext cx="2438400" cy="190500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CASH</a:t>
            </a:r>
            <a:endParaRPr lang="en-US" dirty="0"/>
          </a:p>
        </p:txBody>
      </p:sp>
      <p:sp>
        <p:nvSpPr>
          <p:cNvPr id="8" name="Rectangle 7"/>
          <p:cNvSpPr/>
          <p:nvPr/>
        </p:nvSpPr>
        <p:spPr>
          <a:xfrm>
            <a:off x="2645481" y="2209799"/>
            <a:ext cx="5455626" cy="1018673"/>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ACTUALS </a:t>
            </a:r>
            <a:endParaRPr lang="en-US" dirty="0"/>
          </a:p>
        </p:txBody>
      </p:sp>
      <p:sp>
        <p:nvSpPr>
          <p:cNvPr id="9" name="Rectangle 8"/>
          <p:cNvSpPr/>
          <p:nvPr/>
        </p:nvSpPr>
        <p:spPr>
          <a:xfrm>
            <a:off x="8688655" y="2209799"/>
            <a:ext cx="2358234" cy="1014164"/>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FULL ACCRUAL</a:t>
            </a:r>
            <a:endParaRPr lang="en-US" dirty="0"/>
          </a:p>
        </p:txBody>
      </p:sp>
      <p:sp>
        <p:nvSpPr>
          <p:cNvPr id="10" name="Right Arrow 9"/>
          <p:cNvSpPr/>
          <p:nvPr/>
        </p:nvSpPr>
        <p:spPr>
          <a:xfrm>
            <a:off x="2658086" y="3401527"/>
            <a:ext cx="8698468" cy="763530"/>
          </a:xfrm>
          <a:prstGeom prst="rightArrow">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         1-12                 12 &amp; ADJUSTMENT        ADJUSTMENT</a:t>
            </a:r>
            <a:endParaRPr lang="en-US" dirty="0"/>
          </a:p>
        </p:txBody>
      </p:sp>
      <p:sp>
        <p:nvSpPr>
          <p:cNvPr id="11" name="Rectangle 10"/>
          <p:cNvSpPr/>
          <p:nvPr/>
        </p:nvSpPr>
        <p:spPr>
          <a:xfrm>
            <a:off x="5624607" y="4399403"/>
            <a:ext cx="2476500" cy="190500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MODIFIED ACCRUAL</a:t>
            </a:r>
            <a:endParaRPr lang="en-US" dirty="0"/>
          </a:p>
        </p:txBody>
      </p:sp>
      <p:sp>
        <p:nvSpPr>
          <p:cNvPr id="12" name="Rectangle 11"/>
          <p:cNvSpPr/>
          <p:nvPr/>
        </p:nvSpPr>
        <p:spPr>
          <a:xfrm>
            <a:off x="8667291" y="4399403"/>
            <a:ext cx="2358234" cy="190500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ACCRUAL</a:t>
            </a:r>
            <a:endParaRPr lang="en-US" dirty="0"/>
          </a:p>
        </p:txBody>
      </p:sp>
      <p:sp>
        <p:nvSpPr>
          <p:cNvPr id="13" name="TextBox 12"/>
          <p:cNvSpPr txBox="1"/>
          <p:nvPr/>
        </p:nvSpPr>
        <p:spPr>
          <a:xfrm>
            <a:off x="362861" y="2423558"/>
            <a:ext cx="1981200" cy="443198"/>
          </a:xfrm>
          <a:prstGeom prst="rect">
            <a:avLst/>
          </a:prstGeom>
          <a:noFill/>
        </p:spPr>
        <p:txBody>
          <a:bodyPr wrap="square" rtlCol="0">
            <a:spAutoFit/>
          </a:bodyPr>
          <a:lstStyle/>
          <a:p>
            <a:pPr>
              <a:lnSpc>
                <a:spcPct val="95000"/>
              </a:lnSpc>
            </a:pPr>
            <a:r>
              <a:rPr lang="en-US" dirty="0" smtClean="0"/>
              <a:t>LEDGER</a:t>
            </a:r>
            <a:endParaRPr lang="en-US" dirty="0"/>
          </a:p>
        </p:txBody>
      </p:sp>
      <p:sp>
        <p:nvSpPr>
          <p:cNvPr id="14" name="TextBox 13"/>
          <p:cNvSpPr txBox="1"/>
          <p:nvPr/>
        </p:nvSpPr>
        <p:spPr>
          <a:xfrm>
            <a:off x="362861" y="3401527"/>
            <a:ext cx="2362200" cy="794064"/>
          </a:xfrm>
          <a:prstGeom prst="rect">
            <a:avLst/>
          </a:prstGeom>
          <a:noFill/>
        </p:spPr>
        <p:txBody>
          <a:bodyPr wrap="square" rtlCol="0">
            <a:spAutoFit/>
          </a:bodyPr>
          <a:lstStyle/>
          <a:p>
            <a:pPr>
              <a:lnSpc>
                <a:spcPct val="95000"/>
              </a:lnSpc>
            </a:pPr>
            <a:r>
              <a:rPr lang="en-US" dirty="0" smtClean="0"/>
              <a:t>ACCOUNTINGPERIOD</a:t>
            </a:r>
            <a:endParaRPr lang="en-US" dirty="0"/>
          </a:p>
        </p:txBody>
      </p:sp>
      <p:sp>
        <p:nvSpPr>
          <p:cNvPr id="15" name="TextBox 14"/>
          <p:cNvSpPr txBox="1"/>
          <p:nvPr/>
        </p:nvSpPr>
        <p:spPr>
          <a:xfrm>
            <a:off x="265112" y="4620352"/>
            <a:ext cx="2362200" cy="794064"/>
          </a:xfrm>
          <a:prstGeom prst="rect">
            <a:avLst/>
          </a:prstGeom>
          <a:noFill/>
        </p:spPr>
        <p:txBody>
          <a:bodyPr wrap="square" rtlCol="0">
            <a:spAutoFit/>
          </a:bodyPr>
          <a:lstStyle/>
          <a:p>
            <a:pPr>
              <a:lnSpc>
                <a:spcPct val="95000"/>
              </a:lnSpc>
            </a:pPr>
            <a:r>
              <a:rPr lang="en-US" dirty="0" smtClean="0"/>
              <a:t>BASIS OF ACCOUNTING</a:t>
            </a:r>
            <a:endParaRPr lang="en-US" dirty="0"/>
          </a:p>
        </p:txBody>
      </p:sp>
      <p:sp>
        <p:nvSpPr>
          <p:cNvPr id="16" name="TextBox 15"/>
          <p:cNvSpPr txBox="1"/>
          <p:nvPr/>
        </p:nvSpPr>
        <p:spPr>
          <a:xfrm>
            <a:off x="2620023" y="1646255"/>
            <a:ext cx="5481084" cy="443198"/>
          </a:xfrm>
          <a:prstGeom prst="rect">
            <a:avLst/>
          </a:prstGeom>
          <a:noFill/>
        </p:spPr>
        <p:txBody>
          <a:bodyPr wrap="square" rtlCol="0">
            <a:spAutoFit/>
          </a:bodyPr>
          <a:lstStyle/>
          <a:p>
            <a:pPr algn="ctr">
              <a:lnSpc>
                <a:spcPct val="95000"/>
              </a:lnSpc>
            </a:pPr>
            <a:r>
              <a:rPr lang="en-US" dirty="0" smtClean="0"/>
              <a:t>FUND FINANCIALS </a:t>
            </a:r>
            <a:endParaRPr lang="en-US" dirty="0"/>
          </a:p>
        </p:txBody>
      </p:sp>
      <p:sp>
        <p:nvSpPr>
          <p:cNvPr id="17" name="TextBox 16"/>
          <p:cNvSpPr txBox="1"/>
          <p:nvPr/>
        </p:nvSpPr>
        <p:spPr>
          <a:xfrm>
            <a:off x="8304212" y="1623267"/>
            <a:ext cx="3271284" cy="443198"/>
          </a:xfrm>
          <a:prstGeom prst="rect">
            <a:avLst/>
          </a:prstGeom>
          <a:noFill/>
        </p:spPr>
        <p:txBody>
          <a:bodyPr wrap="square" rtlCol="0">
            <a:spAutoFit/>
          </a:bodyPr>
          <a:lstStyle/>
          <a:p>
            <a:pPr algn="ctr">
              <a:lnSpc>
                <a:spcPct val="95000"/>
              </a:lnSpc>
            </a:pPr>
            <a:r>
              <a:rPr lang="en-US" dirty="0" smtClean="0"/>
              <a:t>GOV WIDE</a:t>
            </a:r>
            <a:endParaRPr lang="en-US" dirty="0"/>
          </a:p>
        </p:txBody>
      </p:sp>
    </p:spTree>
    <p:extLst>
      <p:ext uri="{BB962C8B-B14F-4D97-AF65-F5344CB8AC3E}">
        <p14:creationId xmlns:p14="http://schemas.microsoft.com/office/powerpoint/2010/main" val="2111886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Class open house presentatio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spDef>
      <a:spPr>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5000"/>
          </a:lnSpc>
          <a:defRPr/>
        </a:defPPr>
      </a:lstStyle>
    </a:txDef>
  </a:objectDefaults>
  <a:extraClrSchemeLst/>
  <a:extLst>
    <a:ext uri="{05A4C25C-085E-4340-85A3-A5531E510DB2}">
      <thm15:themeFamily xmlns:thm15="http://schemas.microsoft.com/office/thememl/2012/main" name="Classroom open house presentation.potx" id="{AB7D8AB0-4323-4322-AB21-8CB398DB9E96}" vid="{5BFEA1FF-C39F-48A2-B239-4B55565FC3E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Classroom open house presentation</Template>
  <TotalTime>2834</TotalTime>
  <Words>1605</Words>
  <Application>Microsoft Office PowerPoint</Application>
  <PresentationFormat>Custom</PresentationFormat>
  <Paragraphs>198</Paragraphs>
  <Slides>29</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29</vt:i4>
      </vt:variant>
    </vt:vector>
  </HeadingPairs>
  <TitlesOfParts>
    <vt:vector size="32" baseType="lpstr">
      <vt:lpstr>Arial</vt:lpstr>
      <vt:lpstr>Century Gothic</vt:lpstr>
      <vt:lpstr>Class open house presentation</vt:lpstr>
      <vt:lpstr>Issues with State Agency Financial Reports that Impact the State CAFR</vt:lpstr>
      <vt:lpstr>NMSA 12-6-1 Audit Act </vt:lpstr>
      <vt:lpstr>NMSA 6-5-2 Financial Control Division</vt:lpstr>
      <vt:lpstr>GAAP FINANCIAL REPORTING FOCUS</vt:lpstr>
      <vt:lpstr>The State is the Primary Government </vt:lpstr>
      <vt:lpstr>Entities that are part of the State</vt:lpstr>
      <vt:lpstr>SHARE Matching Financial Statements </vt:lpstr>
      <vt:lpstr>PowerPoint Presentation</vt:lpstr>
      <vt:lpstr>SHARE FINANCIAL REPORTING BASIS</vt:lpstr>
      <vt:lpstr>Government-wide vs Fund Financials</vt:lpstr>
      <vt:lpstr>Government-wide vs Fund Financials Cont.</vt:lpstr>
      <vt:lpstr>Government-wide vs Fund Financials</vt:lpstr>
      <vt:lpstr>Government-wide vs Fund Financials</vt:lpstr>
      <vt:lpstr>SGFIP Overdrafts</vt:lpstr>
      <vt:lpstr>SGFIP Overdraft - Misclassification</vt:lpstr>
      <vt:lpstr>SGFIP Overdraft – Proper Classification</vt:lpstr>
      <vt:lpstr>Reversions </vt:lpstr>
      <vt:lpstr>Over-Reversions</vt:lpstr>
      <vt:lpstr>Over-reversions Cont.</vt:lpstr>
      <vt:lpstr>Stale Checks</vt:lpstr>
      <vt:lpstr>Stale Checks - Unpaid and over a Year Old</vt:lpstr>
      <vt:lpstr>Transfers In/Transfers Out</vt:lpstr>
      <vt:lpstr>Netting</vt:lpstr>
      <vt:lpstr>Netting Cont.</vt:lpstr>
      <vt:lpstr>Netting Abnormal Balances</vt:lpstr>
      <vt:lpstr>Budget Presentations</vt:lpstr>
      <vt:lpstr>Budget Issues</vt:lpstr>
      <vt:lpstr>Note Disclosures</vt:lpstr>
      <vt:lpstr>What Can You Do To Help</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Common Issues Found in State Agency Financial Reports</dc:title>
  <dc:creator>Renae Herndon-Lopez</dc:creator>
  <cp:lastModifiedBy>Ron Spilman</cp:lastModifiedBy>
  <cp:revision>183</cp:revision>
  <cp:lastPrinted>2018-03-29T19:26:13Z</cp:lastPrinted>
  <dcterms:created xsi:type="dcterms:W3CDTF">2018-02-15T21:14:28Z</dcterms:created>
  <dcterms:modified xsi:type="dcterms:W3CDTF">2018-04-02T13:57:51Z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74062800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