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5" r:id="rId3"/>
    <p:sldId id="257" r:id="rId4"/>
    <p:sldId id="277" r:id="rId5"/>
    <p:sldId id="278" r:id="rId6"/>
    <p:sldId id="279" r:id="rId7"/>
    <p:sldId id="280" r:id="rId8"/>
    <p:sldId id="281" r:id="rId9"/>
    <p:sldId id="268" r:id="rId10"/>
    <p:sldId id="286" r:id="rId11"/>
    <p:sldId id="269" r:id="rId12"/>
    <p:sldId id="271" r:id="rId13"/>
    <p:sldId id="258" r:id="rId14"/>
    <p:sldId id="273" r:id="rId15"/>
    <p:sldId id="275" r:id="rId16"/>
    <p:sldId id="282" r:id="rId17"/>
    <p:sldId id="283" r:id="rId18"/>
    <p:sldId id="260" r:id="rId19"/>
    <p:sldId id="287" r:id="rId20"/>
    <p:sldId id="288" r:id="rId21"/>
    <p:sldId id="289" r:id="rId22"/>
    <p:sldId id="290" r:id="rId23"/>
    <p:sldId id="270" r:id="rId24"/>
    <p:sldId id="272" r:id="rId25"/>
    <p:sldId id="259" r:id="rId26"/>
    <p:sldId id="295" r:id="rId27"/>
    <p:sldId id="296" r:id="rId28"/>
    <p:sldId id="292" r:id="rId29"/>
    <p:sldId id="298" r:id="rId30"/>
    <p:sldId id="293" r:id="rId31"/>
    <p:sldId id="291" r:id="rId32"/>
    <p:sldId id="297" r:id="rId33"/>
    <p:sldId id="284" r:id="rId34"/>
    <p:sldId id="28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417CA-800A-4D3E-A1FE-F6CC9003A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7E2CE-3B78-4125-AEBB-6B7C7120B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5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7E2CE-3B78-4125-AEBB-6B7C7120BB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76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Target marketing</a:t>
            </a:r>
            <a:r>
              <a:rPr lang="en-US" baseline="0" dirty="0" smtClean="0"/>
              <a:t> is about efficiencies; margins are smaller with standard size containers; when done correctly product placement increases media enjoyment; the study never happened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7E2CE-3B78-4125-AEBB-6B7C7120BB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1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take away here is</a:t>
            </a:r>
            <a:r>
              <a:rPr lang="en-US" baseline="0" dirty="0" smtClean="0"/>
              <a:t> not that all marketing and marketing research benefits the consumer, but that there is a large, and growing, stream of research that is designed to help, not hurt, the individual consumer.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7E2CE-3B78-4125-AEBB-6B7C7120BBD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7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6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0" y="6270625"/>
            <a:ext cx="121920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5629275" y="5962650"/>
            <a:ext cx="942975" cy="590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5785757" y="60602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1"/>
          <p:cNvGrpSpPr>
            <a:grpSpLocks/>
          </p:cNvGrpSpPr>
          <p:nvPr userDrawn="1"/>
        </p:nvGrpSpPr>
        <p:grpSpPr bwMode="auto">
          <a:xfrm>
            <a:off x="5785757" y="6060282"/>
            <a:ext cx="623888" cy="412750"/>
            <a:chOff x="0" y="0"/>
            <a:chExt cx="982" cy="649"/>
          </a:xfrm>
        </p:grpSpPr>
        <p:sp>
          <p:nvSpPr>
            <p:cNvPr id="9" name="AutoShape 2"/>
            <p:cNvSpPr>
              <a:spLocks/>
            </p:cNvSpPr>
            <p:nvPr userDrawn="1"/>
          </p:nvSpPr>
          <p:spPr bwMode="auto">
            <a:xfrm>
              <a:off x="0" y="0"/>
              <a:ext cx="982" cy="649"/>
            </a:xfrm>
            <a:custGeom>
              <a:avLst/>
              <a:gdLst>
                <a:gd name="T0" fmla="*/ 943 w 982"/>
                <a:gd name="T1" fmla="*/ 534 h 649"/>
                <a:gd name="T2" fmla="*/ 972 w 982"/>
                <a:gd name="T3" fmla="*/ 564 h 649"/>
                <a:gd name="T4" fmla="*/ 946 w 982"/>
                <a:gd name="T5" fmla="*/ 554 h 649"/>
                <a:gd name="T6" fmla="*/ 976 w 982"/>
                <a:gd name="T7" fmla="*/ 529 h 649"/>
                <a:gd name="T8" fmla="*/ 971 w 982"/>
                <a:gd name="T9" fmla="*/ 529 h 649"/>
                <a:gd name="T10" fmla="*/ 971 w 982"/>
                <a:gd name="T11" fmla="*/ 561 h 649"/>
                <a:gd name="T12" fmla="*/ 981 w 982"/>
                <a:gd name="T13" fmla="*/ 534 h 649"/>
                <a:gd name="T14" fmla="*/ 954 w 982"/>
                <a:gd name="T15" fmla="*/ 555 h 649"/>
                <a:gd name="T16" fmla="*/ 961 w 982"/>
                <a:gd name="T17" fmla="*/ 548 h 649"/>
                <a:gd name="T18" fmla="*/ 972 w 982"/>
                <a:gd name="T19" fmla="*/ 547 h 649"/>
                <a:gd name="T20" fmla="*/ 970 w 982"/>
                <a:gd name="T21" fmla="*/ 544 h 649"/>
                <a:gd name="T22" fmla="*/ 971 w 982"/>
                <a:gd name="T23" fmla="*/ 538 h 649"/>
                <a:gd name="T24" fmla="*/ 964 w 982"/>
                <a:gd name="T25" fmla="*/ 534 h 649"/>
                <a:gd name="T26" fmla="*/ 964 w 982"/>
                <a:gd name="T27" fmla="*/ 548 h 649"/>
                <a:gd name="T28" fmla="*/ 966 w 982"/>
                <a:gd name="T29" fmla="*/ 555 h 649"/>
                <a:gd name="T30" fmla="*/ 971 w 982"/>
                <a:gd name="T31" fmla="*/ 548 h 649"/>
                <a:gd name="T32" fmla="*/ 965 w 982"/>
                <a:gd name="T33" fmla="*/ 538 h 649"/>
                <a:gd name="T34" fmla="*/ 970 w 982"/>
                <a:gd name="T35" fmla="*/ 544 h 649"/>
                <a:gd name="T36" fmla="*/ 248 w 982"/>
                <a:gd name="T37" fmla="*/ 359 h 649"/>
                <a:gd name="T38" fmla="*/ 251 w 982"/>
                <a:gd name="T39" fmla="*/ 545 h 649"/>
                <a:gd name="T40" fmla="*/ 423 w 982"/>
                <a:gd name="T41" fmla="*/ 642 h 649"/>
                <a:gd name="T42" fmla="*/ 624 w 982"/>
                <a:gd name="T43" fmla="*/ 624 h 649"/>
                <a:gd name="T44" fmla="*/ 491 w 982"/>
                <a:gd name="T45" fmla="*/ 581 h 649"/>
                <a:gd name="T46" fmla="*/ 358 w 982"/>
                <a:gd name="T47" fmla="*/ 543 h 649"/>
                <a:gd name="T48" fmla="*/ 335 w 982"/>
                <a:gd name="T49" fmla="*/ 522 h 649"/>
                <a:gd name="T50" fmla="*/ 646 w 982"/>
                <a:gd name="T51" fmla="*/ 413 h 649"/>
                <a:gd name="T52" fmla="*/ 644 w 982"/>
                <a:gd name="T53" fmla="*/ 526 h 649"/>
                <a:gd name="T54" fmla="*/ 545 w 982"/>
                <a:gd name="T55" fmla="*/ 575 h 649"/>
                <a:gd name="T56" fmla="*/ 730 w 982"/>
                <a:gd name="T57" fmla="*/ 545 h 649"/>
                <a:gd name="T58" fmla="*/ 733 w 982"/>
                <a:gd name="T59" fmla="*/ 470 h 649"/>
                <a:gd name="T60" fmla="*/ 185 w 982"/>
                <a:gd name="T61" fmla="*/ 441 h 649"/>
                <a:gd name="T62" fmla="*/ 185 w 982"/>
                <a:gd name="T63" fmla="*/ 504 h 649"/>
                <a:gd name="T64" fmla="*/ 137 w 982"/>
                <a:gd name="T65" fmla="*/ 228 h 649"/>
                <a:gd name="T66" fmla="*/ 535 w 982"/>
                <a:gd name="T67" fmla="*/ 391 h 649"/>
                <a:gd name="T68" fmla="*/ 981 w 982"/>
                <a:gd name="T69" fmla="*/ 441 h 649"/>
                <a:gd name="T70" fmla="*/ 981 w 982"/>
                <a:gd name="T71" fmla="*/ 504 h 649"/>
                <a:gd name="T72" fmla="*/ 690 w 982"/>
                <a:gd name="T73" fmla="*/ 470 h 649"/>
                <a:gd name="T74" fmla="*/ 140 w 982"/>
                <a:gd name="T75" fmla="*/ 116 h 649"/>
                <a:gd name="T76" fmla="*/ 48 w 982"/>
                <a:gd name="T77" fmla="*/ 179 h 649"/>
                <a:gd name="T78" fmla="*/ 48 w 982"/>
                <a:gd name="T79" fmla="*/ 441 h 649"/>
                <a:gd name="T80" fmla="*/ 137 w 982"/>
                <a:gd name="T81" fmla="*/ 228 h 649"/>
                <a:gd name="T82" fmla="*/ 931 w 982"/>
                <a:gd name="T83" fmla="*/ 228 h 649"/>
                <a:gd name="T84" fmla="*/ 841 w 982"/>
                <a:gd name="T85" fmla="*/ 441 h 649"/>
                <a:gd name="T86" fmla="*/ 931 w 982"/>
                <a:gd name="T87" fmla="*/ 228 h 649"/>
                <a:gd name="T88" fmla="*/ 690 w 982"/>
                <a:gd name="T89" fmla="*/ 433 h 649"/>
                <a:gd name="T90" fmla="*/ 643 w 982"/>
                <a:gd name="T91" fmla="*/ 228 h 649"/>
                <a:gd name="T92" fmla="*/ 398 w 982"/>
                <a:gd name="T93" fmla="*/ 179 h 649"/>
                <a:gd name="T94" fmla="*/ 449 w 982"/>
                <a:gd name="T95" fmla="*/ 391 h 649"/>
                <a:gd name="T96" fmla="*/ 643 w 982"/>
                <a:gd name="T97" fmla="*/ 228 h 649"/>
                <a:gd name="T98" fmla="*/ 821 w 982"/>
                <a:gd name="T99" fmla="*/ 116 h 649"/>
                <a:gd name="T100" fmla="*/ 844 w 982"/>
                <a:gd name="T101" fmla="*/ 228 h 649"/>
                <a:gd name="T102" fmla="*/ 933 w 982"/>
                <a:gd name="T103" fmla="*/ 179 h 649"/>
                <a:gd name="T104" fmla="*/ 337 w 982"/>
                <a:gd name="T105" fmla="*/ 63 h 649"/>
                <a:gd name="T106" fmla="*/ 248 w 982"/>
                <a:gd name="T107" fmla="*/ 182 h 649"/>
                <a:gd name="T108" fmla="*/ 337 w 982"/>
                <a:gd name="T109" fmla="*/ 63 h 649"/>
                <a:gd name="T110" fmla="*/ 647 w 982"/>
                <a:gd name="T111" fmla="*/ 66 h 649"/>
                <a:gd name="T112" fmla="*/ 733 w 982"/>
                <a:gd name="T113" fmla="*/ 195 h 649"/>
                <a:gd name="T114" fmla="*/ 385 w 982"/>
                <a:gd name="T115" fmla="*/ 0 h 649"/>
                <a:gd name="T116" fmla="*/ 385 w 982"/>
                <a:gd name="T117" fmla="*/ 63 h 649"/>
                <a:gd name="T118" fmla="*/ 596 w 982"/>
                <a:gd name="T119" fmla="*/ 0 h 649"/>
                <a:gd name="T120" fmla="*/ 783 w 982"/>
                <a:gd name="T121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82" h="649">
                  <a:moveTo>
                    <a:pt x="973" y="526"/>
                  </a:moveTo>
                  <a:lnTo>
                    <a:pt x="952" y="526"/>
                  </a:lnTo>
                  <a:lnTo>
                    <a:pt x="943" y="534"/>
                  </a:lnTo>
                  <a:lnTo>
                    <a:pt x="943" y="556"/>
                  </a:lnTo>
                  <a:lnTo>
                    <a:pt x="951" y="564"/>
                  </a:lnTo>
                  <a:lnTo>
                    <a:pt x="972" y="564"/>
                  </a:lnTo>
                  <a:lnTo>
                    <a:pt x="976" y="561"/>
                  </a:lnTo>
                  <a:lnTo>
                    <a:pt x="953" y="561"/>
                  </a:lnTo>
                  <a:lnTo>
                    <a:pt x="946" y="554"/>
                  </a:lnTo>
                  <a:lnTo>
                    <a:pt x="946" y="536"/>
                  </a:lnTo>
                  <a:lnTo>
                    <a:pt x="953" y="529"/>
                  </a:lnTo>
                  <a:lnTo>
                    <a:pt x="976" y="529"/>
                  </a:lnTo>
                  <a:lnTo>
                    <a:pt x="973" y="526"/>
                  </a:lnTo>
                  <a:close/>
                  <a:moveTo>
                    <a:pt x="976" y="529"/>
                  </a:moveTo>
                  <a:lnTo>
                    <a:pt x="971" y="529"/>
                  </a:lnTo>
                  <a:lnTo>
                    <a:pt x="978" y="536"/>
                  </a:lnTo>
                  <a:lnTo>
                    <a:pt x="978" y="554"/>
                  </a:lnTo>
                  <a:lnTo>
                    <a:pt x="971" y="561"/>
                  </a:lnTo>
                  <a:lnTo>
                    <a:pt x="976" y="561"/>
                  </a:lnTo>
                  <a:lnTo>
                    <a:pt x="981" y="556"/>
                  </a:lnTo>
                  <a:lnTo>
                    <a:pt x="981" y="534"/>
                  </a:lnTo>
                  <a:lnTo>
                    <a:pt x="976" y="529"/>
                  </a:lnTo>
                  <a:close/>
                  <a:moveTo>
                    <a:pt x="954" y="534"/>
                  </a:moveTo>
                  <a:lnTo>
                    <a:pt x="954" y="555"/>
                  </a:lnTo>
                  <a:lnTo>
                    <a:pt x="959" y="555"/>
                  </a:lnTo>
                  <a:lnTo>
                    <a:pt x="959" y="548"/>
                  </a:lnTo>
                  <a:lnTo>
                    <a:pt x="961" y="548"/>
                  </a:lnTo>
                  <a:lnTo>
                    <a:pt x="964" y="548"/>
                  </a:lnTo>
                  <a:lnTo>
                    <a:pt x="971" y="548"/>
                  </a:lnTo>
                  <a:lnTo>
                    <a:pt x="972" y="547"/>
                  </a:lnTo>
                  <a:lnTo>
                    <a:pt x="966" y="546"/>
                  </a:lnTo>
                  <a:lnTo>
                    <a:pt x="969" y="545"/>
                  </a:lnTo>
                  <a:lnTo>
                    <a:pt x="970" y="544"/>
                  </a:lnTo>
                  <a:lnTo>
                    <a:pt x="959" y="544"/>
                  </a:lnTo>
                  <a:lnTo>
                    <a:pt x="959" y="538"/>
                  </a:lnTo>
                  <a:lnTo>
                    <a:pt x="971" y="538"/>
                  </a:lnTo>
                  <a:lnTo>
                    <a:pt x="971" y="536"/>
                  </a:lnTo>
                  <a:lnTo>
                    <a:pt x="968" y="535"/>
                  </a:lnTo>
                  <a:lnTo>
                    <a:pt x="964" y="534"/>
                  </a:lnTo>
                  <a:lnTo>
                    <a:pt x="954" y="534"/>
                  </a:lnTo>
                  <a:close/>
                  <a:moveTo>
                    <a:pt x="971" y="548"/>
                  </a:moveTo>
                  <a:lnTo>
                    <a:pt x="964" y="548"/>
                  </a:lnTo>
                  <a:lnTo>
                    <a:pt x="965" y="551"/>
                  </a:lnTo>
                  <a:lnTo>
                    <a:pt x="965" y="554"/>
                  </a:lnTo>
                  <a:lnTo>
                    <a:pt x="966" y="555"/>
                  </a:lnTo>
                  <a:lnTo>
                    <a:pt x="971" y="555"/>
                  </a:lnTo>
                  <a:lnTo>
                    <a:pt x="969" y="550"/>
                  </a:lnTo>
                  <a:lnTo>
                    <a:pt x="971" y="548"/>
                  </a:lnTo>
                  <a:close/>
                  <a:moveTo>
                    <a:pt x="971" y="538"/>
                  </a:moveTo>
                  <a:lnTo>
                    <a:pt x="963" y="538"/>
                  </a:lnTo>
                  <a:lnTo>
                    <a:pt x="965" y="538"/>
                  </a:lnTo>
                  <a:lnTo>
                    <a:pt x="965" y="543"/>
                  </a:lnTo>
                  <a:lnTo>
                    <a:pt x="964" y="544"/>
                  </a:lnTo>
                  <a:lnTo>
                    <a:pt x="970" y="544"/>
                  </a:lnTo>
                  <a:lnTo>
                    <a:pt x="971" y="544"/>
                  </a:lnTo>
                  <a:lnTo>
                    <a:pt x="971" y="538"/>
                  </a:lnTo>
                  <a:close/>
                  <a:moveTo>
                    <a:pt x="248" y="359"/>
                  </a:moveTo>
                  <a:lnTo>
                    <a:pt x="249" y="541"/>
                  </a:lnTo>
                  <a:lnTo>
                    <a:pt x="249" y="543"/>
                  </a:lnTo>
                  <a:lnTo>
                    <a:pt x="251" y="545"/>
                  </a:lnTo>
                  <a:lnTo>
                    <a:pt x="299" y="592"/>
                  </a:lnTo>
                  <a:lnTo>
                    <a:pt x="358" y="624"/>
                  </a:lnTo>
                  <a:lnTo>
                    <a:pt x="423" y="642"/>
                  </a:lnTo>
                  <a:lnTo>
                    <a:pt x="491" y="648"/>
                  </a:lnTo>
                  <a:lnTo>
                    <a:pt x="559" y="642"/>
                  </a:lnTo>
                  <a:lnTo>
                    <a:pt x="624" y="624"/>
                  </a:lnTo>
                  <a:lnTo>
                    <a:pt x="682" y="592"/>
                  </a:lnTo>
                  <a:lnTo>
                    <a:pt x="694" y="581"/>
                  </a:lnTo>
                  <a:lnTo>
                    <a:pt x="491" y="581"/>
                  </a:lnTo>
                  <a:lnTo>
                    <a:pt x="436" y="575"/>
                  </a:lnTo>
                  <a:lnTo>
                    <a:pt x="391" y="561"/>
                  </a:lnTo>
                  <a:lnTo>
                    <a:pt x="358" y="543"/>
                  </a:lnTo>
                  <a:lnTo>
                    <a:pt x="337" y="526"/>
                  </a:lnTo>
                  <a:lnTo>
                    <a:pt x="336" y="525"/>
                  </a:lnTo>
                  <a:lnTo>
                    <a:pt x="335" y="522"/>
                  </a:lnTo>
                  <a:lnTo>
                    <a:pt x="335" y="436"/>
                  </a:lnTo>
                  <a:lnTo>
                    <a:pt x="248" y="359"/>
                  </a:lnTo>
                  <a:close/>
                  <a:moveTo>
                    <a:pt x="646" y="413"/>
                  </a:moveTo>
                  <a:lnTo>
                    <a:pt x="646" y="522"/>
                  </a:lnTo>
                  <a:lnTo>
                    <a:pt x="645" y="525"/>
                  </a:lnTo>
                  <a:lnTo>
                    <a:pt x="644" y="526"/>
                  </a:lnTo>
                  <a:lnTo>
                    <a:pt x="623" y="543"/>
                  </a:lnTo>
                  <a:lnTo>
                    <a:pt x="590" y="561"/>
                  </a:lnTo>
                  <a:lnTo>
                    <a:pt x="545" y="575"/>
                  </a:lnTo>
                  <a:lnTo>
                    <a:pt x="491" y="581"/>
                  </a:lnTo>
                  <a:lnTo>
                    <a:pt x="694" y="581"/>
                  </a:lnTo>
                  <a:lnTo>
                    <a:pt x="730" y="545"/>
                  </a:lnTo>
                  <a:lnTo>
                    <a:pt x="732" y="543"/>
                  </a:lnTo>
                  <a:lnTo>
                    <a:pt x="733" y="541"/>
                  </a:lnTo>
                  <a:lnTo>
                    <a:pt x="733" y="470"/>
                  </a:lnTo>
                  <a:lnTo>
                    <a:pt x="690" y="470"/>
                  </a:lnTo>
                  <a:lnTo>
                    <a:pt x="646" y="413"/>
                  </a:lnTo>
                  <a:close/>
                  <a:moveTo>
                    <a:pt x="185" y="441"/>
                  </a:moveTo>
                  <a:lnTo>
                    <a:pt x="0" y="441"/>
                  </a:lnTo>
                  <a:lnTo>
                    <a:pt x="0" y="504"/>
                  </a:lnTo>
                  <a:lnTo>
                    <a:pt x="185" y="504"/>
                  </a:lnTo>
                  <a:lnTo>
                    <a:pt x="185" y="441"/>
                  </a:lnTo>
                  <a:close/>
                  <a:moveTo>
                    <a:pt x="266" y="228"/>
                  </a:moveTo>
                  <a:lnTo>
                    <a:pt x="137" y="228"/>
                  </a:lnTo>
                  <a:lnTo>
                    <a:pt x="445" y="504"/>
                  </a:lnTo>
                  <a:lnTo>
                    <a:pt x="535" y="504"/>
                  </a:lnTo>
                  <a:lnTo>
                    <a:pt x="535" y="391"/>
                  </a:lnTo>
                  <a:lnTo>
                    <a:pt x="449" y="391"/>
                  </a:lnTo>
                  <a:lnTo>
                    <a:pt x="266" y="228"/>
                  </a:lnTo>
                  <a:close/>
                  <a:moveTo>
                    <a:pt x="981" y="441"/>
                  </a:moveTo>
                  <a:lnTo>
                    <a:pt x="796" y="441"/>
                  </a:lnTo>
                  <a:lnTo>
                    <a:pt x="796" y="504"/>
                  </a:lnTo>
                  <a:lnTo>
                    <a:pt x="981" y="504"/>
                  </a:lnTo>
                  <a:lnTo>
                    <a:pt x="981" y="441"/>
                  </a:lnTo>
                  <a:close/>
                  <a:moveTo>
                    <a:pt x="733" y="413"/>
                  </a:moveTo>
                  <a:lnTo>
                    <a:pt x="690" y="470"/>
                  </a:lnTo>
                  <a:lnTo>
                    <a:pt x="733" y="470"/>
                  </a:lnTo>
                  <a:lnTo>
                    <a:pt x="733" y="413"/>
                  </a:lnTo>
                  <a:close/>
                  <a:moveTo>
                    <a:pt x="140" y="116"/>
                  </a:moveTo>
                  <a:lnTo>
                    <a:pt x="0" y="116"/>
                  </a:lnTo>
                  <a:lnTo>
                    <a:pt x="0" y="179"/>
                  </a:lnTo>
                  <a:lnTo>
                    <a:pt x="48" y="179"/>
                  </a:lnTo>
                  <a:lnTo>
                    <a:pt x="50" y="182"/>
                  </a:lnTo>
                  <a:lnTo>
                    <a:pt x="50" y="438"/>
                  </a:lnTo>
                  <a:lnTo>
                    <a:pt x="48" y="441"/>
                  </a:lnTo>
                  <a:lnTo>
                    <a:pt x="140" y="441"/>
                  </a:lnTo>
                  <a:lnTo>
                    <a:pt x="137" y="438"/>
                  </a:lnTo>
                  <a:lnTo>
                    <a:pt x="137" y="228"/>
                  </a:lnTo>
                  <a:lnTo>
                    <a:pt x="266" y="228"/>
                  </a:lnTo>
                  <a:lnTo>
                    <a:pt x="140" y="116"/>
                  </a:lnTo>
                  <a:close/>
                  <a:moveTo>
                    <a:pt x="931" y="228"/>
                  </a:moveTo>
                  <a:lnTo>
                    <a:pt x="844" y="228"/>
                  </a:lnTo>
                  <a:lnTo>
                    <a:pt x="844" y="438"/>
                  </a:lnTo>
                  <a:lnTo>
                    <a:pt x="841" y="441"/>
                  </a:lnTo>
                  <a:lnTo>
                    <a:pt x="933" y="441"/>
                  </a:lnTo>
                  <a:lnTo>
                    <a:pt x="931" y="438"/>
                  </a:lnTo>
                  <a:lnTo>
                    <a:pt x="931" y="228"/>
                  </a:lnTo>
                  <a:close/>
                  <a:moveTo>
                    <a:pt x="643" y="228"/>
                  </a:moveTo>
                  <a:lnTo>
                    <a:pt x="535" y="228"/>
                  </a:lnTo>
                  <a:lnTo>
                    <a:pt x="690" y="433"/>
                  </a:lnTo>
                  <a:lnTo>
                    <a:pt x="798" y="290"/>
                  </a:lnTo>
                  <a:lnTo>
                    <a:pt x="690" y="290"/>
                  </a:lnTo>
                  <a:lnTo>
                    <a:pt x="643" y="228"/>
                  </a:lnTo>
                  <a:close/>
                  <a:moveTo>
                    <a:pt x="558" y="116"/>
                  </a:moveTo>
                  <a:lnTo>
                    <a:pt x="398" y="116"/>
                  </a:lnTo>
                  <a:lnTo>
                    <a:pt x="398" y="179"/>
                  </a:lnTo>
                  <a:lnTo>
                    <a:pt x="446" y="179"/>
                  </a:lnTo>
                  <a:lnTo>
                    <a:pt x="449" y="182"/>
                  </a:lnTo>
                  <a:lnTo>
                    <a:pt x="449" y="391"/>
                  </a:lnTo>
                  <a:lnTo>
                    <a:pt x="535" y="391"/>
                  </a:lnTo>
                  <a:lnTo>
                    <a:pt x="535" y="228"/>
                  </a:lnTo>
                  <a:lnTo>
                    <a:pt x="643" y="228"/>
                  </a:lnTo>
                  <a:lnTo>
                    <a:pt x="558" y="116"/>
                  </a:lnTo>
                  <a:close/>
                  <a:moveTo>
                    <a:pt x="981" y="116"/>
                  </a:moveTo>
                  <a:lnTo>
                    <a:pt x="821" y="116"/>
                  </a:lnTo>
                  <a:lnTo>
                    <a:pt x="690" y="290"/>
                  </a:lnTo>
                  <a:lnTo>
                    <a:pt x="798" y="290"/>
                  </a:lnTo>
                  <a:lnTo>
                    <a:pt x="844" y="228"/>
                  </a:lnTo>
                  <a:lnTo>
                    <a:pt x="931" y="228"/>
                  </a:lnTo>
                  <a:lnTo>
                    <a:pt x="931" y="182"/>
                  </a:lnTo>
                  <a:lnTo>
                    <a:pt x="933" y="179"/>
                  </a:lnTo>
                  <a:lnTo>
                    <a:pt x="981" y="179"/>
                  </a:lnTo>
                  <a:lnTo>
                    <a:pt x="981" y="116"/>
                  </a:lnTo>
                  <a:close/>
                  <a:moveTo>
                    <a:pt x="337" y="63"/>
                  </a:moveTo>
                  <a:lnTo>
                    <a:pt x="246" y="63"/>
                  </a:lnTo>
                  <a:lnTo>
                    <a:pt x="248" y="66"/>
                  </a:lnTo>
                  <a:lnTo>
                    <a:pt x="248" y="182"/>
                  </a:lnTo>
                  <a:lnTo>
                    <a:pt x="335" y="259"/>
                  </a:lnTo>
                  <a:lnTo>
                    <a:pt x="335" y="66"/>
                  </a:lnTo>
                  <a:lnTo>
                    <a:pt x="337" y="63"/>
                  </a:lnTo>
                  <a:close/>
                  <a:moveTo>
                    <a:pt x="736" y="63"/>
                  </a:moveTo>
                  <a:lnTo>
                    <a:pt x="644" y="63"/>
                  </a:lnTo>
                  <a:lnTo>
                    <a:pt x="647" y="66"/>
                  </a:lnTo>
                  <a:lnTo>
                    <a:pt x="647" y="195"/>
                  </a:lnTo>
                  <a:lnTo>
                    <a:pt x="690" y="252"/>
                  </a:lnTo>
                  <a:lnTo>
                    <a:pt x="733" y="195"/>
                  </a:lnTo>
                  <a:lnTo>
                    <a:pt x="733" y="66"/>
                  </a:lnTo>
                  <a:lnTo>
                    <a:pt x="736" y="63"/>
                  </a:lnTo>
                  <a:close/>
                  <a:moveTo>
                    <a:pt x="385" y="0"/>
                  </a:moveTo>
                  <a:lnTo>
                    <a:pt x="198" y="0"/>
                  </a:lnTo>
                  <a:lnTo>
                    <a:pt x="198" y="63"/>
                  </a:lnTo>
                  <a:lnTo>
                    <a:pt x="385" y="63"/>
                  </a:lnTo>
                  <a:lnTo>
                    <a:pt x="385" y="0"/>
                  </a:lnTo>
                  <a:close/>
                  <a:moveTo>
                    <a:pt x="783" y="0"/>
                  </a:moveTo>
                  <a:lnTo>
                    <a:pt x="596" y="0"/>
                  </a:lnTo>
                  <a:lnTo>
                    <a:pt x="596" y="63"/>
                  </a:lnTo>
                  <a:lnTo>
                    <a:pt x="783" y="63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C92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633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1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9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3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9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5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1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8634-C310-403F-83E2-165E795E126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63035-367E-4C42-9D9D-C45CC7690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 Welfare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178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Considering the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Consumers in Marketing Research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Brian Gillespie, Ph.D.</a:t>
            </a:r>
          </a:p>
          <a:p>
            <a:pPr algn="r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Assistant Professor of Marketing</a:t>
            </a:r>
          </a:p>
          <a:p>
            <a:pPr algn="r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Daniels Fund Ethics Initiative Fellow</a:t>
            </a:r>
          </a:p>
          <a:p>
            <a:pPr algn="r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Anderson School of Management</a:t>
            </a:r>
          </a:p>
          <a:p>
            <a:pPr algn="r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New Mexico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79421" y="5704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4855029" y="1122363"/>
            <a:ext cx="623888" cy="412750"/>
            <a:chOff x="0" y="0"/>
            <a:chExt cx="982" cy="649"/>
          </a:xfrm>
        </p:grpSpPr>
        <p:sp>
          <p:nvSpPr>
            <p:cNvPr id="6" name="AutoShape 2"/>
            <p:cNvSpPr>
              <a:spLocks/>
            </p:cNvSpPr>
            <p:nvPr/>
          </p:nvSpPr>
          <p:spPr bwMode="auto">
            <a:xfrm>
              <a:off x="0" y="0"/>
              <a:ext cx="982" cy="649"/>
            </a:xfrm>
            <a:custGeom>
              <a:avLst/>
              <a:gdLst>
                <a:gd name="T0" fmla="*/ 943 w 982"/>
                <a:gd name="T1" fmla="*/ 534 h 649"/>
                <a:gd name="T2" fmla="*/ 972 w 982"/>
                <a:gd name="T3" fmla="*/ 564 h 649"/>
                <a:gd name="T4" fmla="*/ 946 w 982"/>
                <a:gd name="T5" fmla="*/ 554 h 649"/>
                <a:gd name="T6" fmla="*/ 976 w 982"/>
                <a:gd name="T7" fmla="*/ 529 h 649"/>
                <a:gd name="T8" fmla="*/ 971 w 982"/>
                <a:gd name="T9" fmla="*/ 529 h 649"/>
                <a:gd name="T10" fmla="*/ 971 w 982"/>
                <a:gd name="T11" fmla="*/ 561 h 649"/>
                <a:gd name="T12" fmla="*/ 981 w 982"/>
                <a:gd name="T13" fmla="*/ 534 h 649"/>
                <a:gd name="T14" fmla="*/ 954 w 982"/>
                <a:gd name="T15" fmla="*/ 555 h 649"/>
                <a:gd name="T16" fmla="*/ 961 w 982"/>
                <a:gd name="T17" fmla="*/ 548 h 649"/>
                <a:gd name="T18" fmla="*/ 972 w 982"/>
                <a:gd name="T19" fmla="*/ 547 h 649"/>
                <a:gd name="T20" fmla="*/ 970 w 982"/>
                <a:gd name="T21" fmla="*/ 544 h 649"/>
                <a:gd name="T22" fmla="*/ 971 w 982"/>
                <a:gd name="T23" fmla="*/ 538 h 649"/>
                <a:gd name="T24" fmla="*/ 964 w 982"/>
                <a:gd name="T25" fmla="*/ 534 h 649"/>
                <a:gd name="T26" fmla="*/ 964 w 982"/>
                <a:gd name="T27" fmla="*/ 548 h 649"/>
                <a:gd name="T28" fmla="*/ 966 w 982"/>
                <a:gd name="T29" fmla="*/ 555 h 649"/>
                <a:gd name="T30" fmla="*/ 971 w 982"/>
                <a:gd name="T31" fmla="*/ 548 h 649"/>
                <a:gd name="T32" fmla="*/ 965 w 982"/>
                <a:gd name="T33" fmla="*/ 538 h 649"/>
                <a:gd name="T34" fmla="*/ 970 w 982"/>
                <a:gd name="T35" fmla="*/ 544 h 649"/>
                <a:gd name="T36" fmla="*/ 248 w 982"/>
                <a:gd name="T37" fmla="*/ 359 h 649"/>
                <a:gd name="T38" fmla="*/ 251 w 982"/>
                <a:gd name="T39" fmla="*/ 545 h 649"/>
                <a:gd name="T40" fmla="*/ 423 w 982"/>
                <a:gd name="T41" fmla="*/ 642 h 649"/>
                <a:gd name="T42" fmla="*/ 624 w 982"/>
                <a:gd name="T43" fmla="*/ 624 h 649"/>
                <a:gd name="T44" fmla="*/ 491 w 982"/>
                <a:gd name="T45" fmla="*/ 581 h 649"/>
                <a:gd name="T46" fmla="*/ 358 w 982"/>
                <a:gd name="T47" fmla="*/ 543 h 649"/>
                <a:gd name="T48" fmla="*/ 335 w 982"/>
                <a:gd name="T49" fmla="*/ 522 h 649"/>
                <a:gd name="T50" fmla="*/ 646 w 982"/>
                <a:gd name="T51" fmla="*/ 413 h 649"/>
                <a:gd name="T52" fmla="*/ 644 w 982"/>
                <a:gd name="T53" fmla="*/ 526 h 649"/>
                <a:gd name="T54" fmla="*/ 545 w 982"/>
                <a:gd name="T55" fmla="*/ 575 h 649"/>
                <a:gd name="T56" fmla="*/ 730 w 982"/>
                <a:gd name="T57" fmla="*/ 545 h 649"/>
                <a:gd name="T58" fmla="*/ 733 w 982"/>
                <a:gd name="T59" fmla="*/ 470 h 649"/>
                <a:gd name="T60" fmla="*/ 185 w 982"/>
                <a:gd name="T61" fmla="*/ 441 h 649"/>
                <a:gd name="T62" fmla="*/ 185 w 982"/>
                <a:gd name="T63" fmla="*/ 504 h 649"/>
                <a:gd name="T64" fmla="*/ 137 w 982"/>
                <a:gd name="T65" fmla="*/ 228 h 649"/>
                <a:gd name="T66" fmla="*/ 535 w 982"/>
                <a:gd name="T67" fmla="*/ 391 h 649"/>
                <a:gd name="T68" fmla="*/ 981 w 982"/>
                <a:gd name="T69" fmla="*/ 441 h 649"/>
                <a:gd name="T70" fmla="*/ 981 w 982"/>
                <a:gd name="T71" fmla="*/ 504 h 649"/>
                <a:gd name="T72" fmla="*/ 690 w 982"/>
                <a:gd name="T73" fmla="*/ 470 h 649"/>
                <a:gd name="T74" fmla="*/ 140 w 982"/>
                <a:gd name="T75" fmla="*/ 116 h 649"/>
                <a:gd name="T76" fmla="*/ 48 w 982"/>
                <a:gd name="T77" fmla="*/ 179 h 649"/>
                <a:gd name="T78" fmla="*/ 48 w 982"/>
                <a:gd name="T79" fmla="*/ 441 h 649"/>
                <a:gd name="T80" fmla="*/ 137 w 982"/>
                <a:gd name="T81" fmla="*/ 228 h 649"/>
                <a:gd name="T82" fmla="*/ 931 w 982"/>
                <a:gd name="T83" fmla="*/ 228 h 649"/>
                <a:gd name="T84" fmla="*/ 841 w 982"/>
                <a:gd name="T85" fmla="*/ 441 h 649"/>
                <a:gd name="T86" fmla="*/ 931 w 982"/>
                <a:gd name="T87" fmla="*/ 228 h 649"/>
                <a:gd name="T88" fmla="*/ 690 w 982"/>
                <a:gd name="T89" fmla="*/ 433 h 649"/>
                <a:gd name="T90" fmla="*/ 643 w 982"/>
                <a:gd name="T91" fmla="*/ 228 h 649"/>
                <a:gd name="T92" fmla="*/ 398 w 982"/>
                <a:gd name="T93" fmla="*/ 179 h 649"/>
                <a:gd name="T94" fmla="*/ 449 w 982"/>
                <a:gd name="T95" fmla="*/ 391 h 649"/>
                <a:gd name="T96" fmla="*/ 643 w 982"/>
                <a:gd name="T97" fmla="*/ 228 h 649"/>
                <a:gd name="T98" fmla="*/ 821 w 982"/>
                <a:gd name="T99" fmla="*/ 116 h 649"/>
                <a:gd name="T100" fmla="*/ 844 w 982"/>
                <a:gd name="T101" fmla="*/ 228 h 649"/>
                <a:gd name="T102" fmla="*/ 933 w 982"/>
                <a:gd name="T103" fmla="*/ 179 h 649"/>
                <a:gd name="T104" fmla="*/ 337 w 982"/>
                <a:gd name="T105" fmla="*/ 63 h 649"/>
                <a:gd name="T106" fmla="*/ 248 w 982"/>
                <a:gd name="T107" fmla="*/ 182 h 649"/>
                <a:gd name="T108" fmla="*/ 337 w 982"/>
                <a:gd name="T109" fmla="*/ 63 h 649"/>
                <a:gd name="T110" fmla="*/ 647 w 982"/>
                <a:gd name="T111" fmla="*/ 66 h 649"/>
                <a:gd name="T112" fmla="*/ 733 w 982"/>
                <a:gd name="T113" fmla="*/ 195 h 649"/>
                <a:gd name="T114" fmla="*/ 385 w 982"/>
                <a:gd name="T115" fmla="*/ 0 h 649"/>
                <a:gd name="T116" fmla="*/ 385 w 982"/>
                <a:gd name="T117" fmla="*/ 63 h 649"/>
                <a:gd name="T118" fmla="*/ 596 w 982"/>
                <a:gd name="T119" fmla="*/ 0 h 649"/>
                <a:gd name="T120" fmla="*/ 783 w 982"/>
                <a:gd name="T121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82" h="649">
                  <a:moveTo>
                    <a:pt x="973" y="526"/>
                  </a:moveTo>
                  <a:lnTo>
                    <a:pt x="952" y="526"/>
                  </a:lnTo>
                  <a:lnTo>
                    <a:pt x="943" y="534"/>
                  </a:lnTo>
                  <a:lnTo>
                    <a:pt x="943" y="556"/>
                  </a:lnTo>
                  <a:lnTo>
                    <a:pt x="951" y="564"/>
                  </a:lnTo>
                  <a:lnTo>
                    <a:pt x="972" y="564"/>
                  </a:lnTo>
                  <a:lnTo>
                    <a:pt x="976" y="561"/>
                  </a:lnTo>
                  <a:lnTo>
                    <a:pt x="953" y="561"/>
                  </a:lnTo>
                  <a:lnTo>
                    <a:pt x="946" y="554"/>
                  </a:lnTo>
                  <a:lnTo>
                    <a:pt x="946" y="536"/>
                  </a:lnTo>
                  <a:lnTo>
                    <a:pt x="953" y="529"/>
                  </a:lnTo>
                  <a:lnTo>
                    <a:pt x="976" y="529"/>
                  </a:lnTo>
                  <a:lnTo>
                    <a:pt x="973" y="526"/>
                  </a:lnTo>
                  <a:close/>
                  <a:moveTo>
                    <a:pt x="976" y="529"/>
                  </a:moveTo>
                  <a:lnTo>
                    <a:pt x="971" y="529"/>
                  </a:lnTo>
                  <a:lnTo>
                    <a:pt x="978" y="536"/>
                  </a:lnTo>
                  <a:lnTo>
                    <a:pt x="978" y="554"/>
                  </a:lnTo>
                  <a:lnTo>
                    <a:pt x="971" y="561"/>
                  </a:lnTo>
                  <a:lnTo>
                    <a:pt x="976" y="561"/>
                  </a:lnTo>
                  <a:lnTo>
                    <a:pt x="981" y="556"/>
                  </a:lnTo>
                  <a:lnTo>
                    <a:pt x="981" y="534"/>
                  </a:lnTo>
                  <a:lnTo>
                    <a:pt x="976" y="529"/>
                  </a:lnTo>
                  <a:close/>
                  <a:moveTo>
                    <a:pt x="954" y="534"/>
                  </a:moveTo>
                  <a:lnTo>
                    <a:pt x="954" y="555"/>
                  </a:lnTo>
                  <a:lnTo>
                    <a:pt x="959" y="555"/>
                  </a:lnTo>
                  <a:lnTo>
                    <a:pt x="959" y="548"/>
                  </a:lnTo>
                  <a:lnTo>
                    <a:pt x="961" y="548"/>
                  </a:lnTo>
                  <a:lnTo>
                    <a:pt x="964" y="548"/>
                  </a:lnTo>
                  <a:lnTo>
                    <a:pt x="971" y="548"/>
                  </a:lnTo>
                  <a:lnTo>
                    <a:pt x="972" y="547"/>
                  </a:lnTo>
                  <a:lnTo>
                    <a:pt x="966" y="546"/>
                  </a:lnTo>
                  <a:lnTo>
                    <a:pt x="969" y="545"/>
                  </a:lnTo>
                  <a:lnTo>
                    <a:pt x="970" y="544"/>
                  </a:lnTo>
                  <a:lnTo>
                    <a:pt x="959" y="544"/>
                  </a:lnTo>
                  <a:lnTo>
                    <a:pt x="959" y="538"/>
                  </a:lnTo>
                  <a:lnTo>
                    <a:pt x="971" y="538"/>
                  </a:lnTo>
                  <a:lnTo>
                    <a:pt x="971" y="536"/>
                  </a:lnTo>
                  <a:lnTo>
                    <a:pt x="968" y="535"/>
                  </a:lnTo>
                  <a:lnTo>
                    <a:pt x="964" y="534"/>
                  </a:lnTo>
                  <a:lnTo>
                    <a:pt x="954" y="534"/>
                  </a:lnTo>
                  <a:close/>
                  <a:moveTo>
                    <a:pt x="971" y="548"/>
                  </a:moveTo>
                  <a:lnTo>
                    <a:pt x="964" y="548"/>
                  </a:lnTo>
                  <a:lnTo>
                    <a:pt x="965" y="551"/>
                  </a:lnTo>
                  <a:lnTo>
                    <a:pt x="965" y="554"/>
                  </a:lnTo>
                  <a:lnTo>
                    <a:pt x="966" y="555"/>
                  </a:lnTo>
                  <a:lnTo>
                    <a:pt x="971" y="555"/>
                  </a:lnTo>
                  <a:lnTo>
                    <a:pt x="969" y="550"/>
                  </a:lnTo>
                  <a:lnTo>
                    <a:pt x="971" y="548"/>
                  </a:lnTo>
                  <a:close/>
                  <a:moveTo>
                    <a:pt x="971" y="538"/>
                  </a:moveTo>
                  <a:lnTo>
                    <a:pt x="963" y="538"/>
                  </a:lnTo>
                  <a:lnTo>
                    <a:pt x="965" y="538"/>
                  </a:lnTo>
                  <a:lnTo>
                    <a:pt x="965" y="543"/>
                  </a:lnTo>
                  <a:lnTo>
                    <a:pt x="964" y="544"/>
                  </a:lnTo>
                  <a:lnTo>
                    <a:pt x="970" y="544"/>
                  </a:lnTo>
                  <a:lnTo>
                    <a:pt x="971" y="544"/>
                  </a:lnTo>
                  <a:lnTo>
                    <a:pt x="971" y="538"/>
                  </a:lnTo>
                  <a:close/>
                  <a:moveTo>
                    <a:pt x="248" y="359"/>
                  </a:moveTo>
                  <a:lnTo>
                    <a:pt x="249" y="541"/>
                  </a:lnTo>
                  <a:lnTo>
                    <a:pt x="249" y="543"/>
                  </a:lnTo>
                  <a:lnTo>
                    <a:pt x="251" y="545"/>
                  </a:lnTo>
                  <a:lnTo>
                    <a:pt x="299" y="592"/>
                  </a:lnTo>
                  <a:lnTo>
                    <a:pt x="358" y="624"/>
                  </a:lnTo>
                  <a:lnTo>
                    <a:pt x="423" y="642"/>
                  </a:lnTo>
                  <a:lnTo>
                    <a:pt x="491" y="648"/>
                  </a:lnTo>
                  <a:lnTo>
                    <a:pt x="559" y="642"/>
                  </a:lnTo>
                  <a:lnTo>
                    <a:pt x="624" y="624"/>
                  </a:lnTo>
                  <a:lnTo>
                    <a:pt x="682" y="592"/>
                  </a:lnTo>
                  <a:lnTo>
                    <a:pt x="694" y="581"/>
                  </a:lnTo>
                  <a:lnTo>
                    <a:pt x="491" y="581"/>
                  </a:lnTo>
                  <a:lnTo>
                    <a:pt x="436" y="575"/>
                  </a:lnTo>
                  <a:lnTo>
                    <a:pt x="391" y="561"/>
                  </a:lnTo>
                  <a:lnTo>
                    <a:pt x="358" y="543"/>
                  </a:lnTo>
                  <a:lnTo>
                    <a:pt x="337" y="526"/>
                  </a:lnTo>
                  <a:lnTo>
                    <a:pt x="336" y="525"/>
                  </a:lnTo>
                  <a:lnTo>
                    <a:pt x="335" y="522"/>
                  </a:lnTo>
                  <a:lnTo>
                    <a:pt x="335" y="436"/>
                  </a:lnTo>
                  <a:lnTo>
                    <a:pt x="248" y="359"/>
                  </a:lnTo>
                  <a:close/>
                  <a:moveTo>
                    <a:pt x="646" y="413"/>
                  </a:moveTo>
                  <a:lnTo>
                    <a:pt x="646" y="522"/>
                  </a:lnTo>
                  <a:lnTo>
                    <a:pt x="645" y="525"/>
                  </a:lnTo>
                  <a:lnTo>
                    <a:pt x="644" y="526"/>
                  </a:lnTo>
                  <a:lnTo>
                    <a:pt x="623" y="543"/>
                  </a:lnTo>
                  <a:lnTo>
                    <a:pt x="590" y="561"/>
                  </a:lnTo>
                  <a:lnTo>
                    <a:pt x="545" y="575"/>
                  </a:lnTo>
                  <a:lnTo>
                    <a:pt x="491" y="581"/>
                  </a:lnTo>
                  <a:lnTo>
                    <a:pt x="694" y="581"/>
                  </a:lnTo>
                  <a:lnTo>
                    <a:pt x="730" y="545"/>
                  </a:lnTo>
                  <a:lnTo>
                    <a:pt x="732" y="543"/>
                  </a:lnTo>
                  <a:lnTo>
                    <a:pt x="733" y="541"/>
                  </a:lnTo>
                  <a:lnTo>
                    <a:pt x="733" y="470"/>
                  </a:lnTo>
                  <a:lnTo>
                    <a:pt x="690" y="470"/>
                  </a:lnTo>
                  <a:lnTo>
                    <a:pt x="646" y="413"/>
                  </a:lnTo>
                  <a:close/>
                  <a:moveTo>
                    <a:pt x="185" y="441"/>
                  </a:moveTo>
                  <a:lnTo>
                    <a:pt x="0" y="441"/>
                  </a:lnTo>
                  <a:lnTo>
                    <a:pt x="0" y="504"/>
                  </a:lnTo>
                  <a:lnTo>
                    <a:pt x="185" y="504"/>
                  </a:lnTo>
                  <a:lnTo>
                    <a:pt x="185" y="441"/>
                  </a:lnTo>
                  <a:close/>
                  <a:moveTo>
                    <a:pt x="266" y="228"/>
                  </a:moveTo>
                  <a:lnTo>
                    <a:pt x="137" y="228"/>
                  </a:lnTo>
                  <a:lnTo>
                    <a:pt x="445" y="504"/>
                  </a:lnTo>
                  <a:lnTo>
                    <a:pt x="535" y="504"/>
                  </a:lnTo>
                  <a:lnTo>
                    <a:pt x="535" y="391"/>
                  </a:lnTo>
                  <a:lnTo>
                    <a:pt x="449" y="391"/>
                  </a:lnTo>
                  <a:lnTo>
                    <a:pt x="266" y="228"/>
                  </a:lnTo>
                  <a:close/>
                  <a:moveTo>
                    <a:pt x="981" y="441"/>
                  </a:moveTo>
                  <a:lnTo>
                    <a:pt x="796" y="441"/>
                  </a:lnTo>
                  <a:lnTo>
                    <a:pt x="796" y="504"/>
                  </a:lnTo>
                  <a:lnTo>
                    <a:pt x="981" y="504"/>
                  </a:lnTo>
                  <a:lnTo>
                    <a:pt x="981" y="441"/>
                  </a:lnTo>
                  <a:close/>
                  <a:moveTo>
                    <a:pt x="733" y="413"/>
                  </a:moveTo>
                  <a:lnTo>
                    <a:pt x="690" y="470"/>
                  </a:lnTo>
                  <a:lnTo>
                    <a:pt x="733" y="470"/>
                  </a:lnTo>
                  <a:lnTo>
                    <a:pt x="733" y="413"/>
                  </a:lnTo>
                  <a:close/>
                  <a:moveTo>
                    <a:pt x="140" y="116"/>
                  </a:moveTo>
                  <a:lnTo>
                    <a:pt x="0" y="116"/>
                  </a:lnTo>
                  <a:lnTo>
                    <a:pt x="0" y="179"/>
                  </a:lnTo>
                  <a:lnTo>
                    <a:pt x="48" y="179"/>
                  </a:lnTo>
                  <a:lnTo>
                    <a:pt x="50" y="182"/>
                  </a:lnTo>
                  <a:lnTo>
                    <a:pt x="50" y="438"/>
                  </a:lnTo>
                  <a:lnTo>
                    <a:pt x="48" y="441"/>
                  </a:lnTo>
                  <a:lnTo>
                    <a:pt x="140" y="441"/>
                  </a:lnTo>
                  <a:lnTo>
                    <a:pt x="137" y="438"/>
                  </a:lnTo>
                  <a:lnTo>
                    <a:pt x="137" y="228"/>
                  </a:lnTo>
                  <a:lnTo>
                    <a:pt x="266" y="228"/>
                  </a:lnTo>
                  <a:lnTo>
                    <a:pt x="140" y="116"/>
                  </a:lnTo>
                  <a:close/>
                  <a:moveTo>
                    <a:pt x="931" y="228"/>
                  </a:moveTo>
                  <a:lnTo>
                    <a:pt x="844" y="228"/>
                  </a:lnTo>
                  <a:lnTo>
                    <a:pt x="844" y="438"/>
                  </a:lnTo>
                  <a:lnTo>
                    <a:pt x="841" y="441"/>
                  </a:lnTo>
                  <a:lnTo>
                    <a:pt x="933" y="441"/>
                  </a:lnTo>
                  <a:lnTo>
                    <a:pt x="931" y="438"/>
                  </a:lnTo>
                  <a:lnTo>
                    <a:pt x="931" y="228"/>
                  </a:lnTo>
                  <a:close/>
                  <a:moveTo>
                    <a:pt x="643" y="228"/>
                  </a:moveTo>
                  <a:lnTo>
                    <a:pt x="535" y="228"/>
                  </a:lnTo>
                  <a:lnTo>
                    <a:pt x="690" y="433"/>
                  </a:lnTo>
                  <a:lnTo>
                    <a:pt x="798" y="290"/>
                  </a:lnTo>
                  <a:lnTo>
                    <a:pt x="690" y="290"/>
                  </a:lnTo>
                  <a:lnTo>
                    <a:pt x="643" y="228"/>
                  </a:lnTo>
                  <a:close/>
                  <a:moveTo>
                    <a:pt x="558" y="116"/>
                  </a:moveTo>
                  <a:lnTo>
                    <a:pt x="398" y="116"/>
                  </a:lnTo>
                  <a:lnTo>
                    <a:pt x="398" y="179"/>
                  </a:lnTo>
                  <a:lnTo>
                    <a:pt x="446" y="179"/>
                  </a:lnTo>
                  <a:lnTo>
                    <a:pt x="449" y="182"/>
                  </a:lnTo>
                  <a:lnTo>
                    <a:pt x="449" y="391"/>
                  </a:lnTo>
                  <a:lnTo>
                    <a:pt x="535" y="391"/>
                  </a:lnTo>
                  <a:lnTo>
                    <a:pt x="535" y="228"/>
                  </a:lnTo>
                  <a:lnTo>
                    <a:pt x="643" y="228"/>
                  </a:lnTo>
                  <a:lnTo>
                    <a:pt x="558" y="116"/>
                  </a:lnTo>
                  <a:close/>
                  <a:moveTo>
                    <a:pt x="981" y="116"/>
                  </a:moveTo>
                  <a:lnTo>
                    <a:pt x="821" y="116"/>
                  </a:lnTo>
                  <a:lnTo>
                    <a:pt x="690" y="290"/>
                  </a:lnTo>
                  <a:lnTo>
                    <a:pt x="798" y="290"/>
                  </a:lnTo>
                  <a:lnTo>
                    <a:pt x="844" y="228"/>
                  </a:lnTo>
                  <a:lnTo>
                    <a:pt x="931" y="228"/>
                  </a:lnTo>
                  <a:lnTo>
                    <a:pt x="931" y="182"/>
                  </a:lnTo>
                  <a:lnTo>
                    <a:pt x="933" y="179"/>
                  </a:lnTo>
                  <a:lnTo>
                    <a:pt x="981" y="179"/>
                  </a:lnTo>
                  <a:lnTo>
                    <a:pt x="981" y="116"/>
                  </a:lnTo>
                  <a:close/>
                  <a:moveTo>
                    <a:pt x="337" y="63"/>
                  </a:moveTo>
                  <a:lnTo>
                    <a:pt x="246" y="63"/>
                  </a:lnTo>
                  <a:lnTo>
                    <a:pt x="248" y="66"/>
                  </a:lnTo>
                  <a:lnTo>
                    <a:pt x="248" y="182"/>
                  </a:lnTo>
                  <a:lnTo>
                    <a:pt x="335" y="259"/>
                  </a:lnTo>
                  <a:lnTo>
                    <a:pt x="335" y="66"/>
                  </a:lnTo>
                  <a:lnTo>
                    <a:pt x="337" y="63"/>
                  </a:lnTo>
                  <a:close/>
                  <a:moveTo>
                    <a:pt x="736" y="63"/>
                  </a:moveTo>
                  <a:lnTo>
                    <a:pt x="644" y="63"/>
                  </a:lnTo>
                  <a:lnTo>
                    <a:pt x="647" y="66"/>
                  </a:lnTo>
                  <a:lnTo>
                    <a:pt x="647" y="195"/>
                  </a:lnTo>
                  <a:lnTo>
                    <a:pt x="690" y="252"/>
                  </a:lnTo>
                  <a:lnTo>
                    <a:pt x="733" y="195"/>
                  </a:lnTo>
                  <a:lnTo>
                    <a:pt x="733" y="66"/>
                  </a:lnTo>
                  <a:lnTo>
                    <a:pt x="736" y="63"/>
                  </a:lnTo>
                  <a:close/>
                  <a:moveTo>
                    <a:pt x="385" y="0"/>
                  </a:moveTo>
                  <a:lnTo>
                    <a:pt x="198" y="0"/>
                  </a:lnTo>
                  <a:lnTo>
                    <a:pt x="198" y="63"/>
                  </a:lnTo>
                  <a:lnTo>
                    <a:pt x="385" y="63"/>
                  </a:lnTo>
                  <a:lnTo>
                    <a:pt x="385" y="0"/>
                  </a:lnTo>
                  <a:close/>
                  <a:moveTo>
                    <a:pt x="783" y="0"/>
                  </a:moveTo>
                  <a:lnTo>
                    <a:pt x="596" y="0"/>
                  </a:lnTo>
                  <a:lnTo>
                    <a:pt x="596" y="63"/>
                  </a:lnTo>
                  <a:lnTo>
                    <a:pt x="783" y="63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C92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3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600701" y="1122363"/>
            <a:ext cx="1814513" cy="333375"/>
            <a:chOff x="0" y="0"/>
            <a:chExt cx="2857" cy="526"/>
          </a:xfrm>
        </p:grpSpPr>
        <p:pic>
          <p:nvPicPr>
            <p:cNvPr id="3109" name="Picture 3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451" cy="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08" name="Picture 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" y="3"/>
              <a:ext cx="201" cy="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Line 35"/>
            <p:cNvSpPr>
              <a:spLocks noChangeShapeType="1"/>
            </p:cNvSpPr>
            <p:nvPr/>
          </p:nvSpPr>
          <p:spPr bwMode="auto">
            <a:xfrm>
              <a:off x="728" y="208"/>
              <a:ext cx="166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34"/>
            <p:cNvSpPr>
              <a:spLocks noChangeArrowheads="1"/>
            </p:cNvSpPr>
            <p:nvPr/>
          </p:nvSpPr>
          <p:spPr bwMode="auto">
            <a:xfrm>
              <a:off x="727" y="131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3"/>
            <p:cNvSpPr>
              <a:spLocks noChangeShapeType="1"/>
            </p:cNvSpPr>
            <p:nvPr/>
          </p:nvSpPr>
          <p:spPr bwMode="auto">
            <a:xfrm>
              <a:off x="728" y="114"/>
              <a:ext cx="150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32"/>
            <p:cNvSpPr>
              <a:spLocks noChangeArrowheads="1"/>
            </p:cNvSpPr>
            <p:nvPr/>
          </p:nvSpPr>
          <p:spPr bwMode="auto">
            <a:xfrm>
              <a:off x="727" y="37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31"/>
            <p:cNvSpPr>
              <a:spLocks noChangeShapeType="1"/>
            </p:cNvSpPr>
            <p:nvPr/>
          </p:nvSpPr>
          <p:spPr bwMode="auto">
            <a:xfrm>
              <a:off x="728" y="21"/>
              <a:ext cx="164" cy="0"/>
            </a:xfrm>
            <a:prstGeom prst="line">
              <a:avLst/>
            </a:prstGeom>
            <a:noFill/>
            <a:ln w="2159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02" name="Picture 3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1" y="0"/>
              <a:ext cx="630" cy="2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01" name="Picture 2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" y="3"/>
              <a:ext cx="193" cy="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00" name="Picture 2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" y="296"/>
              <a:ext cx="232" cy="2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278" y="432"/>
              <a:ext cx="39" cy="90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279" y="414"/>
              <a:ext cx="150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5"/>
            <p:cNvSpPr>
              <a:spLocks noChangeArrowheads="1"/>
            </p:cNvSpPr>
            <p:nvPr/>
          </p:nvSpPr>
          <p:spPr bwMode="auto">
            <a:xfrm>
              <a:off x="278" y="336"/>
              <a:ext cx="39" cy="60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279" y="318"/>
              <a:ext cx="165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23"/>
            <p:cNvSpPr>
              <a:spLocks/>
            </p:cNvSpPr>
            <p:nvPr/>
          </p:nvSpPr>
          <p:spPr bwMode="auto">
            <a:xfrm>
              <a:off x="568" y="300"/>
              <a:ext cx="218" cy="222"/>
            </a:xfrm>
            <a:custGeom>
              <a:avLst/>
              <a:gdLst>
                <a:gd name="T0" fmla="+- 0 610 569"/>
                <a:gd name="T1" fmla="*/ T0 w 218"/>
                <a:gd name="T2" fmla="+- 0 300 300"/>
                <a:gd name="T3" fmla="*/ 300 h 222"/>
                <a:gd name="T4" fmla="+- 0 569 569"/>
                <a:gd name="T5" fmla="*/ T4 w 218"/>
                <a:gd name="T6" fmla="+- 0 300 300"/>
                <a:gd name="T7" fmla="*/ 300 h 222"/>
                <a:gd name="T8" fmla="+- 0 569 569"/>
                <a:gd name="T9" fmla="*/ T8 w 218"/>
                <a:gd name="T10" fmla="+- 0 522 300"/>
                <a:gd name="T11" fmla="*/ 522 h 222"/>
                <a:gd name="T12" fmla="+- 0 607 569"/>
                <a:gd name="T13" fmla="*/ T12 w 218"/>
                <a:gd name="T14" fmla="+- 0 522 300"/>
                <a:gd name="T15" fmla="*/ 522 h 222"/>
                <a:gd name="T16" fmla="+- 0 607 569"/>
                <a:gd name="T17" fmla="*/ T16 w 218"/>
                <a:gd name="T18" fmla="+- 0 363 300"/>
                <a:gd name="T19" fmla="*/ 363 h 222"/>
                <a:gd name="T20" fmla="+- 0 651 569"/>
                <a:gd name="T21" fmla="*/ T20 w 218"/>
                <a:gd name="T22" fmla="+- 0 363 300"/>
                <a:gd name="T23" fmla="*/ 363 h 222"/>
                <a:gd name="T24" fmla="+- 0 610 569"/>
                <a:gd name="T25" fmla="*/ T24 w 218"/>
                <a:gd name="T26" fmla="+- 0 300 300"/>
                <a:gd name="T27" fmla="*/ 300 h 222"/>
                <a:gd name="T28" fmla="+- 0 786 569"/>
                <a:gd name="T29" fmla="*/ T28 w 218"/>
                <a:gd name="T30" fmla="+- 0 363 300"/>
                <a:gd name="T31" fmla="*/ 363 h 222"/>
                <a:gd name="T32" fmla="+- 0 747 569"/>
                <a:gd name="T33" fmla="*/ T32 w 218"/>
                <a:gd name="T34" fmla="+- 0 363 300"/>
                <a:gd name="T35" fmla="*/ 363 h 222"/>
                <a:gd name="T36" fmla="+- 0 747 569"/>
                <a:gd name="T37" fmla="*/ T36 w 218"/>
                <a:gd name="T38" fmla="+- 0 522 300"/>
                <a:gd name="T39" fmla="*/ 522 h 222"/>
                <a:gd name="T40" fmla="+- 0 786 569"/>
                <a:gd name="T41" fmla="*/ T40 w 218"/>
                <a:gd name="T42" fmla="+- 0 522 300"/>
                <a:gd name="T43" fmla="*/ 522 h 222"/>
                <a:gd name="T44" fmla="+- 0 786 569"/>
                <a:gd name="T45" fmla="*/ T44 w 218"/>
                <a:gd name="T46" fmla="+- 0 363 300"/>
                <a:gd name="T47" fmla="*/ 363 h 222"/>
                <a:gd name="T48" fmla="+- 0 651 569"/>
                <a:gd name="T49" fmla="*/ T48 w 218"/>
                <a:gd name="T50" fmla="+- 0 363 300"/>
                <a:gd name="T51" fmla="*/ 363 h 222"/>
                <a:gd name="T52" fmla="+- 0 607 569"/>
                <a:gd name="T53" fmla="*/ T52 w 218"/>
                <a:gd name="T54" fmla="+- 0 363 300"/>
                <a:gd name="T55" fmla="*/ 363 h 222"/>
                <a:gd name="T56" fmla="+- 0 676 569"/>
                <a:gd name="T57" fmla="*/ T56 w 218"/>
                <a:gd name="T58" fmla="+- 0 467 300"/>
                <a:gd name="T59" fmla="*/ 467 h 222"/>
                <a:gd name="T60" fmla="+- 0 677 569"/>
                <a:gd name="T61" fmla="*/ T60 w 218"/>
                <a:gd name="T62" fmla="+- 0 467 300"/>
                <a:gd name="T63" fmla="*/ 467 h 222"/>
                <a:gd name="T64" fmla="+- 0 719 569"/>
                <a:gd name="T65" fmla="*/ T64 w 218"/>
                <a:gd name="T66" fmla="+- 0 405 300"/>
                <a:gd name="T67" fmla="*/ 405 h 222"/>
                <a:gd name="T68" fmla="+- 0 677 569"/>
                <a:gd name="T69" fmla="*/ T68 w 218"/>
                <a:gd name="T70" fmla="+- 0 405 300"/>
                <a:gd name="T71" fmla="*/ 405 h 222"/>
                <a:gd name="T72" fmla="+- 0 651 569"/>
                <a:gd name="T73" fmla="*/ T72 w 218"/>
                <a:gd name="T74" fmla="+- 0 363 300"/>
                <a:gd name="T75" fmla="*/ 363 h 222"/>
                <a:gd name="T76" fmla="+- 0 786 569"/>
                <a:gd name="T77" fmla="*/ T76 w 218"/>
                <a:gd name="T78" fmla="+- 0 300 300"/>
                <a:gd name="T79" fmla="*/ 300 h 222"/>
                <a:gd name="T80" fmla="+- 0 745 569"/>
                <a:gd name="T81" fmla="*/ T80 w 218"/>
                <a:gd name="T82" fmla="+- 0 300 300"/>
                <a:gd name="T83" fmla="*/ 300 h 222"/>
                <a:gd name="T84" fmla="+- 0 677 569"/>
                <a:gd name="T85" fmla="*/ T84 w 218"/>
                <a:gd name="T86" fmla="+- 0 405 300"/>
                <a:gd name="T87" fmla="*/ 405 h 222"/>
                <a:gd name="T88" fmla="+- 0 719 569"/>
                <a:gd name="T89" fmla="*/ T88 w 218"/>
                <a:gd name="T90" fmla="+- 0 405 300"/>
                <a:gd name="T91" fmla="*/ 405 h 222"/>
                <a:gd name="T92" fmla="+- 0 747 569"/>
                <a:gd name="T93" fmla="*/ T92 w 218"/>
                <a:gd name="T94" fmla="+- 0 363 300"/>
                <a:gd name="T95" fmla="*/ 363 h 222"/>
                <a:gd name="T96" fmla="+- 0 786 569"/>
                <a:gd name="T97" fmla="*/ T96 w 218"/>
                <a:gd name="T98" fmla="+- 0 363 300"/>
                <a:gd name="T99" fmla="*/ 363 h 222"/>
                <a:gd name="T100" fmla="+- 0 786 569"/>
                <a:gd name="T101" fmla="*/ T100 w 218"/>
                <a:gd name="T102" fmla="+- 0 300 300"/>
                <a:gd name="T103" fmla="*/ 300 h 2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218" h="222">
                  <a:moveTo>
                    <a:pt x="41" y="0"/>
                  </a:moveTo>
                  <a:lnTo>
                    <a:pt x="0" y="0"/>
                  </a:lnTo>
                  <a:lnTo>
                    <a:pt x="0" y="222"/>
                  </a:lnTo>
                  <a:lnTo>
                    <a:pt x="38" y="222"/>
                  </a:lnTo>
                  <a:lnTo>
                    <a:pt x="38" y="63"/>
                  </a:lnTo>
                  <a:lnTo>
                    <a:pt x="82" y="63"/>
                  </a:lnTo>
                  <a:lnTo>
                    <a:pt x="41" y="0"/>
                  </a:lnTo>
                  <a:close/>
                  <a:moveTo>
                    <a:pt x="217" y="63"/>
                  </a:moveTo>
                  <a:lnTo>
                    <a:pt x="178" y="63"/>
                  </a:lnTo>
                  <a:lnTo>
                    <a:pt x="178" y="222"/>
                  </a:lnTo>
                  <a:lnTo>
                    <a:pt x="217" y="222"/>
                  </a:lnTo>
                  <a:lnTo>
                    <a:pt x="217" y="63"/>
                  </a:lnTo>
                  <a:close/>
                  <a:moveTo>
                    <a:pt x="82" y="63"/>
                  </a:moveTo>
                  <a:lnTo>
                    <a:pt x="38" y="63"/>
                  </a:lnTo>
                  <a:lnTo>
                    <a:pt x="107" y="167"/>
                  </a:lnTo>
                  <a:lnTo>
                    <a:pt x="108" y="167"/>
                  </a:lnTo>
                  <a:lnTo>
                    <a:pt x="150" y="105"/>
                  </a:lnTo>
                  <a:lnTo>
                    <a:pt x="108" y="105"/>
                  </a:lnTo>
                  <a:lnTo>
                    <a:pt x="82" y="63"/>
                  </a:lnTo>
                  <a:close/>
                  <a:moveTo>
                    <a:pt x="217" y="0"/>
                  </a:moveTo>
                  <a:lnTo>
                    <a:pt x="176" y="0"/>
                  </a:lnTo>
                  <a:lnTo>
                    <a:pt x="108" y="105"/>
                  </a:lnTo>
                  <a:lnTo>
                    <a:pt x="150" y="105"/>
                  </a:lnTo>
                  <a:lnTo>
                    <a:pt x="178" y="63"/>
                  </a:lnTo>
                  <a:lnTo>
                    <a:pt x="217" y="63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22"/>
            <p:cNvSpPr>
              <a:spLocks/>
            </p:cNvSpPr>
            <p:nvPr/>
          </p:nvSpPr>
          <p:spPr bwMode="auto">
            <a:xfrm>
              <a:off x="814" y="298"/>
              <a:ext cx="231" cy="224"/>
            </a:xfrm>
            <a:custGeom>
              <a:avLst/>
              <a:gdLst>
                <a:gd name="T0" fmla="+- 0 948 814"/>
                <a:gd name="T1" fmla="*/ T0 w 231"/>
                <a:gd name="T2" fmla="+- 0 299 299"/>
                <a:gd name="T3" fmla="*/ 299 h 224"/>
                <a:gd name="T4" fmla="+- 0 912 814"/>
                <a:gd name="T5" fmla="*/ T4 w 231"/>
                <a:gd name="T6" fmla="+- 0 299 299"/>
                <a:gd name="T7" fmla="*/ 299 h 224"/>
                <a:gd name="T8" fmla="+- 0 814 814"/>
                <a:gd name="T9" fmla="*/ T8 w 231"/>
                <a:gd name="T10" fmla="+- 0 522 299"/>
                <a:gd name="T11" fmla="*/ 522 h 224"/>
                <a:gd name="T12" fmla="+- 0 854 814"/>
                <a:gd name="T13" fmla="*/ T12 w 231"/>
                <a:gd name="T14" fmla="+- 0 522 299"/>
                <a:gd name="T15" fmla="*/ 522 h 224"/>
                <a:gd name="T16" fmla="+- 0 877 814"/>
                <a:gd name="T17" fmla="*/ T16 w 231"/>
                <a:gd name="T18" fmla="+- 0 468 299"/>
                <a:gd name="T19" fmla="*/ 468 h 224"/>
                <a:gd name="T20" fmla="+- 0 1022 814"/>
                <a:gd name="T21" fmla="*/ T20 w 231"/>
                <a:gd name="T22" fmla="+- 0 468 299"/>
                <a:gd name="T23" fmla="*/ 468 h 224"/>
                <a:gd name="T24" fmla="+- 0 1007 814"/>
                <a:gd name="T25" fmla="*/ T24 w 231"/>
                <a:gd name="T26" fmla="+- 0 434 299"/>
                <a:gd name="T27" fmla="*/ 434 h 224"/>
                <a:gd name="T28" fmla="+- 0 891 814"/>
                <a:gd name="T29" fmla="*/ T28 w 231"/>
                <a:gd name="T30" fmla="+- 0 434 299"/>
                <a:gd name="T31" fmla="*/ 434 h 224"/>
                <a:gd name="T32" fmla="+- 0 929 814"/>
                <a:gd name="T33" fmla="*/ T32 w 231"/>
                <a:gd name="T34" fmla="+- 0 345 299"/>
                <a:gd name="T35" fmla="*/ 345 h 224"/>
                <a:gd name="T36" fmla="+- 0 968 814"/>
                <a:gd name="T37" fmla="*/ T36 w 231"/>
                <a:gd name="T38" fmla="+- 0 345 299"/>
                <a:gd name="T39" fmla="*/ 345 h 224"/>
                <a:gd name="T40" fmla="+- 0 948 814"/>
                <a:gd name="T41" fmla="*/ T40 w 231"/>
                <a:gd name="T42" fmla="+- 0 299 299"/>
                <a:gd name="T43" fmla="*/ 299 h 224"/>
                <a:gd name="T44" fmla="+- 0 1022 814"/>
                <a:gd name="T45" fmla="*/ T44 w 231"/>
                <a:gd name="T46" fmla="+- 0 468 299"/>
                <a:gd name="T47" fmla="*/ 468 h 224"/>
                <a:gd name="T48" fmla="+- 0 982 814"/>
                <a:gd name="T49" fmla="*/ T48 w 231"/>
                <a:gd name="T50" fmla="+- 0 468 299"/>
                <a:gd name="T51" fmla="*/ 468 h 224"/>
                <a:gd name="T52" fmla="+- 0 1004 814"/>
                <a:gd name="T53" fmla="*/ T52 w 231"/>
                <a:gd name="T54" fmla="+- 0 522 299"/>
                <a:gd name="T55" fmla="*/ 522 h 224"/>
                <a:gd name="T56" fmla="+- 0 1045 814"/>
                <a:gd name="T57" fmla="*/ T56 w 231"/>
                <a:gd name="T58" fmla="+- 0 522 299"/>
                <a:gd name="T59" fmla="*/ 522 h 224"/>
                <a:gd name="T60" fmla="+- 0 1022 814"/>
                <a:gd name="T61" fmla="*/ T60 w 231"/>
                <a:gd name="T62" fmla="+- 0 468 299"/>
                <a:gd name="T63" fmla="*/ 468 h 224"/>
                <a:gd name="T64" fmla="+- 0 968 814"/>
                <a:gd name="T65" fmla="*/ T64 w 231"/>
                <a:gd name="T66" fmla="+- 0 345 299"/>
                <a:gd name="T67" fmla="*/ 345 h 224"/>
                <a:gd name="T68" fmla="+- 0 929 814"/>
                <a:gd name="T69" fmla="*/ T68 w 231"/>
                <a:gd name="T70" fmla="+- 0 345 299"/>
                <a:gd name="T71" fmla="*/ 345 h 224"/>
                <a:gd name="T72" fmla="+- 0 968 814"/>
                <a:gd name="T73" fmla="*/ T72 w 231"/>
                <a:gd name="T74" fmla="+- 0 434 299"/>
                <a:gd name="T75" fmla="*/ 434 h 224"/>
                <a:gd name="T76" fmla="+- 0 1007 814"/>
                <a:gd name="T77" fmla="*/ T76 w 231"/>
                <a:gd name="T78" fmla="+- 0 434 299"/>
                <a:gd name="T79" fmla="*/ 434 h 224"/>
                <a:gd name="T80" fmla="+- 0 968 814"/>
                <a:gd name="T81" fmla="*/ T80 w 231"/>
                <a:gd name="T82" fmla="+- 0 345 299"/>
                <a:gd name="T83" fmla="*/ 345 h 2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231" h="224">
                  <a:moveTo>
                    <a:pt x="134" y="0"/>
                  </a:moveTo>
                  <a:lnTo>
                    <a:pt x="98" y="0"/>
                  </a:lnTo>
                  <a:lnTo>
                    <a:pt x="0" y="223"/>
                  </a:lnTo>
                  <a:lnTo>
                    <a:pt x="40" y="223"/>
                  </a:lnTo>
                  <a:lnTo>
                    <a:pt x="63" y="169"/>
                  </a:lnTo>
                  <a:lnTo>
                    <a:pt x="208" y="169"/>
                  </a:lnTo>
                  <a:lnTo>
                    <a:pt x="193" y="135"/>
                  </a:lnTo>
                  <a:lnTo>
                    <a:pt x="77" y="135"/>
                  </a:lnTo>
                  <a:lnTo>
                    <a:pt x="115" y="46"/>
                  </a:lnTo>
                  <a:lnTo>
                    <a:pt x="154" y="46"/>
                  </a:lnTo>
                  <a:lnTo>
                    <a:pt x="134" y="0"/>
                  </a:lnTo>
                  <a:close/>
                  <a:moveTo>
                    <a:pt x="208" y="169"/>
                  </a:moveTo>
                  <a:lnTo>
                    <a:pt x="168" y="169"/>
                  </a:lnTo>
                  <a:lnTo>
                    <a:pt x="190" y="223"/>
                  </a:lnTo>
                  <a:lnTo>
                    <a:pt x="231" y="223"/>
                  </a:lnTo>
                  <a:lnTo>
                    <a:pt x="208" y="169"/>
                  </a:lnTo>
                  <a:close/>
                  <a:moveTo>
                    <a:pt x="154" y="46"/>
                  </a:moveTo>
                  <a:lnTo>
                    <a:pt x="115" y="46"/>
                  </a:lnTo>
                  <a:lnTo>
                    <a:pt x="154" y="135"/>
                  </a:lnTo>
                  <a:lnTo>
                    <a:pt x="193" y="135"/>
                  </a:lnTo>
                  <a:lnTo>
                    <a:pt x="154" y="46"/>
                  </a:lnTo>
                  <a:close/>
                </a:path>
              </a:pathLst>
            </a:cu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21"/>
            <p:cNvSpPr>
              <a:spLocks/>
            </p:cNvSpPr>
            <p:nvPr/>
          </p:nvSpPr>
          <p:spPr bwMode="auto">
            <a:xfrm>
              <a:off x="1073" y="300"/>
              <a:ext cx="193" cy="222"/>
            </a:xfrm>
            <a:custGeom>
              <a:avLst/>
              <a:gdLst>
                <a:gd name="T0" fmla="+- 0 1110 1074"/>
                <a:gd name="T1" fmla="*/ T0 w 193"/>
                <a:gd name="T2" fmla="+- 0 300 300"/>
                <a:gd name="T3" fmla="*/ 300 h 222"/>
                <a:gd name="T4" fmla="+- 0 1074 1074"/>
                <a:gd name="T5" fmla="*/ T4 w 193"/>
                <a:gd name="T6" fmla="+- 0 300 300"/>
                <a:gd name="T7" fmla="*/ 300 h 222"/>
                <a:gd name="T8" fmla="+- 0 1074 1074"/>
                <a:gd name="T9" fmla="*/ T8 w 193"/>
                <a:gd name="T10" fmla="+- 0 522 300"/>
                <a:gd name="T11" fmla="*/ 522 h 222"/>
                <a:gd name="T12" fmla="+- 0 1112 1074"/>
                <a:gd name="T13" fmla="*/ T12 w 193"/>
                <a:gd name="T14" fmla="+- 0 522 300"/>
                <a:gd name="T15" fmla="*/ 522 h 222"/>
                <a:gd name="T16" fmla="+- 0 1112 1074"/>
                <a:gd name="T17" fmla="*/ T16 w 193"/>
                <a:gd name="T18" fmla="+- 0 364 300"/>
                <a:gd name="T19" fmla="*/ 364 h 222"/>
                <a:gd name="T20" fmla="+- 0 1159 1074"/>
                <a:gd name="T21" fmla="*/ T20 w 193"/>
                <a:gd name="T22" fmla="+- 0 364 300"/>
                <a:gd name="T23" fmla="*/ 364 h 222"/>
                <a:gd name="T24" fmla="+- 0 1110 1074"/>
                <a:gd name="T25" fmla="*/ T24 w 193"/>
                <a:gd name="T26" fmla="+- 0 300 300"/>
                <a:gd name="T27" fmla="*/ 300 h 222"/>
                <a:gd name="T28" fmla="+- 0 1159 1074"/>
                <a:gd name="T29" fmla="*/ T28 w 193"/>
                <a:gd name="T30" fmla="+- 0 364 300"/>
                <a:gd name="T31" fmla="*/ 364 h 222"/>
                <a:gd name="T32" fmla="+- 0 1112 1074"/>
                <a:gd name="T33" fmla="*/ T32 w 193"/>
                <a:gd name="T34" fmla="+- 0 364 300"/>
                <a:gd name="T35" fmla="*/ 364 h 222"/>
                <a:gd name="T36" fmla="+- 0 1234 1074"/>
                <a:gd name="T37" fmla="*/ T36 w 193"/>
                <a:gd name="T38" fmla="+- 0 522 300"/>
                <a:gd name="T39" fmla="*/ 522 h 222"/>
                <a:gd name="T40" fmla="+- 0 1267 1074"/>
                <a:gd name="T41" fmla="*/ T40 w 193"/>
                <a:gd name="T42" fmla="+- 0 522 300"/>
                <a:gd name="T43" fmla="*/ 522 h 222"/>
                <a:gd name="T44" fmla="+- 0 1267 1074"/>
                <a:gd name="T45" fmla="*/ T44 w 193"/>
                <a:gd name="T46" fmla="+- 0 453 300"/>
                <a:gd name="T47" fmla="*/ 453 h 222"/>
                <a:gd name="T48" fmla="+- 0 1228 1074"/>
                <a:gd name="T49" fmla="*/ T48 w 193"/>
                <a:gd name="T50" fmla="+- 0 453 300"/>
                <a:gd name="T51" fmla="*/ 453 h 222"/>
                <a:gd name="T52" fmla="+- 0 1159 1074"/>
                <a:gd name="T53" fmla="*/ T52 w 193"/>
                <a:gd name="T54" fmla="+- 0 364 300"/>
                <a:gd name="T55" fmla="*/ 364 h 222"/>
                <a:gd name="T56" fmla="+- 0 1267 1074"/>
                <a:gd name="T57" fmla="*/ T56 w 193"/>
                <a:gd name="T58" fmla="+- 0 300 300"/>
                <a:gd name="T59" fmla="*/ 300 h 222"/>
                <a:gd name="T60" fmla="+- 0 1228 1074"/>
                <a:gd name="T61" fmla="*/ T60 w 193"/>
                <a:gd name="T62" fmla="+- 0 300 300"/>
                <a:gd name="T63" fmla="*/ 300 h 222"/>
                <a:gd name="T64" fmla="+- 0 1228 1074"/>
                <a:gd name="T65" fmla="*/ T64 w 193"/>
                <a:gd name="T66" fmla="+- 0 453 300"/>
                <a:gd name="T67" fmla="*/ 453 h 222"/>
                <a:gd name="T68" fmla="+- 0 1267 1074"/>
                <a:gd name="T69" fmla="*/ T68 w 193"/>
                <a:gd name="T70" fmla="+- 0 453 300"/>
                <a:gd name="T71" fmla="*/ 453 h 222"/>
                <a:gd name="T72" fmla="+- 0 1267 1074"/>
                <a:gd name="T73" fmla="*/ T72 w 193"/>
                <a:gd name="T74" fmla="+- 0 300 300"/>
                <a:gd name="T75" fmla="*/ 300 h 2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</a:cxnLst>
              <a:rect l="0" t="0" r="r" b="b"/>
              <a:pathLst>
                <a:path w="193" h="222">
                  <a:moveTo>
                    <a:pt x="36" y="0"/>
                  </a:moveTo>
                  <a:lnTo>
                    <a:pt x="0" y="0"/>
                  </a:lnTo>
                  <a:lnTo>
                    <a:pt x="0" y="222"/>
                  </a:lnTo>
                  <a:lnTo>
                    <a:pt x="38" y="222"/>
                  </a:lnTo>
                  <a:lnTo>
                    <a:pt x="38" y="64"/>
                  </a:lnTo>
                  <a:lnTo>
                    <a:pt x="85" y="64"/>
                  </a:lnTo>
                  <a:lnTo>
                    <a:pt x="36" y="0"/>
                  </a:lnTo>
                  <a:close/>
                  <a:moveTo>
                    <a:pt x="85" y="64"/>
                  </a:moveTo>
                  <a:lnTo>
                    <a:pt x="38" y="64"/>
                  </a:lnTo>
                  <a:lnTo>
                    <a:pt x="160" y="222"/>
                  </a:lnTo>
                  <a:lnTo>
                    <a:pt x="193" y="222"/>
                  </a:lnTo>
                  <a:lnTo>
                    <a:pt x="193" y="153"/>
                  </a:lnTo>
                  <a:lnTo>
                    <a:pt x="154" y="153"/>
                  </a:lnTo>
                  <a:lnTo>
                    <a:pt x="85" y="64"/>
                  </a:lnTo>
                  <a:close/>
                  <a:moveTo>
                    <a:pt x="193" y="0"/>
                  </a:moveTo>
                  <a:lnTo>
                    <a:pt x="154" y="0"/>
                  </a:lnTo>
                  <a:lnTo>
                    <a:pt x="154" y="153"/>
                  </a:lnTo>
                  <a:lnTo>
                    <a:pt x="193" y="153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20"/>
            <p:cNvSpPr>
              <a:spLocks/>
            </p:cNvSpPr>
            <p:nvPr/>
          </p:nvSpPr>
          <p:spPr bwMode="auto">
            <a:xfrm>
              <a:off x="1294" y="298"/>
              <a:ext cx="231" cy="224"/>
            </a:xfrm>
            <a:custGeom>
              <a:avLst/>
              <a:gdLst>
                <a:gd name="T0" fmla="+- 0 1428 1294"/>
                <a:gd name="T1" fmla="*/ T0 w 231"/>
                <a:gd name="T2" fmla="+- 0 299 299"/>
                <a:gd name="T3" fmla="*/ 299 h 224"/>
                <a:gd name="T4" fmla="+- 0 1392 1294"/>
                <a:gd name="T5" fmla="*/ T4 w 231"/>
                <a:gd name="T6" fmla="+- 0 299 299"/>
                <a:gd name="T7" fmla="*/ 299 h 224"/>
                <a:gd name="T8" fmla="+- 0 1294 1294"/>
                <a:gd name="T9" fmla="*/ T8 w 231"/>
                <a:gd name="T10" fmla="+- 0 522 299"/>
                <a:gd name="T11" fmla="*/ 522 h 224"/>
                <a:gd name="T12" fmla="+- 0 1334 1294"/>
                <a:gd name="T13" fmla="*/ T12 w 231"/>
                <a:gd name="T14" fmla="+- 0 522 299"/>
                <a:gd name="T15" fmla="*/ 522 h 224"/>
                <a:gd name="T16" fmla="+- 0 1357 1294"/>
                <a:gd name="T17" fmla="*/ T16 w 231"/>
                <a:gd name="T18" fmla="+- 0 468 299"/>
                <a:gd name="T19" fmla="*/ 468 h 224"/>
                <a:gd name="T20" fmla="+- 0 1502 1294"/>
                <a:gd name="T21" fmla="*/ T20 w 231"/>
                <a:gd name="T22" fmla="+- 0 468 299"/>
                <a:gd name="T23" fmla="*/ 468 h 224"/>
                <a:gd name="T24" fmla="+- 0 1487 1294"/>
                <a:gd name="T25" fmla="*/ T24 w 231"/>
                <a:gd name="T26" fmla="+- 0 434 299"/>
                <a:gd name="T27" fmla="*/ 434 h 224"/>
                <a:gd name="T28" fmla="+- 0 1371 1294"/>
                <a:gd name="T29" fmla="*/ T28 w 231"/>
                <a:gd name="T30" fmla="+- 0 434 299"/>
                <a:gd name="T31" fmla="*/ 434 h 224"/>
                <a:gd name="T32" fmla="+- 0 1409 1294"/>
                <a:gd name="T33" fmla="*/ T32 w 231"/>
                <a:gd name="T34" fmla="+- 0 345 299"/>
                <a:gd name="T35" fmla="*/ 345 h 224"/>
                <a:gd name="T36" fmla="+- 0 1448 1294"/>
                <a:gd name="T37" fmla="*/ T36 w 231"/>
                <a:gd name="T38" fmla="+- 0 345 299"/>
                <a:gd name="T39" fmla="*/ 345 h 224"/>
                <a:gd name="T40" fmla="+- 0 1428 1294"/>
                <a:gd name="T41" fmla="*/ T40 w 231"/>
                <a:gd name="T42" fmla="+- 0 299 299"/>
                <a:gd name="T43" fmla="*/ 299 h 224"/>
                <a:gd name="T44" fmla="+- 0 1502 1294"/>
                <a:gd name="T45" fmla="*/ T44 w 231"/>
                <a:gd name="T46" fmla="+- 0 468 299"/>
                <a:gd name="T47" fmla="*/ 468 h 224"/>
                <a:gd name="T48" fmla="+- 0 1462 1294"/>
                <a:gd name="T49" fmla="*/ T48 w 231"/>
                <a:gd name="T50" fmla="+- 0 468 299"/>
                <a:gd name="T51" fmla="*/ 468 h 224"/>
                <a:gd name="T52" fmla="+- 0 1484 1294"/>
                <a:gd name="T53" fmla="*/ T52 w 231"/>
                <a:gd name="T54" fmla="+- 0 522 299"/>
                <a:gd name="T55" fmla="*/ 522 h 224"/>
                <a:gd name="T56" fmla="+- 0 1525 1294"/>
                <a:gd name="T57" fmla="*/ T56 w 231"/>
                <a:gd name="T58" fmla="+- 0 522 299"/>
                <a:gd name="T59" fmla="*/ 522 h 224"/>
                <a:gd name="T60" fmla="+- 0 1502 1294"/>
                <a:gd name="T61" fmla="*/ T60 w 231"/>
                <a:gd name="T62" fmla="+- 0 468 299"/>
                <a:gd name="T63" fmla="*/ 468 h 224"/>
                <a:gd name="T64" fmla="+- 0 1448 1294"/>
                <a:gd name="T65" fmla="*/ T64 w 231"/>
                <a:gd name="T66" fmla="+- 0 345 299"/>
                <a:gd name="T67" fmla="*/ 345 h 224"/>
                <a:gd name="T68" fmla="+- 0 1409 1294"/>
                <a:gd name="T69" fmla="*/ T68 w 231"/>
                <a:gd name="T70" fmla="+- 0 345 299"/>
                <a:gd name="T71" fmla="*/ 345 h 224"/>
                <a:gd name="T72" fmla="+- 0 1448 1294"/>
                <a:gd name="T73" fmla="*/ T72 w 231"/>
                <a:gd name="T74" fmla="+- 0 434 299"/>
                <a:gd name="T75" fmla="*/ 434 h 224"/>
                <a:gd name="T76" fmla="+- 0 1487 1294"/>
                <a:gd name="T77" fmla="*/ T76 w 231"/>
                <a:gd name="T78" fmla="+- 0 434 299"/>
                <a:gd name="T79" fmla="*/ 434 h 224"/>
                <a:gd name="T80" fmla="+- 0 1448 1294"/>
                <a:gd name="T81" fmla="*/ T80 w 231"/>
                <a:gd name="T82" fmla="+- 0 345 299"/>
                <a:gd name="T83" fmla="*/ 345 h 2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231" h="224">
                  <a:moveTo>
                    <a:pt x="134" y="0"/>
                  </a:moveTo>
                  <a:lnTo>
                    <a:pt x="98" y="0"/>
                  </a:lnTo>
                  <a:lnTo>
                    <a:pt x="0" y="223"/>
                  </a:lnTo>
                  <a:lnTo>
                    <a:pt x="40" y="223"/>
                  </a:lnTo>
                  <a:lnTo>
                    <a:pt x="63" y="169"/>
                  </a:lnTo>
                  <a:lnTo>
                    <a:pt x="208" y="169"/>
                  </a:lnTo>
                  <a:lnTo>
                    <a:pt x="193" y="135"/>
                  </a:lnTo>
                  <a:lnTo>
                    <a:pt x="77" y="135"/>
                  </a:lnTo>
                  <a:lnTo>
                    <a:pt x="115" y="46"/>
                  </a:lnTo>
                  <a:lnTo>
                    <a:pt x="154" y="46"/>
                  </a:lnTo>
                  <a:lnTo>
                    <a:pt x="134" y="0"/>
                  </a:lnTo>
                  <a:close/>
                  <a:moveTo>
                    <a:pt x="208" y="169"/>
                  </a:moveTo>
                  <a:lnTo>
                    <a:pt x="168" y="169"/>
                  </a:lnTo>
                  <a:lnTo>
                    <a:pt x="190" y="223"/>
                  </a:lnTo>
                  <a:lnTo>
                    <a:pt x="231" y="223"/>
                  </a:lnTo>
                  <a:lnTo>
                    <a:pt x="208" y="169"/>
                  </a:lnTo>
                  <a:close/>
                  <a:moveTo>
                    <a:pt x="154" y="46"/>
                  </a:moveTo>
                  <a:lnTo>
                    <a:pt x="115" y="46"/>
                  </a:lnTo>
                  <a:lnTo>
                    <a:pt x="154" y="135"/>
                  </a:lnTo>
                  <a:lnTo>
                    <a:pt x="193" y="135"/>
                  </a:lnTo>
                  <a:lnTo>
                    <a:pt x="154" y="46"/>
                  </a:lnTo>
                  <a:close/>
                </a:path>
              </a:pathLst>
            </a:cu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AutoShape 19"/>
            <p:cNvSpPr>
              <a:spLocks/>
            </p:cNvSpPr>
            <p:nvPr/>
          </p:nvSpPr>
          <p:spPr bwMode="auto">
            <a:xfrm>
              <a:off x="1529" y="296"/>
              <a:ext cx="208" cy="230"/>
            </a:xfrm>
            <a:custGeom>
              <a:avLst/>
              <a:gdLst>
                <a:gd name="T0" fmla="+- 0 1644 1530"/>
                <a:gd name="T1" fmla="*/ T0 w 208"/>
                <a:gd name="T2" fmla="+- 0 296 296"/>
                <a:gd name="T3" fmla="*/ 296 h 230"/>
                <a:gd name="T4" fmla="+- 0 1598 1530"/>
                <a:gd name="T5" fmla="*/ T4 w 208"/>
                <a:gd name="T6" fmla="+- 0 305 296"/>
                <a:gd name="T7" fmla="*/ 305 h 230"/>
                <a:gd name="T8" fmla="+- 0 1562 1530"/>
                <a:gd name="T9" fmla="*/ T8 w 208"/>
                <a:gd name="T10" fmla="+- 0 330 296"/>
                <a:gd name="T11" fmla="*/ 330 h 230"/>
                <a:gd name="T12" fmla="+- 0 1538 1530"/>
                <a:gd name="T13" fmla="*/ T12 w 208"/>
                <a:gd name="T14" fmla="+- 0 367 296"/>
                <a:gd name="T15" fmla="*/ 367 h 230"/>
                <a:gd name="T16" fmla="+- 0 1530 1530"/>
                <a:gd name="T17" fmla="*/ T16 w 208"/>
                <a:gd name="T18" fmla="+- 0 410 296"/>
                <a:gd name="T19" fmla="*/ 410 h 230"/>
                <a:gd name="T20" fmla="+- 0 1530 1530"/>
                <a:gd name="T21" fmla="*/ T20 w 208"/>
                <a:gd name="T22" fmla="+- 0 411 296"/>
                <a:gd name="T23" fmla="*/ 411 h 230"/>
                <a:gd name="T24" fmla="+- 0 1538 1530"/>
                <a:gd name="T25" fmla="*/ T24 w 208"/>
                <a:gd name="T26" fmla="+- 0 456 296"/>
                <a:gd name="T27" fmla="*/ 456 h 230"/>
                <a:gd name="T28" fmla="+- 0 1561 1530"/>
                <a:gd name="T29" fmla="*/ T28 w 208"/>
                <a:gd name="T30" fmla="+- 0 493 296"/>
                <a:gd name="T31" fmla="*/ 493 h 230"/>
                <a:gd name="T32" fmla="+- 0 1598 1530"/>
                <a:gd name="T33" fmla="*/ T32 w 208"/>
                <a:gd name="T34" fmla="+- 0 517 296"/>
                <a:gd name="T35" fmla="*/ 517 h 230"/>
                <a:gd name="T36" fmla="+- 0 1645 1530"/>
                <a:gd name="T37" fmla="*/ T36 w 208"/>
                <a:gd name="T38" fmla="+- 0 525 296"/>
                <a:gd name="T39" fmla="*/ 525 h 230"/>
                <a:gd name="T40" fmla="+- 0 1673 1530"/>
                <a:gd name="T41" fmla="*/ T40 w 208"/>
                <a:gd name="T42" fmla="+- 0 523 296"/>
                <a:gd name="T43" fmla="*/ 523 h 230"/>
                <a:gd name="T44" fmla="+- 0 1697 1530"/>
                <a:gd name="T45" fmla="*/ T44 w 208"/>
                <a:gd name="T46" fmla="+- 0 515 296"/>
                <a:gd name="T47" fmla="*/ 515 h 230"/>
                <a:gd name="T48" fmla="+- 0 1719 1530"/>
                <a:gd name="T49" fmla="*/ T48 w 208"/>
                <a:gd name="T50" fmla="+- 0 504 296"/>
                <a:gd name="T51" fmla="*/ 504 h 230"/>
                <a:gd name="T52" fmla="+- 0 1737 1530"/>
                <a:gd name="T53" fmla="*/ T52 w 208"/>
                <a:gd name="T54" fmla="+- 0 491 296"/>
                <a:gd name="T55" fmla="*/ 491 h 230"/>
                <a:gd name="T56" fmla="+- 0 1737 1530"/>
                <a:gd name="T57" fmla="*/ T56 w 208"/>
                <a:gd name="T58" fmla="+- 0 490 296"/>
                <a:gd name="T59" fmla="*/ 490 h 230"/>
                <a:gd name="T60" fmla="+- 0 1646 1530"/>
                <a:gd name="T61" fmla="*/ T60 w 208"/>
                <a:gd name="T62" fmla="+- 0 490 296"/>
                <a:gd name="T63" fmla="*/ 490 h 230"/>
                <a:gd name="T64" fmla="+- 0 1615 1530"/>
                <a:gd name="T65" fmla="*/ T64 w 208"/>
                <a:gd name="T66" fmla="+- 0 484 296"/>
                <a:gd name="T67" fmla="*/ 484 h 230"/>
                <a:gd name="T68" fmla="+- 0 1591 1530"/>
                <a:gd name="T69" fmla="*/ T68 w 208"/>
                <a:gd name="T70" fmla="+- 0 467 296"/>
                <a:gd name="T71" fmla="*/ 467 h 230"/>
                <a:gd name="T72" fmla="+- 0 1576 1530"/>
                <a:gd name="T73" fmla="*/ T72 w 208"/>
                <a:gd name="T74" fmla="+- 0 442 296"/>
                <a:gd name="T75" fmla="*/ 442 h 230"/>
                <a:gd name="T76" fmla="+- 0 1571 1530"/>
                <a:gd name="T77" fmla="*/ T76 w 208"/>
                <a:gd name="T78" fmla="+- 0 411 296"/>
                <a:gd name="T79" fmla="*/ 411 h 230"/>
                <a:gd name="T80" fmla="+- 0 1571 1530"/>
                <a:gd name="T81" fmla="*/ T80 w 208"/>
                <a:gd name="T82" fmla="+- 0 410 296"/>
                <a:gd name="T83" fmla="*/ 410 h 230"/>
                <a:gd name="T84" fmla="+- 0 1576 1530"/>
                <a:gd name="T85" fmla="*/ T84 w 208"/>
                <a:gd name="T86" fmla="+- 0 380 296"/>
                <a:gd name="T87" fmla="*/ 380 h 230"/>
                <a:gd name="T88" fmla="+- 0 1591 1530"/>
                <a:gd name="T89" fmla="*/ T88 w 208"/>
                <a:gd name="T90" fmla="+- 0 355 296"/>
                <a:gd name="T91" fmla="*/ 355 h 230"/>
                <a:gd name="T92" fmla="+- 0 1614 1530"/>
                <a:gd name="T93" fmla="*/ T92 w 208"/>
                <a:gd name="T94" fmla="+- 0 338 296"/>
                <a:gd name="T95" fmla="*/ 338 h 230"/>
                <a:gd name="T96" fmla="+- 0 1642 1530"/>
                <a:gd name="T97" fmla="*/ T96 w 208"/>
                <a:gd name="T98" fmla="+- 0 332 296"/>
                <a:gd name="T99" fmla="*/ 332 h 230"/>
                <a:gd name="T100" fmla="+- 0 1724 1530"/>
                <a:gd name="T101" fmla="*/ T100 w 208"/>
                <a:gd name="T102" fmla="+- 0 332 296"/>
                <a:gd name="T103" fmla="*/ 332 h 230"/>
                <a:gd name="T104" fmla="+- 0 1729 1530"/>
                <a:gd name="T105" fmla="*/ T104 w 208"/>
                <a:gd name="T106" fmla="+- 0 326 296"/>
                <a:gd name="T107" fmla="*/ 326 h 230"/>
                <a:gd name="T108" fmla="+- 0 1712 1530"/>
                <a:gd name="T109" fmla="*/ T108 w 208"/>
                <a:gd name="T110" fmla="+- 0 314 296"/>
                <a:gd name="T111" fmla="*/ 314 h 230"/>
                <a:gd name="T112" fmla="+- 0 1693 1530"/>
                <a:gd name="T113" fmla="*/ T112 w 208"/>
                <a:gd name="T114" fmla="+- 0 304 296"/>
                <a:gd name="T115" fmla="*/ 304 h 230"/>
                <a:gd name="T116" fmla="+- 0 1670 1530"/>
                <a:gd name="T117" fmla="*/ T116 w 208"/>
                <a:gd name="T118" fmla="+- 0 298 296"/>
                <a:gd name="T119" fmla="*/ 298 h 230"/>
                <a:gd name="T120" fmla="+- 0 1644 1530"/>
                <a:gd name="T121" fmla="*/ T120 w 208"/>
                <a:gd name="T122" fmla="+- 0 296 296"/>
                <a:gd name="T123" fmla="*/ 296 h 230"/>
                <a:gd name="T124" fmla="+- 0 1737 1530"/>
                <a:gd name="T125" fmla="*/ T124 w 208"/>
                <a:gd name="T126" fmla="+- 0 398 296"/>
                <a:gd name="T127" fmla="*/ 398 h 230"/>
                <a:gd name="T128" fmla="+- 0 1643 1530"/>
                <a:gd name="T129" fmla="*/ T128 w 208"/>
                <a:gd name="T130" fmla="+- 0 398 296"/>
                <a:gd name="T131" fmla="*/ 398 h 230"/>
                <a:gd name="T132" fmla="+- 0 1643 1530"/>
                <a:gd name="T133" fmla="*/ T132 w 208"/>
                <a:gd name="T134" fmla="+- 0 432 296"/>
                <a:gd name="T135" fmla="*/ 432 h 230"/>
                <a:gd name="T136" fmla="+- 0 1699 1530"/>
                <a:gd name="T137" fmla="*/ T136 w 208"/>
                <a:gd name="T138" fmla="+- 0 432 296"/>
                <a:gd name="T139" fmla="*/ 432 h 230"/>
                <a:gd name="T140" fmla="+- 0 1699 1530"/>
                <a:gd name="T141" fmla="*/ T140 w 208"/>
                <a:gd name="T142" fmla="+- 0 473 296"/>
                <a:gd name="T143" fmla="*/ 473 h 230"/>
                <a:gd name="T144" fmla="+- 0 1688 1530"/>
                <a:gd name="T145" fmla="*/ T144 w 208"/>
                <a:gd name="T146" fmla="+- 0 480 296"/>
                <a:gd name="T147" fmla="*/ 480 h 230"/>
                <a:gd name="T148" fmla="+- 0 1675 1530"/>
                <a:gd name="T149" fmla="*/ T148 w 208"/>
                <a:gd name="T150" fmla="+- 0 485 296"/>
                <a:gd name="T151" fmla="*/ 485 h 230"/>
                <a:gd name="T152" fmla="+- 0 1661 1530"/>
                <a:gd name="T153" fmla="*/ T152 w 208"/>
                <a:gd name="T154" fmla="+- 0 489 296"/>
                <a:gd name="T155" fmla="*/ 489 h 230"/>
                <a:gd name="T156" fmla="+- 0 1646 1530"/>
                <a:gd name="T157" fmla="*/ T156 w 208"/>
                <a:gd name="T158" fmla="+- 0 490 296"/>
                <a:gd name="T159" fmla="*/ 490 h 230"/>
                <a:gd name="T160" fmla="+- 0 1737 1530"/>
                <a:gd name="T161" fmla="*/ T160 w 208"/>
                <a:gd name="T162" fmla="+- 0 490 296"/>
                <a:gd name="T163" fmla="*/ 490 h 230"/>
                <a:gd name="T164" fmla="+- 0 1737 1530"/>
                <a:gd name="T165" fmla="*/ T164 w 208"/>
                <a:gd name="T166" fmla="+- 0 398 296"/>
                <a:gd name="T167" fmla="*/ 398 h 230"/>
                <a:gd name="T168" fmla="+- 0 1724 1530"/>
                <a:gd name="T169" fmla="*/ T168 w 208"/>
                <a:gd name="T170" fmla="+- 0 332 296"/>
                <a:gd name="T171" fmla="*/ 332 h 230"/>
                <a:gd name="T172" fmla="+- 0 1642 1530"/>
                <a:gd name="T173" fmla="*/ T172 w 208"/>
                <a:gd name="T174" fmla="+- 0 332 296"/>
                <a:gd name="T175" fmla="*/ 332 h 230"/>
                <a:gd name="T176" fmla="+- 0 1662 1530"/>
                <a:gd name="T177" fmla="*/ T176 w 208"/>
                <a:gd name="T178" fmla="+- 0 334 296"/>
                <a:gd name="T179" fmla="*/ 334 h 230"/>
                <a:gd name="T180" fmla="+- 0 1678 1530"/>
                <a:gd name="T181" fmla="*/ T180 w 208"/>
                <a:gd name="T182" fmla="+- 0 338 296"/>
                <a:gd name="T183" fmla="*/ 338 h 230"/>
                <a:gd name="T184" fmla="+- 0 1692 1530"/>
                <a:gd name="T185" fmla="*/ T184 w 208"/>
                <a:gd name="T186" fmla="+- 0 346 296"/>
                <a:gd name="T187" fmla="*/ 346 h 230"/>
                <a:gd name="T188" fmla="+- 0 1705 1530"/>
                <a:gd name="T189" fmla="*/ T188 w 208"/>
                <a:gd name="T190" fmla="+- 0 356 296"/>
                <a:gd name="T191" fmla="*/ 356 h 230"/>
                <a:gd name="T192" fmla="+- 0 1724 1530"/>
                <a:gd name="T193" fmla="*/ T192 w 208"/>
                <a:gd name="T194" fmla="+- 0 332 296"/>
                <a:gd name="T195" fmla="*/ 332 h 2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</a:cxnLst>
              <a:rect l="0" t="0" r="r" b="b"/>
              <a:pathLst>
                <a:path w="208" h="230">
                  <a:moveTo>
                    <a:pt x="114" y="0"/>
                  </a:moveTo>
                  <a:lnTo>
                    <a:pt x="68" y="9"/>
                  </a:lnTo>
                  <a:lnTo>
                    <a:pt x="32" y="34"/>
                  </a:lnTo>
                  <a:lnTo>
                    <a:pt x="8" y="71"/>
                  </a:lnTo>
                  <a:lnTo>
                    <a:pt x="0" y="114"/>
                  </a:lnTo>
                  <a:lnTo>
                    <a:pt x="0" y="115"/>
                  </a:lnTo>
                  <a:lnTo>
                    <a:pt x="8" y="160"/>
                  </a:lnTo>
                  <a:lnTo>
                    <a:pt x="31" y="197"/>
                  </a:lnTo>
                  <a:lnTo>
                    <a:pt x="68" y="221"/>
                  </a:lnTo>
                  <a:lnTo>
                    <a:pt x="115" y="229"/>
                  </a:lnTo>
                  <a:lnTo>
                    <a:pt x="143" y="227"/>
                  </a:lnTo>
                  <a:lnTo>
                    <a:pt x="167" y="219"/>
                  </a:lnTo>
                  <a:lnTo>
                    <a:pt x="189" y="208"/>
                  </a:lnTo>
                  <a:lnTo>
                    <a:pt x="207" y="195"/>
                  </a:lnTo>
                  <a:lnTo>
                    <a:pt x="207" y="194"/>
                  </a:lnTo>
                  <a:lnTo>
                    <a:pt x="116" y="194"/>
                  </a:lnTo>
                  <a:lnTo>
                    <a:pt x="85" y="188"/>
                  </a:lnTo>
                  <a:lnTo>
                    <a:pt x="61" y="171"/>
                  </a:lnTo>
                  <a:lnTo>
                    <a:pt x="46" y="146"/>
                  </a:lnTo>
                  <a:lnTo>
                    <a:pt x="41" y="115"/>
                  </a:lnTo>
                  <a:lnTo>
                    <a:pt x="41" y="114"/>
                  </a:lnTo>
                  <a:lnTo>
                    <a:pt x="46" y="84"/>
                  </a:lnTo>
                  <a:lnTo>
                    <a:pt x="61" y="59"/>
                  </a:lnTo>
                  <a:lnTo>
                    <a:pt x="84" y="42"/>
                  </a:lnTo>
                  <a:lnTo>
                    <a:pt x="112" y="36"/>
                  </a:lnTo>
                  <a:lnTo>
                    <a:pt x="194" y="36"/>
                  </a:lnTo>
                  <a:lnTo>
                    <a:pt x="199" y="30"/>
                  </a:lnTo>
                  <a:lnTo>
                    <a:pt x="182" y="18"/>
                  </a:lnTo>
                  <a:lnTo>
                    <a:pt x="163" y="8"/>
                  </a:lnTo>
                  <a:lnTo>
                    <a:pt x="140" y="2"/>
                  </a:lnTo>
                  <a:lnTo>
                    <a:pt x="114" y="0"/>
                  </a:lnTo>
                  <a:close/>
                  <a:moveTo>
                    <a:pt x="207" y="102"/>
                  </a:moveTo>
                  <a:lnTo>
                    <a:pt x="113" y="102"/>
                  </a:lnTo>
                  <a:lnTo>
                    <a:pt x="113" y="136"/>
                  </a:lnTo>
                  <a:lnTo>
                    <a:pt x="169" y="136"/>
                  </a:lnTo>
                  <a:lnTo>
                    <a:pt x="169" y="177"/>
                  </a:lnTo>
                  <a:lnTo>
                    <a:pt x="158" y="184"/>
                  </a:lnTo>
                  <a:lnTo>
                    <a:pt x="145" y="189"/>
                  </a:lnTo>
                  <a:lnTo>
                    <a:pt x="131" y="193"/>
                  </a:lnTo>
                  <a:lnTo>
                    <a:pt x="116" y="194"/>
                  </a:lnTo>
                  <a:lnTo>
                    <a:pt x="207" y="194"/>
                  </a:lnTo>
                  <a:lnTo>
                    <a:pt x="207" y="102"/>
                  </a:lnTo>
                  <a:close/>
                  <a:moveTo>
                    <a:pt x="194" y="36"/>
                  </a:moveTo>
                  <a:lnTo>
                    <a:pt x="112" y="36"/>
                  </a:lnTo>
                  <a:lnTo>
                    <a:pt x="132" y="38"/>
                  </a:lnTo>
                  <a:lnTo>
                    <a:pt x="148" y="42"/>
                  </a:lnTo>
                  <a:lnTo>
                    <a:pt x="162" y="50"/>
                  </a:lnTo>
                  <a:lnTo>
                    <a:pt x="175" y="60"/>
                  </a:lnTo>
                  <a:lnTo>
                    <a:pt x="194" y="36"/>
                  </a:lnTo>
                  <a:close/>
                </a:path>
              </a:pathLst>
            </a:cu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776" y="504"/>
              <a:ext cx="166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1776" y="428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1776" y="410"/>
              <a:ext cx="150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1776" y="334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4"/>
            <p:cNvSpPr>
              <a:spLocks noChangeShapeType="1"/>
            </p:cNvSpPr>
            <p:nvPr/>
          </p:nvSpPr>
          <p:spPr bwMode="auto">
            <a:xfrm>
              <a:off x="1776" y="317"/>
              <a:ext cx="164" cy="0"/>
            </a:xfrm>
            <a:prstGeom prst="line">
              <a:avLst/>
            </a:prstGeom>
            <a:noFill/>
            <a:ln w="2159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3" y="300"/>
              <a:ext cx="218" cy="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2247" y="504"/>
              <a:ext cx="166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2246" y="428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2247" y="410"/>
              <a:ext cx="150" cy="0"/>
            </a:xfrm>
            <a:prstGeom prst="line">
              <a:avLst/>
            </a:prstGeom>
            <a:noFill/>
            <a:ln w="2286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2246" y="334"/>
              <a:ext cx="39" cy="58"/>
            </a:xfrm>
            <a:prstGeom prst="rect">
              <a:avLst/>
            </a:prstGeom>
            <a:solidFill>
              <a:srgbClr val="5E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247" y="317"/>
              <a:ext cx="164" cy="0"/>
            </a:xfrm>
            <a:prstGeom prst="line">
              <a:avLst/>
            </a:prstGeom>
            <a:noFill/>
            <a:ln w="21590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2" y="300"/>
              <a:ext cx="193" cy="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2766" y="336"/>
              <a:ext cx="0" cy="186"/>
            </a:xfrm>
            <a:prstGeom prst="line">
              <a:avLst/>
            </a:prstGeom>
            <a:noFill/>
            <a:ln w="24917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2676" y="318"/>
              <a:ext cx="180" cy="0"/>
            </a:xfrm>
            <a:prstGeom prst="line">
              <a:avLst/>
            </a:prstGeom>
            <a:noFill/>
            <a:ln w="22911">
              <a:solidFill>
                <a:srgbClr val="5E6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96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Distrust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become skeptical of marketers and marketing content</a:t>
            </a:r>
          </a:p>
          <a:p>
            <a:pPr lvl="1"/>
            <a:r>
              <a:rPr lang="en-US" sz="2800" dirty="0" smtClean="0"/>
              <a:t>Build resistances to messages</a:t>
            </a:r>
          </a:p>
          <a:p>
            <a:r>
              <a:rPr lang="en-US" sz="3200" dirty="0" smtClean="0"/>
              <a:t>We begin to ignore messages</a:t>
            </a:r>
          </a:p>
          <a:p>
            <a:pPr lvl="1"/>
            <a:r>
              <a:rPr lang="en-US" sz="2800" dirty="0" smtClean="0"/>
              <a:t>Pass up on deals and offers that seem “too good to be true”</a:t>
            </a:r>
          </a:p>
          <a:p>
            <a:r>
              <a:rPr lang="en-US" sz="3200" dirty="0" smtClean="0"/>
              <a:t>We go to war</a:t>
            </a:r>
          </a:p>
          <a:p>
            <a:pPr lvl="1"/>
            <a:r>
              <a:rPr lang="en-US" sz="2800" dirty="0" smtClean="0"/>
              <a:t>Buying an item on discount is deemed a victory</a:t>
            </a:r>
          </a:p>
          <a:p>
            <a:r>
              <a:rPr lang="en-US" sz="3200" dirty="0" smtClean="0"/>
              <a:t>We view </a:t>
            </a:r>
            <a:r>
              <a:rPr lang="en-US" sz="3200" dirty="0"/>
              <a:t>marketing </a:t>
            </a:r>
            <a:r>
              <a:rPr lang="en-US" sz="3200" dirty="0" smtClean="0"/>
              <a:t>communications as tricks and marketers as tricksters</a:t>
            </a:r>
            <a:endParaRPr lang="en-US" sz="3200" dirty="0"/>
          </a:p>
          <a:p>
            <a:pPr lvl="1"/>
            <a:endParaRPr lang="en-US" sz="28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05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marketing </a:t>
            </a:r>
            <a:r>
              <a:rPr lang="en-US" dirty="0" smtClean="0"/>
              <a:t>tricks are 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Quantity surcharges</a:t>
            </a:r>
          </a:p>
          <a:p>
            <a:pPr lvl="1"/>
            <a:r>
              <a:rPr lang="en-US" dirty="0" smtClean="0"/>
              <a:t>Charging more per unit for larger quantity offerings</a:t>
            </a:r>
          </a:p>
          <a:p>
            <a:r>
              <a:rPr lang="en-US" dirty="0" smtClean="0"/>
              <a:t>Product placement advertising</a:t>
            </a:r>
          </a:p>
          <a:p>
            <a:pPr lvl="1"/>
            <a:r>
              <a:rPr lang="en-US" dirty="0" smtClean="0"/>
              <a:t>The integration of products and brands into media (e.g., television and film)</a:t>
            </a:r>
          </a:p>
          <a:p>
            <a:r>
              <a:rPr lang="en-US" dirty="0" smtClean="0"/>
              <a:t>Subliminal priming</a:t>
            </a:r>
          </a:p>
          <a:p>
            <a:pPr lvl="1"/>
            <a:r>
              <a:rPr lang="en-US" dirty="0" smtClean="0"/>
              <a:t>Coca-Cola in the movie theater </a:t>
            </a:r>
            <a:r>
              <a:rPr lang="en-US" sz="1200" dirty="0" smtClean="0"/>
              <a:t>(</a:t>
            </a:r>
            <a:r>
              <a:rPr lang="en-US" sz="1200" dirty="0" err="1" smtClean="0"/>
              <a:t>Vicary</a:t>
            </a:r>
            <a:r>
              <a:rPr lang="en-US" sz="1200" dirty="0" smtClean="0"/>
              <a:t> 1957)</a:t>
            </a:r>
          </a:p>
          <a:p>
            <a:pPr lvl="1"/>
            <a:r>
              <a:rPr lang="en-US" dirty="0" smtClean="0"/>
              <a:t>Laws exist in the USA, UK and Australia that make subliminal priming illegal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digging deeper…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Quantity surcharges</a:t>
            </a:r>
          </a:p>
          <a:p>
            <a:pPr lvl="1"/>
            <a:r>
              <a:rPr lang="en-US" dirty="0" smtClean="0"/>
              <a:t>Margins are smaller with standard sizes, saving consumers money </a:t>
            </a:r>
            <a:r>
              <a:rPr lang="en-US" sz="1200" dirty="0" smtClean="0"/>
              <a:t>(Sprott et al. 2003)</a:t>
            </a:r>
          </a:p>
          <a:p>
            <a:r>
              <a:rPr lang="en-US" dirty="0" smtClean="0"/>
              <a:t>Product placement advertising</a:t>
            </a:r>
          </a:p>
          <a:p>
            <a:pPr lvl="1"/>
            <a:r>
              <a:rPr lang="en-US" dirty="0" smtClean="0"/>
              <a:t>When done correctly, product placement increases viewer enjoyment </a:t>
            </a:r>
            <a:r>
              <a:rPr lang="en-US" sz="1200" dirty="0" smtClean="0"/>
              <a:t>(Gillespie et al. 2018)</a:t>
            </a:r>
          </a:p>
          <a:p>
            <a:r>
              <a:rPr lang="en-US" dirty="0" smtClean="0"/>
              <a:t>Subliminal priming</a:t>
            </a:r>
          </a:p>
          <a:p>
            <a:pPr lvl="1"/>
            <a:r>
              <a:rPr lang="en-US" dirty="0" smtClean="0"/>
              <a:t>This study simply never occurred. Seriously, it was completely made up.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1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such, maybe not all marketers are evil?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growing </a:t>
            </a:r>
            <a:r>
              <a:rPr lang="en-US" dirty="0" smtClean="0"/>
              <a:t>body of research is dedicated to the best interests of consumers and consumer welfare</a:t>
            </a:r>
          </a:p>
          <a:p>
            <a:pPr lvl="1"/>
            <a:r>
              <a:rPr lang="en-US" dirty="0" smtClean="0"/>
              <a:t>Transformative </a:t>
            </a:r>
            <a:r>
              <a:rPr lang="en-US" dirty="0" smtClean="0"/>
              <a:t>consumer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/>
              <a:t>Public policy</a:t>
            </a:r>
          </a:p>
          <a:p>
            <a:pPr lvl="1"/>
            <a:r>
              <a:rPr lang="en-US" dirty="0"/>
              <a:t>Marketing ethics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Transformative consumer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Encourages, supports, </a:t>
            </a:r>
            <a:r>
              <a:rPr lang="en-US" dirty="0"/>
              <a:t>and </a:t>
            </a:r>
            <a:r>
              <a:rPr lang="en-US" dirty="0" smtClean="0"/>
              <a:t>publicizes </a:t>
            </a:r>
            <a:r>
              <a:rPr lang="en-US" dirty="0"/>
              <a:t>research that benefits consumer </a:t>
            </a:r>
            <a:r>
              <a:rPr lang="en-US" dirty="0" smtClean="0"/>
              <a:t>welfare and </a:t>
            </a:r>
            <a:r>
              <a:rPr lang="en-US" dirty="0"/>
              <a:t>quality of </a:t>
            </a:r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Addiction </a:t>
            </a:r>
          </a:p>
          <a:p>
            <a:pPr lvl="1"/>
            <a:r>
              <a:rPr lang="en-US" dirty="0" smtClean="0"/>
              <a:t>Healthy eating and dieting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aterialism 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outh</a:t>
            </a:r>
            <a:r>
              <a:rPr lang="en-US" dirty="0"/>
              <a:t>, risk and </a:t>
            </a:r>
            <a:r>
              <a:rPr lang="en-US" dirty="0" smtClean="0"/>
              <a:t>consumption </a:t>
            </a:r>
          </a:p>
          <a:p>
            <a:pPr lvl="1"/>
            <a:r>
              <a:rPr lang="en-US" dirty="0" smtClean="0"/>
              <a:t>Poverty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ustainable products</a:t>
            </a:r>
          </a:p>
          <a:p>
            <a:pPr lvl="1"/>
            <a:r>
              <a:rPr lang="en-US" dirty="0" smtClean="0"/>
              <a:t>Charitable giving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dollar effect </a:t>
            </a:r>
            <a:r>
              <a:rPr lang="en-US" sz="1800" dirty="0" smtClean="0"/>
              <a:t>(Soster et al.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a personal budget is spent to complete depletion?</a:t>
            </a:r>
          </a:p>
          <a:p>
            <a:pPr lvl="1"/>
            <a:r>
              <a:rPr lang="en-US" dirty="0" smtClean="0"/>
              <a:t>Considers materialism, mental accounting and satisfaction</a:t>
            </a:r>
          </a:p>
          <a:p>
            <a:r>
              <a:rPr lang="en-US" dirty="0" smtClean="0"/>
              <a:t>Pain of paying is associated with exhausting a budget</a:t>
            </a:r>
          </a:p>
          <a:p>
            <a:pPr lvl="1"/>
            <a:r>
              <a:rPr lang="en-US" dirty="0" smtClean="0"/>
              <a:t>Paying </a:t>
            </a:r>
            <a:r>
              <a:rPr lang="en-US" dirty="0" smtClean="0"/>
              <a:t>$19 </a:t>
            </a:r>
            <a:r>
              <a:rPr lang="en-US" dirty="0" smtClean="0"/>
              <a:t>from a </a:t>
            </a:r>
            <a:r>
              <a:rPr lang="en-US" dirty="0" smtClean="0"/>
              <a:t>$20 budget is more psychologically painful than paying $19 </a:t>
            </a:r>
            <a:r>
              <a:rPr lang="en-US" dirty="0" smtClean="0"/>
              <a:t>from a </a:t>
            </a:r>
            <a:r>
              <a:rPr lang="en-US" dirty="0" smtClean="0"/>
              <a:t>$200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1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dollar </a:t>
            </a:r>
            <a:r>
              <a:rPr lang="en-US" dirty="0" smtClean="0"/>
              <a:t>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97136" cy="4351338"/>
          </a:xfrm>
        </p:spPr>
        <p:txBody>
          <a:bodyPr/>
          <a:lstStyle/>
          <a:p>
            <a:r>
              <a:rPr lang="en-US" dirty="0" smtClean="0"/>
              <a:t>Individuals are adverse to spending a budget to $0 </a:t>
            </a:r>
          </a:p>
          <a:p>
            <a:endParaRPr lang="en-US" dirty="0"/>
          </a:p>
        </p:txBody>
      </p:sp>
      <p:pic>
        <p:nvPicPr>
          <p:cNvPr id="3074" name="Picture 2" descr="Pilot study: aversion to spending $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657" y="2054451"/>
            <a:ext cx="49530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0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dollar </a:t>
            </a:r>
            <a:r>
              <a:rPr lang="en-US" dirty="0" smtClean="0"/>
              <a:t>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68636" cy="4351338"/>
          </a:xfrm>
        </p:spPr>
        <p:txBody>
          <a:bodyPr/>
          <a:lstStyle/>
          <a:p>
            <a:r>
              <a:rPr lang="en-US" dirty="0" smtClean="0"/>
              <a:t>When a budget is spent to $0 satisfaction with the purchased item decreases</a:t>
            </a:r>
          </a:p>
          <a:p>
            <a:pPr lvl="1"/>
            <a:r>
              <a:rPr lang="en-US" dirty="0" smtClean="0"/>
              <a:t>But only when earning money is difficult</a:t>
            </a:r>
          </a:p>
          <a:p>
            <a:pPr lvl="1"/>
            <a:r>
              <a:rPr lang="en-US" dirty="0" smtClean="0"/>
              <a:t>When there is no windfall</a:t>
            </a:r>
          </a:p>
          <a:p>
            <a:pPr lvl="1"/>
            <a:r>
              <a:rPr lang="en-US" dirty="0" smtClean="0"/>
              <a:t>And when budget replenishment is unknown</a:t>
            </a:r>
          </a:p>
          <a:p>
            <a:endParaRPr lang="en-US" dirty="0"/>
          </a:p>
        </p:txBody>
      </p:sp>
      <p:pic>
        <p:nvPicPr>
          <p:cNvPr id="2052" name="Picture 4" descr="Study 1: satisfaction with the second and third fil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1825625"/>
            <a:ext cx="49530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7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Choice-removal effect </a:t>
            </a:r>
            <a:r>
              <a:rPr lang="en-US" sz="1800" dirty="0" smtClean="0"/>
              <a:t>(Gillespie, Carroll and Otto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the “House Hunter” </a:t>
            </a:r>
            <a:r>
              <a:rPr lang="en-US" dirty="0"/>
              <a:t>effect </a:t>
            </a:r>
            <a:endParaRPr lang="en-US" dirty="0" smtClean="0"/>
          </a:p>
          <a:p>
            <a:r>
              <a:rPr lang="en-US" dirty="0" smtClean="0"/>
              <a:t>Generated </a:t>
            </a:r>
            <a:r>
              <a:rPr lang="en-US" dirty="0" smtClean="0"/>
              <a:t>from an undergraduate class project at UNM</a:t>
            </a:r>
          </a:p>
          <a:p>
            <a:r>
              <a:rPr lang="en-US" dirty="0" smtClean="0"/>
              <a:t>Choice sets are often either too large, or too difficult to make a confident decision</a:t>
            </a:r>
          </a:p>
          <a:p>
            <a:r>
              <a:rPr lang="en-US" dirty="0"/>
              <a:t>Removing choices from a choice set prior to making a decision</a:t>
            </a:r>
          </a:p>
          <a:p>
            <a:pPr lvl="1"/>
            <a:r>
              <a:rPr lang="en-US" dirty="0" smtClean="0"/>
              <a:t>Should result in a </a:t>
            </a:r>
            <a:r>
              <a:rPr lang="en-US" dirty="0" smtClean="0"/>
              <a:t>better </a:t>
            </a:r>
            <a:r>
              <a:rPr lang="en-US" dirty="0" smtClean="0"/>
              <a:t>and easier decision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removal in gambling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selected from one of three bets</a:t>
            </a:r>
          </a:p>
          <a:p>
            <a:r>
              <a:rPr lang="en-US" dirty="0" smtClean="0"/>
              <a:t>Each bet had an expected payout</a:t>
            </a:r>
          </a:p>
          <a:p>
            <a:pPr lvl="1"/>
            <a:r>
              <a:rPr lang="en-US" dirty="0" smtClean="0">
                <a:effectLst/>
              </a:rPr>
              <a:t>75</a:t>
            </a:r>
            <a:r>
              <a:rPr lang="en-US" dirty="0">
                <a:effectLst/>
              </a:rPr>
              <a:t>% chance of winning $</a:t>
            </a:r>
            <a:r>
              <a:rPr lang="en-US" dirty="0" smtClean="0">
                <a:effectLst/>
              </a:rPr>
              <a:t>15, $11.25 payout </a:t>
            </a:r>
          </a:p>
          <a:p>
            <a:pPr lvl="1"/>
            <a:r>
              <a:rPr lang="en-US" dirty="0" smtClean="0">
                <a:effectLst/>
              </a:rPr>
              <a:t>25</a:t>
            </a:r>
            <a:r>
              <a:rPr lang="en-US" dirty="0">
                <a:effectLst/>
              </a:rPr>
              <a:t>% chance of winning $</a:t>
            </a:r>
            <a:r>
              <a:rPr lang="en-US" dirty="0" smtClean="0">
                <a:effectLst/>
              </a:rPr>
              <a:t>40, $10.00 payout</a:t>
            </a:r>
          </a:p>
          <a:p>
            <a:pPr lvl="1"/>
            <a:r>
              <a:rPr lang="en-US" dirty="0" smtClean="0">
                <a:effectLst/>
              </a:rPr>
              <a:t>25</a:t>
            </a:r>
            <a:r>
              <a:rPr lang="en-US" dirty="0">
                <a:effectLst/>
              </a:rPr>
              <a:t>% chance of winning $</a:t>
            </a:r>
            <a:r>
              <a:rPr lang="en-US" dirty="0" smtClean="0">
                <a:effectLst/>
              </a:rPr>
              <a:t>35, $8.75 payout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817" y="2632623"/>
            <a:ext cx="4572396" cy="27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8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5182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MARKETERS ARE EVIL</a:t>
            </a:r>
            <a:endParaRPr lang="en-US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97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removal in house hunting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selected from a set of three homes</a:t>
            </a:r>
          </a:p>
          <a:p>
            <a:r>
              <a:rPr lang="en-US" dirty="0" smtClean="0"/>
              <a:t>Two of the homes were similar while the third was unique</a:t>
            </a:r>
          </a:p>
          <a:p>
            <a:pPr lvl="1"/>
            <a:r>
              <a:rPr lang="en-US" dirty="0" smtClean="0"/>
              <a:t>Individuals in western cultures generally possess a need for uniqueness, and as such should be attracted to the unique option</a:t>
            </a:r>
          </a:p>
          <a:p>
            <a:r>
              <a:rPr lang="en-US" dirty="0" smtClean="0"/>
              <a:t>An additional condition was added in which individuals were asked to only imagine which option they would remove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removal in house hunting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687" y="2081774"/>
            <a:ext cx="4572396" cy="27434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81774"/>
            <a:ext cx="4572396" cy="274343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3021" y="1690688"/>
            <a:ext cx="5527222" cy="3624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removal in house hunting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687" y="2081774"/>
            <a:ext cx="4572396" cy="27434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81774"/>
            <a:ext cx="4572396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policy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 research used to direct and guide public policy</a:t>
            </a:r>
          </a:p>
          <a:p>
            <a:r>
              <a:rPr lang="en-US" dirty="0" smtClean="0"/>
              <a:t>Addresses the relationship between marketing and the public interest</a:t>
            </a:r>
          </a:p>
          <a:p>
            <a:pPr lvl="1"/>
            <a:r>
              <a:rPr lang="en-US" dirty="0" smtClean="0"/>
              <a:t>Economic development</a:t>
            </a:r>
          </a:p>
          <a:p>
            <a:pPr lvl="1"/>
            <a:r>
              <a:rPr lang="en-US" dirty="0" smtClean="0"/>
              <a:t>Globalization</a:t>
            </a:r>
          </a:p>
          <a:p>
            <a:pPr lvl="1"/>
            <a:r>
              <a:rPr lang="en-US" dirty="0" smtClean="0"/>
              <a:t>Ecology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afety </a:t>
            </a:r>
            <a:r>
              <a:rPr lang="en-US" dirty="0"/>
              <a:t>and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Consumer </a:t>
            </a:r>
            <a:r>
              <a:rPr lang="en-US" dirty="0"/>
              <a:t>vulnerability and </a:t>
            </a:r>
            <a:r>
              <a:rPr lang="en-US" dirty="0" smtClean="0"/>
              <a:t>protection</a:t>
            </a:r>
          </a:p>
          <a:p>
            <a:pPr lvl="1"/>
            <a:r>
              <a:rPr lang="en-US" dirty="0" smtClean="0"/>
              <a:t>Regulation </a:t>
            </a:r>
            <a:r>
              <a:rPr lang="en-US" dirty="0"/>
              <a:t>and </a:t>
            </a:r>
            <a:r>
              <a:rPr lang="en-US" dirty="0" smtClean="0"/>
              <a:t>deregulation</a:t>
            </a:r>
          </a:p>
          <a:p>
            <a:pPr lvl="1"/>
            <a:r>
              <a:rPr lang="en-US" dirty="0" smtClean="0"/>
              <a:t>Antitrust</a:t>
            </a:r>
            <a:r>
              <a:rPr lang="en-US" dirty="0"/>
              <a:t>, privacy, and intellectual </a:t>
            </a:r>
            <a:r>
              <a:rPr lang="en-US" dirty="0" smtClean="0"/>
              <a:t>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Considerations of ethical decision making in marketing</a:t>
            </a:r>
          </a:p>
          <a:p>
            <a:pPr lvl="1"/>
            <a:r>
              <a:rPr lang="en-US" dirty="0" smtClean="0"/>
              <a:t>From both the manager and consumer </a:t>
            </a:r>
            <a:r>
              <a:rPr lang="en-US" dirty="0" smtClean="0"/>
              <a:t>perspective</a:t>
            </a:r>
          </a:p>
          <a:p>
            <a:r>
              <a:rPr lang="en-US" dirty="0" smtClean="0"/>
              <a:t>A consideration of best practices</a:t>
            </a:r>
          </a:p>
          <a:p>
            <a:pPr lvl="1"/>
            <a:r>
              <a:rPr lang="en-US" dirty="0" smtClean="0"/>
              <a:t>Insights for industry and firm level codes of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</a:t>
            </a:r>
            <a:r>
              <a:rPr lang="en-US" dirty="0" smtClean="0"/>
              <a:t>keywords </a:t>
            </a:r>
            <a:r>
              <a:rPr lang="en-US" sz="1800" dirty="0" smtClean="0"/>
              <a:t>(Gillespie, Manning, Ferrell and Ferrell)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price promotion keyword “sale” is regulated at federal, state and city levels</a:t>
            </a:r>
          </a:p>
          <a:p>
            <a:r>
              <a:rPr lang="en-US" dirty="0" smtClean="0"/>
              <a:t>Other keywords (e.g., “clearance,” “blow-out,” “liquidation”) are not regulated</a:t>
            </a:r>
          </a:p>
          <a:p>
            <a:pPr lvl="1"/>
            <a:r>
              <a:rPr lang="en-US" dirty="0" smtClean="0"/>
              <a:t>Considered “puffery” terms that only signal a retailer’s desire to sell inventory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74871" cy="4351338"/>
          </a:xfrm>
        </p:spPr>
        <p:txBody>
          <a:bodyPr/>
          <a:lstStyle/>
          <a:p>
            <a:r>
              <a:rPr lang="en-US" dirty="0" smtClean="0"/>
              <a:t>Consumer and manager depth of discount expectations are consistent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404" y="2106267"/>
            <a:ext cx="4572396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74871" cy="4351338"/>
          </a:xfrm>
        </p:spPr>
        <p:txBody>
          <a:bodyPr/>
          <a:lstStyle/>
          <a:p>
            <a:r>
              <a:rPr lang="en-US" dirty="0" smtClean="0"/>
              <a:t>Consumer and manager beliefs that retailers are obligated to reduce prices are considerably different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404" y="1825625"/>
            <a:ext cx="4572396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326" y="1461203"/>
            <a:ext cx="7427348" cy="44207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9764" y="3200400"/>
            <a:ext cx="9046029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52307" cy="4351338"/>
          </a:xfrm>
        </p:spPr>
        <p:txBody>
          <a:bodyPr/>
          <a:lstStyle/>
          <a:p>
            <a:r>
              <a:rPr lang="en-US" dirty="0" smtClean="0"/>
              <a:t>Consumers’ initial attitudes vary by price promotion</a:t>
            </a:r>
          </a:p>
          <a:p>
            <a:r>
              <a:rPr lang="en-US" dirty="0" smtClean="0"/>
              <a:t>This is due to expected depth of discounts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404" y="1825625"/>
            <a:ext cx="4572396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Marketers are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/>
              <a:t>make people buy things they don’t need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want to trick people</a:t>
            </a:r>
          </a:p>
          <a:p>
            <a:r>
              <a:rPr lang="en-US" dirty="0" smtClean="0"/>
              <a:t>They manufacture </a:t>
            </a:r>
            <a:r>
              <a:rPr lang="en-US" dirty="0" smtClean="0"/>
              <a:t>demand</a:t>
            </a:r>
          </a:p>
          <a:p>
            <a:r>
              <a:rPr lang="en-US" dirty="0" smtClean="0"/>
              <a:t>They are </a:t>
            </a:r>
            <a:r>
              <a:rPr lang="en-US" dirty="0" smtClean="0"/>
              <a:t>the reason that Americans are obsessed with commercialism</a:t>
            </a:r>
          </a:p>
          <a:p>
            <a:r>
              <a:rPr lang="en-US" dirty="0" smtClean="0"/>
              <a:t>They are </a:t>
            </a:r>
            <a:r>
              <a:rPr lang="en-US" dirty="0" smtClean="0"/>
              <a:t>responsible </a:t>
            </a:r>
            <a:r>
              <a:rPr lang="en-US" dirty="0" smtClean="0"/>
              <a:t>(at least in part) for </a:t>
            </a:r>
            <a:r>
              <a:rPr lang="en-US" dirty="0" smtClean="0"/>
              <a:t>the large amount of credit card debt in America</a:t>
            </a:r>
          </a:p>
        </p:txBody>
      </p:sp>
    </p:spTree>
    <p:extLst>
      <p:ext uri="{BB962C8B-B14F-4D97-AF65-F5344CB8AC3E}">
        <p14:creationId xmlns:p14="http://schemas.microsoft.com/office/powerpoint/2010/main" val="7553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326" y="1461203"/>
            <a:ext cx="7427348" cy="442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52307" cy="4351338"/>
          </a:xfrm>
        </p:spPr>
        <p:txBody>
          <a:bodyPr/>
          <a:lstStyle/>
          <a:p>
            <a:r>
              <a:rPr lang="en-US" dirty="0" smtClean="0"/>
              <a:t>Incongruences in actual vs. expected discounts resulted in attitude adjustments</a:t>
            </a:r>
          </a:p>
          <a:p>
            <a:r>
              <a:rPr lang="en-US" dirty="0" smtClean="0"/>
              <a:t>Congruencies in discounts resulted in consistent attitudes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885" y="1825625"/>
            <a:ext cx="5791702" cy="317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promotion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policy implications </a:t>
            </a:r>
          </a:p>
          <a:p>
            <a:pPr lvl="1"/>
            <a:r>
              <a:rPr lang="en-US" dirty="0" smtClean="0"/>
              <a:t>Clearance and other similar terms are not “puffery” from a consumer perspective</a:t>
            </a:r>
          </a:p>
          <a:p>
            <a:pPr lvl="1"/>
            <a:r>
              <a:rPr lang="en-US" dirty="0" smtClean="0"/>
              <a:t>Legislation </a:t>
            </a:r>
            <a:r>
              <a:rPr lang="en-US" dirty="0"/>
              <a:t>and regulations </a:t>
            </a:r>
            <a:r>
              <a:rPr lang="en-US" dirty="0" smtClean="0"/>
              <a:t>should be aligned with </a:t>
            </a:r>
            <a:r>
              <a:rPr lang="en-US" dirty="0"/>
              <a:t>consumer expectations</a:t>
            </a:r>
          </a:p>
          <a:p>
            <a:r>
              <a:rPr lang="en-US" dirty="0" smtClean="0"/>
              <a:t>Marketing ethics implications</a:t>
            </a:r>
          </a:p>
          <a:p>
            <a:pPr lvl="1"/>
            <a:r>
              <a:rPr lang="en-US" dirty="0" smtClean="0"/>
              <a:t>Price promotions are deceptive when the consumer is misled, causes potential or actual damage, or is harmful to the public welfare</a:t>
            </a:r>
          </a:p>
          <a:p>
            <a:pPr lvl="1"/>
            <a:r>
              <a:rPr lang="en-US" dirty="0" smtClean="0"/>
              <a:t>Clearance promotions that are not appropriately discounted could indeed mislead consumers, and are therefore unethical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Marketers are not inherently evil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all </a:t>
            </a:r>
            <a:r>
              <a:rPr lang="en-US" dirty="0" smtClean="0"/>
              <a:t>marketing efforts are designed </a:t>
            </a:r>
            <a:r>
              <a:rPr lang="en-US" dirty="0" smtClean="0"/>
              <a:t>to separate consumers from their money</a:t>
            </a:r>
          </a:p>
          <a:p>
            <a:r>
              <a:rPr lang="en-US" dirty="0" smtClean="0"/>
              <a:t>Marketing </a:t>
            </a:r>
            <a:r>
              <a:rPr lang="en-US" dirty="0" smtClean="0"/>
              <a:t>endeavors also focus on increasing consumer welfare and benefiting society</a:t>
            </a:r>
            <a:endParaRPr lang="en-US" dirty="0" smtClean="0"/>
          </a:p>
          <a:p>
            <a:pPr lvl="1"/>
            <a:r>
              <a:rPr lang="en-US" dirty="0" smtClean="0"/>
              <a:t>Transformative consumer research</a:t>
            </a:r>
            <a:endParaRPr lang="en-US" dirty="0" smtClean="0"/>
          </a:p>
          <a:p>
            <a:pPr lvl="1"/>
            <a:r>
              <a:rPr lang="en-US" dirty="0" smtClean="0"/>
              <a:t>Public policy</a:t>
            </a:r>
          </a:p>
          <a:p>
            <a:pPr lvl="1"/>
            <a:r>
              <a:rPr lang="en-US" dirty="0" smtClean="0"/>
              <a:t>Ethical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3732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Thank you and questions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perspective exist?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4085485"/>
            <a:ext cx="10515600" cy="4351338"/>
          </a:xfrm>
        </p:spPr>
        <p:txBody>
          <a:bodyPr/>
          <a:lstStyle/>
          <a:p>
            <a:r>
              <a:rPr lang="en-US" dirty="0" smtClean="0"/>
              <a:t>We, as consumers, cannot always communicate, recognize, or understand our own needs and wants</a:t>
            </a:r>
          </a:p>
          <a:p>
            <a:pPr lvl="1"/>
            <a:r>
              <a:rPr lang="en-US" dirty="0" smtClean="0"/>
              <a:t>To others but also to ourselves</a:t>
            </a:r>
            <a:endParaRPr lang="en-US" dirty="0"/>
          </a:p>
        </p:txBody>
      </p:sp>
      <p:pic>
        <p:nvPicPr>
          <p:cNvPr id="19" name="Picture 12" descr="3D Man F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6" y="2043930"/>
            <a:ext cx="1749500" cy="17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result for thin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16" y="2130999"/>
            <a:ext cx="2059352" cy="154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what do I need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54365"/>
            <a:ext cx="1602553" cy="160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8484577" y="2118946"/>
            <a:ext cx="624254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64" y="2546831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83" y="2564710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92" y="2585363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394" y="2564709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Image result for thin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0" y="2090221"/>
            <a:ext cx="1996098" cy="14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Image result for think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019" y="1954365"/>
            <a:ext cx="1304708" cy="189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94792" y="1776046"/>
            <a:ext cx="9504485" cy="21453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perspective exist?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4085485"/>
            <a:ext cx="10515600" cy="4351338"/>
          </a:xfrm>
        </p:spPr>
        <p:txBody>
          <a:bodyPr/>
          <a:lstStyle/>
          <a:p>
            <a:r>
              <a:rPr lang="en-US" dirty="0"/>
              <a:t>We make a purchase that, upon reflection, we cannot map onto our understood needs</a:t>
            </a:r>
          </a:p>
        </p:txBody>
      </p:sp>
      <p:pic>
        <p:nvPicPr>
          <p:cNvPr id="27" name="Picture 12" descr="3D Man F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6" y="2043930"/>
            <a:ext cx="1749500" cy="17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result for thin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16" y="2130999"/>
            <a:ext cx="2059352" cy="154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Image result for what do I need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54365"/>
            <a:ext cx="1602553" cy="160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8484577" y="2118946"/>
            <a:ext cx="624254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64" y="2546831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83" y="2564710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92" y="2585363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394" y="2564709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Image result for thin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0" y="2090221"/>
            <a:ext cx="1996098" cy="14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Image result for think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019" y="1954365"/>
            <a:ext cx="1304708" cy="189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4348883" y="1776046"/>
            <a:ext cx="7450394" cy="21453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3D Man F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6" y="2043930"/>
            <a:ext cx="1749500" cy="17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thin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16" y="2130999"/>
            <a:ext cx="2059352" cy="154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perspective exist?</a:t>
            </a:r>
            <a:endParaRPr lang="en-US" dirty="0"/>
          </a:p>
        </p:txBody>
      </p:sp>
      <p:pic>
        <p:nvPicPr>
          <p:cNvPr id="1026" name="Picture 2" descr="Image result for what do I need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54365"/>
            <a:ext cx="1602553" cy="160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484577" y="2118946"/>
            <a:ext cx="624254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0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64" y="2546831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83" y="2564710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92" y="2585363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394" y="2564709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4085485"/>
            <a:ext cx="10515600" cy="4351338"/>
          </a:xfrm>
        </p:spPr>
        <p:txBody>
          <a:bodyPr/>
          <a:lstStyle/>
          <a:p>
            <a:r>
              <a:rPr lang="en-US" dirty="0"/>
              <a:t>But we need to explain why we made the purchase </a:t>
            </a:r>
          </a:p>
          <a:p>
            <a:pPr lvl="1"/>
            <a:r>
              <a:rPr lang="en-US" dirty="0"/>
              <a:t>look for an explanation for why we made the purchase </a:t>
            </a:r>
            <a:endParaRPr lang="en-US" dirty="0" smtClean="0"/>
          </a:p>
        </p:txBody>
      </p:sp>
      <p:pic>
        <p:nvPicPr>
          <p:cNvPr id="19" name="Picture 18" descr="Image result for thin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0" y="2090221"/>
            <a:ext cx="1996098" cy="14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think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019" y="1954365"/>
            <a:ext cx="1304708" cy="189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849592" y="1776046"/>
            <a:ext cx="4949685" cy="21453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perspective exist?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4085485"/>
            <a:ext cx="10515600" cy="4351338"/>
          </a:xfrm>
        </p:spPr>
        <p:txBody>
          <a:bodyPr/>
          <a:lstStyle/>
          <a:p>
            <a:r>
              <a:rPr lang="en-US" dirty="0"/>
              <a:t>We protect our ego because it certainly isn’t our fault we made a “mistake”</a:t>
            </a:r>
          </a:p>
          <a:p>
            <a:pPr lvl="1"/>
            <a:r>
              <a:rPr lang="en-US" dirty="0"/>
              <a:t>We are perfect, rational beings that never make mistakes</a:t>
            </a:r>
          </a:p>
          <a:p>
            <a:pPr lvl="1"/>
            <a:r>
              <a:rPr lang="en-US" dirty="0"/>
              <a:t>And when we do make a mistake, we recognize our error and immediately correct</a:t>
            </a:r>
          </a:p>
        </p:txBody>
      </p:sp>
      <p:pic>
        <p:nvPicPr>
          <p:cNvPr id="17" name="Picture 12" descr="3D Man F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6" y="2043930"/>
            <a:ext cx="1749500" cy="17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Image result for thin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16" y="2130999"/>
            <a:ext cx="2059352" cy="154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what do I need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54365"/>
            <a:ext cx="1602553" cy="160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8484577" y="2118946"/>
            <a:ext cx="624254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64" y="2546831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83" y="2564710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92" y="2585363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394" y="2564709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Image result for thin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0" y="2090221"/>
            <a:ext cx="1996098" cy="14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Image result for think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019" y="1954365"/>
            <a:ext cx="1304708" cy="189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9049394" y="1776046"/>
            <a:ext cx="2749883" cy="21453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perspective exist?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4085485"/>
            <a:ext cx="10515600" cy="4351338"/>
          </a:xfrm>
        </p:spPr>
        <p:txBody>
          <a:bodyPr/>
          <a:lstStyle/>
          <a:p>
            <a:r>
              <a:rPr lang="en-US" dirty="0"/>
              <a:t>Marketers become the easy target, and as such…</a:t>
            </a:r>
          </a:p>
        </p:txBody>
      </p:sp>
      <p:pic>
        <p:nvPicPr>
          <p:cNvPr id="17" name="Picture 12" descr="3D Man F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6" y="2043930"/>
            <a:ext cx="1749500" cy="17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Image result for thin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16" y="2130999"/>
            <a:ext cx="2059352" cy="154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what do I need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54365"/>
            <a:ext cx="1602553" cy="160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8484577" y="2118946"/>
            <a:ext cx="624254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64" y="2546831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83" y="2564710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92" y="2585363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Image result for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394" y="2564709"/>
            <a:ext cx="666635" cy="6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Image result for thin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0" y="2090221"/>
            <a:ext cx="1996098" cy="14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Google ilk sayfaya yÃ¼kselmek zordur ve iyi bir SEO haritasÄ± ve uygulamalarÄ± ister. Bununla birlikte uzman kiÅinin yaptÄ±ÄÄ± SEO ile google ilk sayfa hayal deÄildir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47" y="1982743"/>
            <a:ext cx="1832094" cy="1832094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2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45518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“Marketers </a:t>
            </a:r>
            <a:r>
              <a:rPr lang="en-US" dirty="0" smtClean="0"/>
              <a:t>somehow </a:t>
            </a:r>
            <a:r>
              <a:rPr lang="en-US" b="1" dirty="0" smtClean="0"/>
              <a:t>tricked</a:t>
            </a:r>
            <a:r>
              <a:rPr lang="en-US" dirty="0" smtClean="0"/>
              <a:t> me </a:t>
            </a:r>
            <a:r>
              <a:rPr lang="en-US" dirty="0" smtClean="0"/>
              <a:t>into </a:t>
            </a:r>
            <a:r>
              <a:rPr lang="en-US" dirty="0" smtClean="0"/>
              <a:t>buying it!!!”</a:t>
            </a:r>
            <a:endParaRPr lang="en-US" dirty="0"/>
          </a:p>
        </p:txBody>
      </p:sp>
      <p:pic>
        <p:nvPicPr>
          <p:cNvPr id="7" name="Picture 8" descr="Image result for thin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486" y="3747286"/>
            <a:ext cx="1382832" cy="201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0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1161</Words>
  <Application>Microsoft Office PowerPoint</Application>
  <PresentationFormat>Widescreen</PresentationFormat>
  <Paragraphs>150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Consumer Welfare</vt:lpstr>
      <vt:lpstr>MARKETERS ARE EVIL</vt:lpstr>
      <vt:lpstr>Marketers are evil</vt:lpstr>
      <vt:lpstr>Why does this perspective exist?</vt:lpstr>
      <vt:lpstr>Why does this perspective exist?</vt:lpstr>
      <vt:lpstr>Why does this perspective exist?</vt:lpstr>
      <vt:lpstr>Why does this perspective exist?</vt:lpstr>
      <vt:lpstr>Why does this perspective exist?</vt:lpstr>
      <vt:lpstr>PowerPoint Presentation</vt:lpstr>
      <vt:lpstr>Distrust results</vt:lpstr>
      <vt:lpstr>Examples of marketing tricks are many</vt:lpstr>
      <vt:lpstr>But digging deeper…</vt:lpstr>
      <vt:lpstr>As such, maybe not all marketers are evil?</vt:lpstr>
      <vt:lpstr>Transformative consumer research</vt:lpstr>
      <vt:lpstr>The bottom dollar effect (Soster et al. 2014)</vt:lpstr>
      <vt:lpstr>The bottom dollar effect</vt:lpstr>
      <vt:lpstr>The bottom dollar effect</vt:lpstr>
      <vt:lpstr>Choice-removal effect (Gillespie, Carroll and Otto 2016)</vt:lpstr>
      <vt:lpstr>Choice removal in gambling</vt:lpstr>
      <vt:lpstr>Choice removal in house hunting</vt:lpstr>
      <vt:lpstr>Choice removal in house hunting</vt:lpstr>
      <vt:lpstr>Choice removal in house hunting</vt:lpstr>
      <vt:lpstr>Public policy marketing research</vt:lpstr>
      <vt:lpstr>Marketing ethics</vt:lpstr>
      <vt:lpstr>Price promotion keywords (Gillespie, Manning, Ferrell and Ferrell)</vt:lpstr>
      <vt:lpstr>Price promotion keywords</vt:lpstr>
      <vt:lpstr>Price promotion keywords</vt:lpstr>
      <vt:lpstr>Price promotion keywords</vt:lpstr>
      <vt:lpstr>Price promotion keywords</vt:lpstr>
      <vt:lpstr>Price promotion keywords</vt:lpstr>
      <vt:lpstr>Price promotion keywords</vt:lpstr>
      <vt:lpstr>Price promotion keywords</vt:lpstr>
      <vt:lpstr>In summation</vt:lpstr>
      <vt:lpstr>Thank you and questions?</vt:lpstr>
    </vt:vector>
  </TitlesOfParts>
  <Company>University of New Mexico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Welfare</dc:title>
  <dc:creator>Anderson School of Management</dc:creator>
  <cp:lastModifiedBy>Anderson School of Management</cp:lastModifiedBy>
  <cp:revision>76</cp:revision>
  <dcterms:created xsi:type="dcterms:W3CDTF">2018-04-02T20:51:01Z</dcterms:created>
  <dcterms:modified xsi:type="dcterms:W3CDTF">2018-04-06T07:36:40Z</dcterms:modified>
</cp:coreProperties>
</file>