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48" r:id="rId1"/>
  </p:sldMasterIdLst>
  <p:notesMasterIdLst>
    <p:notesMasterId r:id="rId31"/>
  </p:notesMasterIdLst>
  <p:handoutMasterIdLst>
    <p:handoutMasterId r:id="rId32"/>
  </p:handoutMasterIdLst>
  <p:sldIdLst>
    <p:sldId id="256" r:id="rId2"/>
    <p:sldId id="277" r:id="rId3"/>
    <p:sldId id="298" r:id="rId4"/>
    <p:sldId id="299" r:id="rId5"/>
    <p:sldId id="300" r:id="rId6"/>
    <p:sldId id="301" r:id="rId7"/>
    <p:sldId id="258" r:id="rId8"/>
    <p:sldId id="274" r:id="rId9"/>
    <p:sldId id="292" r:id="rId10"/>
    <p:sldId id="293" r:id="rId11"/>
    <p:sldId id="282" r:id="rId12"/>
    <p:sldId id="264" r:id="rId13"/>
    <p:sldId id="297" r:id="rId14"/>
    <p:sldId id="259" r:id="rId15"/>
    <p:sldId id="284" r:id="rId16"/>
    <p:sldId id="271" r:id="rId17"/>
    <p:sldId id="294" r:id="rId18"/>
    <p:sldId id="295" r:id="rId19"/>
    <p:sldId id="296" r:id="rId20"/>
    <p:sldId id="270" r:id="rId21"/>
    <p:sldId id="281" r:id="rId22"/>
    <p:sldId id="276" r:id="rId23"/>
    <p:sldId id="272" r:id="rId24"/>
    <p:sldId id="273" r:id="rId25"/>
    <p:sldId id="287" r:id="rId26"/>
    <p:sldId id="289" r:id="rId27"/>
    <p:sldId id="288" r:id="rId28"/>
    <p:sldId id="291" r:id="rId29"/>
    <p:sldId id="302"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93AC"/>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31" autoAdjust="0"/>
    <p:restoredTop sz="94476" autoAdjust="0"/>
  </p:normalViewPr>
  <p:slideViewPr>
    <p:cSldViewPr snapToGrid="0">
      <p:cViewPr varScale="1">
        <p:scale>
          <a:sx n="117" d="100"/>
          <a:sy n="117" d="100"/>
        </p:scale>
        <p:origin x="108"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33C172B-1BD6-48B6-96CF-DB04055B02CB}" type="datetimeFigureOut">
              <a:rPr lang="en-US" smtClean="0"/>
              <a:t>3/30/2018</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0402CC-1845-4B05-951E-853CDD8E1E87}" type="slidenum">
              <a:rPr lang="en-US" smtClean="0"/>
              <a:t>‹#›</a:t>
            </a:fld>
            <a:endParaRPr lang="en-US" dirty="0"/>
          </a:p>
        </p:txBody>
      </p:sp>
    </p:spTree>
    <p:extLst>
      <p:ext uri="{BB962C8B-B14F-4D97-AF65-F5344CB8AC3E}">
        <p14:creationId xmlns:p14="http://schemas.microsoft.com/office/powerpoint/2010/main" val="478717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5DEF03-BD90-4100-9104-04AAE5D7F5A7}" type="datetimeFigureOut">
              <a:rPr lang="en-US" smtClean="0"/>
              <a:t>3/30/2018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373288-8121-478F-94AA-08216C7046DF}" type="slidenum">
              <a:rPr lang="en-US" smtClean="0"/>
              <a:t>‹#›</a:t>
            </a:fld>
            <a:endParaRPr lang="en-US" dirty="0"/>
          </a:p>
        </p:txBody>
      </p:sp>
    </p:spTree>
    <p:extLst>
      <p:ext uri="{BB962C8B-B14F-4D97-AF65-F5344CB8AC3E}">
        <p14:creationId xmlns:p14="http://schemas.microsoft.com/office/powerpoint/2010/main" val="2058051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373288-8121-478F-94AA-08216C7046DF}" type="slidenum">
              <a:rPr lang="en-US" smtClean="0"/>
              <a:t>1</a:t>
            </a:fld>
            <a:endParaRPr lang="en-US" dirty="0"/>
          </a:p>
        </p:txBody>
      </p:sp>
    </p:spTree>
    <p:extLst>
      <p:ext uri="{BB962C8B-B14F-4D97-AF65-F5344CB8AC3E}">
        <p14:creationId xmlns:p14="http://schemas.microsoft.com/office/powerpoint/2010/main" val="697131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373288-8121-478F-94AA-08216C7046DF}" type="slidenum">
              <a:rPr lang="en-US" smtClean="0"/>
              <a:t>16</a:t>
            </a:fld>
            <a:endParaRPr lang="en-US"/>
          </a:p>
        </p:txBody>
      </p:sp>
    </p:spTree>
    <p:extLst>
      <p:ext uri="{BB962C8B-B14F-4D97-AF65-F5344CB8AC3E}">
        <p14:creationId xmlns:p14="http://schemas.microsoft.com/office/powerpoint/2010/main" val="1008265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373288-8121-478F-94AA-08216C7046DF}" type="slidenum">
              <a:rPr lang="en-US" smtClean="0"/>
              <a:t>20</a:t>
            </a:fld>
            <a:endParaRPr lang="en-US"/>
          </a:p>
        </p:txBody>
      </p:sp>
    </p:spTree>
    <p:extLst>
      <p:ext uri="{BB962C8B-B14F-4D97-AF65-F5344CB8AC3E}">
        <p14:creationId xmlns:p14="http://schemas.microsoft.com/office/powerpoint/2010/main" val="271288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373288-8121-478F-94AA-08216C7046DF}" type="slidenum">
              <a:rPr lang="en-US" smtClean="0"/>
              <a:t>21</a:t>
            </a:fld>
            <a:endParaRPr lang="en-US"/>
          </a:p>
        </p:txBody>
      </p:sp>
    </p:spTree>
    <p:extLst>
      <p:ext uri="{BB962C8B-B14F-4D97-AF65-F5344CB8AC3E}">
        <p14:creationId xmlns:p14="http://schemas.microsoft.com/office/powerpoint/2010/main" val="3705641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373288-8121-478F-94AA-08216C7046DF}" type="slidenum">
              <a:rPr lang="en-US" smtClean="0"/>
              <a:t>22</a:t>
            </a:fld>
            <a:endParaRPr lang="en-US" dirty="0"/>
          </a:p>
        </p:txBody>
      </p:sp>
    </p:spTree>
    <p:extLst>
      <p:ext uri="{BB962C8B-B14F-4D97-AF65-F5344CB8AC3E}">
        <p14:creationId xmlns:p14="http://schemas.microsoft.com/office/powerpoint/2010/main" val="1259053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373288-8121-478F-94AA-08216C7046DF}" type="slidenum">
              <a:rPr lang="en-US" smtClean="0"/>
              <a:t>23</a:t>
            </a:fld>
            <a:endParaRPr lang="en-US" dirty="0"/>
          </a:p>
        </p:txBody>
      </p:sp>
    </p:spTree>
    <p:extLst>
      <p:ext uri="{BB962C8B-B14F-4D97-AF65-F5344CB8AC3E}">
        <p14:creationId xmlns:p14="http://schemas.microsoft.com/office/powerpoint/2010/main" val="42826529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373288-8121-478F-94AA-08216C7046DF}" type="slidenum">
              <a:rPr lang="en-US" smtClean="0"/>
              <a:t>24</a:t>
            </a:fld>
            <a:endParaRPr lang="en-US" dirty="0"/>
          </a:p>
        </p:txBody>
      </p:sp>
    </p:spTree>
    <p:extLst>
      <p:ext uri="{BB962C8B-B14F-4D97-AF65-F5344CB8AC3E}">
        <p14:creationId xmlns:p14="http://schemas.microsoft.com/office/powerpoint/2010/main" val="3755757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373288-8121-478F-94AA-08216C7046DF}" type="slidenum">
              <a:rPr lang="en-US" smtClean="0"/>
              <a:t>25</a:t>
            </a:fld>
            <a:endParaRPr lang="en-US" dirty="0"/>
          </a:p>
        </p:txBody>
      </p:sp>
    </p:spTree>
    <p:extLst>
      <p:ext uri="{BB962C8B-B14F-4D97-AF65-F5344CB8AC3E}">
        <p14:creationId xmlns:p14="http://schemas.microsoft.com/office/powerpoint/2010/main" val="37464721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373288-8121-478F-94AA-08216C7046DF}" type="slidenum">
              <a:rPr lang="en-US" smtClean="0"/>
              <a:t>26</a:t>
            </a:fld>
            <a:endParaRPr lang="en-US" dirty="0"/>
          </a:p>
        </p:txBody>
      </p:sp>
    </p:spTree>
    <p:extLst>
      <p:ext uri="{BB962C8B-B14F-4D97-AF65-F5344CB8AC3E}">
        <p14:creationId xmlns:p14="http://schemas.microsoft.com/office/powerpoint/2010/main" val="32226668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373288-8121-478F-94AA-08216C7046DF}" type="slidenum">
              <a:rPr lang="en-US" smtClean="0"/>
              <a:t>27</a:t>
            </a:fld>
            <a:endParaRPr lang="en-US" dirty="0"/>
          </a:p>
        </p:txBody>
      </p:sp>
    </p:spTree>
    <p:extLst>
      <p:ext uri="{BB962C8B-B14F-4D97-AF65-F5344CB8AC3E}">
        <p14:creationId xmlns:p14="http://schemas.microsoft.com/office/powerpoint/2010/main" val="731327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373288-8121-478F-94AA-08216C7046DF}" type="slidenum">
              <a:rPr lang="en-US" smtClean="0"/>
              <a:t>2</a:t>
            </a:fld>
            <a:endParaRPr lang="en-US" dirty="0"/>
          </a:p>
        </p:txBody>
      </p:sp>
    </p:spTree>
    <p:extLst>
      <p:ext uri="{BB962C8B-B14F-4D97-AF65-F5344CB8AC3E}">
        <p14:creationId xmlns:p14="http://schemas.microsoft.com/office/powerpoint/2010/main" val="4075200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373288-8121-478F-94AA-08216C7046DF}" type="slidenum">
              <a:rPr lang="en-US" smtClean="0"/>
              <a:t>7</a:t>
            </a:fld>
            <a:endParaRPr lang="en-US" dirty="0"/>
          </a:p>
        </p:txBody>
      </p:sp>
    </p:spTree>
    <p:extLst>
      <p:ext uri="{BB962C8B-B14F-4D97-AF65-F5344CB8AC3E}">
        <p14:creationId xmlns:p14="http://schemas.microsoft.com/office/powerpoint/2010/main" val="479474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373288-8121-478F-94AA-08216C7046DF}" type="slidenum">
              <a:rPr lang="en-US" smtClean="0"/>
              <a:t>8</a:t>
            </a:fld>
            <a:endParaRPr lang="en-US" dirty="0"/>
          </a:p>
        </p:txBody>
      </p:sp>
    </p:spTree>
    <p:extLst>
      <p:ext uri="{BB962C8B-B14F-4D97-AF65-F5344CB8AC3E}">
        <p14:creationId xmlns:p14="http://schemas.microsoft.com/office/powerpoint/2010/main" val="1953557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373288-8121-478F-94AA-08216C7046DF}" type="slidenum">
              <a:rPr lang="en-US" smtClean="0"/>
              <a:t>10</a:t>
            </a:fld>
            <a:endParaRPr lang="en-US" dirty="0"/>
          </a:p>
        </p:txBody>
      </p:sp>
    </p:spTree>
    <p:extLst>
      <p:ext uri="{BB962C8B-B14F-4D97-AF65-F5344CB8AC3E}">
        <p14:creationId xmlns:p14="http://schemas.microsoft.com/office/powerpoint/2010/main" val="1182748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373288-8121-478F-94AA-08216C7046DF}" type="slidenum">
              <a:rPr lang="en-US" smtClean="0"/>
              <a:t>11</a:t>
            </a:fld>
            <a:endParaRPr lang="en-US" dirty="0"/>
          </a:p>
        </p:txBody>
      </p:sp>
    </p:spTree>
    <p:extLst>
      <p:ext uri="{BB962C8B-B14F-4D97-AF65-F5344CB8AC3E}">
        <p14:creationId xmlns:p14="http://schemas.microsoft.com/office/powerpoint/2010/main" val="1247976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373288-8121-478F-94AA-08216C7046DF}" type="slidenum">
              <a:rPr lang="en-US" smtClean="0"/>
              <a:t>12</a:t>
            </a:fld>
            <a:endParaRPr lang="en-US" dirty="0"/>
          </a:p>
        </p:txBody>
      </p:sp>
    </p:spTree>
    <p:extLst>
      <p:ext uri="{BB962C8B-B14F-4D97-AF65-F5344CB8AC3E}">
        <p14:creationId xmlns:p14="http://schemas.microsoft.com/office/powerpoint/2010/main" val="1607673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373288-8121-478F-94AA-08216C7046DF}" type="slidenum">
              <a:rPr lang="en-US" smtClean="0"/>
              <a:t>14</a:t>
            </a:fld>
            <a:endParaRPr lang="en-US" dirty="0"/>
          </a:p>
        </p:txBody>
      </p:sp>
    </p:spTree>
    <p:extLst>
      <p:ext uri="{BB962C8B-B14F-4D97-AF65-F5344CB8AC3E}">
        <p14:creationId xmlns:p14="http://schemas.microsoft.com/office/powerpoint/2010/main" val="3431374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373288-8121-478F-94AA-08216C7046DF}" type="slidenum">
              <a:rPr lang="en-US" smtClean="0"/>
              <a:t>15</a:t>
            </a:fld>
            <a:endParaRPr lang="en-US"/>
          </a:p>
        </p:txBody>
      </p:sp>
    </p:spTree>
    <p:extLst>
      <p:ext uri="{BB962C8B-B14F-4D97-AF65-F5344CB8AC3E}">
        <p14:creationId xmlns:p14="http://schemas.microsoft.com/office/powerpoint/2010/main" val="3339272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3/30/2018</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3/30/2018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3/30/2018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3/30/2018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3/30/2018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3/30/2018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3/30/2018</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dirty="0" smtClean="0"/>
              <a:t>Criminal Fraud Investigative Update</a:t>
            </a:r>
            <a:endParaRPr lang="en-US" dirty="0"/>
          </a:p>
        </p:txBody>
      </p:sp>
      <p:sp>
        <p:nvSpPr>
          <p:cNvPr id="3" name="Subtitle 2"/>
          <p:cNvSpPr>
            <a:spLocks noGrp="1"/>
          </p:cNvSpPr>
          <p:nvPr>
            <p:ph type="subTitle" idx="1"/>
          </p:nvPr>
        </p:nvSpPr>
        <p:spPr>
          <a:xfrm>
            <a:off x="4515378" y="4570425"/>
            <a:ext cx="6987645" cy="1388534"/>
          </a:xfrm>
        </p:spPr>
        <p:txBody>
          <a:bodyPr/>
          <a:lstStyle/>
          <a:p>
            <a:pPr algn="ctr"/>
            <a:r>
              <a:rPr lang="en-US" dirty="0" smtClean="0"/>
              <a:t>New Mexico Office of the Attorney General</a:t>
            </a:r>
          </a:p>
          <a:p>
            <a:pPr algn="ctr"/>
            <a:r>
              <a:rPr lang="en-US" dirty="0" smtClean="0"/>
              <a:t>Special Investigations Division</a:t>
            </a:r>
          </a:p>
          <a:p>
            <a:pPr algn="ctr"/>
            <a:r>
              <a:rPr lang="en-US" dirty="0" smtClean="0"/>
              <a:t>Director Benjamin Baker</a:t>
            </a:r>
            <a:endParaRPr lang="en-US" dirty="0"/>
          </a:p>
        </p:txBody>
      </p:sp>
    </p:spTree>
    <p:extLst>
      <p:ext uri="{BB962C8B-B14F-4D97-AF65-F5344CB8AC3E}">
        <p14:creationId xmlns:p14="http://schemas.microsoft.com/office/powerpoint/2010/main" val="16423438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Corruption</a:t>
            </a:r>
            <a:r>
              <a:rPr lang="en-US" dirty="0"/>
              <a:t/>
            </a:r>
            <a:br>
              <a:rPr lang="en-US" dirty="0"/>
            </a:br>
            <a:endParaRPr lang="en-US" dirty="0"/>
          </a:p>
        </p:txBody>
      </p:sp>
      <p:sp>
        <p:nvSpPr>
          <p:cNvPr id="3" name="Content Placeholder 2"/>
          <p:cNvSpPr>
            <a:spLocks noGrp="1"/>
          </p:cNvSpPr>
          <p:nvPr>
            <p:ph idx="1"/>
          </p:nvPr>
        </p:nvSpPr>
        <p:spPr/>
        <p:txBody>
          <a:bodyPr>
            <a:normAutofit fontScale="85000" lnSpcReduction="10000"/>
          </a:bodyPr>
          <a:lstStyle/>
          <a:p>
            <a:pPr fontAlgn="base"/>
            <a:r>
              <a:rPr lang="en-US" sz="2800" dirty="0" smtClean="0"/>
              <a:t>Illegality</a:t>
            </a:r>
            <a:r>
              <a:rPr lang="en-US" sz="2800" dirty="0"/>
              <a:t>; a vicious and fraudulent intention to evade the prohibitions of the law. </a:t>
            </a:r>
            <a:endParaRPr lang="en-US" sz="2800" dirty="0" smtClean="0"/>
          </a:p>
          <a:p>
            <a:pPr fontAlgn="base"/>
            <a:r>
              <a:rPr lang="en-US" sz="2800" dirty="0" smtClean="0"/>
              <a:t>The </a:t>
            </a:r>
            <a:r>
              <a:rPr lang="en-US" sz="2800" dirty="0"/>
              <a:t>act of an official or fiduciary person who unlawfully and wrongfully uses his station or character to procure some benefit for himself or for another person, contrary to duty and the rights of </a:t>
            </a:r>
            <a:r>
              <a:rPr lang="en-US" sz="2800" dirty="0" smtClean="0"/>
              <a:t>others</a:t>
            </a:r>
          </a:p>
          <a:p>
            <a:pPr fontAlgn="base"/>
            <a:endParaRPr lang="en-US" dirty="0"/>
          </a:p>
          <a:p>
            <a:pPr fontAlgn="base"/>
            <a:endParaRPr lang="en-US" dirty="0" smtClean="0"/>
          </a:p>
          <a:p>
            <a:pPr marL="0" indent="0" fontAlgn="base">
              <a:buNone/>
            </a:pPr>
            <a:r>
              <a:rPr lang="en-US" dirty="0"/>
              <a:t>	</a:t>
            </a:r>
            <a:r>
              <a:rPr lang="en-US" dirty="0" smtClean="0"/>
              <a:t>												</a:t>
            </a:r>
            <a:r>
              <a:rPr lang="en-US" sz="1600" dirty="0" smtClean="0"/>
              <a:t>Black’s Law Dictionary</a:t>
            </a:r>
            <a:endParaRPr lang="en-US" sz="1600" dirty="0"/>
          </a:p>
        </p:txBody>
      </p:sp>
    </p:spTree>
    <p:extLst>
      <p:ext uri="{BB962C8B-B14F-4D97-AF65-F5344CB8AC3E}">
        <p14:creationId xmlns:p14="http://schemas.microsoft.com/office/powerpoint/2010/main" val="19896980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a Public Official??</a:t>
            </a:r>
            <a:endParaRPr lang="en-US" dirty="0"/>
          </a:p>
        </p:txBody>
      </p:sp>
      <p:sp>
        <p:nvSpPr>
          <p:cNvPr id="3" name="Content Placeholder 2"/>
          <p:cNvSpPr>
            <a:spLocks noGrp="1"/>
          </p:cNvSpPr>
          <p:nvPr>
            <p:ph idx="1"/>
          </p:nvPr>
        </p:nvSpPr>
        <p:spPr/>
        <p:txBody>
          <a:bodyPr/>
          <a:lstStyle/>
          <a:p>
            <a:pPr marL="0" indent="0">
              <a:buNone/>
            </a:pPr>
            <a:r>
              <a:rPr lang="en-US" dirty="0"/>
              <a:t>"public officer or employee" means any elected or appointed official or employee of a state agency or local government agency who receives compensation in the form of salary or is eligible for per diem or mileage but excludes legislators</a:t>
            </a:r>
          </a:p>
        </p:txBody>
      </p:sp>
    </p:spTree>
    <p:extLst>
      <p:ext uri="{BB962C8B-B14F-4D97-AF65-F5344CB8AC3E}">
        <p14:creationId xmlns:p14="http://schemas.microsoft.com/office/powerpoint/2010/main" val="9232490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10, Section 16: </a:t>
            </a:r>
            <a:br>
              <a:rPr lang="en-US" dirty="0" smtClean="0"/>
            </a:br>
            <a:r>
              <a:rPr lang="en-US" dirty="0" smtClean="0"/>
              <a:t>Governmental Conduct Act</a:t>
            </a:r>
            <a:endParaRPr lang="en-US" dirty="0"/>
          </a:p>
        </p:txBody>
      </p:sp>
      <p:sp>
        <p:nvSpPr>
          <p:cNvPr id="3" name="Content Placeholder 2"/>
          <p:cNvSpPr>
            <a:spLocks noGrp="1"/>
          </p:cNvSpPr>
          <p:nvPr>
            <p:ph idx="1"/>
          </p:nvPr>
        </p:nvSpPr>
        <p:spPr>
          <a:xfrm>
            <a:off x="1484311" y="3022599"/>
            <a:ext cx="10018713" cy="3124201"/>
          </a:xfrm>
        </p:spPr>
        <p:txBody>
          <a:bodyPr>
            <a:normAutofit fontScale="85000" lnSpcReduction="20000"/>
          </a:bodyPr>
          <a:lstStyle/>
          <a:p>
            <a:pPr marL="0" indent="0">
              <a:buNone/>
            </a:pPr>
            <a:r>
              <a:rPr lang="en-US" dirty="0" smtClean="0"/>
              <a:t>10-16-3: Ethical Principles of public service: Legislators and public officers…</a:t>
            </a:r>
          </a:p>
          <a:p>
            <a:pPr lvl="1"/>
            <a:r>
              <a:rPr lang="en-US" dirty="0" smtClean="0"/>
              <a:t>Shall treat their office or position as a public trust and shall not use their office to obtain personal benefit or pursue personal interests</a:t>
            </a:r>
          </a:p>
          <a:p>
            <a:pPr lvl="1"/>
            <a:r>
              <a:rPr lang="en-US" dirty="0" smtClean="0"/>
              <a:t>Not use their office for personal benefit</a:t>
            </a:r>
          </a:p>
          <a:p>
            <a:pPr lvl="1"/>
            <a:r>
              <a:rPr lang="en-US" dirty="0" smtClean="0"/>
              <a:t>Conduct themselves in an ethical manner and maintain integrity</a:t>
            </a:r>
          </a:p>
          <a:p>
            <a:pPr lvl="1"/>
            <a:r>
              <a:rPr lang="en-US" dirty="0" smtClean="0"/>
              <a:t>Disclose all real or potential conflicts of interest</a:t>
            </a:r>
          </a:p>
          <a:p>
            <a:pPr lvl="1"/>
            <a:r>
              <a:rPr lang="en-US" dirty="0" smtClean="0"/>
              <a:t>Not exchange anything of value for promised performance or an official act</a:t>
            </a:r>
          </a:p>
          <a:p>
            <a:pPr lvl="1"/>
            <a:endParaRPr lang="en-US" dirty="0"/>
          </a:p>
          <a:p>
            <a:pPr marL="0" indent="0">
              <a:buNone/>
            </a:pPr>
            <a:r>
              <a:rPr lang="en-US" dirty="0"/>
              <a:t>10-16-4: Official act for personal financial interest…prohibited!</a:t>
            </a:r>
          </a:p>
          <a:p>
            <a:pPr lvl="1"/>
            <a:endParaRPr lang="en-US" dirty="0" smtClean="0"/>
          </a:p>
          <a:p>
            <a:pPr lvl="1"/>
            <a:endParaRPr lang="en-US" dirty="0"/>
          </a:p>
        </p:txBody>
      </p:sp>
    </p:spTree>
    <p:extLst>
      <p:ext uri="{BB962C8B-B14F-4D97-AF65-F5344CB8AC3E}">
        <p14:creationId xmlns:p14="http://schemas.microsoft.com/office/powerpoint/2010/main" val="40230804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Trends</a:t>
            </a:r>
            <a:endParaRPr lang="en-US" dirty="0"/>
          </a:p>
        </p:txBody>
      </p:sp>
      <p:sp>
        <p:nvSpPr>
          <p:cNvPr id="3" name="Content Placeholder 2"/>
          <p:cNvSpPr>
            <a:spLocks noGrp="1"/>
          </p:cNvSpPr>
          <p:nvPr>
            <p:ph idx="1"/>
          </p:nvPr>
        </p:nvSpPr>
        <p:spPr>
          <a:xfrm>
            <a:off x="1909612" y="2179674"/>
            <a:ext cx="8997989" cy="3242930"/>
          </a:xfrm>
        </p:spPr>
        <p:txBody>
          <a:bodyPr>
            <a:normAutofit fontScale="92500" lnSpcReduction="20000"/>
          </a:bodyPr>
          <a:lstStyle/>
          <a:p>
            <a:r>
              <a:rPr lang="en-US" dirty="0" smtClean="0"/>
              <a:t>Using position of public trust for personal benefit</a:t>
            </a:r>
          </a:p>
          <a:p>
            <a:r>
              <a:rPr lang="en-US" dirty="0" smtClean="0"/>
              <a:t>Using knowledge of system and loopholes to exploit and profit</a:t>
            </a:r>
          </a:p>
          <a:p>
            <a:pPr lvl="1"/>
            <a:r>
              <a:rPr lang="en-US" dirty="0" smtClean="0"/>
              <a:t>Used for benefit of friends/family</a:t>
            </a:r>
          </a:p>
          <a:p>
            <a:pPr lvl="1"/>
            <a:r>
              <a:rPr lang="en-US" dirty="0" smtClean="0"/>
              <a:t>Procurement process </a:t>
            </a:r>
          </a:p>
          <a:p>
            <a:r>
              <a:rPr lang="en-US" dirty="0" smtClean="0"/>
              <a:t>Position of Authority</a:t>
            </a:r>
          </a:p>
          <a:p>
            <a:pPr lvl="1"/>
            <a:r>
              <a:rPr lang="en-US" dirty="0" smtClean="0"/>
              <a:t>Using position of authority for personal benefit</a:t>
            </a:r>
          </a:p>
          <a:p>
            <a:pPr lvl="1"/>
            <a:r>
              <a:rPr lang="en-US" dirty="0" smtClean="0"/>
              <a:t>Using position of authority to intimidate</a:t>
            </a:r>
          </a:p>
          <a:p>
            <a:r>
              <a:rPr lang="en-US" dirty="0" smtClean="0"/>
              <a:t>Collusion with external parties</a:t>
            </a:r>
            <a:endParaRPr lang="en-US" dirty="0"/>
          </a:p>
        </p:txBody>
      </p:sp>
    </p:spTree>
    <p:extLst>
      <p:ext uri="{BB962C8B-B14F-4D97-AF65-F5344CB8AC3E}">
        <p14:creationId xmlns:p14="http://schemas.microsoft.com/office/powerpoint/2010/main" val="34390471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Mexico State Statutes</a:t>
            </a:r>
            <a:br>
              <a:rPr lang="en-US" dirty="0" smtClean="0"/>
            </a:br>
            <a:endParaRPr lang="en-US" dirty="0"/>
          </a:p>
        </p:txBody>
      </p:sp>
      <p:sp>
        <p:nvSpPr>
          <p:cNvPr id="3" name="Content Placeholder 2"/>
          <p:cNvSpPr>
            <a:spLocks noGrp="1"/>
          </p:cNvSpPr>
          <p:nvPr>
            <p:ph idx="1"/>
          </p:nvPr>
        </p:nvSpPr>
        <p:spPr>
          <a:xfrm>
            <a:off x="1484310" y="2438399"/>
            <a:ext cx="10018713" cy="3352801"/>
          </a:xfrm>
        </p:spPr>
        <p:txBody>
          <a:bodyPr/>
          <a:lstStyle/>
          <a:p>
            <a:r>
              <a:rPr lang="en-US" dirty="0"/>
              <a:t>Campaign </a:t>
            </a:r>
            <a:r>
              <a:rPr lang="en-US" dirty="0" smtClean="0"/>
              <a:t>Practices </a:t>
            </a:r>
            <a:r>
              <a:rPr lang="en-US" dirty="0"/>
              <a:t>Act, </a:t>
            </a:r>
            <a:r>
              <a:rPr lang="en-US" dirty="0" smtClean="0"/>
              <a:t>Chapter </a:t>
            </a:r>
            <a:r>
              <a:rPr lang="en-US" dirty="0"/>
              <a:t>1, Section 19 </a:t>
            </a:r>
          </a:p>
          <a:p>
            <a:r>
              <a:rPr lang="en-US" dirty="0" smtClean="0"/>
              <a:t>Governmental Conduct Act, Chapter 10, Section 16</a:t>
            </a:r>
          </a:p>
          <a:p>
            <a:r>
              <a:rPr lang="en-US" dirty="0" smtClean="0"/>
              <a:t>Financial Disclosure Act, Chapter 10, Section 16A</a:t>
            </a:r>
          </a:p>
          <a:p>
            <a:r>
              <a:rPr lang="en-US" dirty="0" smtClean="0"/>
              <a:t>NM Criminal Code, Chapter 30</a:t>
            </a:r>
          </a:p>
          <a:p>
            <a:r>
              <a:rPr lang="en-US" dirty="0" smtClean="0"/>
              <a:t>NM Administrative Code</a:t>
            </a:r>
          </a:p>
          <a:p>
            <a:pPr marL="0" indent="0">
              <a:buNone/>
            </a:pPr>
            <a:endParaRPr lang="en-US" dirty="0" smtClean="0"/>
          </a:p>
          <a:p>
            <a:pPr lvl="1"/>
            <a:endParaRPr lang="en-US" dirty="0"/>
          </a:p>
        </p:txBody>
      </p:sp>
    </p:spTree>
    <p:extLst>
      <p:ext uri="{BB962C8B-B14F-4D97-AF65-F5344CB8AC3E}">
        <p14:creationId xmlns:p14="http://schemas.microsoft.com/office/powerpoint/2010/main" val="18302011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we gather information…</a:t>
            </a:r>
            <a:endParaRPr lang="en-US" dirty="0"/>
          </a:p>
        </p:txBody>
      </p:sp>
      <p:sp>
        <p:nvSpPr>
          <p:cNvPr id="3" name="Content Placeholder 2"/>
          <p:cNvSpPr>
            <a:spLocks noGrp="1"/>
          </p:cNvSpPr>
          <p:nvPr>
            <p:ph idx="1"/>
          </p:nvPr>
        </p:nvSpPr>
        <p:spPr>
          <a:xfrm>
            <a:off x="1484311" y="2007780"/>
            <a:ext cx="10018713" cy="3124201"/>
          </a:xfrm>
        </p:spPr>
        <p:txBody>
          <a:bodyPr/>
          <a:lstStyle/>
          <a:p>
            <a:r>
              <a:rPr lang="en-US" dirty="0" smtClean="0"/>
              <a:t>Request</a:t>
            </a:r>
          </a:p>
          <a:p>
            <a:r>
              <a:rPr lang="en-US" dirty="0" smtClean="0"/>
              <a:t>Open Source</a:t>
            </a:r>
          </a:p>
          <a:p>
            <a:r>
              <a:rPr lang="en-US" dirty="0" smtClean="0"/>
              <a:t>IPRA</a:t>
            </a:r>
          </a:p>
          <a:p>
            <a:r>
              <a:rPr lang="en-US" dirty="0" smtClean="0"/>
              <a:t>Subpoena</a:t>
            </a:r>
          </a:p>
          <a:p>
            <a:r>
              <a:rPr lang="en-US" dirty="0" smtClean="0"/>
              <a:t>Search Warrant</a:t>
            </a:r>
            <a:endParaRPr lang="en-US" dirty="0"/>
          </a:p>
        </p:txBody>
      </p:sp>
    </p:spTree>
    <p:extLst>
      <p:ext uri="{BB962C8B-B14F-4D97-AF65-F5344CB8AC3E}">
        <p14:creationId xmlns:p14="http://schemas.microsoft.com/office/powerpoint/2010/main" val="33894978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Identify the Key Players</a:t>
            </a:r>
            <a:endParaRPr lang="en-US" dirty="0"/>
          </a:p>
        </p:txBody>
      </p:sp>
      <p:sp>
        <p:nvSpPr>
          <p:cNvPr id="3" name="Content Placeholder 2"/>
          <p:cNvSpPr>
            <a:spLocks noGrp="1"/>
          </p:cNvSpPr>
          <p:nvPr>
            <p:ph idx="1"/>
          </p:nvPr>
        </p:nvSpPr>
        <p:spPr>
          <a:xfrm>
            <a:off x="1484311" y="2179319"/>
            <a:ext cx="10018713" cy="3124201"/>
          </a:xfrm>
        </p:spPr>
        <p:txBody>
          <a:bodyPr/>
          <a:lstStyle/>
          <a:p>
            <a:r>
              <a:rPr lang="en-US" dirty="0" smtClean="0"/>
              <a:t>Identify individuals involved in the case</a:t>
            </a:r>
          </a:p>
          <a:p>
            <a:r>
              <a:rPr lang="en-US" dirty="0" smtClean="0"/>
              <a:t>Who benefits from the bad act?</a:t>
            </a:r>
          </a:p>
          <a:p>
            <a:r>
              <a:rPr lang="en-US" dirty="0" smtClean="0"/>
              <a:t>Who has access to the systems?</a:t>
            </a:r>
          </a:p>
          <a:p>
            <a:r>
              <a:rPr lang="en-US" dirty="0" smtClean="0"/>
              <a:t>Don’t discount documentation as a key player in an investigation</a:t>
            </a:r>
            <a:endParaRPr lang="en-US" dirty="0"/>
          </a:p>
        </p:txBody>
      </p:sp>
    </p:spTree>
    <p:extLst>
      <p:ext uri="{BB962C8B-B14F-4D97-AF65-F5344CB8AC3E}">
        <p14:creationId xmlns:p14="http://schemas.microsoft.com/office/powerpoint/2010/main" val="35192247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3511" y="2527300"/>
            <a:ext cx="10018713" cy="1752599"/>
          </a:xfrm>
        </p:spPr>
        <p:txBody>
          <a:bodyPr/>
          <a:lstStyle/>
          <a:p>
            <a:r>
              <a:rPr lang="en-US" dirty="0" smtClean="0"/>
              <a:t>You are a Key Player!</a:t>
            </a:r>
            <a:endParaRPr lang="en-US" dirty="0"/>
          </a:p>
        </p:txBody>
      </p:sp>
    </p:spTree>
    <p:extLst>
      <p:ext uri="{BB962C8B-B14F-4D97-AF65-F5344CB8AC3E}">
        <p14:creationId xmlns:p14="http://schemas.microsoft.com/office/powerpoint/2010/main" val="39413248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you help us…</a:t>
            </a:r>
            <a:endParaRPr lang="en-US" dirty="0"/>
          </a:p>
        </p:txBody>
      </p:sp>
      <p:sp>
        <p:nvSpPr>
          <p:cNvPr id="3" name="Content Placeholder 2"/>
          <p:cNvSpPr>
            <a:spLocks noGrp="1"/>
          </p:cNvSpPr>
          <p:nvPr>
            <p:ph idx="1"/>
          </p:nvPr>
        </p:nvSpPr>
        <p:spPr>
          <a:xfrm>
            <a:off x="1484310" y="2262962"/>
            <a:ext cx="10018713" cy="3124201"/>
          </a:xfrm>
        </p:spPr>
        <p:txBody>
          <a:bodyPr/>
          <a:lstStyle/>
          <a:p>
            <a:r>
              <a:rPr lang="en-US" dirty="0" smtClean="0"/>
              <a:t>You know the inner workings of the organization</a:t>
            </a:r>
          </a:p>
          <a:p>
            <a:r>
              <a:rPr lang="en-US" dirty="0" smtClean="0"/>
              <a:t>You know the parties involved</a:t>
            </a:r>
          </a:p>
          <a:p>
            <a:r>
              <a:rPr lang="en-US" dirty="0" smtClean="0"/>
              <a:t>You have already gathered key information for the investigation</a:t>
            </a:r>
          </a:p>
          <a:p>
            <a:r>
              <a:rPr lang="en-US" dirty="0" smtClean="0"/>
              <a:t>You have the ability to point us in the right direction</a:t>
            </a:r>
          </a:p>
          <a:p>
            <a:pPr marL="0" indent="0">
              <a:buNone/>
            </a:pPr>
            <a:endParaRPr lang="en-US" dirty="0"/>
          </a:p>
        </p:txBody>
      </p:sp>
    </p:spTree>
    <p:extLst>
      <p:ext uri="{BB962C8B-B14F-4D97-AF65-F5344CB8AC3E}">
        <p14:creationId xmlns:p14="http://schemas.microsoft.com/office/powerpoint/2010/main" val="19846802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6711" y="2413000"/>
            <a:ext cx="10018713" cy="1752599"/>
          </a:xfrm>
        </p:spPr>
        <p:txBody>
          <a:bodyPr/>
          <a:lstStyle/>
          <a:p>
            <a:r>
              <a:rPr lang="en-US" dirty="0" smtClean="0"/>
              <a:t>You are the internal regulatory authority</a:t>
            </a:r>
            <a:endParaRPr lang="en-US" dirty="0"/>
          </a:p>
        </p:txBody>
      </p:sp>
    </p:spTree>
    <p:extLst>
      <p:ext uri="{BB962C8B-B14F-4D97-AF65-F5344CB8AC3E}">
        <p14:creationId xmlns:p14="http://schemas.microsoft.com/office/powerpoint/2010/main" val="36251405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government corrup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7334" y="282575"/>
            <a:ext cx="7144385" cy="622582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7562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 in Investigations…</a:t>
            </a:r>
            <a:endParaRPr lang="en-US" dirty="0"/>
          </a:p>
        </p:txBody>
      </p:sp>
      <p:sp>
        <p:nvSpPr>
          <p:cNvPr id="3" name="Content Placeholder 2"/>
          <p:cNvSpPr>
            <a:spLocks noGrp="1"/>
          </p:cNvSpPr>
          <p:nvPr>
            <p:ph idx="1"/>
          </p:nvPr>
        </p:nvSpPr>
        <p:spPr>
          <a:xfrm>
            <a:off x="1484311" y="2253343"/>
            <a:ext cx="10783613" cy="4355033"/>
          </a:xfrm>
        </p:spPr>
        <p:txBody>
          <a:bodyPr>
            <a:normAutofit/>
          </a:bodyPr>
          <a:lstStyle/>
          <a:p>
            <a:pPr marL="0" indent="0">
              <a:buNone/>
            </a:pPr>
            <a:r>
              <a:rPr lang="en-US" dirty="0" smtClean="0"/>
              <a:t>Consider the </a:t>
            </a:r>
            <a:r>
              <a:rPr lang="en-US" i="1" dirty="0"/>
              <a:t>m</a:t>
            </a:r>
            <a:r>
              <a:rPr lang="en-US" i="1" dirty="0" smtClean="0"/>
              <a:t>ateriality </a:t>
            </a:r>
            <a:r>
              <a:rPr lang="en-US" dirty="0" smtClean="0"/>
              <a:t>of actions and evidence:</a:t>
            </a:r>
          </a:p>
          <a:p>
            <a:r>
              <a:rPr lang="en-US" dirty="0"/>
              <a:t>How do we determine if something is material to the case?</a:t>
            </a:r>
          </a:p>
          <a:p>
            <a:pPr lvl="1"/>
            <a:r>
              <a:rPr lang="en-US" dirty="0"/>
              <a:t>Not necessarily related to dollar amount</a:t>
            </a:r>
          </a:p>
          <a:p>
            <a:pPr lvl="1"/>
            <a:r>
              <a:rPr lang="en-US" dirty="0"/>
              <a:t>Not always related to financial statements</a:t>
            </a:r>
          </a:p>
          <a:p>
            <a:r>
              <a:rPr lang="en-US" dirty="0"/>
              <a:t>If a material detail is known by one of the parties involved, could that have influenced their decision?</a:t>
            </a:r>
          </a:p>
          <a:p>
            <a:pPr lvl="1"/>
            <a:r>
              <a:rPr lang="en-US" dirty="0" smtClean="0"/>
              <a:t>If you know your co-worker is a bad actor, would you continue to process the request?</a:t>
            </a:r>
          </a:p>
          <a:p>
            <a:pPr marL="0" indent="0">
              <a:buNone/>
            </a:pPr>
            <a:endParaRPr lang="en-US" dirty="0" smtClean="0"/>
          </a:p>
          <a:p>
            <a:endParaRPr lang="en-US" dirty="0" smtClean="0"/>
          </a:p>
        </p:txBody>
      </p:sp>
    </p:spTree>
    <p:extLst>
      <p:ext uri="{BB962C8B-B14F-4D97-AF65-F5344CB8AC3E}">
        <p14:creationId xmlns:p14="http://schemas.microsoft.com/office/powerpoint/2010/main" val="38309899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Considerations</a:t>
            </a:r>
            <a:endParaRPr lang="en-US" dirty="0"/>
          </a:p>
        </p:txBody>
      </p:sp>
      <p:sp>
        <p:nvSpPr>
          <p:cNvPr id="3" name="Content Placeholder 2"/>
          <p:cNvSpPr>
            <a:spLocks noGrp="1"/>
          </p:cNvSpPr>
          <p:nvPr>
            <p:ph idx="1"/>
          </p:nvPr>
        </p:nvSpPr>
        <p:spPr>
          <a:xfrm>
            <a:off x="1484310" y="2438399"/>
            <a:ext cx="10018713" cy="3124201"/>
          </a:xfrm>
        </p:spPr>
        <p:txBody>
          <a:bodyPr>
            <a:normAutofit lnSpcReduction="10000"/>
          </a:bodyPr>
          <a:lstStyle/>
          <a:p>
            <a:r>
              <a:rPr lang="en-US" dirty="0" smtClean="0"/>
              <a:t>Identify actions of individuals involved</a:t>
            </a:r>
          </a:p>
          <a:p>
            <a:r>
              <a:rPr lang="en-US" dirty="0"/>
              <a:t>Not necessarily based on dollar amount but conduct surrounding incident</a:t>
            </a:r>
          </a:p>
          <a:p>
            <a:r>
              <a:rPr lang="en-US" dirty="0" smtClean="0"/>
              <a:t>Cause and Effect of those actions</a:t>
            </a:r>
          </a:p>
          <a:p>
            <a:pPr lvl="1"/>
            <a:r>
              <a:rPr lang="en-US" dirty="0" smtClean="0"/>
              <a:t>Impact on the immediate community</a:t>
            </a:r>
          </a:p>
          <a:p>
            <a:pPr lvl="1"/>
            <a:r>
              <a:rPr lang="en-US" dirty="0" smtClean="0"/>
              <a:t>Impact on the </a:t>
            </a:r>
            <a:r>
              <a:rPr lang="en-US" dirty="0" err="1" smtClean="0"/>
              <a:t>SofNM</a:t>
            </a:r>
            <a:r>
              <a:rPr lang="en-US" dirty="0" smtClean="0"/>
              <a:t> finances </a:t>
            </a:r>
            <a:endParaRPr lang="en-US" dirty="0"/>
          </a:p>
          <a:p>
            <a:r>
              <a:rPr lang="en-US" dirty="0" smtClean="0"/>
              <a:t>Identify how a crime could have been prevented</a:t>
            </a:r>
          </a:p>
          <a:p>
            <a:pPr lvl="1"/>
            <a:r>
              <a:rPr lang="en-US" dirty="0" smtClean="0"/>
              <a:t>This allows us to identify loop-holes in the system</a:t>
            </a:r>
          </a:p>
        </p:txBody>
      </p:sp>
    </p:spTree>
    <p:extLst>
      <p:ext uri="{BB962C8B-B14F-4D97-AF65-F5344CB8AC3E}">
        <p14:creationId xmlns:p14="http://schemas.microsoft.com/office/powerpoint/2010/main" val="31684712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Reality of Investigations</a:t>
            </a:r>
            <a:endParaRPr lang="en-US" dirty="0"/>
          </a:p>
        </p:txBody>
      </p:sp>
      <p:sp>
        <p:nvSpPr>
          <p:cNvPr id="4" name="Content Placeholder 2"/>
          <p:cNvSpPr>
            <a:spLocks noGrp="1"/>
          </p:cNvSpPr>
          <p:nvPr>
            <p:ph idx="1"/>
          </p:nvPr>
        </p:nvSpPr>
        <p:spPr>
          <a:xfrm>
            <a:off x="1484311" y="2124738"/>
            <a:ext cx="10707690" cy="3465787"/>
          </a:xfrm>
        </p:spPr>
        <p:txBody>
          <a:bodyPr>
            <a:normAutofit/>
          </a:bodyPr>
          <a:lstStyle/>
          <a:p>
            <a:endParaRPr lang="en-US" dirty="0"/>
          </a:p>
          <a:p>
            <a:pPr lvl="1"/>
            <a:r>
              <a:rPr lang="en-US" dirty="0"/>
              <a:t>Constantly evolving</a:t>
            </a:r>
          </a:p>
          <a:p>
            <a:pPr lvl="1"/>
            <a:r>
              <a:rPr lang="en-US" dirty="0" smtClean="0"/>
              <a:t>Know </a:t>
            </a:r>
            <a:r>
              <a:rPr lang="en-US" dirty="0"/>
              <a:t>how to separate the opinions from fact</a:t>
            </a:r>
          </a:p>
          <a:p>
            <a:pPr lvl="1"/>
            <a:r>
              <a:rPr lang="en-US" dirty="0" smtClean="0"/>
              <a:t>Know when to cut it off</a:t>
            </a:r>
          </a:p>
          <a:p>
            <a:pPr lvl="1"/>
            <a:r>
              <a:rPr lang="en-US" dirty="0" smtClean="0"/>
              <a:t>Keep within the scope of your investigation</a:t>
            </a:r>
          </a:p>
          <a:p>
            <a:pPr lvl="1"/>
            <a:r>
              <a:rPr lang="en-US" dirty="0" smtClean="0"/>
              <a:t>Be </a:t>
            </a:r>
            <a:r>
              <a:rPr lang="en-US" dirty="0"/>
              <a:t>objective; let the evidence tell the story</a:t>
            </a:r>
          </a:p>
          <a:p>
            <a:pPr lvl="1"/>
            <a:endParaRPr lang="en-US" dirty="0" smtClean="0"/>
          </a:p>
          <a:p>
            <a:endParaRPr lang="en-US" dirty="0" smtClean="0"/>
          </a:p>
          <a:p>
            <a:endParaRPr lang="en-US" dirty="0" smtClean="0"/>
          </a:p>
        </p:txBody>
      </p:sp>
    </p:spTree>
    <p:extLst>
      <p:ext uri="{BB962C8B-B14F-4D97-AF65-F5344CB8AC3E}">
        <p14:creationId xmlns:p14="http://schemas.microsoft.com/office/powerpoint/2010/main" val="6181600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some pitfalls in these types of investigations?</a:t>
            </a:r>
            <a:endParaRPr lang="en-US" dirty="0"/>
          </a:p>
        </p:txBody>
      </p:sp>
      <p:pic>
        <p:nvPicPr>
          <p:cNvPr id="1026" name="Picture 2" descr="Image result for rabbit ho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0917" y="2645229"/>
            <a:ext cx="5905500" cy="387803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2833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some pitfalls in these </a:t>
            </a:r>
            <a:r>
              <a:rPr lang="en-US" dirty="0" smtClean="0"/>
              <a:t>types of investigations</a:t>
            </a:r>
            <a:r>
              <a:rPr lang="en-US" dirty="0"/>
              <a:t>?</a:t>
            </a:r>
          </a:p>
        </p:txBody>
      </p:sp>
      <p:sp>
        <p:nvSpPr>
          <p:cNvPr id="3" name="Content Placeholder 2"/>
          <p:cNvSpPr>
            <a:spLocks noGrp="1"/>
          </p:cNvSpPr>
          <p:nvPr>
            <p:ph idx="1"/>
          </p:nvPr>
        </p:nvSpPr>
        <p:spPr>
          <a:xfrm>
            <a:off x="1644044" y="2514600"/>
            <a:ext cx="8825186" cy="4008664"/>
          </a:xfrm>
        </p:spPr>
        <p:txBody>
          <a:bodyPr>
            <a:normAutofit fontScale="62500" lnSpcReduction="20000"/>
          </a:bodyPr>
          <a:lstStyle/>
          <a:p>
            <a:endParaRPr lang="en-US" dirty="0"/>
          </a:p>
          <a:p>
            <a:r>
              <a:rPr lang="en-US" sz="3600" dirty="0" smtClean="0"/>
              <a:t>Rabbit hole… stay on track!</a:t>
            </a:r>
          </a:p>
          <a:p>
            <a:r>
              <a:rPr lang="en-US" sz="3600" dirty="0" smtClean="0"/>
              <a:t>Many </a:t>
            </a:r>
            <a:r>
              <a:rPr lang="en-US" sz="3600" dirty="0"/>
              <a:t>cases are built on </a:t>
            </a:r>
            <a:r>
              <a:rPr lang="en-US" sz="3600" dirty="0" smtClean="0"/>
              <a:t>witnesses</a:t>
            </a:r>
            <a:endParaRPr lang="en-US" sz="2900" dirty="0" smtClean="0"/>
          </a:p>
          <a:p>
            <a:pPr lvl="1"/>
            <a:r>
              <a:rPr lang="en-US" sz="2900" dirty="0" smtClean="0"/>
              <a:t>Consider the motivation of the witnesses and the reporting party</a:t>
            </a:r>
          </a:p>
          <a:p>
            <a:r>
              <a:rPr lang="en-US" sz="3600" dirty="0" smtClean="0"/>
              <a:t>Losing potential damning evidence</a:t>
            </a:r>
          </a:p>
          <a:p>
            <a:pPr lvl="1"/>
            <a:r>
              <a:rPr lang="en-US" sz="2900" dirty="0" smtClean="0"/>
              <a:t>Who has access to the information</a:t>
            </a:r>
          </a:p>
          <a:p>
            <a:pPr lvl="1"/>
            <a:r>
              <a:rPr lang="en-US" sz="2900" dirty="0" smtClean="0"/>
              <a:t>How can it be manipulated</a:t>
            </a:r>
          </a:p>
          <a:p>
            <a:pPr lvl="1"/>
            <a:r>
              <a:rPr lang="en-US" sz="2900" dirty="0" smtClean="0"/>
              <a:t>Audit trails</a:t>
            </a:r>
          </a:p>
          <a:p>
            <a:r>
              <a:rPr lang="en-US" sz="3300" dirty="0" smtClean="0"/>
              <a:t>Media Attention</a:t>
            </a:r>
          </a:p>
          <a:p>
            <a:r>
              <a:rPr lang="en-US" sz="3300" dirty="0" smtClean="0"/>
              <a:t>Tipping your hand</a:t>
            </a:r>
            <a:endParaRPr lang="en-US" dirty="0" smtClean="0"/>
          </a:p>
          <a:p>
            <a:endParaRPr lang="en-US" dirty="0" smtClean="0"/>
          </a:p>
          <a:p>
            <a:endParaRPr lang="en-US" dirty="0" smtClean="0"/>
          </a:p>
        </p:txBody>
      </p:sp>
    </p:spTree>
    <p:extLst>
      <p:ext uri="{BB962C8B-B14F-4D97-AF65-F5344CB8AC3E}">
        <p14:creationId xmlns:p14="http://schemas.microsoft.com/office/powerpoint/2010/main" val="25832581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Pulling it all together</a:t>
            </a:r>
            <a:endParaRPr lang="en-US" dirty="0"/>
          </a:p>
        </p:txBody>
      </p:sp>
      <p:sp>
        <p:nvSpPr>
          <p:cNvPr id="3" name="Content Placeholder 2"/>
          <p:cNvSpPr>
            <a:spLocks noGrp="1"/>
          </p:cNvSpPr>
          <p:nvPr>
            <p:ph idx="1"/>
          </p:nvPr>
        </p:nvSpPr>
        <p:spPr>
          <a:xfrm>
            <a:off x="1484310" y="2438399"/>
            <a:ext cx="10018713" cy="3352801"/>
          </a:xfrm>
        </p:spPr>
        <p:txBody>
          <a:bodyPr>
            <a:normAutofit fontScale="92500" lnSpcReduction="10000"/>
          </a:bodyPr>
          <a:lstStyle/>
          <a:p>
            <a:r>
              <a:rPr lang="en-US" dirty="0" smtClean="0"/>
              <a:t>Consider overall actions</a:t>
            </a:r>
          </a:p>
          <a:p>
            <a:pPr lvl="1"/>
            <a:r>
              <a:rPr lang="en-US" dirty="0" smtClean="0"/>
              <a:t>Criminal acts</a:t>
            </a:r>
          </a:p>
          <a:p>
            <a:pPr lvl="1"/>
            <a:r>
              <a:rPr lang="en-US" dirty="0" smtClean="0"/>
              <a:t>Violation of policy and procedure  </a:t>
            </a:r>
          </a:p>
          <a:p>
            <a:pPr lvl="1"/>
            <a:r>
              <a:rPr lang="en-US" dirty="0" smtClean="0"/>
              <a:t>Pattern of conduct</a:t>
            </a:r>
          </a:p>
          <a:p>
            <a:r>
              <a:rPr lang="en-US" dirty="0" smtClean="0"/>
              <a:t>Documentation of investigation</a:t>
            </a:r>
          </a:p>
          <a:p>
            <a:pPr lvl="1"/>
            <a:r>
              <a:rPr lang="en-US" dirty="0" smtClean="0"/>
              <a:t>Report of findings</a:t>
            </a:r>
          </a:p>
          <a:p>
            <a:pPr lvl="1"/>
            <a:r>
              <a:rPr lang="en-US" dirty="0" smtClean="0"/>
              <a:t>How did you draw that conclusion?</a:t>
            </a:r>
          </a:p>
          <a:p>
            <a:pPr lvl="1"/>
            <a:r>
              <a:rPr lang="en-US" dirty="0" smtClean="0"/>
              <a:t>Processes used</a:t>
            </a:r>
          </a:p>
          <a:p>
            <a:pPr marL="0" indent="0">
              <a:buNone/>
            </a:pPr>
            <a:endParaRPr lang="en-US" dirty="0" smtClean="0"/>
          </a:p>
        </p:txBody>
      </p:sp>
    </p:spTree>
    <p:extLst>
      <p:ext uri="{BB962C8B-B14F-4D97-AF65-F5344CB8AC3E}">
        <p14:creationId xmlns:p14="http://schemas.microsoft.com/office/powerpoint/2010/main" val="631338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Special considerations for internal investigations…</a:t>
            </a:r>
            <a:endParaRPr lang="en-US" dirty="0"/>
          </a:p>
        </p:txBody>
      </p:sp>
      <p:sp>
        <p:nvSpPr>
          <p:cNvPr id="3" name="Content Placeholder 2"/>
          <p:cNvSpPr>
            <a:spLocks noGrp="1"/>
          </p:cNvSpPr>
          <p:nvPr>
            <p:ph idx="1"/>
          </p:nvPr>
        </p:nvSpPr>
        <p:spPr>
          <a:xfrm>
            <a:off x="1719999" y="2596243"/>
            <a:ext cx="10707690" cy="3652157"/>
          </a:xfrm>
        </p:spPr>
        <p:txBody>
          <a:bodyPr>
            <a:normAutofit/>
          </a:bodyPr>
          <a:lstStyle/>
          <a:p>
            <a:r>
              <a:rPr lang="en-US" dirty="0" smtClean="0"/>
              <a:t>Consider when and to whom you release information</a:t>
            </a:r>
          </a:p>
          <a:p>
            <a:r>
              <a:rPr lang="en-US" dirty="0" smtClean="0"/>
              <a:t>Opportunities for damaged and destroyed evidence</a:t>
            </a:r>
          </a:p>
          <a:p>
            <a:pPr lvl="1"/>
            <a:r>
              <a:rPr lang="en-US" dirty="0" smtClean="0"/>
              <a:t>Administrative Leave or Termination of employment of target</a:t>
            </a:r>
          </a:p>
          <a:p>
            <a:pPr lvl="1"/>
            <a:r>
              <a:rPr lang="en-US" dirty="0" smtClean="0"/>
              <a:t>Restrict access of target employees </a:t>
            </a:r>
          </a:p>
          <a:p>
            <a:pPr lvl="1"/>
            <a:r>
              <a:rPr lang="en-US" dirty="0" smtClean="0"/>
              <a:t>Engage audit trails </a:t>
            </a:r>
            <a:endParaRPr lang="en-US" dirty="0"/>
          </a:p>
          <a:p>
            <a:pPr lvl="1"/>
            <a:r>
              <a:rPr lang="en-US" dirty="0" smtClean="0"/>
              <a:t>Employee confidentiality rules</a:t>
            </a:r>
          </a:p>
          <a:p>
            <a:pPr marL="457200" lvl="1" indent="0">
              <a:buNone/>
            </a:pPr>
            <a:endParaRPr lang="en-US" dirty="0"/>
          </a:p>
        </p:txBody>
      </p:sp>
    </p:spTree>
    <p:extLst>
      <p:ext uri="{BB962C8B-B14F-4D97-AF65-F5344CB8AC3E}">
        <p14:creationId xmlns:p14="http://schemas.microsoft.com/office/powerpoint/2010/main" val="35738426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Charging Criminally</a:t>
            </a:r>
            <a:endParaRPr lang="en-US" dirty="0"/>
          </a:p>
        </p:txBody>
      </p:sp>
      <p:sp>
        <p:nvSpPr>
          <p:cNvPr id="3" name="Content Placeholder 2"/>
          <p:cNvSpPr>
            <a:spLocks noGrp="1"/>
          </p:cNvSpPr>
          <p:nvPr>
            <p:ph idx="1"/>
          </p:nvPr>
        </p:nvSpPr>
        <p:spPr>
          <a:xfrm>
            <a:off x="1898980" y="2050311"/>
            <a:ext cx="10018713" cy="3124201"/>
          </a:xfrm>
        </p:spPr>
        <p:txBody>
          <a:bodyPr/>
          <a:lstStyle/>
          <a:p>
            <a:r>
              <a:rPr lang="en-US" dirty="0" smtClean="0"/>
              <a:t>Criminal Complaint</a:t>
            </a:r>
          </a:p>
          <a:p>
            <a:r>
              <a:rPr lang="en-US" dirty="0" smtClean="0"/>
              <a:t>Arrest Warrant</a:t>
            </a:r>
          </a:p>
          <a:p>
            <a:r>
              <a:rPr lang="en-US" dirty="0"/>
              <a:t>Indictment (GJ)</a:t>
            </a:r>
          </a:p>
          <a:p>
            <a:r>
              <a:rPr lang="en-US" dirty="0" smtClean="0"/>
              <a:t>Information </a:t>
            </a:r>
          </a:p>
        </p:txBody>
      </p:sp>
    </p:spTree>
    <p:extLst>
      <p:ext uri="{BB962C8B-B14F-4D97-AF65-F5344CB8AC3E}">
        <p14:creationId xmlns:p14="http://schemas.microsoft.com/office/powerpoint/2010/main" val="7504376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You’re not done yet!</a:t>
            </a:r>
            <a:endParaRPr lang="en-US" dirty="0"/>
          </a:p>
        </p:txBody>
      </p:sp>
      <p:sp>
        <p:nvSpPr>
          <p:cNvPr id="3" name="Content Placeholder 2"/>
          <p:cNvSpPr>
            <a:spLocks noGrp="1"/>
          </p:cNvSpPr>
          <p:nvPr>
            <p:ph idx="1"/>
          </p:nvPr>
        </p:nvSpPr>
        <p:spPr>
          <a:xfrm>
            <a:off x="1484311" y="1816394"/>
            <a:ext cx="10018713" cy="3124201"/>
          </a:xfrm>
        </p:spPr>
        <p:txBody>
          <a:bodyPr/>
          <a:lstStyle/>
          <a:p>
            <a:r>
              <a:rPr lang="en-US" dirty="0" smtClean="0"/>
              <a:t>Remember, once you refer a matter to a law enforcement agency, you will still need to be available for questions, interviews, follow-up investigation, and participation in prosecution, including testifying </a:t>
            </a:r>
          </a:p>
          <a:p>
            <a:pPr marL="0" indent="0">
              <a:buNone/>
            </a:pPr>
            <a:endParaRPr lang="en-US" dirty="0" smtClean="0"/>
          </a:p>
        </p:txBody>
      </p:sp>
    </p:spTree>
    <p:extLst>
      <p:ext uri="{BB962C8B-B14F-4D97-AF65-F5344CB8AC3E}">
        <p14:creationId xmlns:p14="http://schemas.microsoft.com/office/powerpoint/2010/main" val="27890946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 part of the solution!</a:t>
            </a:r>
            <a:endParaRPr lang="en-US" dirty="0"/>
          </a:p>
        </p:txBody>
      </p:sp>
      <p:sp>
        <p:nvSpPr>
          <p:cNvPr id="3" name="Content Placeholder 2"/>
          <p:cNvSpPr>
            <a:spLocks noGrp="1"/>
          </p:cNvSpPr>
          <p:nvPr>
            <p:ph idx="1"/>
          </p:nvPr>
        </p:nvSpPr>
        <p:spPr>
          <a:xfrm>
            <a:off x="1484311" y="2124739"/>
            <a:ext cx="10018713" cy="3124201"/>
          </a:xfrm>
        </p:spPr>
        <p:txBody>
          <a:bodyPr/>
          <a:lstStyle/>
          <a:p>
            <a:r>
              <a:rPr lang="en-US" dirty="0" smtClean="0"/>
              <a:t>Your participation in a criminal investigation can result in significant changes in the system</a:t>
            </a:r>
          </a:p>
          <a:p>
            <a:pPr lvl="1"/>
            <a:r>
              <a:rPr lang="en-US" dirty="0" smtClean="0"/>
              <a:t>Policies and procedures</a:t>
            </a:r>
          </a:p>
          <a:p>
            <a:pPr lvl="1"/>
            <a:r>
              <a:rPr lang="en-US" dirty="0" smtClean="0"/>
              <a:t>Regulation</a:t>
            </a:r>
          </a:p>
          <a:p>
            <a:pPr lvl="1"/>
            <a:r>
              <a:rPr lang="en-US" dirty="0" smtClean="0"/>
              <a:t>Legislation</a:t>
            </a:r>
          </a:p>
          <a:p>
            <a:r>
              <a:rPr lang="en-US" dirty="0" smtClean="0"/>
              <a:t>Identify situations where you fit into the solution</a:t>
            </a:r>
            <a:endParaRPr lang="en-US" dirty="0"/>
          </a:p>
        </p:txBody>
      </p:sp>
    </p:spTree>
    <p:extLst>
      <p:ext uri="{BB962C8B-B14F-4D97-AF65-F5344CB8AC3E}">
        <p14:creationId xmlns:p14="http://schemas.microsoft.com/office/powerpoint/2010/main" val="28672419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434976"/>
            <a:ext cx="10018713" cy="1752599"/>
          </a:xfrm>
        </p:spPr>
        <p:txBody>
          <a:bodyPr/>
          <a:lstStyle/>
          <a:p>
            <a:r>
              <a:rPr lang="en-US" dirty="0" smtClean="0"/>
              <a:t>Fraud Stats</a:t>
            </a:r>
            <a:br>
              <a:rPr lang="en-US" dirty="0" smtClean="0"/>
            </a:br>
            <a:r>
              <a:rPr lang="en-US" dirty="0" smtClean="0"/>
              <a:t>2016 ACFE Report to the Nations</a:t>
            </a:r>
            <a:endParaRPr lang="en-US" dirty="0"/>
          </a:p>
        </p:txBody>
      </p:sp>
      <p:sp>
        <p:nvSpPr>
          <p:cNvPr id="3" name="Content Placeholder 2"/>
          <p:cNvSpPr>
            <a:spLocks noGrp="1"/>
          </p:cNvSpPr>
          <p:nvPr>
            <p:ph idx="1"/>
          </p:nvPr>
        </p:nvSpPr>
        <p:spPr>
          <a:xfrm>
            <a:off x="1303557" y="2187575"/>
            <a:ext cx="10018713" cy="3286126"/>
          </a:xfrm>
        </p:spPr>
        <p:txBody>
          <a:bodyPr>
            <a:normAutofit fontScale="62500" lnSpcReduction="20000"/>
          </a:bodyPr>
          <a:lstStyle/>
          <a:p>
            <a:endParaRPr lang="en-US" sz="2900" dirty="0" smtClean="0"/>
          </a:p>
          <a:p>
            <a:r>
              <a:rPr lang="en-US" sz="2900" dirty="0" smtClean="0"/>
              <a:t>Median Loss per entity - $120,000 – per fraud scheme</a:t>
            </a:r>
          </a:p>
          <a:p>
            <a:r>
              <a:rPr lang="en-US" sz="2900" dirty="0" smtClean="0"/>
              <a:t>The longer a fraud scheme goes undetected, the greater the losses to the organization</a:t>
            </a:r>
          </a:p>
          <a:p>
            <a:r>
              <a:rPr lang="en-US" sz="2900" dirty="0" smtClean="0"/>
              <a:t>The median duration of the frauds reviewed was 18 months</a:t>
            </a:r>
          </a:p>
          <a:p>
            <a:r>
              <a:rPr lang="en-US" sz="2900" dirty="0" smtClean="0"/>
              <a:t>In every region studied, corruption was one of two of the most common fraud schemes </a:t>
            </a:r>
            <a:endParaRPr lang="en-US" sz="2900" dirty="0"/>
          </a:p>
          <a:p>
            <a:endParaRPr lang="en-US" dirty="0" smtClean="0"/>
          </a:p>
          <a:p>
            <a:endParaRPr lang="en-US" dirty="0" smtClean="0"/>
          </a:p>
          <a:p>
            <a:endParaRPr lang="en-US" dirty="0"/>
          </a:p>
          <a:p>
            <a:endParaRPr lang="en-US" dirty="0" smtClean="0"/>
          </a:p>
          <a:p>
            <a:pPr marL="0" indent="0">
              <a:buNone/>
            </a:pPr>
            <a:r>
              <a:rPr lang="en-US" dirty="0" smtClean="0"/>
              <a:t>									</a:t>
            </a:r>
            <a:endParaRPr lang="en-US" dirty="0"/>
          </a:p>
        </p:txBody>
      </p:sp>
      <p:pic>
        <p:nvPicPr>
          <p:cNvPr id="5" name="Picture 4"/>
          <p:cNvPicPr>
            <a:picLocks noChangeAspect="1"/>
          </p:cNvPicPr>
          <p:nvPr/>
        </p:nvPicPr>
        <p:blipFill>
          <a:blip r:embed="rId2"/>
          <a:stretch>
            <a:fillRect/>
          </a:stretch>
        </p:blipFill>
        <p:spPr>
          <a:xfrm>
            <a:off x="4122775" y="3940174"/>
            <a:ext cx="2819400" cy="2524125"/>
          </a:xfrm>
          <a:prstGeom prst="rect">
            <a:avLst/>
          </a:prstGeom>
        </p:spPr>
      </p:pic>
    </p:spTree>
    <p:extLst>
      <p:ext uri="{BB962C8B-B14F-4D97-AF65-F5344CB8AC3E}">
        <p14:creationId xmlns:p14="http://schemas.microsoft.com/office/powerpoint/2010/main" val="380340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93255" y="233916"/>
            <a:ext cx="11098745" cy="6188149"/>
          </a:xfrm>
          <a:prstGeom prst="rect">
            <a:avLst/>
          </a:prstGeom>
        </p:spPr>
      </p:pic>
    </p:spTree>
    <p:extLst>
      <p:ext uri="{BB962C8B-B14F-4D97-AF65-F5344CB8AC3E}">
        <p14:creationId xmlns:p14="http://schemas.microsoft.com/office/powerpoint/2010/main" val="35037136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1"/>
          <p:cNvSpPr>
            <a:spLocks noGrp="1"/>
          </p:cNvSpPr>
          <p:nvPr>
            <p:ph type="sldNum" sz="quarter" idx="12"/>
          </p:nvPr>
        </p:nvSpPr>
        <p:spPr>
          <a:xfrm>
            <a:off x="6553200" y="6356350"/>
            <a:ext cx="2133600" cy="365125"/>
          </a:xfrm>
        </p:spPr>
        <p:txBody>
          <a:bodyPr/>
          <a:lstStyle/>
          <a:p>
            <a:fld id="{8FA8E0CC-D4D3-5446-A770-97E5DA489E7F}" type="slidenum">
              <a:rPr lang="en-US" smtClean="0"/>
              <a:t>5</a:t>
            </a:fld>
            <a:endParaRPr lang="en-US"/>
          </a:p>
        </p:txBody>
      </p:sp>
      <p:sp>
        <p:nvSpPr>
          <p:cNvPr id="4" name="Title 2"/>
          <p:cNvSpPr txBox="1">
            <a:spLocks/>
          </p:cNvSpPr>
          <p:nvPr/>
        </p:nvSpPr>
        <p:spPr>
          <a:xfrm>
            <a:off x="2383973" y="334736"/>
            <a:ext cx="8997042" cy="791935"/>
          </a:xfrm>
          <a:prstGeom prst="rect">
            <a:avLst/>
          </a:prstGeom>
          <a:solidFill>
            <a:schemeClr val="bg1"/>
          </a:solidFill>
        </p:spPr>
        <p:txBody>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rgbClr val="2A93AC"/>
                </a:solidFill>
              </a:rPr>
              <a:t>Concealment of Fraud Schemes</a:t>
            </a: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383972" y="1126670"/>
            <a:ext cx="8997042" cy="57313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5749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09279" y="0"/>
            <a:ext cx="9677786" cy="6857999"/>
          </a:xfrm>
          <a:prstGeom prst="rect">
            <a:avLst/>
          </a:prstGeom>
        </p:spPr>
      </p:pic>
    </p:spTree>
    <p:extLst>
      <p:ext uri="{BB962C8B-B14F-4D97-AF65-F5344CB8AC3E}">
        <p14:creationId xmlns:p14="http://schemas.microsoft.com/office/powerpoint/2010/main" val="25870271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get cases?</a:t>
            </a:r>
            <a:endParaRPr lang="en-US" dirty="0"/>
          </a:p>
        </p:txBody>
      </p:sp>
      <p:sp>
        <p:nvSpPr>
          <p:cNvPr id="3" name="Content Placeholder 2"/>
          <p:cNvSpPr>
            <a:spLocks noGrp="1"/>
          </p:cNvSpPr>
          <p:nvPr>
            <p:ph idx="1"/>
          </p:nvPr>
        </p:nvSpPr>
        <p:spPr/>
        <p:txBody>
          <a:bodyPr/>
          <a:lstStyle/>
          <a:p>
            <a:r>
              <a:rPr lang="en-US" dirty="0" smtClean="0"/>
              <a:t>Law Enforcement referrals</a:t>
            </a:r>
          </a:p>
          <a:p>
            <a:r>
              <a:rPr lang="en-US" dirty="0" smtClean="0"/>
              <a:t>State Agency referrals</a:t>
            </a:r>
          </a:p>
          <a:p>
            <a:r>
              <a:rPr lang="en-US" dirty="0" smtClean="0"/>
              <a:t>Anonymous referral</a:t>
            </a:r>
          </a:p>
          <a:p>
            <a:endParaRPr lang="en-US" dirty="0"/>
          </a:p>
          <a:p>
            <a:pPr marL="0" indent="0">
              <a:buNone/>
            </a:pPr>
            <a:endParaRPr lang="en-US" dirty="0" smtClean="0"/>
          </a:p>
        </p:txBody>
      </p:sp>
      <p:pic>
        <p:nvPicPr>
          <p:cNvPr id="3074" name="Picture 2" descr="Image result for corrup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6295" y="2666999"/>
            <a:ext cx="5915025" cy="39433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466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Criminal </a:t>
            </a:r>
            <a:r>
              <a:rPr lang="en-US" dirty="0"/>
              <a:t>I</a:t>
            </a:r>
            <a:r>
              <a:rPr lang="en-US" dirty="0" smtClean="0"/>
              <a:t>nvestigations</a:t>
            </a:r>
            <a:endParaRPr lang="en-US" dirty="0"/>
          </a:p>
        </p:txBody>
      </p:sp>
      <p:sp>
        <p:nvSpPr>
          <p:cNvPr id="3" name="Content Placeholder 2"/>
          <p:cNvSpPr>
            <a:spLocks noGrp="1"/>
          </p:cNvSpPr>
          <p:nvPr>
            <p:ph idx="1"/>
          </p:nvPr>
        </p:nvSpPr>
        <p:spPr>
          <a:xfrm>
            <a:off x="1484310" y="2834639"/>
            <a:ext cx="10018713" cy="3124201"/>
          </a:xfrm>
        </p:spPr>
        <p:txBody>
          <a:bodyPr/>
          <a:lstStyle/>
          <a:p>
            <a:r>
              <a:rPr lang="en-US" dirty="0" smtClean="0"/>
              <a:t>Embezzlement</a:t>
            </a:r>
          </a:p>
          <a:p>
            <a:r>
              <a:rPr lang="en-US" dirty="0" smtClean="0"/>
              <a:t>Fraud</a:t>
            </a:r>
          </a:p>
          <a:p>
            <a:r>
              <a:rPr lang="en-US" dirty="0" smtClean="0"/>
              <a:t>Money Laundering </a:t>
            </a:r>
          </a:p>
          <a:p>
            <a:r>
              <a:rPr lang="en-US" dirty="0" smtClean="0"/>
              <a:t>Racketeering </a:t>
            </a:r>
          </a:p>
          <a:p>
            <a:endParaRPr lang="en-US" dirty="0" smtClean="0"/>
          </a:p>
          <a:p>
            <a:endParaRPr lang="en-US" dirty="0" smtClean="0"/>
          </a:p>
          <a:p>
            <a:endParaRPr lang="en-US" dirty="0"/>
          </a:p>
        </p:txBody>
      </p:sp>
    </p:spTree>
    <p:extLst>
      <p:ext uri="{BB962C8B-B14F-4D97-AF65-F5344CB8AC3E}">
        <p14:creationId xmlns:p14="http://schemas.microsoft.com/office/powerpoint/2010/main" val="30960673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Fraud and Corruption</a:t>
            </a:r>
            <a:endParaRPr lang="en-US" dirty="0"/>
          </a:p>
        </p:txBody>
      </p:sp>
      <p:sp>
        <p:nvSpPr>
          <p:cNvPr id="3" name="Content Placeholder 2"/>
          <p:cNvSpPr>
            <a:spLocks noGrp="1"/>
          </p:cNvSpPr>
          <p:nvPr>
            <p:ph idx="1"/>
          </p:nvPr>
        </p:nvSpPr>
        <p:spPr>
          <a:xfrm>
            <a:off x="1484310" y="2254469"/>
            <a:ext cx="10355593" cy="3536731"/>
          </a:xfrm>
        </p:spPr>
        <p:txBody>
          <a:bodyPr/>
          <a:lstStyle/>
          <a:p>
            <a:r>
              <a:rPr lang="en-US" sz="2800" b="1" dirty="0"/>
              <a:t>Fraud</a:t>
            </a:r>
            <a:r>
              <a:rPr lang="en-US" sz="2800" dirty="0"/>
              <a:t> consists of the intentional misappropriation or taking of anything of value that belongs to another by means of fraudulent conduct, practices or representations. </a:t>
            </a:r>
            <a:endParaRPr lang="en-US" sz="2800" dirty="0" smtClean="0"/>
          </a:p>
          <a:p>
            <a:pPr marL="0" indent="0">
              <a:buNone/>
            </a:pPr>
            <a:endParaRPr lang="en-US" dirty="0"/>
          </a:p>
        </p:txBody>
      </p:sp>
    </p:spTree>
    <p:extLst>
      <p:ext uri="{BB962C8B-B14F-4D97-AF65-F5344CB8AC3E}">
        <p14:creationId xmlns:p14="http://schemas.microsoft.com/office/powerpoint/2010/main" val="21165310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Parallax</Template>
  <TotalTime>0</TotalTime>
  <Words>842</Words>
  <Application>Microsoft Office PowerPoint</Application>
  <PresentationFormat>Widescreen</PresentationFormat>
  <Paragraphs>161</Paragraphs>
  <Slides>29</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Corbel</vt:lpstr>
      <vt:lpstr>Parallax</vt:lpstr>
      <vt:lpstr>Criminal Fraud Investigative Update</vt:lpstr>
      <vt:lpstr>PowerPoint Presentation</vt:lpstr>
      <vt:lpstr>Fraud Stats 2016 ACFE Report to the Nations</vt:lpstr>
      <vt:lpstr>PowerPoint Presentation</vt:lpstr>
      <vt:lpstr>PowerPoint Presentation</vt:lpstr>
      <vt:lpstr>PowerPoint Presentation</vt:lpstr>
      <vt:lpstr>How do we get cases?</vt:lpstr>
      <vt:lpstr>Common Criminal Investigations</vt:lpstr>
      <vt:lpstr>Fraud and Corruption</vt:lpstr>
      <vt:lpstr>Corruption </vt:lpstr>
      <vt:lpstr>Who is a Public Official??</vt:lpstr>
      <vt:lpstr>Chapter 10, Section 16:  Governmental Conduct Act</vt:lpstr>
      <vt:lpstr>Trends</vt:lpstr>
      <vt:lpstr>New Mexico State Statutes </vt:lpstr>
      <vt:lpstr>How we gather information…</vt:lpstr>
      <vt:lpstr>Identify the Key Players</vt:lpstr>
      <vt:lpstr>You are a Key Player!</vt:lpstr>
      <vt:lpstr>How you help us…</vt:lpstr>
      <vt:lpstr>You are the internal regulatory authority</vt:lpstr>
      <vt:lpstr>Considerations in Investigations…</vt:lpstr>
      <vt:lpstr>Scope Considerations</vt:lpstr>
      <vt:lpstr>The Reality of Investigations</vt:lpstr>
      <vt:lpstr>What are some pitfalls in these types of investigations?</vt:lpstr>
      <vt:lpstr>What are some pitfalls in these types of investigations?</vt:lpstr>
      <vt:lpstr>Pulling it all together</vt:lpstr>
      <vt:lpstr>Special considerations for internal investigations…</vt:lpstr>
      <vt:lpstr>Charging Criminally</vt:lpstr>
      <vt:lpstr>You’re not done yet!</vt:lpstr>
      <vt:lpstr>Be part of the solution!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2018-03-30T17:53:30Z</dcterms:created>
  <dcterms:modified xsi:type="dcterms:W3CDTF">2018-03-30T21:08:29Z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