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9"/>
  </p:notesMasterIdLst>
  <p:handoutMasterIdLst>
    <p:handoutMasterId r:id="rId160"/>
  </p:handoutMasterIdLst>
  <p:sldIdLst>
    <p:sldId id="271" r:id="rId2"/>
    <p:sldId id="442" r:id="rId3"/>
    <p:sldId id="500" r:id="rId4"/>
    <p:sldId id="451" r:id="rId5"/>
    <p:sldId id="436" r:id="rId6"/>
    <p:sldId id="445" r:id="rId7"/>
    <p:sldId id="629" r:id="rId8"/>
    <p:sldId id="444" r:id="rId9"/>
    <p:sldId id="441" r:id="rId10"/>
    <p:sldId id="657" r:id="rId11"/>
    <p:sldId id="446" r:id="rId12"/>
    <p:sldId id="447" r:id="rId13"/>
    <p:sldId id="448" r:id="rId14"/>
    <p:sldId id="449" r:id="rId15"/>
    <p:sldId id="411" r:id="rId16"/>
    <p:sldId id="456" r:id="rId17"/>
    <p:sldId id="477" r:id="rId18"/>
    <p:sldId id="489" r:id="rId19"/>
    <p:sldId id="491" r:id="rId20"/>
    <p:sldId id="490" r:id="rId21"/>
    <p:sldId id="492" r:id="rId22"/>
    <p:sldId id="495" r:id="rId23"/>
    <p:sldId id="496" r:id="rId24"/>
    <p:sldId id="497" r:id="rId25"/>
    <p:sldId id="654" r:id="rId26"/>
    <p:sldId id="655" r:id="rId27"/>
    <p:sldId id="662" r:id="rId28"/>
    <p:sldId id="501" r:id="rId29"/>
    <p:sldId id="507" r:id="rId30"/>
    <p:sldId id="508" r:id="rId31"/>
    <p:sldId id="509" r:id="rId32"/>
    <p:sldId id="514" r:id="rId33"/>
    <p:sldId id="515" r:id="rId34"/>
    <p:sldId id="516" r:id="rId35"/>
    <p:sldId id="517" r:id="rId36"/>
    <p:sldId id="650" r:id="rId37"/>
    <p:sldId id="651" r:id="rId38"/>
    <p:sldId id="652" r:id="rId39"/>
    <p:sldId id="520" r:id="rId40"/>
    <p:sldId id="519" r:id="rId41"/>
    <p:sldId id="521" r:id="rId42"/>
    <p:sldId id="524" r:id="rId43"/>
    <p:sldId id="525" r:id="rId44"/>
    <p:sldId id="658" r:id="rId45"/>
    <p:sldId id="526" r:id="rId46"/>
    <p:sldId id="527" r:id="rId47"/>
    <p:sldId id="528" r:id="rId48"/>
    <p:sldId id="530" r:id="rId49"/>
    <p:sldId id="531" r:id="rId50"/>
    <p:sldId id="532" r:id="rId51"/>
    <p:sldId id="659" r:id="rId52"/>
    <p:sldId id="533" r:id="rId53"/>
    <p:sldId id="537" r:id="rId54"/>
    <p:sldId id="538" r:id="rId55"/>
    <p:sldId id="541" r:id="rId56"/>
    <p:sldId id="660" r:id="rId57"/>
    <p:sldId id="666" r:id="rId58"/>
    <p:sldId id="667" r:id="rId59"/>
    <p:sldId id="544" r:id="rId60"/>
    <p:sldId id="543" r:id="rId61"/>
    <p:sldId id="547" r:id="rId62"/>
    <p:sldId id="664" r:id="rId63"/>
    <p:sldId id="545" r:id="rId64"/>
    <p:sldId id="548" r:id="rId65"/>
    <p:sldId id="549" r:id="rId66"/>
    <p:sldId id="550" r:id="rId67"/>
    <p:sldId id="551" r:id="rId68"/>
    <p:sldId id="653" r:id="rId69"/>
    <p:sldId id="552" r:id="rId70"/>
    <p:sldId id="502" r:id="rId71"/>
    <p:sldId id="561" r:id="rId72"/>
    <p:sldId id="562" r:id="rId73"/>
    <p:sldId id="563" r:id="rId74"/>
    <p:sldId id="564" r:id="rId75"/>
    <p:sldId id="565" r:id="rId76"/>
    <p:sldId id="661" r:id="rId77"/>
    <p:sldId id="566" r:id="rId78"/>
    <p:sldId id="567" r:id="rId79"/>
    <p:sldId id="568" r:id="rId80"/>
    <p:sldId id="569" r:id="rId81"/>
    <p:sldId id="571" r:id="rId82"/>
    <p:sldId id="572" r:id="rId83"/>
    <p:sldId id="630" r:id="rId84"/>
    <p:sldId id="656" r:id="rId85"/>
    <p:sldId id="574" r:id="rId86"/>
    <p:sldId id="558" r:id="rId87"/>
    <p:sldId id="559" r:id="rId88"/>
    <p:sldId id="576" r:id="rId89"/>
    <p:sldId id="631" r:id="rId90"/>
    <p:sldId id="632" r:id="rId91"/>
    <p:sldId id="633" r:id="rId92"/>
    <p:sldId id="634" r:id="rId93"/>
    <p:sldId id="577" r:id="rId94"/>
    <p:sldId id="578" r:id="rId95"/>
    <p:sldId id="580" r:id="rId96"/>
    <p:sldId id="581" r:id="rId97"/>
    <p:sldId id="582" r:id="rId98"/>
    <p:sldId id="503" r:id="rId99"/>
    <p:sldId id="583" r:id="rId100"/>
    <p:sldId id="668" r:id="rId101"/>
    <p:sldId id="584" r:id="rId102"/>
    <p:sldId id="586" r:id="rId103"/>
    <p:sldId id="585" r:id="rId104"/>
    <p:sldId id="504" r:id="rId105"/>
    <p:sldId id="591" r:id="rId106"/>
    <p:sldId id="636" r:id="rId107"/>
    <p:sldId id="637" r:id="rId108"/>
    <p:sldId id="638" r:id="rId109"/>
    <p:sldId id="592" r:id="rId110"/>
    <p:sldId id="639" r:id="rId111"/>
    <p:sldId id="640" r:id="rId112"/>
    <p:sldId id="641" r:id="rId113"/>
    <p:sldId id="642" r:id="rId114"/>
    <p:sldId id="505" r:id="rId115"/>
    <p:sldId id="594" r:id="rId116"/>
    <p:sldId id="663" r:id="rId117"/>
    <p:sldId id="595" r:id="rId118"/>
    <p:sldId id="596" r:id="rId119"/>
    <p:sldId id="597" r:id="rId120"/>
    <p:sldId id="598" r:id="rId121"/>
    <p:sldId id="599" r:id="rId122"/>
    <p:sldId id="643" r:id="rId123"/>
    <p:sldId id="600" r:id="rId124"/>
    <p:sldId id="644" r:id="rId125"/>
    <p:sldId id="645" r:id="rId126"/>
    <p:sldId id="665" r:id="rId127"/>
    <p:sldId id="601" r:id="rId128"/>
    <p:sldId id="602" r:id="rId129"/>
    <p:sldId id="603" r:id="rId130"/>
    <p:sldId id="604" r:id="rId131"/>
    <p:sldId id="607" r:id="rId132"/>
    <p:sldId id="608" r:id="rId133"/>
    <p:sldId id="646" r:id="rId134"/>
    <p:sldId id="647" r:id="rId135"/>
    <p:sldId id="506" r:id="rId136"/>
    <p:sldId id="609" r:id="rId137"/>
    <p:sldId id="610" r:id="rId138"/>
    <p:sldId id="611" r:id="rId139"/>
    <p:sldId id="612" r:id="rId140"/>
    <p:sldId id="613" r:id="rId141"/>
    <p:sldId id="614" r:id="rId142"/>
    <p:sldId id="615" r:id="rId143"/>
    <p:sldId id="616" r:id="rId144"/>
    <p:sldId id="617" r:id="rId145"/>
    <p:sldId id="618" r:id="rId146"/>
    <p:sldId id="620" r:id="rId147"/>
    <p:sldId id="621" r:id="rId148"/>
    <p:sldId id="622" r:id="rId149"/>
    <p:sldId id="624" r:id="rId150"/>
    <p:sldId id="623" r:id="rId151"/>
    <p:sldId id="625" r:id="rId152"/>
    <p:sldId id="626" r:id="rId153"/>
    <p:sldId id="627" r:id="rId154"/>
    <p:sldId id="628" r:id="rId155"/>
    <p:sldId id="268" r:id="rId156"/>
    <p:sldId id="269" r:id="rId157"/>
    <p:sldId id="270" r:id="rId158"/>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9" autoAdjust="0"/>
    <p:restoredTop sz="96370" autoAdjust="0"/>
  </p:normalViewPr>
  <p:slideViewPr>
    <p:cSldViewPr>
      <p:cViewPr varScale="1">
        <p:scale>
          <a:sx n="101" d="100"/>
          <a:sy n="101" d="100"/>
        </p:scale>
        <p:origin x="1800" y="10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25758"/>
    </p:cViewPr>
  </p:sorterViewPr>
  <p:notesViewPr>
    <p:cSldViewPr>
      <p:cViewPr>
        <p:scale>
          <a:sx n="150" d="100"/>
          <a:sy n="150" d="100"/>
        </p:scale>
        <p:origin x="-1320" y="-72"/>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handoutMaster" Target="handoutMasters/handoutMaster1.xml"/><Relationship Id="rId165" Type="http://schemas.microsoft.com/office/2015/10/relationships/revisionInfo" Target="revisionInfo.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B5B4E07C-DA9E-4D2D-B367-B5439EDB0DC8}" type="datetimeFigureOut">
              <a:rPr lang="en-US" smtClean="0"/>
              <a:pPr/>
              <a:t>4/5/2018</a:t>
            </a:fld>
            <a:endParaRPr lang="en-US" dirty="0"/>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4C3FB57E-D9DD-4139-9F2B-EE7A0C17F940}" type="slidenum">
              <a:rPr lang="en-US" smtClean="0"/>
              <a:pPr/>
              <a:t>‹#›</a:t>
            </a:fld>
            <a:endParaRPr lang="en-US" dirty="0"/>
          </a:p>
        </p:txBody>
      </p:sp>
    </p:spTree>
    <p:extLst>
      <p:ext uri="{BB962C8B-B14F-4D97-AF65-F5344CB8AC3E}">
        <p14:creationId xmlns:p14="http://schemas.microsoft.com/office/powerpoint/2010/main" val="2409355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4FEA168A-CAEF-4BCF-8A0A-42278F958579}" type="datetimeFigureOut">
              <a:rPr lang="en-US" smtClean="0"/>
              <a:pPr/>
              <a:t>4/5/2018</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B0389D99-190A-4863-A6C5-4D6E6EA56AB7}" type="slidenum">
              <a:rPr lang="en-US" smtClean="0"/>
              <a:pPr/>
              <a:t>‹#›</a:t>
            </a:fld>
            <a:endParaRPr lang="en-US" dirty="0"/>
          </a:p>
        </p:txBody>
      </p:sp>
    </p:spTree>
    <p:extLst>
      <p:ext uri="{BB962C8B-B14F-4D97-AF65-F5344CB8AC3E}">
        <p14:creationId xmlns:p14="http://schemas.microsoft.com/office/powerpoint/2010/main" val="3176053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a:t>
            </a:fld>
            <a:endParaRPr lang="en-US" dirty="0"/>
          </a:p>
        </p:txBody>
      </p:sp>
    </p:spTree>
    <p:extLst>
      <p:ext uri="{BB962C8B-B14F-4D97-AF65-F5344CB8AC3E}">
        <p14:creationId xmlns:p14="http://schemas.microsoft.com/office/powerpoint/2010/main" val="686959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16</a:t>
            </a:fld>
            <a:endParaRPr lang="en-US" dirty="0"/>
          </a:p>
        </p:txBody>
      </p:sp>
    </p:spTree>
    <p:extLst>
      <p:ext uri="{BB962C8B-B14F-4D97-AF65-F5344CB8AC3E}">
        <p14:creationId xmlns:p14="http://schemas.microsoft.com/office/powerpoint/2010/main" val="335221858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106</a:t>
            </a:fld>
            <a:endParaRPr lang="en-US" dirty="0"/>
          </a:p>
        </p:txBody>
      </p:sp>
    </p:spTree>
    <p:extLst>
      <p:ext uri="{BB962C8B-B14F-4D97-AF65-F5344CB8AC3E}">
        <p14:creationId xmlns:p14="http://schemas.microsoft.com/office/powerpoint/2010/main" val="6089211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107</a:t>
            </a:fld>
            <a:endParaRPr lang="en-US" dirty="0"/>
          </a:p>
        </p:txBody>
      </p:sp>
    </p:spTree>
    <p:extLst>
      <p:ext uri="{BB962C8B-B14F-4D97-AF65-F5344CB8AC3E}">
        <p14:creationId xmlns:p14="http://schemas.microsoft.com/office/powerpoint/2010/main" val="325528652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108</a:t>
            </a:fld>
            <a:endParaRPr lang="en-US" dirty="0"/>
          </a:p>
        </p:txBody>
      </p:sp>
    </p:spTree>
    <p:extLst>
      <p:ext uri="{BB962C8B-B14F-4D97-AF65-F5344CB8AC3E}">
        <p14:creationId xmlns:p14="http://schemas.microsoft.com/office/powerpoint/2010/main" val="113172025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109</a:t>
            </a:fld>
            <a:endParaRPr lang="en-US" dirty="0"/>
          </a:p>
        </p:txBody>
      </p:sp>
    </p:spTree>
    <p:extLst>
      <p:ext uri="{BB962C8B-B14F-4D97-AF65-F5344CB8AC3E}">
        <p14:creationId xmlns:p14="http://schemas.microsoft.com/office/powerpoint/2010/main" val="293217626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110</a:t>
            </a:fld>
            <a:endParaRPr lang="en-US" dirty="0"/>
          </a:p>
        </p:txBody>
      </p:sp>
    </p:spTree>
    <p:extLst>
      <p:ext uri="{BB962C8B-B14F-4D97-AF65-F5344CB8AC3E}">
        <p14:creationId xmlns:p14="http://schemas.microsoft.com/office/powerpoint/2010/main" val="40165558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111</a:t>
            </a:fld>
            <a:endParaRPr lang="en-US" dirty="0"/>
          </a:p>
        </p:txBody>
      </p:sp>
    </p:spTree>
    <p:extLst>
      <p:ext uri="{BB962C8B-B14F-4D97-AF65-F5344CB8AC3E}">
        <p14:creationId xmlns:p14="http://schemas.microsoft.com/office/powerpoint/2010/main" val="393359891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112</a:t>
            </a:fld>
            <a:endParaRPr lang="en-US" dirty="0"/>
          </a:p>
        </p:txBody>
      </p:sp>
    </p:spTree>
    <p:extLst>
      <p:ext uri="{BB962C8B-B14F-4D97-AF65-F5344CB8AC3E}">
        <p14:creationId xmlns:p14="http://schemas.microsoft.com/office/powerpoint/2010/main" val="165945092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113</a:t>
            </a:fld>
            <a:endParaRPr lang="en-US" dirty="0"/>
          </a:p>
        </p:txBody>
      </p:sp>
    </p:spTree>
    <p:extLst>
      <p:ext uri="{BB962C8B-B14F-4D97-AF65-F5344CB8AC3E}">
        <p14:creationId xmlns:p14="http://schemas.microsoft.com/office/powerpoint/2010/main" val="57582125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114</a:t>
            </a:fld>
            <a:endParaRPr lang="en-US" dirty="0"/>
          </a:p>
        </p:txBody>
      </p:sp>
    </p:spTree>
    <p:extLst>
      <p:ext uri="{BB962C8B-B14F-4D97-AF65-F5344CB8AC3E}">
        <p14:creationId xmlns:p14="http://schemas.microsoft.com/office/powerpoint/2010/main" val="29994329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115</a:t>
            </a:fld>
            <a:endParaRPr lang="en-US" dirty="0"/>
          </a:p>
        </p:txBody>
      </p:sp>
    </p:spTree>
    <p:extLst>
      <p:ext uri="{BB962C8B-B14F-4D97-AF65-F5344CB8AC3E}">
        <p14:creationId xmlns:p14="http://schemas.microsoft.com/office/powerpoint/2010/main" val="873479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17</a:t>
            </a:fld>
            <a:endParaRPr lang="en-US" dirty="0"/>
          </a:p>
        </p:txBody>
      </p:sp>
    </p:spTree>
    <p:extLst>
      <p:ext uri="{BB962C8B-B14F-4D97-AF65-F5344CB8AC3E}">
        <p14:creationId xmlns:p14="http://schemas.microsoft.com/office/powerpoint/2010/main" val="260688307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116</a:t>
            </a:fld>
            <a:endParaRPr lang="en-US" dirty="0"/>
          </a:p>
        </p:txBody>
      </p:sp>
    </p:spTree>
    <p:extLst>
      <p:ext uri="{BB962C8B-B14F-4D97-AF65-F5344CB8AC3E}">
        <p14:creationId xmlns:p14="http://schemas.microsoft.com/office/powerpoint/2010/main" val="401093774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117</a:t>
            </a:fld>
            <a:endParaRPr lang="en-US" dirty="0"/>
          </a:p>
        </p:txBody>
      </p:sp>
    </p:spTree>
    <p:extLst>
      <p:ext uri="{BB962C8B-B14F-4D97-AF65-F5344CB8AC3E}">
        <p14:creationId xmlns:p14="http://schemas.microsoft.com/office/powerpoint/2010/main" val="319089951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118</a:t>
            </a:fld>
            <a:endParaRPr lang="en-US" dirty="0"/>
          </a:p>
        </p:txBody>
      </p:sp>
    </p:spTree>
    <p:extLst>
      <p:ext uri="{BB962C8B-B14F-4D97-AF65-F5344CB8AC3E}">
        <p14:creationId xmlns:p14="http://schemas.microsoft.com/office/powerpoint/2010/main" val="223756568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119</a:t>
            </a:fld>
            <a:endParaRPr lang="en-US" dirty="0"/>
          </a:p>
        </p:txBody>
      </p:sp>
    </p:spTree>
    <p:extLst>
      <p:ext uri="{BB962C8B-B14F-4D97-AF65-F5344CB8AC3E}">
        <p14:creationId xmlns:p14="http://schemas.microsoft.com/office/powerpoint/2010/main" val="196726178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120</a:t>
            </a:fld>
            <a:endParaRPr lang="en-US" dirty="0"/>
          </a:p>
        </p:txBody>
      </p:sp>
    </p:spTree>
    <p:extLst>
      <p:ext uri="{BB962C8B-B14F-4D97-AF65-F5344CB8AC3E}">
        <p14:creationId xmlns:p14="http://schemas.microsoft.com/office/powerpoint/2010/main" val="91863692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121</a:t>
            </a:fld>
            <a:endParaRPr lang="en-US" dirty="0"/>
          </a:p>
        </p:txBody>
      </p:sp>
    </p:spTree>
    <p:extLst>
      <p:ext uri="{BB962C8B-B14F-4D97-AF65-F5344CB8AC3E}">
        <p14:creationId xmlns:p14="http://schemas.microsoft.com/office/powerpoint/2010/main" val="115588036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122</a:t>
            </a:fld>
            <a:endParaRPr lang="en-US" dirty="0"/>
          </a:p>
        </p:txBody>
      </p:sp>
    </p:spTree>
    <p:extLst>
      <p:ext uri="{BB962C8B-B14F-4D97-AF65-F5344CB8AC3E}">
        <p14:creationId xmlns:p14="http://schemas.microsoft.com/office/powerpoint/2010/main" val="130173289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123</a:t>
            </a:fld>
            <a:endParaRPr lang="en-US" dirty="0"/>
          </a:p>
        </p:txBody>
      </p:sp>
    </p:spTree>
    <p:extLst>
      <p:ext uri="{BB962C8B-B14F-4D97-AF65-F5344CB8AC3E}">
        <p14:creationId xmlns:p14="http://schemas.microsoft.com/office/powerpoint/2010/main" val="234004495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124</a:t>
            </a:fld>
            <a:endParaRPr lang="en-US" dirty="0"/>
          </a:p>
        </p:txBody>
      </p:sp>
    </p:spTree>
    <p:extLst>
      <p:ext uri="{BB962C8B-B14F-4D97-AF65-F5344CB8AC3E}">
        <p14:creationId xmlns:p14="http://schemas.microsoft.com/office/powerpoint/2010/main" val="241275971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125</a:t>
            </a:fld>
            <a:endParaRPr lang="en-US" dirty="0"/>
          </a:p>
        </p:txBody>
      </p:sp>
    </p:spTree>
    <p:extLst>
      <p:ext uri="{BB962C8B-B14F-4D97-AF65-F5344CB8AC3E}">
        <p14:creationId xmlns:p14="http://schemas.microsoft.com/office/powerpoint/2010/main" val="441036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18</a:t>
            </a:fld>
            <a:endParaRPr lang="en-US" dirty="0"/>
          </a:p>
        </p:txBody>
      </p:sp>
    </p:spTree>
    <p:extLst>
      <p:ext uri="{BB962C8B-B14F-4D97-AF65-F5344CB8AC3E}">
        <p14:creationId xmlns:p14="http://schemas.microsoft.com/office/powerpoint/2010/main" val="186997727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126</a:t>
            </a:fld>
            <a:endParaRPr lang="en-US" dirty="0"/>
          </a:p>
        </p:txBody>
      </p:sp>
    </p:spTree>
    <p:extLst>
      <p:ext uri="{BB962C8B-B14F-4D97-AF65-F5344CB8AC3E}">
        <p14:creationId xmlns:p14="http://schemas.microsoft.com/office/powerpoint/2010/main" val="189403900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127</a:t>
            </a:fld>
            <a:endParaRPr lang="en-US" dirty="0"/>
          </a:p>
        </p:txBody>
      </p:sp>
    </p:spTree>
    <p:extLst>
      <p:ext uri="{BB962C8B-B14F-4D97-AF65-F5344CB8AC3E}">
        <p14:creationId xmlns:p14="http://schemas.microsoft.com/office/powerpoint/2010/main" val="45273851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128</a:t>
            </a:fld>
            <a:endParaRPr lang="en-US" dirty="0"/>
          </a:p>
        </p:txBody>
      </p:sp>
    </p:spTree>
    <p:extLst>
      <p:ext uri="{BB962C8B-B14F-4D97-AF65-F5344CB8AC3E}">
        <p14:creationId xmlns:p14="http://schemas.microsoft.com/office/powerpoint/2010/main" val="152051868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129</a:t>
            </a:fld>
            <a:endParaRPr lang="en-US" dirty="0"/>
          </a:p>
        </p:txBody>
      </p:sp>
    </p:spTree>
    <p:extLst>
      <p:ext uri="{BB962C8B-B14F-4D97-AF65-F5344CB8AC3E}">
        <p14:creationId xmlns:p14="http://schemas.microsoft.com/office/powerpoint/2010/main" val="411807802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130</a:t>
            </a:fld>
            <a:endParaRPr lang="en-US" dirty="0"/>
          </a:p>
        </p:txBody>
      </p:sp>
    </p:spTree>
    <p:extLst>
      <p:ext uri="{BB962C8B-B14F-4D97-AF65-F5344CB8AC3E}">
        <p14:creationId xmlns:p14="http://schemas.microsoft.com/office/powerpoint/2010/main" val="145966975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131</a:t>
            </a:fld>
            <a:endParaRPr lang="en-US" dirty="0"/>
          </a:p>
        </p:txBody>
      </p:sp>
    </p:spTree>
    <p:extLst>
      <p:ext uri="{BB962C8B-B14F-4D97-AF65-F5344CB8AC3E}">
        <p14:creationId xmlns:p14="http://schemas.microsoft.com/office/powerpoint/2010/main" val="249414719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132</a:t>
            </a:fld>
            <a:endParaRPr lang="en-US" dirty="0"/>
          </a:p>
        </p:txBody>
      </p:sp>
    </p:spTree>
    <p:extLst>
      <p:ext uri="{BB962C8B-B14F-4D97-AF65-F5344CB8AC3E}">
        <p14:creationId xmlns:p14="http://schemas.microsoft.com/office/powerpoint/2010/main" val="163108971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133</a:t>
            </a:fld>
            <a:endParaRPr lang="en-US" dirty="0"/>
          </a:p>
        </p:txBody>
      </p:sp>
    </p:spTree>
    <p:extLst>
      <p:ext uri="{BB962C8B-B14F-4D97-AF65-F5344CB8AC3E}">
        <p14:creationId xmlns:p14="http://schemas.microsoft.com/office/powerpoint/2010/main" val="368280578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134</a:t>
            </a:fld>
            <a:endParaRPr lang="en-US" dirty="0"/>
          </a:p>
        </p:txBody>
      </p:sp>
    </p:spTree>
    <p:extLst>
      <p:ext uri="{BB962C8B-B14F-4D97-AF65-F5344CB8AC3E}">
        <p14:creationId xmlns:p14="http://schemas.microsoft.com/office/powerpoint/2010/main" val="300799682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135</a:t>
            </a:fld>
            <a:endParaRPr lang="en-US" dirty="0"/>
          </a:p>
        </p:txBody>
      </p:sp>
    </p:spTree>
    <p:extLst>
      <p:ext uri="{BB962C8B-B14F-4D97-AF65-F5344CB8AC3E}">
        <p14:creationId xmlns:p14="http://schemas.microsoft.com/office/powerpoint/2010/main" val="1795993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19</a:t>
            </a:fld>
            <a:endParaRPr lang="en-US" dirty="0"/>
          </a:p>
        </p:txBody>
      </p:sp>
    </p:spTree>
    <p:extLst>
      <p:ext uri="{BB962C8B-B14F-4D97-AF65-F5344CB8AC3E}">
        <p14:creationId xmlns:p14="http://schemas.microsoft.com/office/powerpoint/2010/main" val="92355440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136</a:t>
            </a:fld>
            <a:endParaRPr lang="en-US" dirty="0"/>
          </a:p>
        </p:txBody>
      </p:sp>
    </p:spTree>
    <p:extLst>
      <p:ext uri="{BB962C8B-B14F-4D97-AF65-F5344CB8AC3E}">
        <p14:creationId xmlns:p14="http://schemas.microsoft.com/office/powerpoint/2010/main" val="370919088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137</a:t>
            </a:fld>
            <a:endParaRPr lang="en-US" dirty="0"/>
          </a:p>
        </p:txBody>
      </p:sp>
    </p:spTree>
    <p:extLst>
      <p:ext uri="{BB962C8B-B14F-4D97-AF65-F5344CB8AC3E}">
        <p14:creationId xmlns:p14="http://schemas.microsoft.com/office/powerpoint/2010/main" val="421119328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138</a:t>
            </a:fld>
            <a:endParaRPr lang="en-US" dirty="0"/>
          </a:p>
        </p:txBody>
      </p:sp>
    </p:spTree>
    <p:extLst>
      <p:ext uri="{BB962C8B-B14F-4D97-AF65-F5344CB8AC3E}">
        <p14:creationId xmlns:p14="http://schemas.microsoft.com/office/powerpoint/2010/main" val="420556362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139</a:t>
            </a:fld>
            <a:endParaRPr lang="en-US" dirty="0"/>
          </a:p>
        </p:txBody>
      </p:sp>
    </p:spTree>
    <p:extLst>
      <p:ext uri="{BB962C8B-B14F-4D97-AF65-F5344CB8AC3E}">
        <p14:creationId xmlns:p14="http://schemas.microsoft.com/office/powerpoint/2010/main" val="111186745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140</a:t>
            </a:fld>
            <a:endParaRPr lang="en-US" dirty="0"/>
          </a:p>
        </p:txBody>
      </p:sp>
    </p:spTree>
    <p:extLst>
      <p:ext uri="{BB962C8B-B14F-4D97-AF65-F5344CB8AC3E}">
        <p14:creationId xmlns:p14="http://schemas.microsoft.com/office/powerpoint/2010/main" val="394296151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141</a:t>
            </a:fld>
            <a:endParaRPr lang="en-US" dirty="0"/>
          </a:p>
        </p:txBody>
      </p:sp>
    </p:spTree>
    <p:extLst>
      <p:ext uri="{BB962C8B-B14F-4D97-AF65-F5344CB8AC3E}">
        <p14:creationId xmlns:p14="http://schemas.microsoft.com/office/powerpoint/2010/main" val="140585622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142</a:t>
            </a:fld>
            <a:endParaRPr lang="en-US" dirty="0"/>
          </a:p>
        </p:txBody>
      </p:sp>
    </p:spTree>
    <p:extLst>
      <p:ext uri="{BB962C8B-B14F-4D97-AF65-F5344CB8AC3E}">
        <p14:creationId xmlns:p14="http://schemas.microsoft.com/office/powerpoint/2010/main" val="112982791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143</a:t>
            </a:fld>
            <a:endParaRPr lang="en-US" dirty="0"/>
          </a:p>
        </p:txBody>
      </p:sp>
    </p:spTree>
    <p:extLst>
      <p:ext uri="{BB962C8B-B14F-4D97-AF65-F5344CB8AC3E}">
        <p14:creationId xmlns:p14="http://schemas.microsoft.com/office/powerpoint/2010/main" val="1456230945"/>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144</a:t>
            </a:fld>
            <a:endParaRPr lang="en-US" dirty="0"/>
          </a:p>
        </p:txBody>
      </p:sp>
    </p:spTree>
    <p:extLst>
      <p:ext uri="{BB962C8B-B14F-4D97-AF65-F5344CB8AC3E}">
        <p14:creationId xmlns:p14="http://schemas.microsoft.com/office/powerpoint/2010/main" val="94932224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145</a:t>
            </a:fld>
            <a:endParaRPr lang="en-US" dirty="0"/>
          </a:p>
        </p:txBody>
      </p:sp>
    </p:spTree>
    <p:extLst>
      <p:ext uri="{BB962C8B-B14F-4D97-AF65-F5344CB8AC3E}">
        <p14:creationId xmlns:p14="http://schemas.microsoft.com/office/powerpoint/2010/main" val="3768287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20</a:t>
            </a:fld>
            <a:endParaRPr lang="en-US" dirty="0"/>
          </a:p>
        </p:txBody>
      </p:sp>
    </p:spTree>
    <p:extLst>
      <p:ext uri="{BB962C8B-B14F-4D97-AF65-F5344CB8AC3E}">
        <p14:creationId xmlns:p14="http://schemas.microsoft.com/office/powerpoint/2010/main" val="1110954755"/>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146</a:t>
            </a:fld>
            <a:endParaRPr lang="en-US" dirty="0"/>
          </a:p>
        </p:txBody>
      </p:sp>
    </p:spTree>
    <p:extLst>
      <p:ext uri="{BB962C8B-B14F-4D97-AF65-F5344CB8AC3E}">
        <p14:creationId xmlns:p14="http://schemas.microsoft.com/office/powerpoint/2010/main" val="409934359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147</a:t>
            </a:fld>
            <a:endParaRPr lang="en-US" dirty="0"/>
          </a:p>
        </p:txBody>
      </p:sp>
    </p:spTree>
    <p:extLst>
      <p:ext uri="{BB962C8B-B14F-4D97-AF65-F5344CB8AC3E}">
        <p14:creationId xmlns:p14="http://schemas.microsoft.com/office/powerpoint/2010/main" val="233907220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148</a:t>
            </a:fld>
            <a:endParaRPr lang="en-US" dirty="0"/>
          </a:p>
        </p:txBody>
      </p:sp>
    </p:spTree>
    <p:extLst>
      <p:ext uri="{BB962C8B-B14F-4D97-AF65-F5344CB8AC3E}">
        <p14:creationId xmlns:p14="http://schemas.microsoft.com/office/powerpoint/2010/main" val="2950013436"/>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149</a:t>
            </a:fld>
            <a:endParaRPr lang="en-US" dirty="0"/>
          </a:p>
        </p:txBody>
      </p:sp>
    </p:spTree>
    <p:extLst>
      <p:ext uri="{BB962C8B-B14F-4D97-AF65-F5344CB8AC3E}">
        <p14:creationId xmlns:p14="http://schemas.microsoft.com/office/powerpoint/2010/main" val="130165177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150</a:t>
            </a:fld>
            <a:endParaRPr lang="en-US" dirty="0"/>
          </a:p>
        </p:txBody>
      </p:sp>
    </p:spTree>
    <p:extLst>
      <p:ext uri="{BB962C8B-B14F-4D97-AF65-F5344CB8AC3E}">
        <p14:creationId xmlns:p14="http://schemas.microsoft.com/office/powerpoint/2010/main" val="2501550613"/>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151</a:t>
            </a:fld>
            <a:endParaRPr lang="en-US" dirty="0"/>
          </a:p>
        </p:txBody>
      </p:sp>
    </p:spTree>
    <p:extLst>
      <p:ext uri="{BB962C8B-B14F-4D97-AF65-F5344CB8AC3E}">
        <p14:creationId xmlns:p14="http://schemas.microsoft.com/office/powerpoint/2010/main" val="1105710577"/>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152</a:t>
            </a:fld>
            <a:endParaRPr lang="en-US" dirty="0"/>
          </a:p>
        </p:txBody>
      </p:sp>
    </p:spTree>
    <p:extLst>
      <p:ext uri="{BB962C8B-B14F-4D97-AF65-F5344CB8AC3E}">
        <p14:creationId xmlns:p14="http://schemas.microsoft.com/office/powerpoint/2010/main" val="2483816727"/>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153</a:t>
            </a:fld>
            <a:endParaRPr lang="en-US" dirty="0"/>
          </a:p>
        </p:txBody>
      </p:sp>
    </p:spTree>
    <p:extLst>
      <p:ext uri="{BB962C8B-B14F-4D97-AF65-F5344CB8AC3E}">
        <p14:creationId xmlns:p14="http://schemas.microsoft.com/office/powerpoint/2010/main" val="274797093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154</a:t>
            </a:fld>
            <a:endParaRPr lang="en-US" dirty="0"/>
          </a:p>
        </p:txBody>
      </p:sp>
    </p:spTree>
    <p:extLst>
      <p:ext uri="{BB962C8B-B14F-4D97-AF65-F5344CB8AC3E}">
        <p14:creationId xmlns:p14="http://schemas.microsoft.com/office/powerpoint/2010/main" val="306174224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155</a:t>
            </a:fld>
            <a:endParaRPr lang="en-US" dirty="0"/>
          </a:p>
        </p:txBody>
      </p:sp>
    </p:spTree>
    <p:extLst>
      <p:ext uri="{BB962C8B-B14F-4D97-AF65-F5344CB8AC3E}">
        <p14:creationId xmlns:p14="http://schemas.microsoft.com/office/powerpoint/2010/main" val="4147462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21</a:t>
            </a:fld>
            <a:endParaRPr lang="en-US" dirty="0"/>
          </a:p>
        </p:txBody>
      </p:sp>
    </p:spTree>
    <p:extLst>
      <p:ext uri="{BB962C8B-B14F-4D97-AF65-F5344CB8AC3E}">
        <p14:creationId xmlns:p14="http://schemas.microsoft.com/office/powerpoint/2010/main" val="23644158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156</a:t>
            </a:fld>
            <a:endParaRPr lang="en-US" dirty="0"/>
          </a:p>
        </p:txBody>
      </p:sp>
    </p:spTree>
    <p:extLst>
      <p:ext uri="{BB962C8B-B14F-4D97-AF65-F5344CB8AC3E}">
        <p14:creationId xmlns:p14="http://schemas.microsoft.com/office/powerpoint/2010/main" val="4003228878"/>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157</a:t>
            </a:fld>
            <a:endParaRPr lang="en-US" dirty="0"/>
          </a:p>
        </p:txBody>
      </p:sp>
    </p:spTree>
    <p:extLst>
      <p:ext uri="{BB962C8B-B14F-4D97-AF65-F5344CB8AC3E}">
        <p14:creationId xmlns:p14="http://schemas.microsoft.com/office/powerpoint/2010/main" val="955546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22</a:t>
            </a:fld>
            <a:endParaRPr lang="en-US" dirty="0"/>
          </a:p>
        </p:txBody>
      </p:sp>
    </p:spTree>
    <p:extLst>
      <p:ext uri="{BB962C8B-B14F-4D97-AF65-F5344CB8AC3E}">
        <p14:creationId xmlns:p14="http://schemas.microsoft.com/office/powerpoint/2010/main" val="731225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23</a:t>
            </a:fld>
            <a:endParaRPr lang="en-US" dirty="0"/>
          </a:p>
        </p:txBody>
      </p:sp>
    </p:spTree>
    <p:extLst>
      <p:ext uri="{BB962C8B-B14F-4D97-AF65-F5344CB8AC3E}">
        <p14:creationId xmlns:p14="http://schemas.microsoft.com/office/powerpoint/2010/main" val="2401913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24</a:t>
            </a:fld>
            <a:endParaRPr lang="en-US" dirty="0"/>
          </a:p>
        </p:txBody>
      </p:sp>
    </p:spTree>
    <p:extLst>
      <p:ext uri="{BB962C8B-B14F-4D97-AF65-F5344CB8AC3E}">
        <p14:creationId xmlns:p14="http://schemas.microsoft.com/office/powerpoint/2010/main" val="3306970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25</a:t>
            </a:fld>
            <a:endParaRPr lang="en-US" dirty="0"/>
          </a:p>
        </p:txBody>
      </p:sp>
    </p:spTree>
    <p:extLst>
      <p:ext uri="{BB962C8B-B14F-4D97-AF65-F5344CB8AC3E}">
        <p14:creationId xmlns:p14="http://schemas.microsoft.com/office/powerpoint/2010/main" val="2760116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2</a:t>
            </a:fld>
            <a:endParaRPr lang="en-US" dirty="0"/>
          </a:p>
        </p:txBody>
      </p:sp>
    </p:spTree>
    <p:extLst>
      <p:ext uri="{BB962C8B-B14F-4D97-AF65-F5344CB8AC3E}">
        <p14:creationId xmlns:p14="http://schemas.microsoft.com/office/powerpoint/2010/main" val="3637316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26</a:t>
            </a:fld>
            <a:endParaRPr lang="en-US" dirty="0"/>
          </a:p>
        </p:txBody>
      </p:sp>
    </p:spTree>
    <p:extLst>
      <p:ext uri="{BB962C8B-B14F-4D97-AF65-F5344CB8AC3E}">
        <p14:creationId xmlns:p14="http://schemas.microsoft.com/office/powerpoint/2010/main" val="3453647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27</a:t>
            </a:fld>
            <a:endParaRPr lang="en-US" dirty="0"/>
          </a:p>
        </p:txBody>
      </p:sp>
    </p:spTree>
    <p:extLst>
      <p:ext uri="{BB962C8B-B14F-4D97-AF65-F5344CB8AC3E}">
        <p14:creationId xmlns:p14="http://schemas.microsoft.com/office/powerpoint/2010/main" val="4253604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28</a:t>
            </a:fld>
            <a:endParaRPr lang="en-US" dirty="0"/>
          </a:p>
        </p:txBody>
      </p:sp>
    </p:spTree>
    <p:extLst>
      <p:ext uri="{BB962C8B-B14F-4D97-AF65-F5344CB8AC3E}">
        <p14:creationId xmlns:p14="http://schemas.microsoft.com/office/powerpoint/2010/main" val="4076230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29</a:t>
            </a:fld>
            <a:endParaRPr lang="en-US" dirty="0"/>
          </a:p>
        </p:txBody>
      </p:sp>
    </p:spTree>
    <p:extLst>
      <p:ext uri="{BB962C8B-B14F-4D97-AF65-F5344CB8AC3E}">
        <p14:creationId xmlns:p14="http://schemas.microsoft.com/office/powerpoint/2010/main" val="2462899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30</a:t>
            </a:fld>
            <a:endParaRPr lang="en-US" dirty="0"/>
          </a:p>
        </p:txBody>
      </p:sp>
    </p:spTree>
    <p:extLst>
      <p:ext uri="{BB962C8B-B14F-4D97-AF65-F5344CB8AC3E}">
        <p14:creationId xmlns:p14="http://schemas.microsoft.com/office/powerpoint/2010/main" val="2179921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31</a:t>
            </a:fld>
            <a:endParaRPr lang="en-US" dirty="0"/>
          </a:p>
        </p:txBody>
      </p:sp>
    </p:spTree>
    <p:extLst>
      <p:ext uri="{BB962C8B-B14F-4D97-AF65-F5344CB8AC3E}">
        <p14:creationId xmlns:p14="http://schemas.microsoft.com/office/powerpoint/2010/main" val="26661561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32</a:t>
            </a:fld>
            <a:endParaRPr lang="en-US" dirty="0"/>
          </a:p>
        </p:txBody>
      </p:sp>
    </p:spTree>
    <p:extLst>
      <p:ext uri="{BB962C8B-B14F-4D97-AF65-F5344CB8AC3E}">
        <p14:creationId xmlns:p14="http://schemas.microsoft.com/office/powerpoint/2010/main" val="23426637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33</a:t>
            </a:fld>
            <a:endParaRPr lang="en-US" dirty="0"/>
          </a:p>
        </p:txBody>
      </p:sp>
    </p:spTree>
    <p:extLst>
      <p:ext uri="{BB962C8B-B14F-4D97-AF65-F5344CB8AC3E}">
        <p14:creationId xmlns:p14="http://schemas.microsoft.com/office/powerpoint/2010/main" val="2517310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34</a:t>
            </a:fld>
            <a:endParaRPr lang="en-US" dirty="0"/>
          </a:p>
        </p:txBody>
      </p:sp>
    </p:spTree>
    <p:extLst>
      <p:ext uri="{BB962C8B-B14F-4D97-AF65-F5344CB8AC3E}">
        <p14:creationId xmlns:p14="http://schemas.microsoft.com/office/powerpoint/2010/main" val="1217394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35</a:t>
            </a:fld>
            <a:endParaRPr lang="en-US" dirty="0"/>
          </a:p>
        </p:txBody>
      </p:sp>
    </p:spTree>
    <p:extLst>
      <p:ext uri="{BB962C8B-B14F-4D97-AF65-F5344CB8AC3E}">
        <p14:creationId xmlns:p14="http://schemas.microsoft.com/office/powerpoint/2010/main" val="3728246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3</a:t>
            </a:fld>
            <a:endParaRPr lang="en-US" dirty="0"/>
          </a:p>
        </p:txBody>
      </p:sp>
    </p:spTree>
    <p:extLst>
      <p:ext uri="{BB962C8B-B14F-4D97-AF65-F5344CB8AC3E}">
        <p14:creationId xmlns:p14="http://schemas.microsoft.com/office/powerpoint/2010/main" val="39826126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36</a:t>
            </a:fld>
            <a:endParaRPr lang="en-US" dirty="0"/>
          </a:p>
        </p:txBody>
      </p:sp>
    </p:spTree>
    <p:extLst>
      <p:ext uri="{BB962C8B-B14F-4D97-AF65-F5344CB8AC3E}">
        <p14:creationId xmlns:p14="http://schemas.microsoft.com/office/powerpoint/2010/main" val="41112147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37</a:t>
            </a:fld>
            <a:endParaRPr lang="en-US" dirty="0"/>
          </a:p>
        </p:txBody>
      </p:sp>
    </p:spTree>
    <p:extLst>
      <p:ext uri="{BB962C8B-B14F-4D97-AF65-F5344CB8AC3E}">
        <p14:creationId xmlns:p14="http://schemas.microsoft.com/office/powerpoint/2010/main" val="24002028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38</a:t>
            </a:fld>
            <a:endParaRPr lang="en-US" dirty="0"/>
          </a:p>
        </p:txBody>
      </p:sp>
    </p:spTree>
    <p:extLst>
      <p:ext uri="{BB962C8B-B14F-4D97-AF65-F5344CB8AC3E}">
        <p14:creationId xmlns:p14="http://schemas.microsoft.com/office/powerpoint/2010/main" val="18199563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39</a:t>
            </a:fld>
            <a:endParaRPr lang="en-US" dirty="0"/>
          </a:p>
        </p:txBody>
      </p:sp>
    </p:spTree>
    <p:extLst>
      <p:ext uri="{BB962C8B-B14F-4D97-AF65-F5344CB8AC3E}">
        <p14:creationId xmlns:p14="http://schemas.microsoft.com/office/powerpoint/2010/main" val="42742055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40</a:t>
            </a:fld>
            <a:endParaRPr lang="en-US" dirty="0"/>
          </a:p>
        </p:txBody>
      </p:sp>
    </p:spTree>
    <p:extLst>
      <p:ext uri="{BB962C8B-B14F-4D97-AF65-F5344CB8AC3E}">
        <p14:creationId xmlns:p14="http://schemas.microsoft.com/office/powerpoint/2010/main" val="22686928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41</a:t>
            </a:fld>
            <a:endParaRPr lang="en-US" dirty="0"/>
          </a:p>
        </p:txBody>
      </p:sp>
    </p:spTree>
    <p:extLst>
      <p:ext uri="{BB962C8B-B14F-4D97-AF65-F5344CB8AC3E}">
        <p14:creationId xmlns:p14="http://schemas.microsoft.com/office/powerpoint/2010/main" val="6995955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42</a:t>
            </a:fld>
            <a:endParaRPr lang="en-US" dirty="0"/>
          </a:p>
        </p:txBody>
      </p:sp>
    </p:spTree>
    <p:extLst>
      <p:ext uri="{BB962C8B-B14F-4D97-AF65-F5344CB8AC3E}">
        <p14:creationId xmlns:p14="http://schemas.microsoft.com/office/powerpoint/2010/main" val="28230636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43</a:t>
            </a:fld>
            <a:endParaRPr lang="en-US" dirty="0"/>
          </a:p>
        </p:txBody>
      </p:sp>
    </p:spTree>
    <p:extLst>
      <p:ext uri="{BB962C8B-B14F-4D97-AF65-F5344CB8AC3E}">
        <p14:creationId xmlns:p14="http://schemas.microsoft.com/office/powerpoint/2010/main" val="10678509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44</a:t>
            </a:fld>
            <a:endParaRPr lang="en-US" dirty="0"/>
          </a:p>
        </p:txBody>
      </p:sp>
    </p:spTree>
    <p:extLst>
      <p:ext uri="{BB962C8B-B14F-4D97-AF65-F5344CB8AC3E}">
        <p14:creationId xmlns:p14="http://schemas.microsoft.com/office/powerpoint/2010/main" val="42262484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45</a:t>
            </a:fld>
            <a:endParaRPr lang="en-US" dirty="0"/>
          </a:p>
        </p:txBody>
      </p:sp>
    </p:spTree>
    <p:extLst>
      <p:ext uri="{BB962C8B-B14F-4D97-AF65-F5344CB8AC3E}">
        <p14:creationId xmlns:p14="http://schemas.microsoft.com/office/powerpoint/2010/main" val="4216149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4</a:t>
            </a:fld>
            <a:endParaRPr lang="en-US" dirty="0"/>
          </a:p>
        </p:txBody>
      </p:sp>
    </p:spTree>
    <p:extLst>
      <p:ext uri="{BB962C8B-B14F-4D97-AF65-F5344CB8AC3E}">
        <p14:creationId xmlns:p14="http://schemas.microsoft.com/office/powerpoint/2010/main" val="21799003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46</a:t>
            </a:fld>
            <a:endParaRPr lang="en-US" dirty="0"/>
          </a:p>
        </p:txBody>
      </p:sp>
    </p:spTree>
    <p:extLst>
      <p:ext uri="{BB962C8B-B14F-4D97-AF65-F5344CB8AC3E}">
        <p14:creationId xmlns:p14="http://schemas.microsoft.com/office/powerpoint/2010/main" val="6471453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47</a:t>
            </a:fld>
            <a:endParaRPr lang="en-US" dirty="0"/>
          </a:p>
        </p:txBody>
      </p:sp>
    </p:spTree>
    <p:extLst>
      <p:ext uri="{BB962C8B-B14F-4D97-AF65-F5344CB8AC3E}">
        <p14:creationId xmlns:p14="http://schemas.microsoft.com/office/powerpoint/2010/main" val="14377258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48</a:t>
            </a:fld>
            <a:endParaRPr lang="en-US" dirty="0"/>
          </a:p>
        </p:txBody>
      </p:sp>
    </p:spTree>
    <p:extLst>
      <p:ext uri="{BB962C8B-B14F-4D97-AF65-F5344CB8AC3E}">
        <p14:creationId xmlns:p14="http://schemas.microsoft.com/office/powerpoint/2010/main" val="2018644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49</a:t>
            </a:fld>
            <a:endParaRPr lang="en-US" dirty="0"/>
          </a:p>
        </p:txBody>
      </p:sp>
    </p:spTree>
    <p:extLst>
      <p:ext uri="{BB962C8B-B14F-4D97-AF65-F5344CB8AC3E}">
        <p14:creationId xmlns:p14="http://schemas.microsoft.com/office/powerpoint/2010/main" val="21223067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50</a:t>
            </a:fld>
            <a:endParaRPr lang="en-US" dirty="0"/>
          </a:p>
        </p:txBody>
      </p:sp>
    </p:spTree>
    <p:extLst>
      <p:ext uri="{BB962C8B-B14F-4D97-AF65-F5344CB8AC3E}">
        <p14:creationId xmlns:p14="http://schemas.microsoft.com/office/powerpoint/2010/main" val="37613978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51</a:t>
            </a:fld>
            <a:endParaRPr lang="en-US" dirty="0"/>
          </a:p>
        </p:txBody>
      </p:sp>
    </p:spTree>
    <p:extLst>
      <p:ext uri="{BB962C8B-B14F-4D97-AF65-F5344CB8AC3E}">
        <p14:creationId xmlns:p14="http://schemas.microsoft.com/office/powerpoint/2010/main" val="4253830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52</a:t>
            </a:fld>
            <a:endParaRPr lang="en-US" dirty="0"/>
          </a:p>
        </p:txBody>
      </p:sp>
    </p:spTree>
    <p:extLst>
      <p:ext uri="{BB962C8B-B14F-4D97-AF65-F5344CB8AC3E}">
        <p14:creationId xmlns:p14="http://schemas.microsoft.com/office/powerpoint/2010/main" val="13397219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53</a:t>
            </a:fld>
            <a:endParaRPr lang="en-US" dirty="0"/>
          </a:p>
        </p:txBody>
      </p:sp>
    </p:spTree>
    <p:extLst>
      <p:ext uri="{BB962C8B-B14F-4D97-AF65-F5344CB8AC3E}">
        <p14:creationId xmlns:p14="http://schemas.microsoft.com/office/powerpoint/2010/main" val="22560753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54</a:t>
            </a:fld>
            <a:endParaRPr lang="en-US" dirty="0"/>
          </a:p>
        </p:txBody>
      </p:sp>
    </p:spTree>
    <p:extLst>
      <p:ext uri="{BB962C8B-B14F-4D97-AF65-F5344CB8AC3E}">
        <p14:creationId xmlns:p14="http://schemas.microsoft.com/office/powerpoint/2010/main" val="10809725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55</a:t>
            </a:fld>
            <a:endParaRPr lang="en-US" dirty="0"/>
          </a:p>
        </p:txBody>
      </p:sp>
    </p:spTree>
    <p:extLst>
      <p:ext uri="{BB962C8B-B14F-4D97-AF65-F5344CB8AC3E}">
        <p14:creationId xmlns:p14="http://schemas.microsoft.com/office/powerpoint/2010/main" val="3855891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5</a:t>
            </a:fld>
            <a:endParaRPr lang="en-US" dirty="0"/>
          </a:p>
        </p:txBody>
      </p:sp>
    </p:spTree>
    <p:extLst>
      <p:ext uri="{BB962C8B-B14F-4D97-AF65-F5344CB8AC3E}">
        <p14:creationId xmlns:p14="http://schemas.microsoft.com/office/powerpoint/2010/main" val="17454240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56</a:t>
            </a:fld>
            <a:endParaRPr lang="en-US" dirty="0"/>
          </a:p>
        </p:txBody>
      </p:sp>
    </p:spTree>
    <p:extLst>
      <p:ext uri="{BB962C8B-B14F-4D97-AF65-F5344CB8AC3E}">
        <p14:creationId xmlns:p14="http://schemas.microsoft.com/office/powerpoint/2010/main" val="21687686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57</a:t>
            </a:fld>
            <a:endParaRPr lang="en-US" dirty="0"/>
          </a:p>
        </p:txBody>
      </p:sp>
    </p:spTree>
    <p:extLst>
      <p:ext uri="{BB962C8B-B14F-4D97-AF65-F5344CB8AC3E}">
        <p14:creationId xmlns:p14="http://schemas.microsoft.com/office/powerpoint/2010/main" val="35555067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58</a:t>
            </a:fld>
            <a:endParaRPr lang="en-US" dirty="0"/>
          </a:p>
        </p:txBody>
      </p:sp>
    </p:spTree>
    <p:extLst>
      <p:ext uri="{BB962C8B-B14F-4D97-AF65-F5344CB8AC3E}">
        <p14:creationId xmlns:p14="http://schemas.microsoft.com/office/powerpoint/2010/main" val="38547083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59</a:t>
            </a:fld>
            <a:endParaRPr lang="en-US" dirty="0"/>
          </a:p>
        </p:txBody>
      </p:sp>
    </p:spTree>
    <p:extLst>
      <p:ext uri="{BB962C8B-B14F-4D97-AF65-F5344CB8AC3E}">
        <p14:creationId xmlns:p14="http://schemas.microsoft.com/office/powerpoint/2010/main" val="35510593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60</a:t>
            </a:fld>
            <a:endParaRPr lang="en-US" dirty="0"/>
          </a:p>
        </p:txBody>
      </p:sp>
    </p:spTree>
    <p:extLst>
      <p:ext uri="{BB962C8B-B14F-4D97-AF65-F5344CB8AC3E}">
        <p14:creationId xmlns:p14="http://schemas.microsoft.com/office/powerpoint/2010/main" val="9536769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61</a:t>
            </a:fld>
            <a:endParaRPr lang="en-US" dirty="0"/>
          </a:p>
        </p:txBody>
      </p:sp>
    </p:spTree>
    <p:extLst>
      <p:ext uri="{BB962C8B-B14F-4D97-AF65-F5344CB8AC3E}">
        <p14:creationId xmlns:p14="http://schemas.microsoft.com/office/powerpoint/2010/main" val="18640048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62</a:t>
            </a:fld>
            <a:endParaRPr lang="en-US" dirty="0"/>
          </a:p>
        </p:txBody>
      </p:sp>
    </p:spTree>
    <p:extLst>
      <p:ext uri="{BB962C8B-B14F-4D97-AF65-F5344CB8AC3E}">
        <p14:creationId xmlns:p14="http://schemas.microsoft.com/office/powerpoint/2010/main" val="36236233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63</a:t>
            </a:fld>
            <a:endParaRPr lang="en-US" dirty="0"/>
          </a:p>
        </p:txBody>
      </p:sp>
    </p:spTree>
    <p:extLst>
      <p:ext uri="{BB962C8B-B14F-4D97-AF65-F5344CB8AC3E}">
        <p14:creationId xmlns:p14="http://schemas.microsoft.com/office/powerpoint/2010/main" val="684652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64</a:t>
            </a:fld>
            <a:endParaRPr lang="en-US" dirty="0"/>
          </a:p>
        </p:txBody>
      </p:sp>
    </p:spTree>
    <p:extLst>
      <p:ext uri="{BB962C8B-B14F-4D97-AF65-F5344CB8AC3E}">
        <p14:creationId xmlns:p14="http://schemas.microsoft.com/office/powerpoint/2010/main" val="36763947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65</a:t>
            </a:fld>
            <a:endParaRPr lang="en-US" dirty="0"/>
          </a:p>
        </p:txBody>
      </p:sp>
    </p:spTree>
    <p:extLst>
      <p:ext uri="{BB962C8B-B14F-4D97-AF65-F5344CB8AC3E}">
        <p14:creationId xmlns:p14="http://schemas.microsoft.com/office/powerpoint/2010/main" val="2724000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6</a:t>
            </a:fld>
            <a:endParaRPr lang="en-US" dirty="0"/>
          </a:p>
        </p:txBody>
      </p:sp>
    </p:spTree>
    <p:extLst>
      <p:ext uri="{BB962C8B-B14F-4D97-AF65-F5344CB8AC3E}">
        <p14:creationId xmlns:p14="http://schemas.microsoft.com/office/powerpoint/2010/main" val="28641436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66</a:t>
            </a:fld>
            <a:endParaRPr lang="en-US" dirty="0"/>
          </a:p>
        </p:txBody>
      </p:sp>
    </p:spTree>
    <p:extLst>
      <p:ext uri="{BB962C8B-B14F-4D97-AF65-F5344CB8AC3E}">
        <p14:creationId xmlns:p14="http://schemas.microsoft.com/office/powerpoint/2010/main" val="18646913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67</a:t>
            </a:fld>
            <a:endParaRPr lang="en-US" dirty="0"/>
          </a:p>
        </p:txBody>
      </p:sp>
    </p:spTree>
    <p:extLst>
      <p:ext uri="{BB962C8B-B14F-4D97-AF65-F5344CB8AC3E}">
        <p14:creationId xmlns:p14="http://schemas.microsoft.com/office/powerpoint/2010/main" val="6255511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68</a:t>
            </a:fld>
            <a:endParaRPr lang="en-US" dirty="0"/>
          </a:p>
        </p:txBody>
      </p:sp>
    </p:spTree>
    <p:extLst>
      <p:ext uri="{BB962C8B-B14F-4D97-AF65-F5344CB8AC3E}">
        <p14:creationId xmlns:p14="http://schemas.microsoft.com/office/powerpoint/2010/main" val="39769742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69</a:t>
            </a:fld>
            <a:endParaRPr lang="en-US" dirty="0"/>
          </a:p>
        </p:txBody>
      </p:sp>
    </p:spTree>
    <p:extLst>
      <p:ext uri="{BB962C8B-B14F-4D97-AF65-F5344CB8AC3E}">
        <p14:creationId xmlns:p14="http://schemas.microsoft.com/office/powerpoint/2010/main" val="24417310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70</a:t>
            </a:fld>
            <a:endParaRPr lang="en-US" dirty="0"/>
          </a:p>
        </p:txBody>
      </p:sp>
    </p:spTree>
    <p:extLst>
      <p:ext uri="{BB962C8B-B14F-4D97-AF65-F5344CB8AC3E}">
        <p14:creationId xmlns:p14="http://schemas.microsoft.com/office/powerpoint/2010/main" val="39484378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71</a:t>
            </a:fld>
            <a:endParaRPr lang="en-US" dirty="0"/>
          </a:p>
        </p:txBody>
      </p:sp>
    </p:spTree>
    <p:extLst>
      <p:ext uri="{BB962C8B-B14F-4D97-AF65-F5344CB8AC3E}">
        <p14:creationId xmlns:p14="http://schemas.microsoft.com/office/powerpoint/2010/main" val="24941730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72</a:t>
            </a:fld>
            <a:endParaRPr lang="en-US" dirty="0"/>
          </a:p>
        </p:txBody>
      </p:sp>
    </p:spTree>
    <p:extLst>
      <p:ext uri="{BB962C8B-B14F-4D97-AF65-F5344CB8AC3E}">
        <p14:creationId xmlns:p14="http://schemas.microsoft.com/office/powerpoint/2010/main" val="8722014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73</a:t>
            </a:fld>
            <a:endParaRPr lang="en-US" dirty="0"/>
          </a:p>
        </p:txBody>
      </p:sp>
    </p:spTree>
    <p:extLst>
      <p:ext uri="{BB962C8B-B14F-4D97-AF65-F5344CB8AC3E}">
        <p14:creationId xmlns:p14="http://schemas.microsoft.com/office/powerpoint/2010/main" val="29867009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74</a:t>
            </a:fld>
            <a:endParaRPr lang="en-US" dirty="0"/>
          </a:p>
        </p:txBody>
      </p:sp>
    </p:spTree>
    <p:extLst>
      <p:ext uri="{BB962C8B-B14F-4D97-AF65-F5344CB8AC3E}">
        <p14:creationId xmlns:p14="http://schemas.microsoft.com/office/powerpoint/2010/main" val="37487589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75</a:t>
            </a:fld>
            <a:endParaRPr lang="en-US" dirty="0"/>
          </a:p>
        </p:txBody>
      </p:sp>
    </p:spTree>
    <p:extLst>
      <p:ext uri="{BB962C8B-B14F-4D97-AF65-F5344CB8AC3E}">
        <p14:creationId xmlns:p14="http://schemas.microsoft.com/office/powerpoint/2010/main" val="1800926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7</a:t>
            </a:fld>
            <a:endParaRPr lang="en-US" dirty="0"/>
          </a:p>
        </p:txBody>
      </p:sp>
    </p:spTree>
    <p:extLst>
      <p:ext uri="{BB962C8B-B14F-4D97-AF65-F5344CB8AC3E}">
        <p14:creationId xmlns:p14="http://schemas.microsoft.com/office/powerpoint/2010/main" val="20162328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76</a:t>
            </a:fld>
            <a:endParaRPr lang="en-US" dirty="0"/>
          </a:p>
        </p:txBody>
      </p:sp>
    </p:spTree>
    <p:extLst>
      <p:ext uri="{BB962C8B-B14F-4D97-AF65-F5344CB8AC3E}">
        <p14:creationId xmlns:p14="http://schemas.microsoft.com/office/powerpoint/2010/main" val="32437833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77</a:t>
            </a:fld>
            <a:endParaRPr lang="en-US" dirty="0"/>
          </a:p>
        </p:txBody>
      </p:sp>
    </p:spTree>
    <p:extLst>
      <p:ext uri="{BB962C8B-B14F-4D97-AF65-F5344CB8AC3E}">
        <p14:creationId xmlns:p14="http://schemas.microsoft.com/office/powerpoint/2010/main" val="123892085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78</a:t>
            </a:fld>
            <a:endParaRPr lang="en-US" dirty="0"/>
          </a:p>
        </p:txBody>
      </p:sp>
    </p:spTree>
    <p:extLst>
      <p:ext uri="{BB962C8B-B14F-4D97-AF65-F5344CB8AC3E}">
        <p14:creationId xmlns:p14="http://schemas.microsoft.com/office/powerpoint/2010/main" val="269790217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79</a:t>
            </a:fld>
            <a:endParaRPr lang="en-US" dirty="0"/>
          </a:p>
        </p:txBody>
      </p:sp>
    </p:spTree>
    <p:extLst>
      <p:ext uri="{BB962C8B-B14F-4D97-AF65-F5344CB8AC3E}">
        <p14:creationId xmlns:p14="http://schemas.microsoft.com/office/powerpoint/2010/main" val="24637403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80</a:t>
            </a:fld>
            <a:endParaRPr lang="en-US" dirty="0"/>
          </a:p>
        </p:txBody>
      </p:sp>
    </p:spTree>
    <p:extLst>
      <p:ext uri="{BB962C8B-B14F-4D97-AF65-F5344CB8AC3E}">
        <p14:creationId xmlns:p14="http://schemas.microsoft.com/office/powerpoint/2010/main" val="201461959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81</a:t>
            </a:fld>
            <a:endParaRPr lang="en-US" dirty="0"/>
          </a:p>
        </p:txBody>
      </p:sp>
    </p:spTree>
    <p:extLst>
      <p:ext uri="{BB962C8B-B14F-4D97-AF65-F5344CB8AC3E}">
        <p14:creationId xmlns:p14="http://schemas.microsoft.com/office/powerpoint/2010/main" val="369148841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82</a:t>
            </a:fld>
            <a:endParaRPr lang="en-US" dirty="0"/>
          </a:p>
        </p:txBody>
      </p:sp>
    </p:spTree>
    <p:extLst>
      <p:ext uri="{BB962C8B-B14F-4D97-AF65-F5344CB8AC3E}">
        <p14:creationId xmlns:p14="http://schemas.microsoft.com/office/powerpoint/2010/main" val="35310844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83</a:t>
            </a:fld>
            <a:endParaRPr lang="en-US" dirty="0"/>
          </a:p>
        </p:txBody>
      </p:sp>
    </p:spTree>
    <p:extLst>
      <p:ext uri="{BB962C8B-B14F-4D97-AF65-F5344CB8AC3E}">
        <p14:creationId xmlns:p14="http://schemas.microsoft.com/office/powerpoint/2010/main" val="83299427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84</a:t>
            </a:fld>
            <a:endParaRPr lang="en-US" dirty="0"/>
          </a:p>
        </p:txBody>
      </p:sp>
    </p:spTree>
    <p:extLst>
      <p:ext uri="{BB962C8B-B14F-4D97-AF65-F5344CB8AC3E}">
        <p14:creationId xmlns:p14="http://schemas.microsoft.com/office/powerpoint/2010/main" val="14630919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85</a:t>
            </a:fld>
            <a:endParaRPr lang="en-US" dirty="0"/>
          </a:p>
        </p:txBody>
      </p:sp>
    </p:spTree>
    <p:extLst>
      <p:ext uri="{BB962C8B-B14F-4D97-AF65-F5344CB8AC3E}">
        <p14:creationId xmlns:p14="http://schemas.microsoft.com/office/powerpoint/2010/main" val="4111243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8</a:t>
            </a:fld>
            <a:endParaRPr lang="en-US" dirty="0"/>
          </a:p>
        </p:txBody>
      </p:sp>
    </p:spTree>
    <p:extLst>
      <p:ext uri="{BB962C8B-B14F-4D97-AF65-F5344CB8AC3E}">
        <p14:creationId xmlns:p14="http://schemas.microsoft.com/office/powerpoint/2010/main" val="416442202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86</a:t>
            </a:fld>
            <a:endParaRPr lang="en-US" dirty="0"/>
          </a:p>
        </p:txBody>
      </p:sp>
    </p:spTree>
    <p:extLst>
      <p:ext uri="{BB962C8B-B14F-4D97-AF65-F5344CB8AC3E}">
        <p14:creationId xmlns:p14="http://schemas.microsoft.com/office/powerpoint/2010/main" val="347902549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87</a:t>
            </a:fld>
            <a:endParaRPr lang="en-US" dirty="0"/>
          </a:p>
        </p:txBody>
      </p:sp>
    </p:spTree>
    <p:extLst>
      <p:ext uri="{BB962C8B-B14F-4D97-AF65-F5344CB8AC3E}">
        <p14:creationId xmlns:p14="http://schemas.microsoft.com/office/powerpoint/2010/main" val="80068883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88</a:t>
            </a:fld>
            <a:endParaRPr lang="en-US" dirty="0"/>
          </a:p>
        </p:txBody>
      </p:sp>
    </p:spTree>
    <p:extLst>
      <p:ext uri="{BB962C8B-B14F-4D97-AF65-F5344CB8AC3E}">
        <p14:creationId xmlns:p14="http://schemas.microsoft.com/office/powerpoint/2010/main" val="337593657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89</a:t>
            </a:fld>
            <a:endParaRPr lang="en-US" dirty="0"/>
          </a:p>
        </p:txBody>
      </p:sp>
    </p:spTree>
    <p:extLst>
      <p:ext uri="{BB962C8B-B14F-4D97-AF65-F5344CB8AC3E}">
        <p14:creationId xmlns:p14="http://schemas.microsoft.com/office/powerpoint/2010/main" val="224092290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90</a:t>
            </a:fld>
            <a:endParaRPr lang="en-US" dirty="0"/>
          </a:p>
        </p:txBody>
      </p:sp>
    </p:spTree>
    <p:extLst>
      <p:ext uri="{BB962C8B-B14F-4D97-AF65-F5344CB8AC3E}">
        <p14:creationId xmlns:p14="http://schemas.microsoft.com/office/powerpoint/2010/main" val="3799144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91</a:t>
            </a:fld>
            <a:endParaRPr lang="en-US" dirty="0"/>
          </a:p>
        </p:txBody>
      </p:sp>
    </p:spTree>
    <p:extLst>
      <p:ext uri="{BB962C8B-B14F-4D97-AF65-F5344CB8AC3E}">
        <p14:creationId xmlns:p14="http://schemas.microsoft.com/office/powerpoint/2010/main" val="136636674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92</a:t>
            </a:fld>
            <a:endParaRPr lang="en-US" dirty="0"/>
          </a:p>
        </p:txBody>
      </p:sp>
    </p:spTree>
    <p:extLst>
      <p:ext uri="{BB962C8B-B14F-4D97-AF65-F5344CB8AC3E}">
        <p14:creationId xmlns:p14="http://schemas.microsoft.com/office/powerpoint/2010/main" val="215358529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93</a:t>
            </a:fld>
            <a:endParaRPr lang="en-US" dirty="0"/>
          </a:p>
        </p:txBody>
      </p:sp>
    </p:spTree>
    <p:extLst>
      <p:ext uri="{BB962C8B-B14F-4D97-AF65-F5344CB8AC3E}">
        <p14:creationId xmlns:p14="http://schemas.microsoft.com/office/powerpoint/2010/main" val="12991452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94</a:t>
            </a:fld>
            <a:endParaRPr lang="en-US" dirty="0"/>
          </a:p>
        </p:txBody>
      </p:sp>
    </p:spTree>
    <p:extLst>
      <p:ext uri="{BB962C8B-B14F-4D97-AF65-F5344CB8AC3E}">
        <p14:creationId xmlns:p14="http://schemas.microsoft.com/office/powerpoint/2010/main" val="283458069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95</a:t>
            </a:fld>
            <a:endParaRPr lang="en-US" dirty="0"/>
          </a:p>
        </p:txBody>
      </p:sp>
    </p:spTree>
    <p:extLst>
      <p:ext uri="{BB962C8B-B14F-4D97-AF65-F5344CB8AC3E}">
        <p14:creationId xmlns:p14="http://schemas.microsoft.com/office/powerpoint/2010/main" val="1260608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15</a:t>
            </a:fld>
            <a:endParaRPr lang="en-US" dirty="0"/>
          </a:p>
        </p:txBody>
      </p:sp>
    </p:spTree>
    <p:extLst>
      <p:ext uri="{BB962C8B-B14F-4D97-AF65-F5344CB8AC3E}">
        <p14:creationId xmlns:p14="http://schemas.microsoft.com/office/powerpoint/2010/main" val="266075973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96</a:t>
            </a:fld>
            <a:endParaRPr lang="en-US" dirty="0"/>
          </a:p>
        </p:txBody>
      </p:sp>
    </p:spTree>
    <p:extLst>
      <p:ext uri="{BB962C8B-B14F-4D97-AF65-F5344CB8AC3E}">
        <p14:creationId xmlns:p14="http://schemas.microsoft.com/office/powerpoint/2010/main" val="302652058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97</a:t>
            </a:fld>
            <a:endParaRPr lang="en-US" dirty="0"/>
          </a:p>
        </p:txBody>
      </p:sp>
    </p:spTree>
    <p:extLst>
      <p:ext uri="{BB962C8B-B14F-4D97-AF65-F5344CB8AC3E}">
        <p14:creationId xmlns:p14="http://schemas.microsoft.com/office/powerpoint/2010/main" val="243923061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98</a:t>
            </a:fld>
            <a:endParaRPr lang="en-US" dirty="0"/>
          </a:p>
        </p:txBody>
      </p:sp>
    </p:spTree>
    <p:extLst>
      <p:ext uri="{BB962C8B-B14F-4D97-AF65-F5344CB8AC3E}">
        <p14:creationId xmlns:p14="http://schemas.microsoft.com/office/powerpoint/2010/main" val="145638633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99</a:t>
            </a:fld>
            <a:endParaRPr lang="en-US" dirty="0"/>
          </a:p>
        </p:txBody>
      </p:sp>
    </p:spTree>
    <p:extLst>
      <p:ext uri="{BB962C8B-B14F-4D97-AF65-F5344CB8AC3E}">
        <p14:creationId xmlns:p14="http://schemas.microsoft.com/office/powerpoint/2010/main" val="121056708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100</a:t>
            </a:fld>
            <a:endParaRPr lang="en-US" dirty="0"/>
          </a:p>
        </p:txBody>
      </p:sp>
    </p:spTree>
    <p:extLst>
      <p:ext uri="{BB962C8B-B14F-4D97-AF65-F5344CB8AC3E}">
        <p14:creationId xmlns:p14="http://schemas.microsoft.com/office/powerpoint/2010/main" val="231086326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101</a:t>
            </a:fld>
            <a:endParaRPr lang="en-US" dirty="0"/>
          </a:p>
        </p:txBody>
      </p:sp>
    </p:spTree>
    <p:extLst>
      <p:ext uri="{BB962C8B-B14F-4D97-AF65-F5344CB8AC3E}">
        <p14:creationId xmlns:p14="http://schemas.microsoft.com/office/powerpoint/2010/main" val="225930402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102</a:t>
            </a:fld>
            <a:endParaRPr lang="en-US" dirty="0"/>
          </a:p>
        </p:txBody>
      </p:sp>
    </p:spTree>
    <p:extLst>
      <p:ext uri="{BB962C8B-B14F-4D97-AF65-F5344CB8AC3E}">
        <p14:creationId xmlns:p14="http://schemas.microsoft.com/office/powerpoint/2010/main" val="201644601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103</a:t>
            </a:fld>
            <a:endParaRPr lang="en-US" dirty="0"/>
          </a:p>
        </p:txBody>
      </p:sp>
    </p:spTree>
    <p:extLst>
      <p:ext uri="{BB962C8B-B14F-4D97-AF65-F5344CB8AC3E}">
        <p14:creationId xmlns:p14="http://schemas.microsoft.com/office/powerpoint/2010/main" val="210105589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104</a:t>
            </a:fld>
            <a:endParaRPr lang="en-US" dirty="0"/>
          </a:p>
        </p:txBody>
      </p:sp>
    </p:spTree>
    <p:extLst>
      <p:ext uri="{BB962C8B-B14F-4D97-AF65-F5344CB8AC3E}">
        <p14:creationId xmlns:p14="http://schemas.microsoft.com/office/powerpoint/2010/main" val="151161801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89D99-190A-4863-A6C5-4D6E6EA56AB7}" type="slidenum">
              <a:rPr lang="en-US" smtClean="0"/>
              <a:pPr/>
              <a:t>105</a:t>
            </a:fld>
            <a:endParaRPr lang="en-US" dirty="0"/>
          </a:p>
        </p:txBody>
      </p:sp>
    </p:spTree>
    <p:extLst>
      <p:ext uri="{BB962C8B-B14F-4D97-AF65-F5344CB8AC3E}">
        <p14:creationId xmlns:p14="http://schemas.microsoft.com/office/powerpoint/2010/main" val="3467152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83B059A-6ED3-495F-AB31-B4DFAD062FFB}" type="datetime1">
              <a:rPr lang="en-US" smtClean="0"/>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FD3982-C69E-4F65-8542-A30A177EB912}" type="slidenum">
              <a:rPr lang="en-US" smtClean="0"/>
              <a:t>‹#›</a:t>
            </a:fld>
            <a:endParaRPr lang="en-US" dirty="0"/>
          </a:p>
        </p:txBody>
      </p:sp>
    </p:spTree>
    <p:extLst>
      <p:ext uri="{BB962C8B-B14F-4D97-AF65-F5344CB8AC3E}">
        <p14:creationId xmlns:p14="http://schemas.microsoft.com/office/powerpoint/2010/main" val="281940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607E41-76ED-40FD-8574-18BC6A56156F}" type="datetime1">
              <a:rPr lang="en-US" smtClean="0"/>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FD3982-C69E-4F65-8542-A30A177EB912}" type="slidenum">
              <a:rPr lang="en-US" smtClean="0"/>
              <a:t>‹#›</a:t>
            </a:fld>
            <a:endParaRPr lang="en-US" dirty="0"/>
          </a:p>
        </p:txBody>
      </p:sp>
    </p:spTree>
    <p:extLst>
      <p:ext uri="{BB962C8B-B14F-4D97-AF65-F5344CB8AC3E}">
        <p14:creationId xmlns:p14="http://schemas.microsoft.com/office/powerpoint/2010/main" val="134569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0CE229-81BC-4760-AF52-FEBE8B8868A4}" type="datetime1">
              <a:rPr lang="en-US" smtClean="0"/>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FD3982-C69E-4F65-8542-A30A177EB912}" type="slidenum">
              <a:rPr lang="en-US" smtClean="0"/>
              <a:t>‹#›</a:t>
            </a:fld>
            <a:endParaRPr lang="en-US" dirty="0"/>
          </a:p>
        </p:txBody>
      </p:sp>
    </p:spTree>
    <p:extLst>
      <p:ext uri="{BB962C8B-B14F-4D97-AF65-F5344CB8AC3E}">
        <p14:creationId xmlns:p14="http://schemas.microsoft.com/office/powerpoint/2010/main" val="2286237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212AD63-0615-463E-BC60-AC09E0956E4F}" type="datetime1">
              <a:rPr lang="en-US" smtClean="0"/>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FD3982-C69E-4F65-8542-A30A177EB912}" type="slidenum">
              <a:rPr lang="en-US" smtClean="0"/>
              <a:t>‹#›</a:t>
            </a:fld>
            <a:endParaRPr lang="en-US" dirty="0"/>
          </a:p>
        </p:txBody>
      </p:sp>
      <p:sp>
        <p:nvSpPr>
          <p:cNvPr id="7" name="Rectangle 5"/>
          <p:cNvSpPr/>
          <p:nvPr userDrawn="1"/>
        </p:nvSpPr>
        <p:spPr>
          <a:xfrm>
            <a:off x="0" y="0"/>
            <a:ext cx="9144000" cy="13335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b="0" dirty="0">
              <a:solidFill>
                <a:srgbClr val="FFFFFF"/>
              </a:solidFill>
              <a:ea typeface="ＭＳ Ｐゴシック" pitchFamily="-64" charset="-128"/>
              <a:cs typeface="ＭＳ Ｐゴシック" pitchFamily="-64" charset="-128"/>
            </a:endParaRPr>
          </a:p>
        </p:txBody>
      </p:sp>
      <p:sp>
        <p:nvSpPr>
          <p:cNvPr id="8" name="Rectangle 6"/>
          <p:cNvSpPr txBox="1">
            <a:spLocks noChangeArrowheads="1"/>
          </p:cNvSpPr>
          <p:nvPr userDrawn="1"/>
        </p:nvSpPr>
        <p:spPr>
          <a:xfrm>
            <a:off x="0" y="6567488"/>
            <a:ext cx="9144000" cy="290512"/>
          </a:xfrm>
          <a:prstGeom prst="rect">
            <a:avLst/>
          </a:prstGeom>
          <a:solidFill>
            <a:schemeClr val="accent6"/>
          </a:solidFill>
          <a:ln/>
        </p:spPr>
        <p:txBody>
          <a:bodyPr/>
          <a:lstStyle/>
          <a:p>
            <a:pPr marL="1187450">
              <a:defRPr/>
            </a:pPr>
            <a:r>
              <a:rPr lang="en-US" sz="1100" b="0" dirty="0">
                <a:solidFill>
                  <a:schemeClr val="bg1"/>
                </a:solidFill>
                <a:latin typeface="Arial" pitchFamily="-64" charset="0"/>
                <a:ea typeface="ＭＳ Ｐゴシック" pitchFamily="-64" charset="-128"/>
                <a:cs typeface="ＭＳ Ｐゴシック" pitchFamily="-64" charset="-128"/>
              </a:rPr>
              <a:t>AGA 2018 Single Audit Under the Uniform Guidance– April 06, 2018</a:t>
            </a:r>
          </a:p>
        </p:txBody>
      </p:sp>
      <p:pic>
        <p:nvPicPr>
          <p:cNvPr id="9" name="Picture 8"/>
          <p:cNvPicPr/>
          <p:nvPr userDrawn="1"/>
        </p:nvPicPr>
        <p:blipFill>
          <a:blip r:embed="rId2">
            <a:extLst>
              <a:ext uri="{28A0092B-C50C-407E-A947-70E740481C1C}">
                <a14:useLocalDpi xmlns:a14="http://schemas.microsoft.com/office/drawing/2010/main" val="0"/>
              </a:ext>
            </a:extLst>
          </a:blip>
          <a:stretch>
            <a:fillRect/>
          </a:stretch>
        </p:blipFill>
        <p:spPr>
          <a:xfrm>
            <a:off x="0" y="152400"/>
            <a:ext cx="2057400" cy="822325"/>
          </a:xfrm>
          <a:prstGeom prst="rect">
            <a:avLst/>
          </a:prstGeom>
        </p:spPr>
      </p:pic>
      <p:pic>
        <p:nvPicPr>
          <p:cNvPr id="10" name="Picture 9"/>
          <p:cNvPicPr/>
          <p:nvPr userDrawn="1"/>
        </p:nvPicPr>
        <p:blipFill>
          <a:blip r:embed="rId3" cstate="print">
            <a:extLst>
              <a:ext uri="{28A0092B-C50C-407E-A947-70E740481C1C}">
                <a14:useLocalDpi xmlns:a14="http://schemas.microsoft.com/office/drawing/2010/main" val="0"/>
              </a:ext>
            </a:extLst>
          </a:blip>
          <a:stretch>
            <a:fillRect/>
          </a:stretch>
        </p:blipFill>
        <p:spPr>
          <a:xfrm>
            <a:off x="6620510" y="5791200"/>
            <a:ext cx="2523490" cy="762000"/>
          </a:xfrm>
          <a:prstGeom prst="rect">
            <a:avLst/>
          </a:prstGeom>
        </p:spPr>
      </p:pic>
    </p:spTree>
    <p:extLst>
      <p:ext uri="{BB962C8B-B14F-4D97-AF65-F5344CB8AC3E}">
        <p14:creationId xmlns:p14="http://schemas.microsoft.com/office/powerpoint/2010/main" val="3976467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BEB632-40AC-41C6-B63D-5696077D1BEB}" type="datetime1">
              <a:rPr lang="en-US" smtClean="0"/>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FD3982-C69E-4F65-8542-A30A177EB912}" type="slidenum">
              <a:rPr lang="en-US" smtClean="0"/>
              <a:t>‹#›</a:t>
            </a:fld>
            <a:endParaRPr lang="en-US" dirty="0"/>
          </a:p>
        </p:txBody>
      </p:sp>
    </p:spTree>
    <p:extLst>
      <p:ext uri="{BB962C8B-B14F-4D97-AF65-F5344CB8AC3E}">
        <p14:creationId xmlns:p14="http://schemas.microsoft.com/office/powerpoint/2010/main" val="34214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C78D1B-AC7E-445C-ACD6-8EF74AAFCE27}" type="datetime1">
              <a:rPr lang="en-US" smtClean="0"/>
              <a:t>4/5/2018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FD3982-C69E-4F65-8542-A30A177EB912}" type="slidenum">
              <a:rPr lang="en-US" smtClean="0"/>
              <a:t>‹#›</a:t>
            </a:fld>
            <a:endParaRPr lang="en-US" dirty="0"/>
          </a:p>
        </p:txBody>
      </p:sp>
    </p:spTree>
    <p:extLst>
      <p:ext uri="{BB962C8B-B14F-4D97-AF65-F5344CB8AC3E}">
        <p14:creationId xmlns:p14="http://schemas.microsoft.com/office/powerpoint/2010/main" val="763523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9FC131-B30B-4A07-9A34-2A11EACEBE85}" type="datetime1">
              <a:rPr lang="en-US" smtClean="0"/>
              <a:t>4/5/2018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5FD3982-C69E-4F65-8542-A30A177EB912}" type="slidenum">
              <a:rPr lang="en-US" smtClean="0"/>
              <a:t>‹#›</a:t>
            </a:fld>
            <a:endParaRPr lang="en-US" dirty="0"/>
          </a:p>
        </p:txBody>
      </p:sp>
    </p:spTree>
    <p:extLst>
      <p:ext uri="{BB962C8B-B14F-4D97-AF65-F5344CB8AC3E}">
        <p14:creationId xmlns:p14="http://schemas.microsoft.com/office/powerpoint/2010/main" val="3959186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3608D1-4F8C-4283-84F7-077465985499}" type="datetime1">
              <a:rPr lang="en-US" smtClean="0"/>
              <a:t>4/5/2018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5FD3982-C69E-4F65-8542-A30A177EB912}" type="slidenum">
              <a:rPr lang="en-US" smtClean="0"/>
              <a:t>‹#›</a:t>
            </a:fld>
            <a:endParaRPr lang="en-US" dirty="0"/>
          </a:p>
        </p:txBody>
      </p:sp>
    </p:spTree>
    <p:extLst>
      <p:ext uri="{BB962C8B-B14F-4D97-AF65-F5344CB8AC3E}">
        <p14:creationId xmlns:p14="http://schemas.microsoft.com/office/powerpoint/2010/main" val="3645242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89A901-BD33-4DA7-BC65-C0BC0BF0F934}" type="datetime1">
              <a:rPr lang="en-US" smtClean="0"/>
              <a:t>4/5/2018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5FD3982-C69E-4F65-8542-A30A177EB912}" type="slidenum">
              <a:rPr lang="en-US" smtClean="0"/>
              <a:t>‹#›</a:t>
            </a:fld>
            <a:endParaRPr lang="en-US" dirty="0"/>
          </a:p>
        </p:txBody>
      </p:sp>
    </p:spTree>
    <p:extLst>
      <p:ext uri="{BB962C8B-B14F-4D97-AF65-F5344CB8AC3E}">
        <p14:creationId xmlns:p14="http://schemas.microsoft.com/office/powerpoint/2010/main" val="173481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A7A63E-F93A-4025-BD2F-F0014B388F7E}" type="datetime1">
              <a:rPr lang="en-US" smtClean="0"/>
              <a:t>4/5/2018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FD3982-C69E-4F65-8542-A30A177EB912}" type="slidenum">
              <a:rPr lang="en-US" smtClean="0"/>
              <a:t>‹#›</a:t>
            </a:fld>
            <a:endParaRPr lang="en-US" dirty="0"/>
          </a:p>
        </p:txBody>
      </p:sp>
    </p:spTree>
    <p:extLst>
      <p:ext uri="{BB962C8B-B14F-4D97-AF65-F5344CB8AC3E}">
        <p14:creationId xmlns:p14="http://schemas.microsoft.com/office/powerpoint/2010/main" val="358178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8CA309-7413-4CD8-BEDA-1B1E3F6726CB}" type="datetime1">
              <a:rPr lang="en-US" smtClean="0"/>
              <a:t>4/5/2018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FD3982-C69E-4F65-8542-A30A177EB912}" type="slidenum">
              <a:rPr lang="en-US" smtClean="0"/>
              <a:t>‹#›</a:t>
            </a:fld>
            <a:endParaRPr lang="en-US" dirty="0"/>
          </a:p>
        </p:txBody>
      </p:sp>
    </p:spTree>
    <p:extLst>
      <p:ext uri="{BB962C8B-B14F-4D97-AF65-F5344CB8AC3E}">
        <p14:creationId xmlns:p14="http://schemas.microsoft.com/office/powerpoint/2010/main" val="28811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EA02F-4A14-48F7-AA66-2D6FF9017228}" type="datetime1">
              <a:rPr lang="en-US" smtClean="0"/>
              <a:t>4/5/2018</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FD3982-C69E-4F65-8542-A30A177EB912}" type="slidenum">
              <a:rPr lang="en-US" smtClean="0"/>
              <a:t>‹#›</a:t>
            </a:fld>
            <a:endParaRPr lang="en-US" dirty="0"/>
          </a:p>
        </p:txBody>
      </p:sp>
    </p:spTree>
    <p:extLst>
      <p:ext uri="{BB962C8B-B14F-4D97-AF65-F5344CB8AC3E}">
        <p14:creationId xmlns:p14="http://schemas.microsoft.com/office/powerpoint/2010/main" val="989885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7" Type="http://schemas.openxmlformats.org/officeDocument/2006/relationships/hyperlink" Target="https://www.fiuxy.net/celulares-y-telefonia/1235577-configurar-internet-nokia-5230-a.html" TargetMode="External"/><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hyperlink" Target="https://creativecommons.org/licenses/by-sa/3.0/"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100.xml"/><Relationship Id="rId1" Type="http://schemas.openxmlformats.org/officeDocument/2006/relationships/slideLayout" Target="../slideLayouts/slideLayout2.xml"/><Relationship Id="rId6" Type="http://schemas.openxmlformats.org/officeDocument/2006/relationships/hyperlink" Target="http://revistasdigitales.uniboyaca.edu.co/index.php/rs/article/view/107" TargetMode="External"/><Relationship Id="rId5" Type="http://schemas.openxmlformats.org/officeDocument/2006/relationships/image" Target="../media/image24.png"/><Relationship Id="rId4" Type="http://schemas.openxmlformats.org/officeDocument/2006/relationships/hyperlink" Target="https://creativecommons.org/licenses/by-sa/3.0/"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107.xml"/><Relationship Id="rId1" Type="http://schemas.openxmlformats.org/officeDocument/2006/relationships/slideLayout" Target="../slideLayouts/slideLayout2.xml"/><Relationship Id="rId6" Type="http://schemas.openxmlformats.org/officeDocument/2006/relationships/hyperlink" Target="http://fadinfermieri.blogspot.com/2012_04_01_archive.html" TargetMode="External"/><Relationship Id="rId5" Type="http://schemas.openxmlformats.org/officeDocument/2006/relationships/image" Target="../media/image25.jpg"/><Relationship Id="rId4" Type="http://schemas.openxmlformats.org/officeDocument/2006/relationships/hyperlink" Target="https://creativecommons.org/licenses/by-sa/3.0/" TargetMode="Externa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17.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111.xml"/><Relationship Id="rId1" Type="http://schemas.openxmlformats.org/officeDocument/2006/relationships/slideLayout" Target="../slideLayouts/slideLayout2.xml"/><Relationship Id="rId6" Type="http://schemas.openxmlformats.org/officeDocument/2006/relationships/hyperlink" Target="http://www.aspectosprofesionales.info/2015/01/el-estandar-idw-asss-980-auditoria-de.html" TargetMode="External"/><Relationship Id="rId5" Type="http://schemas.openxmlformats.org/officeDocument/2006/relationships/image" Target="../media/image26.jpg"/><Relationship Id="rId4" Type="http://schemas.openxmlformats.org/officeDocument/2006/relationships/hyperlink" Target="https://creativecommons.org/licenses/by-sa/3.0/" TargetMode="External"/></Relationships>
</file>

<file path=ppt/slides/_rels/slide118.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19.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113.xml"/><Relationship Id="rId1" Type="http://schemas.openxmlformats.org/officeDocument/2006/relationships/slideLayout" Target="../slideLayouts/slideLayout2.xml"/><Relationship Id="rId6" Type="http://schemas.openxmlformats.org/officeDocument/2006/relationships/hyperlink" Target="http://kasperspiro.com/2011/09/25/make-e-learning-work-outcome-learning-4-the-developers-perspective/" TargetMode="External"/><Relationship Id="rId5" Type="http://schemas.openxmlformats.org/officeDocument/2006/relationships/image" Target="../media/image27.jpg"/><Relationship Id="rId4" Type="http://schemas.openxmlformats.org/officeDocument/2006/relationships/hyperlink" Target="https://creativecommons.org/licenses/by-sa/3.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21.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22.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116.xml"/><Relationship Id="rId1" Type="http://schemas.openxmlformats.org/officeDocument/2006/relationships/slideLayout" Target="../slideLayouts/slideLayout2.xml"/><Relationship Id="rId6" Type="http://schemas.openxmlformats.org/officeDocument/2006/relationships/hyperlink" Target="https://mpilarmarquez.wordpress.com/2011/04/12/audiencia-en-internet/" TargetMode="External"/><Relationship Id="rId5" Type="http://schemas.openxmlformats.org/officeDocument/2006/relationships/image" Target="../media/image28.jpg"/><Relationship Id="rId4" Type="http://schemas.openxmlformats.org/officeDocument/2006/relationships/hyperlink" Target="https://creativecommons.org/licenses/by-sa/3.0/" TargetMode="External"/></Relationships>
</file>

<file path=ppt/slides/_rels/slide123.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7" Type="http://schemas.openxmlformats.org/officeDocument/2006/relationships/image" Target="../media/image31.png"/><Relationship Id="rId2" Type="http://schemas.openxmlformats.org/officeDocument/2006/relationships/notesSlide" Target="../notesSlides/notesSlide11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creativecommons.org/licenses/by-sa/3.0/" TargetMode="External"/></Relationships>
</file>

<file path=ppt/slides/_rels/slide124.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25.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26.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27.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121.xml"/><Relationship Id="rId1" Type="http://schemas.openxmlformats.org/officeDocument/2006/relationships/slideLayout" Target="../slideLayouts/slideLayout2.xml"/><Relationship Id="rId6" Type="http://schemas.openxmlformats.org/officeDocument/2006/relationships/hyperlink" Target="http://red21palencia.blogspot.com/2014/10/descriptores-para-elaborar-un-plan-tic.html" TargetMode="External"/><Relationship Id="rId5" Type="http://schemas.openxmlformats.org/officeDocument/2006/relationships/image" Target="../media/image32.jpeg"/><Relationship Id="rId4" Type="http://schemas.openxmlformats.org/officeDocument/2006/relationships/hyperlink" Target="https://creativecommons.org/licenses/by-sa/3.0/" TargetMode="External"/></Relationships>
</file>

<file path=ppt/slides/_rels/slide128.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122.xml"/><Relationship Id="rId1" Type="http://schemas.openxmlformats.org/officeDocument/2006/relationships/slideLayout" Target="../slideLayouts/slideLayout2.xml"/><Relationship Id="rId6" Type="http://schemas.openxmlformats.org/officeDocument/2006/relationships/hyperlink" Target="http://www.qualityengineersguide.com/internal-audit-process-of-an-ongoing-construction-project" TargetMode="External"/><Relationship Id="rId5" Type="http://schemas.openxmlformats.org/officeDocument/2006/relationships/image" Target="../media/image33.jpg"/><Relationship Id="rId4" Type="http://schemas.openxmlformats.org/officeDocument/2006/relationships/hyperlink" Target="https://creativecommons.org/licenses/by-sa/3.0/" TargetMode="External"/></Relationships>
</file>

<file path=ppt/slides/_rels/slide129.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123.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124.xml"/><Relationship Id="rId1" Type="http://schemas.openxmlformats.org/officeDocument/2006/relationships/slideLayout" Target="../slideLayouts/slideLayout2.xml"/><Relationship Id="rId6" Type="http://schemas.openxmlformats.org/officeDocument/2006/relationships/hyperlink" Target="http://www.thebluediamondgallery.com/wooden-tile/e/evaluate.html" TargetMode="External"/><Relationship Id="rId5" Type="http://schemas.openxmlformats.org/officeDocument/2006/relationships/image" Target="../media/image35.jpg"/><Relationship Id="rId4" Type="http://schemas.openxmlformats.org/officeDocument/2006/relationships/hyperlink" Target="https://creativecommons.org/licenses/by-sa/3.0/" TargetMode="External"/></Relationships>
</file>

<file path=ppt/slides/_rels/slide131.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125.xml"/><Relationship Id="rId1" Type="http://schemas.openxmlformats.org/officeDocument/2006/relationships/slideLayout" Target="../slideLayouts/slideLayout2.xml"/><Relationship Id="rId6" Type="http://schemas.openxmlformats.org/officeDocument/2006/relationships/hyperlink" Target="http://www.battlecraft.it/heroesofthestorm/notizie/nuova-patch-e-mappa-di-diablo-in-arrivo-prossimamente-38872" TargetMode="External"/><Relationship Id="rId5" Type="http://schemas.openxmlformats.org/officeDocument/2006/relationships/image" Target="../media/image36.jpeg"/><Relationship Id="rId4" Type="http://schemas.openxmlformats.org/officeDocument/2006/relationships/hyperlink" Target="https://creativecommons.org/licenses/by-sa/3.0/" TargetMode="External"/></Relationships>
</file>

<file path=ppt/slides/_rels/slide132.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126.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33.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127.xml"/><Relationship Id="rId1" Type="http://schemas.openxmlformats.org/officeDocument/2006/relationships/slideLayout" Target="../slideLayouts/slideLayout2.xml"/><Relationship Id="rId6" Type="http://schemas.openxmlformats.org/officeDocument/2006/relationships/hyperlink" Target="http://poasmmht.wikispaces.com/5.+Trading+Account" TargetMode="External"/><Relationship Id="rId5" Type="http://schemas.openxmlformats.org/officeDocument/2006/relationships/image" Target="../media/image37.gif"/><Relationship Id="rId4" Type="http://schemas.openxmlformats.org/officeDocument/2006/relationships/hyperlink" Target="https://creativecommons.org/licenses/by-sa/3.0/" TargetMode="External"/></Relationships>
</file>

<file path=ppt/slides/_rels/slide134.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130.xml"/><Relationship Id="rId1" Type="http://schemas.openxmlformats.org/officeDocument/2006/relationships/slideLayout" Target="../slideLayouts/slideLayout2.xml"/><Relationship Id="rId6" Type="http://schemas.openxmlformats.org/officeDocument/2006/relationships/hyperlink" Target="http://www.acl.com/" TargetMode="External"/><Relationship Id="rId5" Type="http://schemas.openxmlformats.org/officeDocument/2006/relationships/hyperlink" Target="http://www.audimation.com/" TargetMode="External"/><Relationship Id="rId4" Type="http://schemas.openxmlformats.org/officeDocument/2006/relationships/hyperlink" Target="https://creativecommons.org/licenses/by-sa/3.0/" TargetMode="External"/></Relationships>
</file>

<file path=ppt/slides/_rels/slide137.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131.xml"/><Relationship Id="rId1" Type="http://schemas.openxmlformats.org/officeDocument/2006/relationships/slideLayout" Target="../slideLayouts/slideLayout2.xml"/><Relationship Id="rId6" Type="http://schemas.openxmlformats.org/officeDocument/2006/relationships/hyperlink" Target="http://blogs.lse.ac.uk/impactofsocialsciences/2014/03/05/specter-of-big-data-revolution/" TargetMode="External"/><Relationship Id="rId5" Type="http://schemas.openxmlformats.org/officeDocument/2006/relationships/image" Target="../media/image38.png"/><Relationship Id="rId4" Type="http://schemas.openxmlformats.org/officeDocument/2006/relationships/hyperlink" Target="https://creativecommons.org/licenses/by-sa/3.0/" TargetMode="External"/></Relationships>
</file>

<file path=ppt/slides/_rels/slide138.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132.xml"/><Relationship Id="rId1" Type="http://schemas.openxmlformats.org/officeDocument/2006/relationships/slideLayout" Target="../slideLayouts/slideLayout2.xml"/><Relationship Id="rId6" Type="http://schemas.openxmlformats.org/officeDocument/2006/relationships/hyperlink" Target="http://basementdesigner.com/basement-finishing-102" TargetMode="External"/><Relationship Id="rId5" Type="http://schemas.openxmlformats.org/officeDocument/2006/relationships/image" Target="../media/image39.jpg"/><Relationship Id="rId4" Type="http://schemas.openxmlformats.org/officeDocument/2006/relationships/hyperlink" Target="https://creativecommons.org/licenses/by-sa/3.0/" TargetMode="External"/></Relationships>
</file>

<file path=ppt/slides/_rels/slide139.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133.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134.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41.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135.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hyperlink" Target="https://creativecommons.org/licenses/by-sa/3.0/" TargetMode="External"/></Relationships>
</file>

<file path=ppt/slides/_rels/slide142.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43.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137.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44.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138.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45.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139.xml"/><Relationship Id="rId1" Type="http://schemas.openxmlformats.org/officeDocument/2006/relationships/slideLayout" Target="../slideLayouts/slideLayout2.xml"/><Relationship Id="rId6" Type="http://schemas.openxmlformats.org/officeDocument/2006/relationships/hyperlink" Target="http://www.knowthymoney.com/2011/05/public-mutual-switching-fee-new_30.html" TargetMode="External"/><Relationship Id="rId5" Type="http://schemas.openxmlformats.org/officeDocument/2006/relationships/image" Target="../media/image41.jpg"/><Relationship Id="rId4" Type="http://schemas.openxmlformats.org/officeDocument/2006/relationships/hyperlink" Target="https://creativecommons.org/licenses/by-sa/3.0/" TargetMode="External"/></Relationships>
</file>

<file path=ppt/slides/_rels/slide146.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140.xml"/><Relationship Id="rId1" Type="http://schemas.openxmlformats.org/officeDocument/2006/relationships/slideLayout" Target="../slideLayouts/slideLayout2.xml"/><Relationship Id="rId6" Type="http://schemas.openxmlformats.org/officeDocument/2006/relationships/hyperlink" Target="http://portafolio-equipo-1.wikispaces.com/Direcci%C3%B3n" TargetMode="External"/><Relationship Id="rId5" Type="http://schemas.openxmlformats.org/officeDocument/2006/relationships/image" Target="../media/image42.jpeg"/><Relationship Id="rId4" Type="http://schemas.openxmlformats.org/officeDocument/2006/relationships/hyperlink" Target="https://creativecommons.org/licenses/by-sa/3.0/" TargetMode="External"/></Relationships>
</file>

<file path=ppt/slides/_rels/slide147.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141.xml"/><Relationship Id="rId1" Type="http://schemas.openxmlformats.org/officeDocument/2006/relationships/slideLayout" Target="../slideLayouts/slideLayout2.xml"/><Relationship Id="rId6" Type="http://schemas.openxmlformats.org/officeDocument/2006/relationships/hyperlink" Target="http://peter.baumgartner.name/2014/05/23/double-blind-review-ein-fallbeispiel/" TargetMode="External"/><Relationship Id="rId5" Type="http://schemas.openxmlformats.org/officeDocument/2006/relationships/image" Target="../media/image43.jpeg"/><Relationship Id="rId4" Type="http://schemas.openxmlformats.org/officeDocument/2006/relationships/hyperlink" Target="https://creativecommons.org/licenses/by-sa/3.0/" TargetMode="External"/></Relationships>
</file>

<file path=ppt/slides/_rels/slide148.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142.xml"/><Relationship Id="rId1" Type="http://schemas.openxmlformats.org/officeDocument/2006/relationships/slideLayout" Target="../slideLayouts/slideLayout2.xml"/><Relationship Id="rId6" Type="http://schemas.openxmlformats.org/officeDocument/2006/relationships/hyperlink" Target="http://webdental.wordpress.com/2010/11/22/encuesta-online/" TargetMode="External"/><Relationship Id="rId5" Type="http://schemas.openxmlformats.org/officeDocument/2006/relationships/image" Target="../media/image44.jpg"/><Relationship Id="rId4" Type="http://schemas.openxmlformats.org/officeDocument/2006/relationships/hyperlink" Target="https://creativecommons.org/licenses/by-sa/3.0/" TargetMode="External"/></Relationships>
</file>

<file path=ppt/slides/_rels/slide149.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143.xml"/><Relationship Id="rId1" Type="http://schemas.openxmlformats.org/officeDocument/2006/relationships/slideLayout" Target="../slideLayouts/slideLayout2.xml"/><Relationship Id="rId6" Type="http://schemas.openxmlformats.org/officeDocument/2006/relationships/hyperlink" Target="http://ux.stackexchange.com/questions/25016/what-symbol-to-use-to-represent-feedback" TargetMode="External"/><Relationship Id="rId5" Type="http://schemas.openxmlformats.org/officeDocument/2006/relationships/image" Target="../media/image45.jpg"/><Relationship Id="rId4" Type="http://schemas.openxmlformats.org/officeDocument/2006/relationships/hyperlink" Target="https://creativecommons.org/licenses/by-sa/3.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bluesyemre.com/2012/12/14/2012-standards-for-kansas-public-libraries" TargetMode="External"/></Relationships>
</file>

<file path=ppt/slides/_rels/slide150.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144.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51.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145.xml"/><Relationship Id="rId1" Type="http://schemas.openxmlformats.org/officeDocument/2006/relationships/slideLayout" Target="../slideLayouts/slideLayout2.xml"/><Relationship Id="rId6" Type="http://schemas.openxmlformats.org/officeDocument/2006/relationships/hyperlink" Target="http://thecollaboratory.wikidot.com/philosophy-of-thought-and-logic-2014-fall" TargetMode="External"/><Relationship Id="rId5" Type="http://schemas.openxmlformats.org/officeDocument/2006/relationships/image" Target="../media/image46.jpeg"/><Relationship Id="rId4" Type="http://schemas.openxmlformats.org/officeDocument/2006/relationships/hyperlink" Target="https://creativecommons.org/licenses/by-sa/3.0/" TargetMode="External"/></Relationships>
</file>

<file path=ppt/slides/_rels/slide152.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146.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53.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147.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54.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148.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hyperlink" Target="mailto:fvener@hl-cpas.com" TargetMode="External"/><Relationship Id="rId2" Type="http://schemas.openxmlformats.org/officeDocument/2006/relationships/notesSlide" Target="../notesSlides/notesSlide151.xml"/><Relationship Id="rId1" Type="http://schemas.openxmlformats.org/officeDocument/2006/relationships/slideLayout" Target="../slideLayouts/slideLayout2.xml"/><Relationship Id="rId4" Type="http://schemas.openxmlformats.org/officeDocument/2006/relationships/hyperlink" Target="mailto:FVener@HL-cpas.com"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jyotimi.blogspot.com/2011/08/time-flies.html"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brighton-policies.wikispaces.com/"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se3312geography.wikispaces.com/Assessments"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www.cleanenergyresourceteams.org/press-release/clean-energy-resource-teams-award-27-seed-grants-energy-efficiency-and-renewable"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federalregister.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s://profslusos.blogspot.com/2011/02/as-14-injusticas.html"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investiga224.blogspot.com/2016/04/la-investigacion-desde-tiempos-remotos.html"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http://www.dailyclipart.net/clipart/jumbled-numbers-clip-art/"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bonanjo_-_centre_de_documentation_et_information_urbanisme_(cud)_04.jp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hyperlink" Target="http://www.jphotostyle.com/clipboard/at-risk-assessment.html" TargetMode="External"/><Relationship Id="rId5" Type="http://schemas.openxmlformats.org/officeDocument/2006/relationships/image" Target="../media/image15.jpeg"/><Relationship Id="rId4" Type="http://schemas.openxmlformats.org/officeDocument/2006/relationships/hyperlink" Target="https://creativecommons.org/licenses/by-sa/3.0/"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hyperlink" Target="https://www.whitehouse.gov/sites/whitehouse.gov/files/omb/circulars/A133/2017/Compliance_Supplement_2017.pdf" TargetMode="External"/><Relationship Id="rId4" Type="http://schemas.openxmlformats.org/officeDocument/2006/relationships/hyperlink" Target="https://creativecommons.org/licenses/by-sa/3.0/"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hyperlink" Target="http://publishingarchaeology.blogspot.com/2016/02/new-materiality-theory-vacuous-or-just.html" TargetMode="External"/><Relationship Id="rId5" Type="http://schemas.openxmlformats.org/officeDocument/2006/relationships/image" Target="../media/image16.jpg"/><Relationship Id="rId4" Type="http://schemas.openxmlformats.org/officeDocument/2006/relationships/hyperlink" Target="https://creativecommons.org/licenses/by-sa/3.0/"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hyperlink" Target="http://zotoz.blogspot.com/2013/05/trading-risk-management.html" TargetMode="External"/><Relationship Id="rId5" Type="http://schemas.openxmlformats.org/officeDocument/2006/relationships/image" Target="../media/image17.jpg"/><Relationship Id="rId4" Type="http://schemas.openxmlformats.org/officeDocument/2006/relationships/hyperlink" Target="https://creativecommons.org/licenses/by-sa/3.0/"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hyperlink" Target="http://fatfplatform.org/risk-assessment/" TargetMode="External"/><Relationship Id="rId5" Type="http://schemas.openxmlformats.org/officeDocument/2006/relationships/image" Target="../media/image18.jpg"/><Relationship Id="rId4" Type="http://schemas.openxmlformats.org/officeDocument/2006/relationships/hyperlink" Target="https://creativecommons.org/licenses/by-sa/3.0/"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hyperlink" Target="http://spclions.wikispaces.com/our+purpose" TargetMode="External"/><Relationship Id="rId5" Type="http://schemas.openxmlformats.org/officeDocument/2006/relationships/image" Target="../media/image19.jpg"/><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lawyersandsettlements.com/articles/california_labor_law/interview-california-labor-law-code-34-16960.html"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9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hyperlink" Target="https://en.wikipedia.org/wiki/Safe_Harbor_Certified_Seafood"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hyperlink" Target="http://palabrasmisol.blogspot.com/2014/01/he-ido-al-medico.html" TargetMode="External"/><Relationship Id="rId5" Type="http://schemas.openxmlformats.org/officeDocument/2006/relationships/image" Target="../media/image21.jpg"/><Relationship Id="rId4" Type="http://schemas.openxmlformats.org/officeDocument/2006/relationships/hyperlink" Target="https://creativecommons.org/licenses/by-sa/3.0/"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commons.wikimedia.org/wiki/file:bonanjo_-_centre_de_documentation_et_information_urbanisme_(cud)_04.jpg"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19200"/>
            <a:ext cx="8991600" cy="1728028"/>
          </a:xfrm>
        </p:spPr>
        <p:txBody>
          <a:bodyPr vert="horz" lIns="91440" tIns="45720" rIns="91440" bIns="45720" rtlCol="0" anchor="ctr">
            <a:noAutofit/>
          </a:bodyPr>
          <a:lstStyle/>
          <a:p>
            <a:pPr lvl="0" algn="ctr"/>
            <a:br>
              <a:rPr lang="en-US" sz="4000" dirty="0">
                <a:solidFill>
                  <a:srgbClr val="00CC00"/>
                </a:solidFill>
                <a:effectLst>
                  <a:outerShdw blurRad="38100" dist="38100" dir="2700000" algn="tl">
                    <a:srgbClr val="000000">
                      <a:alpha val="43137"/>
                    </a:srgbClr>
                  </a:outerShdw>
                </a:effectLst>
                <a:latin typeface="Georgia" pitchFamily="18" charset="0"/>
              </a:rPr>
            </a:br>
            <a:r>
              <a:rPr lang="en-US" sz="40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Performing Single Audits Under the Uniform Guidance</a:t>
            </a:r>
          </a:p>
        </p:txBody>
      </p:sp>
      <p:sp>
        <p:nvSpPr>
          <p:cNvPr id="3" name="Content Placeholder 2"/>
          <p:cNvSpPr>
            <a:spLocks noGrp="1"/>
          </p:cNvSpPr>
          <p:nvPr>
            <p:ph idx="1"/>
          </p:nvPr>
        </p:nvSpPr>
        <p:spPr>
          <a:xfrm>
            <a:off x="457200" y="3962400"/>
            <a:ext cx="8229600" cy="1828800"/>
          </a:xfrm>
        </p:spPr>
        <p:txBody>
          <a:bodyPr vert="horz" lIns="91440" tIns="45720" rIns="91440" bIns="45720" rtlCol="0">
            <a:normAutofit fontScale="92500" lnSpcReduction="20000"/>
          </a:bodyPr>
          <a:lstStyle/>
          <a:p>
            <a:pPr algn="ctr">
              <a:lnSpc>
                <a:spcPct val="80000"/>
              </a:lnSpc>
              <a:buNone/>
              <a:defRPr/>
            </a:pPr>
            <a:r>
              <a:rPr lang="en-US" sz="3600" dirty="0">
                <a:ln w="18415" cmpd="sng">
                  <a:solidFill>
                    <a:schemeClr val="tx2"/>
                  </a:solidFill>
                  <a:prstDash val="solid"/>
                </a:ln>
                <a:solidFill>
                  <a:schemeClr val="tx2">
                    <a:lumMod val="60000"/>
                    <a:lumOff val="40000"/>
                  </a:schemeClr>
                </a:solidFill>
                <a:latin typeface="Georgia" panose="02040502050405020303" pitchFamily="18" charset="0"/>
                <a:cs typeface="Times New Roman" panose="02020603050405020304" pitchFamily="18" charset="0"/>
              </a:rPr>
              <a:t>Presented by:</a:t>
            </a:r>
          </a:p>
          <a:p>
            <a:pPr algn="ctr">
              <a:lnSpc>
                <a:spcPct val="80000"/>
              </a:lnSpc>
              <a:buNone/>
              <a:defRPr/>
            </a:pPr>
            <a:r>
              <a:rPr lang="en-US" sz="3600" dirty="0">
                <a:ln w="18415" cmpd="sng">
                  <a:solidFill>
                    <a:schemeClr val="tx2"/>
                  </a:solidFill>
                  <a:prstDash val="solid"/>
                </a:ln>
                <a:solidFill>
                  <a:schemeClr val="tx2">
                    <a:lumMod val="60000"/>
                    <a:lumOff val="40000"/>
                  </a:schemeClr>
                </a:solidFill>
                <a:latin typeface="Georgia" panose="02040502050405020303" pitchFamily="18" charset="0"/>
                <a:cs typeface="Times New Roman" panose="02020603050405020304" pitchFamily="18" charset="0"/>
              </a:rPr>
              <a:t>Farley H. Vener, CPA, CFE, CGMA</a:t>
            </a:r>
          </a:p>
          <a:p>
            <a:pPr algn="ctr">
              <a:lnSpc>
                <a:spcPct val="80000"/>
              </a:lnSpc>
              <a:buNone/>
              <a:defRPr/>
            </a:pPr>
            <a:r>
              <a:rPr lang="en-US" sz="3600" dirty="0">
                <a:ln w="18415" cmpd="sng">
                  <a:solidFill>
                    <a:schemeClr val="tx2"/>
                  </a:solidFill>
                  <a:prstDash val="solid"/>
                </a:ln>
                <a:solidFill>
                  <a:schemeClr val="tx2">
                    <a:lumMod val="60000"/>
                    <a:lumOff val="40000"/>
                  </a:schemeClr>
                </a:solidFill>
                <a:latin typeface="Georgia" panose="02040502050405020303" pitchFamily="18" charset="0"/>
                <a:cs typeface="Times New Roman" panose="02020603050405020304" pitchFamily="18" charset="0"/>
              </a:rPr>
              <a:t>President &amp; Managing Shareholder</a:t>
            </a:r>
          </a:p>
          <a:p>
            <a:pPr algn="ctr">
              <a:lnSpc>
                <a:spcPct val="80000"/>
              </a:lnSpc>
              <a:buNone/>
              <a:defRPr/>
            </a:pPr>
            <a:r>
              <a:rPr lang="en-US" sz="3600" dirty="0">
                <a:ln w="18415" cmpd="sng">
                  <a:solidFill>
                    <a:schemeClr val="tx2"/>
                  </a:solidFill>
                  <a:prstDash val="solid"/>
                </a:ln>
                <a:solidFill>
                  <a:schemeClr val="tx2">
                    <a:lumMod val="60000"/>
                    <a:lumOff val="40000"/>
                  </a:schemeClr>
                </a:solidFill>
                <a:latin typeface="Georgia" panose="02040502050405020303" pitchFamily="18" charset="0"/>
                <a:cs typeface="Times New Roman" panose="02020603050405020304" pitchFamily="18" charset="0"/>
              </a:rPr>
              <a:t>Hinkle + Landers, PC</a:t>
            </a:r>
          </a:p>
        </p:txBody>
      </p:sp>
      <p:sp>
        <p:nvSpPr>
          <p:cNvPr id="5" name="Slide Number Placeholder 4"/>
          <p:cNvSpPr>
            <a:spLocks noGrp="1"/>
          </p:cNvSpPr>
          <p:nvPr>
            <p:ph type="sldNum" sz="quarter" idx="12"/>
          </p:nvPr>
        </p:nvSpPr>
        <p:spPr/>
        <p:txBody>
          <a:bodyPr/>
          <a:lstStyle/>
          <a:p>
            <a:fld id="{E7A68F15-0688-42D2-881D-37901F0B610E}"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20234-7B15-498D-A4CD-1DAC149F305B}"/>
              </a:ext>
            </a:extLst>
          </p:cNvPr>
          <p:cNvSpPr>
            <a:spLocks noGrp="1"/>
          </p:cNvSpPr>
          <p:nvPr>
            <p:ph type="title"/>
          </p:nvPr>
        </p:nvSpPr>
        <p:spPr>
          <a:xfrm>
            <a:off x="2209800" y="381000"/>
            <a:ext cx="6934200" cy="838200"/>
          </a:xfrm>
        </p:spPr>
        <p:txBody>
          <a:bodyPr>
            <a:noAutofit/>
          </a:bodyPr>
          <a:lstStyle/>
          <a:p>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The Uniform Guidance Question</a:t>
            </a:r>
            <a:b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br>
            <a:endPar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endParaRPr>
          </a:p>
        </p:txBody>
      </p:sp>
      <p:sp>
        <p:nvSpPr>
          <p:cNvPr id="3" name="Content Placeholder 2">
            <a:extLst>
              <a:ext uri="{FF2B5EF4-FFF2-40B4-BE49-F238E27FC236}">
                <a16:creationId xmlns:a16="http://schemas.microsoft.com/office/drawing/2014/main" id="{A9AA5378-56B5-463C-B24E-F232CBE03A03}"/>
              </a:ext>
            </a:extLst>
          </p:cNvPr>
          <p:cNvSpPr>
            <a:spLocks noGrp="1"/>
          </p:cNvSpPr>
          <p:nvPr>
            <p:ph idx="1"/>
          </p:nvPr>
        </p:nvSpPr>
        <p:spPr>
          <a:xfrm>
            <a:off x="628650" y="1219200"/>
            <a:ext cx="7886700" cy="4579938"/>
          </a:xfrm>
        </p:spPr>
        <p:txBody>
          <a:bodyPr>
            <a:normAutofit fontScale="70000" lnSpcReduction="20000"/>
          </a:bodyPr>
          <a:lstStyle/>
          <a:p>
            <a:pPr lvl="0"/>
            <a:r>
              <a:rPr lang="en-US" dirty="0"/>
              <a:t>Which of the following statements regarding the effective date for the Uniform Guidance administrative requirements and cost principles is </a:t>
            </a:r>
            <a:r>
              <a:rPr lang="en-US" u="sng" dirty="0"/>
              <a:t>NOT</a:t>
            </a:r>
            <a:r>
              <a:rPr lang="en-US" dirty="0"/>
              <a:t> true?</a:t>
            </a:r>
          </a:p>
          <a:p>
            <a:pPr marL="0" indent="0">
              <a:buNone/>
            </a:pPr>
            <a:endParaRPr lang="en-US" dirty="0"/>
          </a:p>
          <a:p>
            <a:pPr marL="514350" indent="-514350">
              <a:buAutoNum type="alphaLcPeriod"/>
            </a:pPr>
            <a:r>
              <a:rPr lang="en-US" dirty="0"/>
              <a:t>Federal awards made prior to Dec. 26, 2014, are subject to the pre-Uniform Guidance administrative requirements and cost principles.</a:t>
            </a:r>
          </a:p>
          <a:p>
            <a:pPr marL="514350" indent="-514350">
              <a:buAutoNum type="alphaLcPeriod"/>
            </a:pPr>
            <a:r>
              <a:rPr lang="en-US" dirty="0"/>
              <a:t>Federal awards made on or after Dec. 26, 2014, are subject to Uniform Guidance administrative requirements and cost principles.</a:t>
            </a:r>
          </a:p>
          <a:p>
            <a:pPr marL="514350" indent="-514350">
              <a:buAutoNum type="alphaLcPeriod"/>
            </a:pPr>
            <a:r>
              <a:rPr lang="en-US" dirty="0"/>
              <a:t>Funding increments to federal awards made prior to Dec. 26, 2014, that do not change the terms and conditions of the award are subject to Uniform Guidance administrative requirements and cost principles.</a:t>
            </a:r>
          </a:p>
          <a:p>
            <a:pPr marL="514350" indent="-514350">
              <a:buAutoNum type="alphaLcPeriod"/>
            </a:pPr>
            <a:r>
              <a:rPr lang="en-US" dirty="0"/>
              <a:t>Funding increments to federal awards made prior to Dec. 26, 2014, that change the terms and conditions of the award are subject to Uniform Guidance administrative requirements and cost principles.</a:t>
            </a:r>
          </a:p>
          <a:p>
            <a:endParaRPr lang="en-US" dirty="0"/>
          </a:p>
        </p:txBody>
      </p:sp>
      <p:sp>
        <p:nvSpPr>
          <p:cNvPr id="4" name="Slide Number Placeholder 3">
            <a:extLst>
              <a:ext uri="{FF2B5EF4-FFF2-40B4-BE49-F238E27FC236}">
                <a16:creationId xmlns:a16="http://schemas.microsoft.com/office/drawing/2014/main" id="{21C0CDCC-3445-409A-8176-678324F9C4F9}"/>
              </a:ext>
            </a:extLst>
          </p:cNvPr>
          <p:cNvSpPr>
            <a:spLocks noGrp="1"/>
          </p:cNvSpPr>
          <p:nvPr>
            <p:ph type="sldNum" sz="quarter" idx="12"/>
          </p:nvPr>
        </p:nvSpPr>
        <p:spPr/>
        <p:txBody>
          <a:bodyPr/>
          <a:lstStyle/>
          <a:p>
            <a:fld id="{85FD3982-C69E-4F65-8542-A30A177EB912}" type="slidenum">
              <a:rPr lang="en-US" smtClean="0"/>
              <a:t>10</a:t>
            </a:fld>
            <a:endParaRPr lang="en-US" dirty="0"/>
          </a:p>
        </p:txBody>
      </p:sp>
    </p:spTree>
    <p:extLst>
      <p:ext uri="{BB962C8B-B14F-4D97-AF65-F5344CB8AC3E}">
        <p14:creationId xmlns:p14="http://schemas.microsoft.com/office/powerpoint/2010/main" val="167678507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12541"/>
            <a:ext cx="6858000" cy="775067"/>
          </a:xfrm>
        </p:spPr>
        <p:txBody>
          <a:bodyPr vert="horz" lIns="91440" tIns="45720" rIns="91440" bIns="45720" rtlCol="0" anchor="ctr">
            <a:noAutofit/>
          </a:body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QUESTION</a:t>
            </a:r>
          </a:p>
        </p:txBody>
      </p:sp>
      <p:sp>
        <p:nvSpPr>
          <p:cNvPr id="5" name="Slide Number Placeholder 4"/>
          <p:cNvSpPr>
            <a:spLocks noGrp="1"/>
          </p:cNvSpPr>
          <p:nvPr>
            <p:ph type="sldNum" sz="quarter" idx="12"/>
          </p:nvPr>
        </p:nvSpPr>
        <p:spPr/>
        <p:txBody>
          <a:bodyPr/>
          <a:lstStyle/>
          <a:p>
            <a:fld id="{E7A68F15-0688-42D2-881D-37901F0B610E}" type="slidenum">
              <a:rPr lang="en-US" smtClean="0"/>
              <a:pPr/>
              <a:t>100</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10" name="Rectangle 9">
            <a:extLst>
              <a:ext uri="{FF2B5EF4-FFF2-40B4-BE49-F238E27FC236}">
                <a16:creationId xmlns:a16="http://schemas.microsoft.com/office/drawing/2014/main" id="{7839554B-A579-49B7-9AF3-6A3CDA562335}"/>
              </a:ext>
            </a:extLst>
          </p:cNvPr>
          <p:cNvSpPr/>
          <p:nvPr/>
        </p:nvSpPr>
        <p:spPr>
          <a:xfrm>
            <a:off x="152400" y="1371600"/>
            <a:ext cx="8972550" cy="646331"/>
          </a:xfrm>
          <a:prstGeom prst="rect">
            <a:avLst/>
          </a:prstGeom>
        </p:spPr>
        <p:txBody>
          <a:bodyPr wrap="square">
            <a:spAutoFit/>
          </a:bodyPr>
          <a:lstStyle/>
          <a:p>
            <a:pPr algn="just"/>
            <a:r>
              <a:rPr lang="en-US" dirty="0"/>
              <a:t>True of False: If the auditor tested controls over compliance in the previous year’s single audit, they are not required to test those controls in the current year.</a:t>
            </a:r>
          </a:p>
        </p:txBody>
      </p:sp>
    </p:spTree>
    <p:extLst>
      <p:ext uri="{BB962C8B-B14F-4D97-AF65-F5344CB8AC3E}">
        <p14:creationId xmlns:p14="http://schemas.microsoft.com/office/powerpoint/2010/main" val="96911496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12541"/>
            <a:ext cx="6858000" cy="775067"/>
          </a:xfrm>
        </p:spPr>
        <p:txBody>
          <a:bodyPr vert="horz" lIns="91440" tIns="45720" rIns="91440" bIns="45720" rtlCol="0" anchor="ctr">
            <a:noAutofit/>
          </a:body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4B. ENGAGEMENT </a:t>
            </a:r>
            <a:r>
              <a:rPr lang="en-US" sz="3200">
                <a:ln>
                  <a:solidFill>
                    <a:srgbClr val="1F497D"/>
                  </a:solidFill>
                </a:ln>
                <a:solidFill>
                  <a:srgbClr val="00CC00"/>
                </a:solidFill>
                <a:effectLst>
                  <a:outerShdw blurRad="38100" dist="38100" dir="2700000" algn="tl">
                    <a:srgbClr val="000000">
                      <a:alpha val="43137"/>
                    </a:srgbClr>
                  </a:outerShdw>
                </a:effectLst>
                <a:latin typeface="Georgia" pitchFamily="18" charset="0"/>
              </a:rPr>
              <a:t>TEAM DISCUSSION</a:t>
            </a:r>
            <a:endPar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endParaRPr>
          </a:p>
        </p:txBody>
      </p:sp>
      <p:sp>
        <p:nvSpPr>
          <p:cNvPr id="5" name="Slide Number Placeholder 4"/>
          <p:cNvSpPr>
            <a:spLocks noGrp="1"/>
          </p:cNvSpPr>
          <p:nvPr>
            <p:ph type="sldNum" sz="quarter" idx="12"/>
          </p:nvPr>
        </p:nvSpPr>
        <p:spPr/>
        <p:txBody>
          <a:bodyPr/>
          <a:lstStyle/>
          <a:p>
            <a:fld id="{E7A68F15-0688-42D2-881D-37901F0B610E}" type="slidenum">
              <a:rPr lang="en-US" smtClean="0"/>
              <a:pPr/>
              <a:t>101</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10" name="Rectangle 9">
            <a:extLst>
              <a:ext uri="{FF2B5EF4-FFF2-40B4-BE49-F238E27FC236}">
                <a16:creationId xmlns:a16="http://schemas.microsoft.com/office/drawing/2014/main" id="{7839554B-A579-49B7-9AF3-6A3CDA562335}"/>
              </a:ext>
            </a:extLst>
          </p:cNvPr>
          <p:cNvSpPr/>
          <p:nvPr/>
        </p:nvSpPr>
        <p:spPr>
          <a:xfrm>
            <a:off x="76200" y="1295400"/>
            <a:ext cx="8972550" cy="646331"/>
          </a:xfrm>
          <a:prstGeom prst="rect">
            <a:avLst/>
          </a:prstGeom>
        </p:spPr>
        <p:txBody>
          <a:bodyPr wrap="square">
            <a:spAutoFit/>
          </a:bodyPr>
          <a:lstStyle/>
          <a:p>
            <a:endParaRPr lang="en-US" u="sng" dirty="0">
              <a:solidFill>
                <a:srgbClr val="7030A0"/>
              </a:solidFill>
              <a:effectLst>
                <a:outerShdw blurRad="38100" dist="38100" dir="2700000" algn="tl">
                  <a:srgbClr val="000000">
                    <a:alpha val="43137"/>
                  </a:srgbClr>
                </a:outerShdw>
              </a:effectLst>
            </a:endParaRPr>
          </a:p>
          <a:p>
            <a:endParaRPr lang="en-US" dirty="0"/>
          </a:p>
        </p:txBody>
      </p:sp>
      <p:sp>
        <p:nvSpPr>
          <p:cNvPr id="3" name="Rectangle 2">
            <a:extLst>
              <a:ext uri="{FF2B5EF4-FFF2-40B4-BE49-F238E27FC236}">
                <a16:creationId xmlns:a16="http://schemas.microsoft.com/office/drawing/2014/main" id="{FDFA8327-FDAE-4795-8E48-FEF1599B5776}"/>
              </a:ext>
            </a:extLst>
          </p:cNvPr>
          <p:cNvSpPr/>
          <p:nvPr/>
        </p:nvSpPr>
        <p:spPr>
          <a:xfrm>
            <a:off x="90487" y="1066800"/>
            <a:ext cx="8748713" cy="4845557"/>
          </a:xfrm>
          <a:prstGeom prst="rect">
            <a:avLst/>
          </a:prstGeom>
        </p:spPr>
        <p:txBody>
          <a:bodyPr wrap="square">
            <a:spAutoFit/>
          </a:bodyPr>
          <a:lstStyle/>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 engagement partner and other key engagement team members should discuss the susceptibility of the entity’s financial statements to material misstatement and the application of the applicable financial reporting framework to the entity's facts and circumstances. The engagement partner should determine which matters are to be communicated to engagement team members not involved in the discussion.</a:t>
            </a:r>
          </a:p>
          <a:p>
            <a:pPr algn="just">
              <a:lnSpc>
                <a:spcPct val="107000"/>
              </a:lnSpc>
              <a:spcAft>
                <a:spcPts val="800"/>
              </a:spcAft>
            </a:pPr>
            <a:r>
              <a:rPr lang="en-US"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Note </a:t>
            </a:r>
          </a:p>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 phrase "including the auditor with final responsibility for the audit" in the first sentence points out the need for the partner in charge (PIC) of the audit to participate in the engagement team discussion. This is where many important decisions are going to be made. The PIC is responsible for those decisions.</a:t>
            </a:r>
          </a:p>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For the Single Audit, this may be a separate discussion, or it may take place when the financial statement audit engagement team discussion takes place. In either event, the PIC and other key members of the audit team should be present. All members of the audit team should be present, unless they are spread out at different locations. A series of discussions or conference calls may be required.</a:t>
            </a:r>
          </a:p>
        </p:txBody>
      </p:sp>
    </p:spTree>
    <p:extLst>
      <p:ext uri="{BB962C8B-B14F-4D97-AF65-F5344CB8AC3E}">
        <p14:creationId xmlns:p14="http://schemas.microsoft.com/office/powerpoint/2010/main" val="267974292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12541"/>
            <a:ext cx="6858000" cy="775067"/>
          </a:xfrm>
        </p:spPr>
        <p:txBody>
          <a:bodyPr vert="horz" lIns="91440" tIns="45720" rIns="91440" bIns="45720" rtlCol="0" anchor="ctr">
            <a:noAutofit/>
          </a:body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4C. DESIGN&amp; IMPLEMENTATION OF INTERNAL CONTROLS</a:t>
            </a:r>
          </a:p>
        </p:txBody>
      </p:sp>
      <p:sp>
        <p:nvSpPr>
          <p:cNvPr id="5" name="Slide Number Placeholder 4"/>
          <p:cNvSpPr>
            <a:spLocks noGrp="1"/>
          </p:cNvSpPr>
          <p:nvPr>
            <p:ph type="sldNum" sz="quarter" idx="12"/>
          </p:nvPr>
        </p:nvSpPr>
        <p:spPr/>
        <p:txBody>
          <a:bodyPr/>
          <a:lstStyle/>
          <a:p>
            <a:fld id="{E7A68F15-0688-42D2-881D-37901F0B610E}" type="slidenum">
              <a:rPr lang="en-US" smtClean="0"/>
              <a:pPr/>
              <a:t>102</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10" name="Rectangle 9">
            <a:extLst>
              <a:ext uri="{FF2B5EF4-FFF2-40B4-BE49-F238E27FC236}">
                <a16:creationId xmlns:a16="http://schemas.microsoft.com/office/drawing/2014/main" id="{7839554B-A579-49B7-9AF3-6A3CDA562335}"/>
              </a:ext>
            </a:extLst>
          </p:cNvPr>
          <p:cNvSpPr/>
          <p:nvPr/>
        </p:nvSpPr>
        <p:spPr>
          <a:xfrm>
            <a:off x="76200" y="1295400"/>
            <a:ext cx="8763000" cy="4524315"/>
          </a:xfrm>
          <a:prstGeom prst="rect">
            <a:avLst/>
          </a:prstGeom>
        </p:spPr>
        <p:txBody>
          <a:bodyPr wrap="square">
            <a:spAutoFit/>
          </a:bodyPr>
          <a:lstStyle/>
          <a:p>
            <a:pPr algn="just"/>
            <a:r>
              <a:rPr lang="en-US" u="sng" dirty="0">
                <a:solidFill>
                  <a:srgbClr val="7030A0"/>
                </a:solidFill>
                <a:effectLst>
                  <a:outerShdw blurRad="38100" dist="38100" dir="2700000" algn="tl">
                    <a:srgbClr val="000000">
                      <a:alpha val="43137"/>
                    </a:srgbClr>
                  </a:outerShdw>
                </a:effectLst>
              </a:rPr>
              <a:t>The </a:t>
            </a:r>
            <a:r>
              <a:rPr lang="en-US" u="sng" dirty="0">
                <a:solidFill>
                  <a:srgbClr val="7030A0"/>
                </a:solidFill>
                <a:effectLst>
                  <a:outerShdw blurRad="38100" dist="38100" dir="2700000" algn="tl">
                    <a:srgbClr val="000000">
                      <a:alpha val="43137"/>
                    </a:srgbClr>
                  </a:outerShdw>
                </a:effectLst>
                <a:highlight>
                  <a:srgbClr val="FFFF00"/>
                </a:highlight>
              </a:rPr>
              <a:t>five</a:t>
            </a:r>
            <a:r>
              <a:rPr lang="en-US" u="sng" dirty="0">
                <a:solidFill>
                  <a:srgbClr val="7030A0"/>
                </a:solidFill>
                <a:effectLst>
                  <a:outerShdw blurRad="38100" dist="38100" dir="2700000" algn="tl">
                    <a:srgbClr val="000000">
                      <a:alpha val="43137"/>
                    </a:srgbClr>
                  </a:outerShdw>
                </a:effectLst>
              </a:rPr>
              <a:t> interrelated components of Internal control are:</a:t>
            </a:r>
          </a:p>
          <a:p>
            <a:pPr algn="just"/>
            <a:endParaRPr lang="en-US" u="sng" dirty="0">
              <a:solidFill>
                <a:srgbClr val="7030A0"/>
              </a:solidFill>
              <a:effectLst>
                <a:outerShdw blurRad="38100" dist="38100" dir="2700000" algn="tl">
                  <a:srgbClr val="000000">
                    <a:alpha val="43137"/>
                  </a:srgbClr>
                </a:outerShdw>
              </a:effectLst>
            </a:endParaRPr>
          </a:p>
          <a:p>
            <a:pPr algn="just"/>
            <a:r>
              <a:rPr lang="en-US" dirty="0"/>
              <a:t>1. Control environment sets the tone of an organization, influencing the control consciousness of Its people. It Is the foundation for all other components of Internal control providing discipline and structure.</a:t>
            </a:r>
          </a:p>
          <a:p>
            <a:pPr algn="just"/>
            <a:r>
              <a:rPr lang="en-US" dirty="0"/>
              <a:t>2. Entity's risk assessment is the entity's identification and analysis of relevant risks to achievement of its objectives, forming a basis for determining how the risks should be managed.</a:t>
            </a:r>
          </a:p>
          <a:p>
            <a:pPr algn="just"/>
            <a:r>
              <a:rPr lang="en-US" dirty="0"/>
              <a:t>3. Information and communication systems support the identification, capture, and exchange of information in a form and timeframe that enable people to carry out their responsibilities.</a:t>
            </a:r>
          </a:p>
          <a:p>
            <a:pPr algn="just"/>
            <a:r>
              <a:rPr lang="en-US" dirty="0"/>
              <a:t>4. Control activities are the policies and procedures that help ensure that management directives are carried out.</a:t>
            </a:r>
          </a:p>
          <a:p>
            <a:pPr algn="just"/>
            <a:r>
              <a:rPr lang="en-US" dirty="0"/>
              <a:t>5. Monitoring is a process that assesses the quality of internal control performance over time.</a:t>
            </a:r>
          </a:p>
          <a:p>
            <a:pPr algn="just"/>
            <a:endParaRPr lang="en-US" dirty="0"/>
          </a:p>
        </p:txBody>
      </p:sp>
      <p:pic>
        <p:nvPicPr>
          <p:cNvPr id="13" name="Picture 12">
            <a:extLst>
              <a:ext uri="{FF2B5EF4-FFF2-40B4-BE49-F238E27FC236}">
                <a16:creationId xmlns:a16="http://schemas.microsoft.com/office/drawing/2014/main" id="{A608AF77-4514-47FC-8C1D-8EB29BCF0A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5254" y="5347804"/>
            <a:ext cx="887092" cy="1171938"/>
          </a:xfrm>
          <a:prstGeom prst="rect">
            <a:avLst/>
          </a:prstGeom>
        </p:spPr>
      </p:pic>
      <p:pic>
        <p:nvPicPr>
          <p:cNvPr id="15" name="Picture 14">
            <a:extLst>
              <a:ext uri="{FF2B5EF4-FFF2-40B4-BE49-F238E27FC236}">
                <a16:creationId xmlns:a16="http://schemas.microsoft.com/office/drawing/2014/main" id="{FE2DD19D-FE00-4C18-9CF4-E1A50E357B99}"/>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848600" y="695311"/>
            <a:ext cx="1121229" cy="1121229"/>
          </a:xfrm>
          <a:prstGeom prst="rect">
            <a:avLst/>
          </a:prstGeom>
        </p:spPr>
      </p:pic>
    </p:spTree>
    <p:extLst>
      <p:ext uri="{BB962C8B-B14F-4D97-AF65-F5344CB8AC3E}">
        <p14:creationId xmlns:p14="http://schemas.microsoft.com/office/powerpoint/2010/main" val="207930795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12541"/>
            <a:ext cx="6858000" cy="775067"/>
          </a:xfrm>
        </p:spPr>
        <p:txBody>
          <a:bodyPr vert="horz" lIns="91440" tIns="45720" rIns="91440" bIns="45720" rtlCol="0" anchor="ctr">
            <a:noAutofit/>
          </a:body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4C. DESIGN&amp; IMPLEMENTATION OF INTERNAL CONTROLS</a:t>
            </a:r>
          </a:p>
        </p:txBody>
      </p:sp>
      <p:sp>
        <p:nvSpPr>
          <p:cNvPr id="5" name="Slide Number Placeholder 4"/>
          <p:cNvSpPr>
            <a:spLocks noGrp="1"/>
          </p:cNvSpPr>
          <p:nvPr>
            <p:ph type="sldNum" sz="quarter" idx="12"/>
          </p:nvPr>
        </p:nvSpPr>
        <p:spPr/>
        <p:txBody>
          <a:bodyPr/>
          <a:lstStyle/>
          <a:p>
            <a:fld id="{E7A68F15-0688-42D2-881D-37901F0B610E}" type="slidenum">
              <a:rPr lang="en-US" smtClean="0"/>
              <a:pPr/>
              <a:t>103</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10" name="Rectangle 9">
            <a:extLst>
              <a:ext uri="{FF2B5EF4-FFF2-40B4-BE49-F238E27FC236}">
                <a16:creationId xmlns:a16="http://schemas.microsoft.com/office/drawing/2014/main" id="{7839554B-A579-49B7-9AF3-6A3CDA562335}"/>
              </a:ext>
            </a:extLst>
          </p:cNvPr>
          <p:cNvSpPr/>
          <p:nvPr/>
        </p:nvSpPr>
        <p:spPr>
          <a:xfrm>
            <a:off x="76200" y="1132822"/>
            <a:ext cx="8972550" cy="5078313"/>
          </a:xfrm>
          <a:prstGeom prst="rect">
            <a:avLst/>
          </a:prstGeom>
        </p:spPr>
        <p:txBody>
          <a:bodyPr wrap="square">
            <a:spAutoFit/>
          </a:bodyPr>
          <a:lstStyle/>
          <a:p>
            <a:pPr algn="just"/>
            <a:r>
              <a:rPr lang="en-US" dirty="0"/>
              <a:t>When an </a:t>
            </a:r>
            <a:r>
              <a:rPr lang="en-US" dirty="0" err="1"/>
              <a:t>NFE</a:t>
            </a:r>
            <a:r>
              <a:rPr lang="en-US" dirty="0"/>
              <a:t> accepts federal money, they agree to implement a system of internal control that will provide reasonable assurance that they are in compliance with applicable laws and</a:t>
            </a:r>
          </a:p>
          <a:p>
            <a:pPr algn="just"/>
            <a:r>
              <a:rPr lang="en-US" dirty="0"/>
              <a:t>regulations.</a:t>
            </a:r>
          </a:p>
          <a:p>
            <a:pPr algn="just"/>
            <a:r>
              <a:rPr lang="en-US" dirty="0"/>
              <a:t>The auditor should obtain an understanding of the five components of internal control sufficient to assess the risk of material misstatement for each major program in the </a:t>
            </a:r>
            <a:r>
              <a:rPr lang="en-US" dirty="0" err="1"/>
              <a:t>SEFA</a:t>
            </a:r>
            <a:r>
              <a:rPr lang="en-US" dirty="0"/>
              <a:t> whether due to error or fraud, and to design the nature, timing, and extent of further audit procedures. The auditor should obtain a sufficient understanding by performing risk assessment procedures to evaluate the design of controls relevant to each major program, and to determine whether they have been implemented. The auditor should use such knowledge to:</a:t>
            </a:r>
          </a:p>
          <a:p>
            <a:pPr algn="just"/>
            <a:r>
              <a:rPr lang="en-US" dirty="0"/>
              <a:t>• identify types of potential misstatements;</a:t>
            </a:r>
          </a:p>
          <a:p>
            <a:pPr algn="just"/>
            <a:r>
              <a:rPr lang="en-US" dirty="0"/>
              <a:t>• consider factors that affect the risks of material misstatement; and</a:t>
            </a:r>
          </a:p>
          <a:p>
            <a:pPr algn="just"/>
            <a:r>
              <a:rPr lang="en-US" dirty="0"/>
              <a:t>• design tests of controls, when applicable, and substantive procedures.</a:t>
            </a:r>
          </a:p>
          <a:p>
            <a:pPr algn="just"/>
            <a:r>
              <a:rPr lang="en-US" dirty="0"/>
              <a:t>Internal control consists of five interrelated components. The division of internal control into the five components provides a useful framework for auditors to consider how different aspects of an entity's internal control may affect the audit. The key for the auditor is to determine whether there are properly designed and implemented controls for each applicable compliance requirement for the major programs.</a:t>
            </a:r>
          </a:p>
        </p:txBody>
      </p:sp>
    </p:spTree>
    <p:extLst>
      <p:ext uri="{BB962C8B-B14F-4D97-AF65-F5344CB8AC3E}">
        <p14:creationId xmlns:p14="http://schemas.microsoft.com/office/powerpoint/2010/main" val="149584843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514599"/>
            <a:ext cx="8229600" cy="3429001"/>
          </a:xfrm>
        </p:spPr>
        <p:txBody>
          <a:bodyPr vert="horz" lIns="91440" tIns="45720" rIns="91440" bIns="45720" rtlCol="0">
            <a:normAutofit/>
          </a:bodyPr>
          <a:lstStyle/>
          <a:p>
            <a:pPr>
              <a:lnSpc>
                <a:spcPct val="90000"/>
              </a:lnSpc>
              <a:buFont typeface="Arial" pitchFamily="34" charset="0"/>
              <a:buNone/>
              <a:defRPr/>
            </a:pPr>
            <a:endParaRPr lang="en-US" u="sng" dirty="0">
              <a:ln w="18415" cmpd="sng">
                <a:solidFill>
                  <a:schemeClr val="tx2"/>
                </a:solidFill>
                <a:prstDash val="solid"/>
              </a:ln>
              <a:solidFill>
                <a:schemeClr val="tx2">
                  <a:lumMod val="60000"/>
                  <a:lumOff val="40000"/>
                </a:schemeClr>
              </a:solidFill>
              <a:latin typeface="Georgia" pitchFamily="18" charset="0"/>
            </a:endParaRPr>
          </a:p>
          <a:p>
            <a:pPr>
              <a:lnSpc>
                <a:spcPct val="90000"/>
              </a:lnSpc>
              <a:buFont typeface="Arial" pitchFamily="34" charset="0"/>
              <a:buNone/>
              <a:defRPr/>
            </a:pPr>
            <a:endParaRPr lang="en-US" u="sng" dirty="0">
              <a:ln w="18415" cmpd="sng">
                <a:solidFill>
                  <a:schemeClr val="tx2"/>
                </a:solidFill>
                <a:prstDash val="solid"/>
              </a:ln>
              <a:solidFill>
                <a:schemeClr val="tx2">
                  <a:lumMod val="60000"/>
                  <a:lumOff val="40000"/>
                </a:schemeClr>
              </a:solidFill>
              <a:latin typeface="Georgia" pitchFamily="18" charset="0"/>
            </a:endParaRPr>
          </a:p>
          <a:p>
            <a:pPr>
              <a:defRPr/>
            </a:pPr>
            <a:endParaRPr lang="en-US" u="sng" dirty="0">
              <a:ln w="18415" cmpd="sng">
                <a:solidFill>
                  <a:schemeClr val="tx2"/>
                </a:solidFill>
                <a:prstDash val="solid"/>
              </a:ln>
              <a:solidFill>
                <a:schemeClr val="tx2">
                  <a:lumMod val="60000"/>
                  <a:lumOff val="40000"/>
                </a:schemeClr>
              </a:solidFill>
              <a:latin typeface="Georgia" pitchFamily="18" charset="0"/>
            </a:endParaRPr>
          </a:p>
        </p:txBody>
      </p:sp>
      <p:sp>
        <p:nvSpPr>
          <p:cNvPr id="5" name="Slide Number Placeholder 4"/>
          <p:cNvSpPr>
            <a:spLocks noGrp="1"/>
          </p:cNvSpPr>
          <p:nvPr>
            <p:ph type="sldNum" sz="quarter" idx="12"/>
          </p:nvPr>
        </p:nvSpPr>
        <p:spPr/>
        <p:txBody>
          <a:bodyPr/>
          <a:lstStyle/>
          <a:p>
            <a:fld id="{E7A68F15-0688-42D2-881D-37901F0B610E}" type="slidenum">
              <a:rPr lang="en-US" smtClean="0"/>
              <a:pPr/>
              <a:t>104</a:t>
            </a:fld>
            <a:endParaRPr lang="en-US" dirty="0"/>
          </a:p>
        </p:txBody>
      </p:sp>
      <p:sp>
        <p:nvSpPr>
          <p:cNvPr id="6" name="Title 1">
            <a:extLst>
              <a:ext uri="{FF2B5EF4-FFF2-40B4-BE49-F238E27FC236}">
                <a16:creationId xmlns:a16="http://schemas.microsoft.com/office/drawing/2014/main" id="{EEDA8CE2-7CE4-441B-AA4B-531E4100446E}"/>
              </a:ext>
            </a:extLst>
          </p:cNvPr>
          <p:cNvSpPr>
            <a:spLocks noGrp="1"/>
          </p:cNvSpPr>
          <p:nvPr>
            <p:ph type="title"/>
          </p:nvPr>
        </p:nvSpPr>
        <p:spPr>
          <a:xfrm>
            <a:off x="457200" y="2286000"/>
            <a:ext cx="8305800" cy="2895600"/>
          </a:xfrm>
        </p:spPr>
        <p:txBody>
          <a:bodyPr vert="horz" lIns="91440" tIns="45720" rIns="91440" bIns="45720" rtlCol="0" anchor="ctr">
            <a:noAutofit/>
          </a:bodyPr>
          <a:lstStyle/>
          <a:p>
            <a:pPr algn="ctr">
              <a:defRPr/>
            </a:pPr>
            <a:r>
              <a:rPr lang="en-US" sz="54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(5). </a:t>
            </a:r>
            <a:br>
              <a:rPr lang="en-US" sz="54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br>
            <a:r>
              <a:rPr lang="en-US" sz="54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Preliminary Analytical Procedures &amp; Risk Assessment</a:t>
            </a:r>
            <a:br>
              <a:rPr lang="en-US" sz="54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br>
            <a:br>
              <a:rPr lang="en-US" sz="54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br>
            <a:br>
              <a:rPr lang="en-US" sz="5400" dirty="0">
                <a:latin typeface="Georgia" panose="02040502050405020303" pitchFamily="18" charset="0"/>
              </a:rPr>
            </a:br>
            <a:endParaRPr lang="en-US" sz="5400" dirty="0">
              <a:ln>
                <a:solidFill>
                  <a:srgbClr val="1F497D"/>
                </a:solidFill>
              </a:ln>
              <a:solidFill>
                <a:srgbClr val="00CC00"/>
              </a:solidFill>
              <a:effectLst>
                <a:outerShdw blurRad="38100" dist="38100" dir="2700000" algn="tl">
                  <a:srgbClr val="000000">
                    <a:alpha val="43137"/>
                  </a:srgbClr>
                </a:outerShdw>
              </a:effectLst>
              <a:latin typeface="Georgia" pitchFamily="18" charset="0"/>
            </a:endParaRPr>
          </a:p>
        </p:txBody>
      </p:sp>
    </p:spTree>
    <p:extLst>
      <p:ext uri="{BB962C8B-B14F-4D97-AF65-F5344CB8AC3E}">
        <p14:creationId xmlns:p14="http://schemas.microsoft.com/office/powerpoint/2010/main" val="312540795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9119"/>
            <a:ext cx="6858000" cy="775067"/>
          </a:xfrm>
        </p:spPr>
        <p:txBody>
          <a:bodyPr vert="horz" lIns="91440" tIns="45720" rIns="91440" bIns="45720" rtlCol="0" anchor="ctr">
            <a:noAutofit/>
          </a:body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5A. GENERAL</a:t>
            </a:r>
          </a:p>
        </p:txBody>
      </p:sp>
      <p:sp>
        <p:nvSpPr>
          <p:cNvPr id="5" name="Slide Number Placeholder 4"/>
          <p:cNvSpPr>
            <a:spLocks noGrp="1"/>
          </p:cNvSpPr>
          <p:nvPr>
            <p:ph type="sldNum" sz="quarter" idx="12"/>
          </p:nvPr>
        </p:nvSpPr>
        <p:spPr/>
        <p:txBody>
          <a:bodyPr/>
          <a:lstStyle/>
          <a:p>
            <a:fld id="{E7A68F15-0688-42D2-881D-37901F0B610E}" type="slidenum">
              <a:rPr lang="en-US" smtClean="0"/>
              <a:pPr/>
              <a:t>105</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E3EB2CE8-97AE-4230-819D-5A0588A9274B}"/>
              </a:ext>
            </a:extLst>
          </p:cNvPr>
          <p:cNvSpPr/>
          <p:nvPr/>
        </p:nvSpPr>
        <p:spPr>
          <a:xfrm>
            <a:off x="152400" y="1033972"/>
            <a:ext cx="8610600" cy="4264116"/>
          </a:xfrm>
          <a:prstGeom prst="rect">
            <a:avLst/>
          </a:prstGeom>
        </p:spPr>
        <p:txBody>
          <a:bodyPr wrap="square">
            <a:spAutoFit/>
          </a:bodyPr>
          <a:lstStyle/>
          <a:p>
            <a:pPr algn="just">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After obtaining an understanding of the entity and its environment (including its internal controls) it is almost time to perform some specific risk assessment procedures. Before we do that, we want to make sure that we understand as much about what could go wrong as we can.</a:t>
            </a:r>
          </a:p>
          <a:p>
            <a:pPr algn="just">
              <a:lnSpc>
                <a:spcPct val="107000"/>
              </a:lnSpc>
              <a:spcAft>
                <a:spcPts val="800"/>
              </a:spcAft>
            </a:pP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purpose of applying analytical procedures in planning the audit is to assist in planning the nature, timing, and extent of auditing procedures that will be used to obtain audit evidence for specific account balances or classes of transactions. To accomplish this, the analytical procedures used in planning the audit should focus on: </a:t>
            </a:r>
          </a:p>
          <a:p>
            <a:pPr marL="742950" lvl="1" indent="-285750" algn="just">
              <a:lnSpc>
                <a:spcPct val="107000"/>
              </a:lnSpc>
              <a:spcAft>
                <a:spcPts val="800"/>
              </a:spcAft>
              <a:buFont typeface="Arial" panose="020B0604020202020204" pitchFamily="34" charset="0"/>
              <a:buChar char="•"/>
            </a:pP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enhancing the auditor's understanding of the client's business, and transactions and events that have occurred since the last audit date; and </a:t>
            </a:r>
          </a:p>
          <a:p>
            <a:pPr marL="742950" lvl="1" indent="-285750" algn="just">
              <a:buFont typeface="Arial" panose="020B0604020202020204" pitchFamily="34" charset="0"/>
              <a:buChar char="•"/>
            </a:pP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identifying areas that may represent specific risks relevant to the audit.</a:t>
            </a:r>
            <a:r>
              <a:rPr lang="en-US" sz="1400" dirty="0">
                <a:highlight>
                  <a:srgbClr val="FFFF00"/>
                </a:highlight>
              </a:rPr>
              <a:t> </a:t>
            </a:r>
          </a:p>
          <a:p>
            <a:pPr algn="just"/>
            <a:endParaRPr lang="en-US" sz="1400" dirty="0"/>
          </a:p>
          <a:p>
            <a:pPr algn="just"/>
            <a:r>
              <a:rPr lang="en-US" sz="1400" dirty="0"/>
              <a:t>Thus, the objective of the procedures is to identify, for example, the existence of unusual transactions and events, and amounts, ratios, and trends that might indicate matters that have financial statement and audit planning ramifications. Analytical procedures used in planning the audit generally use data aggregated at a high level.</a:t>
            </a:r>
          </a:p>
          <a:p>
            <a:pPr algn="just"/>
            <a:endParaRPr lang="en-US" sz="1400" dirty="0"/>
          </a:p>
          <a:p>
            <a:pPr algn="just"/>
            <a:r>
              <a:rPr lang="en-US" sz="1400" dirty="0"/>
              <a:t>Furthermore, the sophistication, extent, and timing of the procedures, which are based on the auditor's judgment, may vary widely depending on the size and complexity of the client.</a:t>
            </a:r>
          </a:p>
          <a:p>
            <a:pPr marL="742950" lvl="1" indent="-285750" algn="just">
              <a:lnSpc>
                <a:spcPct val="107000"/>
              </a:lnSpc>
              <a:spcAft>
                <a:spcPts val="800"/>
              </a:spcAft>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715411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9119"/>
            <a:ext cx="6858000" cy="775067"/>
          </a:xfrm>
        </p:spPr>
        <p:txBody>
          <a:bodyPr vert="horz" lIns="91440" tIns="45720" rIns="91440" bIns="45720" rtlCol="0" anchor="ctr">
            <a:noAutofit/>
          </a:body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5A. GENERAL</a:t>
            </a:r>
          </a:p>
        </p:txBody>
      </p:sp>
      <p:sp>
        <p:nvSpPr>
          <p:cNvPr id="5" name="Slide Number Placeholder 4"/>
          <p:cNvSpPr>
            <a:spLocks noGrp="1"/>
          </p:cNvSpPr>
          <p:nvPr>
            <p:ph type="sldNum" sz="quarter" idx="12"/>
          </p:nvPr>
        </p:nvSpPr>
        <p:spPr/>
        <p:txBody>
          <a:bodyPr/>
          <a:lstStyle/>
          <a:p>
            <a:fld id="{E7A68F15-0688-42D2-881D-37901F0B610E}" type="slidenum">
              <a:rPr lang="en-US" smtClean="0"/>
              <a:pPr/>
              <a:t>106</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E3EB2CE8-97AE-4230-819D-5A0588A9274B}"/>
              </a:ext>
            </a:extLst>
          </p:cNvPr>
          <p:cNvSpPr/>
          <p:nvPr/>
        </p:nvSpPr>
        <p:spPr>
          <a:xfrm>
            <a:off x="152400" y="1033972"/>
            <a:ext cx="8610600" cy="4062651"/>
          </a:xfrm>
          <a:prstGeom prst="rect">
            <a:avLst/>
          </a:prstGeom>
        </p:spPr>
        <p:txBody>
          <a:bodyPr wrap="square">
            <a:spAutoFit/>
          </a:bodyPr>
          <a:lstStyle/>
          <a:p>
            <a:pPr algn="just"/>
            <a:r>
              <a:rPr lang="en-US" sz="1600" dirty="0"/>
              <a:t>For some entities, the procedures may consist of reviewing changes in account balances from the prior to the current year using the general ledger or the auditor's preliminary or unadjusted working trial balance. In contrast, for other entities, the procedures might involve an extensive analysis of quarterly financial statements. In both cases, the analytical procedures, combined with the auditor's knowledge of the business, serve as a basis for additional inquiries and effective planning.</a:t>
            </a:r>
          </a:p>
          <a:p>
            <a:pPr algn="just"/>
            <a:endParaRPr lang="en-US" sz="1600" dirty="0"/>
          </a:p>
          <a:p>
            <a:pPr algn="just"/>
            <a:r>
              <a:rPr lang="en-US" sz="1600" dirty="0"/>
              <a:t>Although analytical procedures used in planning the audit often use only financial data, sometimes relevant nonfinancial information is considered. For example, the number of employees, square footage of selling space, and volume of goods produced may contribute to accomplishing the purpose of the procedures.</a:t>
            </a:r>
          </a:p>
          <a:p>
            <a:pPr algn="just"/>
            <a:endParaRPr lang="en-US" sz="1600" dirty="0"/>
          </a:p>
          <a:p>
            <a:pPr algn="just"/>
            <a:r>
              <a:rPr lang="en-US" sz="1600" dirty="0"/>
              <a:t>Analytical procedures involve comparisons of recorded amounts, or ratios developed from recorded amounts, to expectations developed by the auditor. The auditor develops such expectations by identifying and using plausible relationships that are reasonably expected to exist based on the auditor's understanding of the client and the industry in which the client operates.</a:t>
            </a:r>
          </a:p>
          <a:p>
            <a:endParaRPr lang="en-US" dirty="0"/>
          </a:p>
        </p:txBody>
      </p:sp>
      <p:pic>
        <p:nvPicPr>
          <p:cNvPr id="19" name="Picture 18">
            <a:extLst>
              <a:ext uri="{FF2B5EF4-FFF2-40B4-BE49-F238E27FC236}">
                <a16:creationId xmlns:a16="http://schemas.microsoft.com/office/drawing/2014/main" id="{7A25A349-FDF1-48BA-A2F4-DDC906DF240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514600" y="4912099"/>
            <a:ext cx="2171700" cy="1628775"/>
          </a:xfrm>
          <a:prstGeom prst="rect">
            <a:avLst/>
          </a:prstGeom>
        </p:spPr>
      </p:pic>
    </p:spTree>
    <p:extLst>
      <p:ext uri="{BB962C8B-B14F-4D97-AF65-F5344CB8AC3E}">
        <p14:creationId xmlns:p14="http://schemas.microsoft.com/office/powerpoint/2010/main" val="89036592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9119"/>
            <a:ext cx="6858000" cy="775067"/>
          </a:xfrm>
        </p:spPr>
        <p:txBody>
          <a:bodyPr vert="horz" lIns="91440" tIns="45720" rIns="91440" bIns="45720" rtlCol="0" anchor="ctr">
            <a:noAutofit/>
          </a:body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5A. GENERAL</a:t>
            </a:r>
          </a:p>
        </p:txBody>
      </p:sp>
      <p:sp>
        <p:nvSpPr>
          <p:cNvPr id="5" name="Slide Number Placeholder 4"/>
          <p:cNvSpPr>
            <a:spLocks noGrp="1"/>
          </p:cNvSpPr>
          <p:nvPr>
            <p:ph type="sldNum" sz="quarter" idx="12"/>
          </p:nvPr>
        </p:nvSpPr>
        <p:spPr/>
        <p:txBody>
          <a:bodyPr/>
          <a:lstStyle/>
          <a:p>
            <a:fld id="{E7A68F15-0688-42D2-881D-37901F0B610E}" type="slidenum">
              <a:rPr lang="en-US" smtClean="0"/>
              <a:pPr/>
              <a:t>107</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E3EB2CE8-97AE-4230-819D-5A0588A9274B}"/>
              </a:ext>
            </a:extLst>
          </p:cNvPr>
          <p:cNvSpPr/>
          <p:nvPr/>
        </p:nvSpPr>
        <p:spPr>
          <a:xfrm>
            <a:off x="152400" y="1033972"/>
            <a:ext cx="8610600" cy="2246769"/>
          </a:xfrm>
          <a:prstGeom prst="rect">
            <a:avLst/>
          </a:prstGeom>
        </p:spPr>
        <p:txBody>
          <a:bodyPr wrap="square">
            <a:spAutoFit/>
          </a:bodyPr>
          <a:lstStyle/>
          <a:p>
            <a:pPr algn="just"/>
            <a:r>
              <a:rPr lang="en-US" sz="1400" dirty="0">
                <a:highlight>
                  <a:srgbClr val="FFFF00"/>
                </a:highlight>
              </a:rPr>
              <a:t>The following are examples of sources of information for developing expectations:</a:t>
            </a:r>
          </a:p>
          <a:p>
            <a:pPr algn="just"/>
            <a:r>
              <a:rPr lang="en-US" sz="1400" dirty="0">
                <a:highlight>
                  <a:srgbClr val="FFFF00"/>
                </a:highlight>
              </a:rPr>
              <a:t>• Financial information for comparable prior period(s) giving consideration to known changes</a:t>
            </a:r>
          </a:p>
          <a:p>
            <a:pPr algn="just"/>
            <a:r>
              <a:rPr lang="en-US" sz="1400" dirty="0">
                <a:highlight>
                  <a:srgbClr val="FFFF00"/>
                </a:highlight>
              </a:rPr>
              <a:t>• Anticipated results-e.g., budgets, or forecasts including extrapolations from interim or annual data</a:t>
            </a:r>
          </a:p>
          <a:p>
            <a:pPr algn="just"/>
            <a:r>
              <a:rPr lang="en-US" sz="1400" dirty="0">
                <a:highlight>
                  <a:srgbClr val="FFFF00"/>
                </a:highlight>
              </a:rPr>
              <a:t>• Relationships among elements of financial information within the period</a:t>
            </a:r>
          </a:p>
          <a:p>
            <a:pPr algn="just"/>
            <a:r>
              <a:rPr lang="en-US" sz="1400" dirty="0">
                <a:highlight>
                  <a:srgbClr val="FFFF00"/>
                </a:highlight>
              </a:rPr>
              <a:t>• Information regarding the industry in which the client operates-e.g., gross margin information</a:t>
            </a:r>
          </a:p>
          <a:p>
            <a:pPr algn="just"/>
            <a:r>
              <a:rPr lang="en-US" sz="1400" dirty="0">
                <a:highlight>
                  <a:srgbClr val="FFFF00"/>
                </a:highlight>
              </a:rPr>
              <a:t>• Relationships of financial information with relevant nonfinancial information</a:t>
            </a:r>
          </a:p>
          <a:p>
            <a:pPr algn="just"/>
            <a:endParaRPr lang="en-US" sz="1400" dirty="0"/>
          </a:p>
          <a:p>
            <a:pPr algn="just"/>
            <a:r>
              <a:rPr lang="en-US" sz="1400" dirty="0"/>
              <a:t>After all the information is gathered, it is time to perform the preliminary analytical procedures. Before performing the procedure, the auditor should document his expectations based on his or her knowledge and the information gathered to date. Industry statistics and ratios should be used.</a:t>
            </a:r>
          </a:p>
        </p:txBody>
      </p:sp>
      <p:sp>
        <p:nvSpPr>
          <p:cNvPr id="4" name="Rectangle 3">
            <a:extLst>
              <a:ext uri="{FF2B5EF4-FFF2-40B4-BE49-F238E27FC236}">
                <a16:creationId xmlns:a16="http://schemas.microsoft.com/office/drawing/2014/main" id="{A5CAA9DF-033B-4550-B3F7-01545B117D8D}"/>
              </a:ext>
            </a:extLst>
          </p:cNvPr>
          <p:cNvSpPr/>
          <p:nvPr/>
        </p:nvSpPr>
        <p:spPr>
          <a:xfrm>
            <a:off x="180703" y="3745657"/>
            <a:ext cx="8229600" cy="1285416"/>
          </a:xfrm>
          <a:prstGeom prst="rect">
            <a:avLst/>
          </a:prstGeom>
        </p:spPr>
        <p:txBody>
          <a:bodyPr wrap="square">
            <a:spAutoFit/>
          </a:bodyPr>
          <a:lstStyle/>
          <a:p>
            <a:pPr>
              <a:lnSpc>
                <a:spcPct val="107000"/>
              </a:lnSpc>
              <a:spcAft>
                <a:spcPts val="800"/>
              </a:spcAft>
            </a:pPr>
            <a:r>
              <a:rPr lang="en-US"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Example</a:t>
            </a:r>
          </a:p>
          <a:p>
            <a:pPr algn="just">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When auditing a city, you will examine a budget. Your expectation is that the city will be over or under budget by nominal amounts. </a:t>
            </a:r>
          </a:p>
          <a:p>
            <a:pPr algn="just">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List and explain the exceptions; then perform the analytic to see if it meets your expectations.</a:t>
            </a:r>
          </a:p>
        </p:txBody>
      </p:sp>
    </p:spTree>
    <p:extLst>
      <p:ext uri="{BB962C8B-B14F-4D97-AF65-F5344CB8AC3E}">
        <p14:creationId xmlns:p14="http://schemas.microsoft.com/office/powerpoint/2010/main" val="415277779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3750"/>
            <a:ext cx="6705600" cy="523682"/>
          </a:xfrm>
        </p:spPr>
        <p:txBody>
          <a:bodyPr vert="horz" lIns="91440" tIns="45720" rIns="91440" bIns="45720" rtlCol="0" anchor="ctr">
            <a:noAutofit/>
          </a:body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EXAMPLE</a:t>
            </a:r>
          </a:p>
        </p:txBody>
      </p:sp>
      <p:sp>
        <p:nvSpPr>
          <p:cNvPr id="5" name="Slide Number Placeholder 4"/>
          <p:cNvSpPr>
            <a:spLocks noGrp="1"/>
          </p:cNvSpPr>
          <p:nvPr>
            <p:ph type="sldNum" sz="quarter" idx="12"/>
          </p:nvPr>
        </p:nvSpPr>
        <p:spPr/>
        <p:txBody>
          <a:bodyPr/>
          <a:lstStyle/>
          <a:p>
            <a:fld id="{E7A68F15-0688-42D2-881D-37901F0B610E}" type="slidenum">
              <a:rPr lang="en-US" smtClean="0"/>
              <a:pPr/>
              <a:t>108</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6" name="Rectangle 5">
            <a:extLst>
              <a:ext uri="{FF2B5EF4-FFF2-40B4-BE49-F238E27FC236}">
                <a16:creationId xmlns:a16="http://schemas.microsoft.com/office/drawing/2014/main" id="{B6871404-DF49-474F-B895-EA682ECAD85D}"/>
              </a:ext>
            </a:extLst>
          </p:cNvPr>
          <p:cNvSpPr/>
          <p:nvPr/>
        </p:nvSpPr>
        <p:spPr>
          <a:xfrm>
            <a:off x="21771" y="1219200"/>
            <a:ext cx="8839200" cy="3627275"/>
          </a:xfrm>
          <a:prstGeom prst="rect">
            <a:avLst/>
          </a:prstGeom>
        </p:spPr>
        <p:txBody>
          <a:bodyPr wrap="square">
            <a:spAutoFit/>
          </a:bodyPr>
          <a:lstStyle/>
          <a:p>
            <a:pPr algn="just">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In both cases, if the expectations are not met, either further refinement of the expectation is required or the risk of material misstatement has increased.</a:t>
            </a:r>
          </a:p>
          <a:p>
            <a:pPr algn="just">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Many auditors consider a comparison of this year to last year the only needed analytical planning procedure. While this is a good analytic, it should not be the only one.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For instance, the minutes should be read (while asking the four basic questions).</a:t>
            </a:r>
            <a:r>
              <a:rPr lang="en-US" sz="1400" dirty="0">
                <a:latin typeface="Calibri" panose="020F0502020204030204" pitchFamily="34" charset="0"/>
                <a:ea typeface="Calibri" panose="020F0502020204030204" pitchFamily="34" charset="0"/>
                <a:cs typeface="Times New Roman" panose="02020603050405020304" pitchFamily="18" charset="0"/>
              </a:rPr>
              <a:t> Preferably, the auditor should be on the auditee's minutes distribution list, and he should read them throughout the year.</a:t>
            </a:r>
          </a:p>
          <a:p>
            <a:pPr algn="just">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Also, the auditor should be receiving some type of management reports throughout the year. Perhaps the auditor should go to the city manager or the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executive director and ask them what monthly reports they use to run the city or </a:t>
            </a:r>
            <a:r>
              <a:rPr lang="en-US" sz="1400" dirty="0" err="1">
                <a:highlight>
                  <a:srgbClr val="FFFF00"/>
                </a:highlight>
                <a:latin typeface="Calibri" panose="020F0502020204030204" pitchFamily="34" charset="0"/>
                <a:ea typeface="Calibri" panose="020F0502020204030204" pitchFamily="34" charset="0"/>
                <a:cs typeface="Times New Roman" panose="02020603050405020304" pitchFamily="18" charset="0"/>
              </a:rPr>
              <a:t>NPO</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The auditor should be on the distribution list for one or more of these reports.</a:t>
            </a:r>
          </a:p>
          <a:p>
            <a:pPr algn="just">
              <a:lnSpc>
                <a:spcPct val="107000"/>
              </a:lnSpc>
              <a:spcAft>
                <a:spcPts val="800"/>
              </a:spcAft>
            </a:pP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In performing the comparisons of this year to last year, there should also be a comparison of actual to budget. Comparing the current and prior two years, if possible, is preferable. A common mistake that many auditors make is to perform a flux analysis instead of a comparison. A variance analysis is where the auditor prints out only those line items that vary over a certain percentage. Variance analysis can be problematic because a material misstatement may be in the numbers that do not vary.</a:t>
            </a:r>
          </a:p>
        </p:txBody>
      </p:sp>
    </p:spTree>
    <p:extLst>
      <p:ext uri="{BB962C8B-B14F-4D97-AF65-F5344CB8AC3E}">
        <p14:creationId xmlns:p14="http://schemas.microsoft.com/office/powerpoint/2010/main" val="84527392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9119"/>
            <a:ext cx="6858000" cy="775067"/>
          </a:xfrm>
        </p:spPr>
        <p:txBody>
          <a:bodyPr vert="horz" lIns="91440" tIns="45720" rIns="91440" bIns="45720" rtlCol="0" anchor="ctr">
            <a:noAutofit/>
          </a:body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5B. OVERALL RISK &amp; SIGNIFICANT</a:t>
            </a:r>
          </a:p>
        </p:txBody>
      </p:sp>
      <p:sp>
        <p:nvSpPr>
          <p:cNvPr id="5" name="Slide Number Placeholder 4"/>
          <p:cNvSpPr>
            <a:spLocks noGrp="1"/>
          </p:cNvSpPr>
          <p:nvPr>
            <p:ph type="sldNum" sz="quarter" idx="12"/>
          </p:nvPr>
        </p:nvSpPr>
        <p:spPr/>
        <p:txBody>
          <a:bodyPr/>
          <a:lstStyle/>
          <a:p>
            <a:fld id="{E7A68F15-0688-42D2-881D-37901F0B610E}" type="slidenum">
              <a:rPr lang="en-US" smtClean="0"/>
              <a:pPr/>
              <a:t>109</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E3EB2CE8-97AE-4230-819D-5A0588A9274B}"/>
              </a:ext>
            </a:extLst>
          </p:cNvPr>
          <p:cNvSpPr/>
          <p:nvPr/>
        </p:nvSpPr>
        <p:spPr>
          <a:xfrm>
            <a:off x="152400" y="1033972"/>
            <a:ext cx="8839200" cy="7200946"/>
          </a:xfrm>
          <a:prstGeom prst="rect">
            <a:avLst/>
          </a:prstGeom>
        </p:spPr>
        <p:txBody>
          <a:bodyPr wrap="square">
            <a:spAutoFit/>
          </a:bodyPr>
          <a:lstStyle/>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COMPLIANCE REQUIREMENTS</a:t>
            </a:r>
          </a:p>
          <a:p>
            <a:pPr>
              <a:lnSpc>
                <a:spcPct val="107000"/>
              </a:lnSpc>
              <a:spcAft>
                <a:spcPts val="800"/>
              </a:spcAft>
            </a:pPr>
            <a:r>
              <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1-Overall Risk</a:t>
            </a:r>
          </a:p>
          <a:p>
            <a:pPr algn="just"/>
            <a:r>
              <a:rPr lang="en-US" dirty="0">
                <a:highlight>
                  <a:srgbClr val="FFFF00"/>
                </a:highlight>
              </a:rPr>
              <a:t>Overall risk for a Single Audit is relatively low as there are usually no estimates in the major programs. An estimate would increase the risk. The biggest risk in Single Audit is not following the directions outlined in the Uniform Guidance and the Compliance Supplement. In the most recent Single Audit study conducted by the </a:t>
            </a:r>
            <a:r>
              <a:rPr lang="en-US" dirty="0" err="1">
                <a:highlight>
                  <a:srgbClr val="FFFF00"/>
                </a:highlight>
              </a:rPr>
              <a:t>PCIE</a:t>
            </a:r>
            <a:r>
              <a:rPr lang="en-US" dirty="0">
                <a:highlight>
                  <a:srgbClr val="FFFF00"/>
                </a:highlight>
              </a:rPr>
              <a:t>, all the findings were a result of auditors not following directions.</a:t>
            </a:r>
          </a:p>
          <a:p>
            <a:pPr algn="just">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2-Significant Compliance Requirements</a:t>
            </a:r>
          </a:p>
          <a:p>
            <a:pPr algn="just"/>
            <a:r>
              <a:rPr lang="en-US" dirty="0"/>
              <a:t>Once the major programs have been determined, Part 2 of the Compliance Supplement will be used to determine which compliance requirements apply to the particular program. The auditor should ensure that there have been no changes in compliance by reading the grantor agreements and possibly calling the office of the Regional Inspector General (RIG). Once done, the nonapplicable requirements can safely be discarded from further consideration. The auditor should then examine the applicable requirements and determine which actually apply to the specific major program.</a:t>
            </a: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51347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44EB9-614D-48BA-8EDA-F741D27B6BFD}"/>
              </a:ext>
            </a:extLst>
          </p:cNvPr>
          <p:cNvSpPr>
            <a:spLocks noGrp="1"/>
          </p:cNvSpPr>
          <p:nvPr>
            <p:ph type="title"/>
          </p:nvPr>
        </p:nvSpPr>
        <p:spPr>
          <a:xfrm>
            <a:off x="2286000" y="381000"/>
            <a:ext cx="6705600" cy="625475"/>
          </a:xfrm>
        </p:spPr>
        <p:txBody>
          <a:bodyPr>
            <a:normAutofit/>
          </a:bodyPr>
          <a:lstStyle/>
          <a:p>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Scope of Audit: General </a:t>
            </a:r>
          </a:p>
        </p:txBody>
      </p:sp>
      <p:sp>
        <p:nvSpPr>
          <p:cNvPr id="4" name="Slide Number Placeholder 3">
            <a:extLst>
              <a:ext uri="{FF2B5EF4-FFF2-40B4-BE49-F238E27FC236}">
                <a16:creationId xmlns:a16="http://schemas.microsoft.com/office/drawing/2014/main" id="{771D39A5-6589-465C-9AD0-07ED461197F1}"/>
              </a:ext>
            </a:extLst>
          </p:cNvPr>
          <p:cNvSpPr>
            <a:spLocks noGrp="1"/>
          </p:cNvSpPr>
          <p:nvPr>
            <p:ph type="sldNum" sz="quarter" idx="12"/>
          </p:nvPr>
        </p:nvSpPr>
        <p:spPr/>
        <p:txBody>
          <a:bodyPr/>
          <a:lstStyle/>
          <a:p>
            <a:fld id="{85FD3982-C69E-4F65-8542-A30A177EB912}" type="slidenum">
              <a:rPr lang="en-US" smtClean="0"/>
              <a:t>11</a:t>
            </a:fld>
            <a:endParaRPr lang="en-US" dirty="0"/>
          </a:p>
        </p:txBody>
      </p:sp>
      <p:sp>
        <p:nvSpPr>
          <p:cNvPr id="21" name="Content Placeholder 20">
            <a:extLst>
              <a:ext uri="{FF2B5EF4-FFF2-40B4-BE49-F238E27FC236}">
                <a16:creationId xmlns:a16="http://schemas.microsoft.com/office/drawing/2014/main" id="{71AC8060-A785-4566-A6A5-07057017C254}"/>
              </a:ext>
            </a:extLst>
          </p:cNvPr>
          <p:cNvSpPr>
            <a:spLocks noGrp="1"/>
          </p:cNvSpPr>
          <p:nvPr>
            <p:ph idx="1"/>
          </p:nvPr>
        </p:nvSpPr>
        <p:spPr>
          <a:xfrm>
            <a:off x="152400" y="1230598"/>
            <a:ext cx="8669274" cy="4027202"/>
          </a:xfrm>
        </p:spPr>
        <p:txBody>
          <a:bodyPr>
            <a:normAutofit fontScale="47500" lnSpcReduction="20000"/>
          </a:bodyPr>
          <a:lstStyle/>
          <a:p>
            <a:pPr marL="0" indent="0">
              <a:lnSpc>
                <a:spcPct val="107000"/>
              </a:lnSpc>
              <a:spcAft>
                <a:spcPts val="800"/>
              </a:spcAft>
              <a:buNone/>
            </a:pPr>
            <a:r>
              <a:rPr lang="en-US" sz="4200" dirty="0">
                <a:ln>
                  <a:solidFill>
                    <a:srgbClr val="1F497D"/>
                  </a:solidFill>
                </a:ln>
                <a:solidFill>
                  <a:srgbClr val="00CC00"/>
                </a:solidFill>
                <a:effectLst>
                  <a:outerShdw blurRad="38100" dist="38100" dir="2700000" algn="tl">
                    <a:srgbClr val="000000">
                      <a:alpha val="43137"/>
                    </a:srgbClr>
                  </a:outerShdw>
                </a:effectLst>
                <a:latin typeface="Georgia" pitchFamily="18" charset="0"/>
                <a:cs typeface="Times New Roman" panose="02020603050405020304" pitchFamily="18" charset="0"/>
              </a:rPr>
              <a:t>Per 200.507:</a:t>
            </a:r>
          </a:p>
          <a:p>
            <a:pPr marL="0" indent="0" algn="just">
              <a:lnSpc>
                <a:spcPct val="107000"/>
              </a:lnSpc>
              <a:spcAft>
                <a:spcPts val="800"/>
              </a:spcAft>
              <a:buNone/>
            </a:pPr>
            <a:r>
              <a:rPr lang="en-US" sz="3800" dirty="0">
                <a:highlight>
                  <a:srgbClr val="FFFF00"/>
                </a:highlight>
              </a:rPr>
              <a:t>The audit shall be conducted in accordance with </a:t>
            </a:r>
            <a:r>
              <a:rPr lang="en-US" sz="3800" dirty="0" err="1">
                <a:highlight>
                  <a:srgbClr val="FFFF00"/>
                </a:highlight>
              </a:rPr>
              <a:t>GAGAS</a:t>
            </a:r>
            <a:r>
              <a:rPr lang="en-US" sz="3800" dirty="0">
                <a:highlight>
                  <a:srgbClr val="FFFF00"/>
                </a:highlight>
              </a:rPr>
              <a:t>. </a:t>
            </a:r>
          </a:p>
          <a:p>
            <a:pPr marL="0" indent="0" algn="just">
              <a:buNone/>
            </a:pPr>
            <a:r>
              <a:rPr lang="en-US" sz="3800" dirty="0"/>
              <a:t>The audit shall cover the entire operations of the auditee; or, at the option of the auditee, such audit shall include a series of audits that cover departments, agencies, and other organizational units which expended or otherwise administered Federal awards during such fiscal year, provided that each such audit shall encompass the financial statements and schedule of expenditures of Federal awards for each such department, agency, and organizational unit, which shall be considered to be a non-Federal entity. </a:t>
            </a:r>
          </a:p>
          <a:p>
            <a:pPr marL="0" indent="0" algn="just">
              <a:buNone/>
            </a:pPr>
            <a:endParaRPr lang="en-US" sz="3800" dirty="0"/>
          </a:p>
          <a:p>
            <a:pPr marL="0" indent="0" algn="just">
              <a:buNone/>
            </a:pPr>
            <a:r>
              <a:rPr lang="en-US" sz="3800" dirty="0"/>
              <a:t>The financial statements and schedule of expenditures of Federal awards shall be for the same fiscal year. </a:t>
            </a:r>
          </a:p>
          <a:p>
            <a:pPr marL="0" indent="0" algn="just">
              <a:buNone/>
            </a:pPr>
            <a:endParaRPr lang="en-US" sz="3800" dirty="0"/>
          </a:p>
          <a:p>
            <a:pPr marL="0" indent="0" algn="just">
              <a:buNone/>
            </a:pPr>
            <a:r>
              <a:rPr lang="en-US" sz="3800" u="sng" dirty="0">
                <a:solidFill>
                  <a:srgbClr val="0070C0"/>
                </a:solidFill>
              </a:rPr>
              <a:t>Federal Register/Vol. 78 §200.514(a)</a:t>
            </a:r>
          </a:p>
        </p:txBody>
      </p:sp>
      <p:pic>
        <p:nvPicPr>
          <p:cNvPr id="5" name="Picture 4">
            <a:extLst>
              <a:ext uri="{FF2B5EF4-FFF2-40B4-BE49-F238E27FC236}">
                <a16:creationId xmlns:a16="http://schemas.microsoft.com/office/drawing/2014/main" id="{2F6BBE2E-308F-41AA-8E3E-9FCFB2FAEA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3287" y="4485481"/>
            <a:ext cx="2989326" cy="1992884"/>
          </a:xfrm>
          <a:prstGeom prst="rect">
            <a:avLst/>
          </a:prstGeom>
        </p:spPr>
      </p:pic>
    </p:spTree>
    <p:extLst>
      <p:ext uri="{BB962C8B-B14F-4D97-AF65-F5344CB8AC3E}">
        <p14:creationId xmlns:p14="http://schemas.microsoft.com/office/powerpoint/2010/main" val="389048303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9119"/>
            <a:ext cx="6858000" cy="775067"/>
          </a:xfrm>
        </p:spPr>
        <p:txBody>
          <a:bodyPr vert="horz" lIns="91440" tIns="45720" rIns="91440" bIns="45720" rtlCol="0" anchor="ctr">
            <a:noAutofit/>
          </a:body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5C. EXAMPLES</a:t>
            </a:r>
          </a:p>
        </p:txBody>
      </p:sp>
      <p:sp>
        <p:nvSpPr>
          <p:cNvPr id="5" name="Slide Number Placeholder 4"/>
          <p:cNvSpPr>
            <a:spLocks noGrp="1"/>
          </p:cNvSpPr>
          <p:nvPr>
            <p:ph type="sldNum" sz="quarter" idx="12"/>
          </p:nvPr>
        </p:nvSpPr>
        <p:spPr/>
        <p:txBody>
          <a:bodyPr/>
          <a:lstStyle/>
          <a:p>
            <a:fld id="{E7A68F15-0688-42D2-881D-37901F0B610E}" type="slidenum">
              <a:rPr lang="en-US" smtClean="0"/>
              <a:pPr/>
              <a:t>110</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E3EB2CE8-97AE-4230-819D-5A0588A9274B}"/>
              </a:ext>
            </a:extLst>
          </p:cNvPr>
          <p:cNvSpPr/>
          <p:nvPr/>
        </p:nvSpPr>
        <p:spPr>
          <a:xfrm>
            <a:off x="152400" y="1033972"/>
            <a:ext cx="8839200" cy="2149306"/>
          </a:xfrm>
          <a:prstGeom prst="rect">
            <a:avLst/>
          </a:prstGeom>
        </p:spPr>
        <p:txBody>
          <a:bodyPr wrap="square">
            <a:spAutoFit/>
          </a:bodyPr>
          <a:lstStyle/>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Rectangle 3">
            <a:extLst>
              <a:ext uri="{FF2B5EF4-FFF2-40B4-BE49-F238E27FC236}">
                <a16:creationId xmlns:a16="http://schemas.microsoft.com/office/drawing/2014/main" id="{1271E470-C45D-4816-8B8D-0895DBF71723}"/>
              </a:ext>
            </a:extLst>
          </p:cNvPr>
          <p:cNvSpPr/>
          <p:nvPr/>
        </p:nvSpPr>
        <p:spPr>
          <a:xfrm>
            <a:off x="152400" y="1051389"/>
            <a:ext cx="8839200" cy="4198778"/>
          </a:xfrm>
          <a:prstGeom prst="rect">
            <a:avLst/>
          </a:prstGeom>
        </p:spPr>
        <p:txBody>
          <a:bodyPr wrap="square">
            <a:spAutoFit/>
          </a:bodyPr>
          <a:lstStyle/>
          <a:p>
            <a:pPr>
              <a:lnSpc>
                <a:spcPct val="107000"/>
              </a:lnSpc>
              <a:spcAft>
                <a:spcPts val="800"/>
              </a:spcAft>
            </a:pPr>
            <a:r>
              <a:rPr lang="en-US"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Inherent Risk- “ Nature of the Beast”</a:t>
            </a:r>
          </a:p>
          <a:p>
            <a:pPr>
              <a:lnSpc>
                <a:spcPct val="107000"/>
              </a:lnSpc>
              <a:spcAft>
                <a:spcPts val="800"/>
              </a:spcAft>
            </a:pPr>
            <a:endParaRPr lang="en-US"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Examine the risk assessment matrix while we discuss assessing the remaining risks. The purpose of this portion is to determine risk for each applicable compliance requirement for this major program.</a:t>
            </a:r>
          </a:p>
          <a:p>
            <a:pPr algn="just">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The first thing we need to determine is inherent risk. Inherent risk consists of nine factors. Inherent risk as well as control risk will not necessarily be the same for each requirement. It is an audit requirement to document inherent risk, but the factors do not have to be documented. The suggestion here is that you document the factors utilizing the inherent risk matrix.</a:t>
            </a:r>
          </a:p>
          <a:p>
            <a:pPr algn="just">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First, state that while the professional standards allow you to assess risk numerically or by using "high," "moderate," or "low," for this example, we will use either "high" or "low."</a:t>
            </a:r>
          </a:p>
          <a:p>
            <a:pPr algn="just">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As a general guideline, if there are zero or one factors that affect risk, the inherent risk will be "low."</a:t>
            </a:r>
          </a:p>
          <a:p>
            <a:pPr algn="just">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If there are three or more factors affecting risk then the inherent risk will be high. This is only a rule of thumb, however, as inherent risk is a matter of auditor judgment.</a:t>
            </a:r>
          </a:p>
        </p:txBody>
      </p:sp>
    </p:spTree>
    <p:extLst>
      <p:ext uri="{BB962C8B-B14F-4D97-AF65-F5344CB8AC3E}">
        <p14:creationId xmlns:p14="http://schemas.microsoft.com/office/powerpoint/2010/main" val="220631097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9119"/>
            <a:ext cx="6858000" cy="775067"/>
          </a:xfrm>
        </p:spPr>
        <p:txBody>
          <a:bodyPr vert="horz" lIns="91440" tIns="45720" rIns="91440" bIns="45720" rtlCol="0" anchor="ctr">
            <a:noAutofit/>
          </a:body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5C. EXAMPLES</a:t>
            </a:r>
          </a:p>
        </p:txBody>
      </p:sp>
      <p:sp>
        <p:nvSpPr>
          <p:cNvPr id="5" name="Slide Number Placeholder 4"/>
          <p:cNvSpPr>
            <a:spLocks noGrp="1"/>
          </p:cNvSpPr>
          <p:nvPr>
            <p:ph type="sldNum" sz="quarter" idx="12"/>
          </p:nvPr>
        </p:nvSpPr>
        <p:spPr/>
        <p:txBody>
          <a:bodyPr/>
          <a:lstStyle/>
          <a:p>
            <a:fld id="{E7A68F15-0688-42D2-881D-37901F0B610E}" type="slidenum">
              <a:rPr lang="en-US" smtClean="0"/>
              <a:pPr/>
              <a:t>111</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E3EB2CE8-97AE-4230-819D-5A0588A9274B}"/>
              </a:ext>
            </a:extLst>
          </p:cNvPr>
          <p:cNvSpPr/>
          <p:nvPr/>
        </p:nvSpPr>
        <p:spPr>
          <a:xfrm>
            <a:off x="152400" y="1033972"/>
            <a:ext cx="8839200" cy="2149306"/>
          </a:xfrm>
          <a:prstGeom prst="rect">
            <a:avLst/>
          </a:prstGeom>
        </p:spPr>
        <p:txBody>
          <a:bodyPr wrap="square">
            <a:spAutoFit/>
          </a:bodyPr>
          <a:lstStyle/>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Rectangle 3">
            <a:extLst>
              <a:ext uri="{FF2B5EF4-FFF2-40B4-BE49-F238E27FC236}">
                <a16:creationId xmlns:a16="http://schemas.microsoft.com/office/drawing/2014/main" id="{1271E470-C45D-4816-8B8D-0895DBF71723}"/>
              </a:ext>
            </a:extLst>
          </p:cNvPr>
          <p:cNvSpPr/>
          <p:nvPr/>
        </p:nvSpPr>
        <p:spPr>
          <a:xfrm>
            <a:off x="130629" y="1333073"/>
            <a:ext cx="8839200" cy="3352456"/>
          </a:xfrm>
          <a:prstGeom prst="rect">
            <a:avLst/>
          </a:prstGeom>
        </p:spPr>
        <p:txBody>
          <a:bodyPr wrap="square">
            <a:spAutoFit/>
          </a:bodyPr>
          <a:lstStyle/>
          <a:p>
            <a:pPr>
              <a:lnSpc>
                <a:spcPct val="107000"/>
              </a:lnSpc>
              <a:spcAft>
                <a:spcPts val="800"/>
              </a:spcAft>
            </a:pPr>
            <a:r>
              <a:rPr lang="en-US"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Risk of Material Misstatement</a:t>
            </a:r>
          </a:p>
          <a:p>
            <a:pPr>
              <a:lnSpc>
                <a:spcPct val="107000"/>
              </a:lnSpc>
              <a:spcAft>
                <a:spcPts val="800"/>
              </a:spcAft>
            </a:pPr>
            <a:endParaRPr lang="en-US"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600"/>
              <a:t>Inherent </a:t>
            </a:r>
            <a:r>
              <a:rPr lang="en-US" sz="1600" dirty="0"/>
              <a:t>risk and control risk are the entity's risks; that is, they exist independently of the audit of financial statements. The risk of material misstatement (</a:t>
            </a:r>
            <a:r>
              <a:rPr lang="en-US" sz="1600" dirty="0" err="1"/>
              <a:t>RMM</a:t>
            </a:r>
            <a:r>
              <a:rPr lang="en-US" sz="1600" dirty="0"/>
              <a:t>) is the auditor's combined assessment of inherent risk and control risk.</a:t>
            </a:r>
          </a:p>
          <a:p>
            <a:pPr algn="just"/>
            <a:endParaRPr lang="en-US" sz="1600" dirty="0"/>
          </a:p>
          <a:p>
            <a:pPr algn="just"/>
            <a:r>
              <a:rPr lang="en-US" sz="1600" dirty="0"/>
              <a:t>The auditor should assess the </a:t>
            </a:r>
            <a:r>
              <a:rPr lang="en-US" sz="1600" dirty="0" err="1"/>
              <a:t>RMM</a:t>
            </a:r>
            <a:r>
              <a:rPr lang="en-US" sz="1600" dirty="0"/>
              <a:t> at the applicable compliance requirement level as a basis for further audit procedures. Although that assessment is a Judgment call rather than a precise measurement of risk, the auditor should have an appropriate basis. This basis may be obtained through the risk assessment procedures performed to obtain an understanding of the entity and its environment, including its internal control, and through the performance of suitable tests of controls to obtain audit evidence about the operating effectiveness of controls, where appropriate.</a:t>
            </a:r>
          </a:p>
        </p:txBody>
      </p:sp>
    </p:spTree>
    <p:extLst>
      <p:ext uri="{BB962C8B-B14F-4D97-AF65-F5344CB8AC3E}">
        <p14:creationId xmlns:p14="http://schemas.microsoft.com/office/powerpoint/2010/main" val="11235645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9119"/>
            <a:ext cx="6858000" cy="775067"/>
          </a:xfrm>
        </p:spPr>
        <p:txBody>
          <a:bodyPr vert="horz" lIns="91440" tIns="45720" rIns="91440" bIns="45720" rtlCol="0" anchor="ctr">
            <a:noAutofit/>
          </a:body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5C. EXAMPLES</a:t>
            </a:r>
          </a:p>
        </p:txBody>
      </p:sp>
      <p:sp>
        <p:nvSpPr>
          <p:cNvPr id="5" name="Slide Number Placeholder 4"/>
          <p:cNvSpPr>
            <a:spLocks noGrp="1"/>
          </p:cNvSpPr>
          <p:nvPr>
            <p:ph type="sldNum" sz="quarter" idx="12"/>
          </p:nvPr>
        </p:nvSpPr>
        <p:spPr/>
        <p:txBody>
          <a:bodyPr/>
          <a:lstStyle/>
          <a:p>
            <a:fld id="{E7A68F15-0688-42D2-881D-37901F0B610E}" type="slidenum">
              <a:rPr lang="en-US" smtClean="0"/>
              <a:pPr/>
              <a:t>112</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E3EB2CE8-97AE-4230-819D-5A0588A9274B}"/>
              </a:ext>
            </a:extLst>
          </p:cNvPr>
          <p:cNvSpPr/>
          <p:nvPr/>
        </p:nvSpPr>
        <p:spPr>
          <a:xfrm>
            <a:off x="152400" y="1033972"/>
            <a:ext cx="8839200" cy="2149306"/>
          </a:xfrm>
          <a:prstGeom prst="rect">
            <a:avLst/>
          </a:prstGeom>
        </p:spPr>
        <p:txBody>
          <a:bodyPr wrap="square">
            <a:spAutoFit/>
          </a:bodyPr>
          <a:lstStyle/>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Rectangle 3">
            <a:extLst>
              <a:ext uri="{FF2B5EF4-FFF2-40B4-BE49-F238E27FC236}">
                <a16:creationId xmlns:a16="http://schemas.microsoft.com/office/drawing/2014/main" id="{1271E470-C45D-4816-8B8D-0895DBF71723}"/>
              </a:ext>
            </a:extLst>
          </p:cNvPr>
          <p:cNvSpPr/>
          <p:nvPr/>
        </p:nvSpPr>
        <p:spPr>
          <a:xfrm>
            <a:off x="152400" y="1040503"/>
            <a:ext cx="8839200" cy="5200270"/>
          </a:xfrm>
          <a:prstGeom prst="rect">
            <a:avLst/>
          </a:prstGeom>
        </p:spPr>
        <p:txBody>
          <a:bodyPr wrap="square">
            <a:spAutoFit/>
          </a:bodyPr>
          <a:lstStyle/>
          <a:p>
            <a:pPr>
              <a:lnSpc>
                <a:spcPct val="107000"/>
              </a:lnSpc>
              <a:spcAft>
                <a:spcPts val="800"/>
              </a:spcAft>
            </a:pPr>
            <a:r>
              <a:rPr lang="en-US" u="sng" dirty="0">
                <a:solidFill>
                  <a:srgbClr val="7030A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Detection Risk</a:t>
            </a:r>
          </a:p>
          <a:p>
            <a:pPr algn="just"/>
            <a:r>
              <a:rPr lang="en-US" sz="1600" dirty="0"/>
              <a:t>Detection risk is the risk that the auditor will not detect a misstatement that exists in an applicable requirement that could be material, either individually, or when aggregated with other misstatements.  Detection risk is a function of the effectiveness of an audit procedure and of its application by the auditor. Detection risk cannot be reduced to zero because the auditor does not examine 100% of an account balance or a class of transactions, in addition to other factors.</a:t>
            </a:r>
          </a:p>
          <a:p>
            <a:pPr algn="just"/>
            <a:endParaRPr lang="en-US" sz="1600" dirty="0"/>
          </a:p>
          <a:p>
            <a:pPr algn="just"/>
            <a:r>
              <a:rPr lang="en-US" sz="1600" dirty="0"/>
              <a:t>For a given level of audit risk, detection risk should bear an inverse relationship to the risk of material misstatement at the applicable compliance requirement level. As </a:t>
            </a:r>
            <a:r>
              <a:rPr lang="en-US" sz="1600" dirty="0" err="1"/>
              <a:t>RMM</a:t>
            </a:r>
            <a:r>
              <a:rPr lang="en-US" sz="1600" dirty="0"/>
              <a:t> increases, DR must decrease. As </a:t>
            </a:r>
            <a:r>
              <a:rPr lang="en-US" sz="1600" dirty="0" err="1"/>
              <a:t>RMM</a:t>
            </a:r>
            <a:r>
              <a:rPr lang="en-US" sz="1600" dirty="0"/>
              <a:t> decreases, DR can increase.</a:t>
            </a:r>
          </a:p>
          <a:p>
            <a:pPr algn="just"/>
            <a:endParaRPr lang="en-US" sz="1600" dirty="0"/>
          </a:p>
          <a:p>
            <a:pPr algn="just"/>
            <a:r>
              <a:rPr lang="en-US" sz="1600" dirty="0"/>
              <a:t>However, the auditor must not eliminate compliance tests altogether for any significant applicable requirement. Once a requirement is deemed to be significant and applicable, the auditor must perform some compliance test.</a:t>
            </a:r>
          </a:p>
          <a:p>
            <a:pPr algn="just"/>
            <a:endParaRPr lang="en-US" sz="1600" dirty="0"/>
          </a:p>
          <a:p>
            <a:pPr algn="just"/>
            <a:r>
              <a:rPr lang="en-US" sz="1600" dirty="0"/>
              <a:t>What this ultimately means is that the auditor does not have to perform as much testing when detection risk is high to achieve a low audit risk. A high DR, however, does not eliminate the need for compliance testing, but it can reduce the amount, or change the type or timing of compliance testing.</a:t>
            </a:r>
          </a:p>
          <a:p>
            <a:pPr algn="just"/>
            <a:endParaRPr lang="en-US" sz="1600" dirty="0"/>
          </a:p>
          <a:p>
            <a:endParaRPr lang="en-US" dirty="0"/>
          </a:p>
        </p:txBody>
      </p:sp>
    </p:spTree>
    <p:extLst>
      <p:ext uri="{BB962C8B-B14F-4D97-AF65-F5344CB8AC3E}">
        <p14:creationId xmlns:p14="http://schemas.microsoft.com/office/powerpoint/2010/main" val="286090805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9119"/>
            <a:ext cx="6858000" cy="775067"/>
          </a:xfrm>
        </p:spPr>
        <p:txBody>
          <a:bodyPr vert="horz" lIns="91440" tIns="45720" rIns="91440" bIns="45720" rtlCol="0" anchor="ctr">
            <a:noAutofit/>
          </a:body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5C. EXAMPLES</a:t>
            </a:r>
          </a:p>
        </p:txBody>
      </p:sp>
      <p:sp>
        <p:nvSpPr>
          <p:cNvPr id="5" name="Slide Number Placeholder 4"/>
          <p:cNvSpPr>
            <a:spLocks noGrp="1"/>
          </p:cNvSpPr>
          <p:nvPr>
            <p:ph type="sldNum" sz="quarter" idx="12"/>
          </p:nvPr>
        </p:nvSpPr>
        <p:spPr/>
        <p:txBody>
          <a:bodyPr/>
          <a:lstStyle/>
          <a:p>
            <a:fld id="{E7A68F15-0688-42D2-881D-37901F0B610E}" type="slidenum">
              <a:rPr lang="en-US" smtClean="0"/>
              <a:pPr/>
              <a:t>113</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E3EB2CE8-97AE-4230-819D-5A0588A9274B}"/>
              </a:ext>
            </a:extLst>
          </p:cNvPr>
          <p:cNvSpPr/>
          <p:nvPr/>
        </p:nvSpPr>
        <p:spPr>
          <a:xfrm>
            <a:off x="152400" y="1033972"/>
            <a:ext cx="8839200" cy="2149306"/>
          </a:xfrm>
          <a:prstGeom prst="rect">
            <a:avLst/>
          </a:prstGeom>
        </p:spPr>
        <p:txBody>
          <a:bodyPr wrap="square">
            <a:spAutoFit/>
          </a:bodyPr>
          <a:lstStyle/>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Rectangle 3">
            <a:extLst>
              <a:ext uri="{FF2B5EF4-FFF2-40B4-BE49-F238E27FC236}">
                <a16:creationId xmlns:a16="http://schemas.microsoft.com/office/drawing/2014/main" id="{1271E470-C45D-4816-8B8D-0895DBF71723}"/>
              </a:ext>
            </a:extLst>
          </p:cNvPr>
          <p:cNvSpPr/>
          <p:nvPr/>
        </p:nvSpPr>
        <p:spPr>
          <a:xfrm>
            <a:off x="130629" y="1333073"/>
            <a:ext cx="8839200" cy="2707280"/>
          </a:xfrm>
          <a:prstGeom prst="rect">
            <a:avLst/>
          </a:prstGeom>
        </p:spPr>
        <p:txBody>
          <a:bodyPr wrap="square">
            <a:spAutoFit/>
          </a:bodyPr>
          <a:lstStyle/>
          <a:p>
            <a:pPr>
              <a:lnSpc>
                <a:spcPct val="107000"/>
              </a:lnSpc>
              <a:spcAft>
                <a:spcPts val="800"/>
              </a:spcAft>
            </a:pPr>
            <a:r>
              <a:rPr lang="en-US" u="sng" dirty="0">
                <a:solidFill>
                  <a:srgbClr val="7030A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Audit Risk</a:t>
            </a:r>
          </a:p>
          <a:p>
            <a:r>
              <a:rPr lang="en-US" dirty="0"/>
              <a:t>The risk that substantive tests of details and substantive analytical procedures would fall to</a:t>
            </a:r>
          </a:p>
          <a:p>
            <a:r>
              <a:rPr lang="en-US" dirty="0"/>
              <a:t>detect a material misstatement that could occur in an applicable requirement, given that such misstatements occur and are not detected by the entity's controls; and</a:t>
            </a:r>
          </a:p>
          <a:p>
            <a:endParaRPr lang="en-US" dirty="0"/>
          </a:p>
          <a:p>
            <a:r>
              <a:rPr lang="en-US" dirty="0"/>
              <a:t>The allowable risk that material error will not be detected by the test of details, given that a</a:t>
            </a:r>
          </a:p>
          <a:p>
            <a:r>
              <a:rPr lang="en-US" dirty="0"/>
              <a:t>material misstatement might occur in a relevant assertion and not be detected by internal</a:t>
            </a:r>
          </a:p>
          <a:p>
            <a:r>
              <a:rPr lang="en-US" dirty="0"/>
              <a:t>contra~ or substantive analytical procedures and other relevant substantive procedures.</a:t>
            </a:r>
          </a:p>
          <a:p>
            <a:endParaRPr lang="en-US" dirty="0"/>
          </a:p>
        </p:txBody>
      </p:sp>
      <p:pic>
        <p:nvPicPr>
          <p:cNvPr id="7" name="Picture 6">
            <a:extLst>
              <a:ext uri="{FF2B5EF4-FFF2-40B4-BE49-F238E27FC236}">
                <a16:creationId xmlns:a16="http://schemas.microsoft.com/office/drawing/2014/main" id="{D5CC0C47-B8BC-40DA-9BC6-A1E6DDFE026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88768" y="4040353"/>
            <a:ext cx="2507014" cy="1287917"/>
          </a:xfrm>
          <a:prstGeom prst="rect">
            <a:avLst/>
          </a:prstGeom>
        </p:spPr>
      </p:pic>
    </p:spTree>
    <p:extLst>
      <p:ext uri="{BB962C8B-B14F-4D97-AF65-F5344CB8AC3E}">
        <p14:creationId xmlns:p14="http://schemas.microsoft.com/office/powerpoint/2010/main" val="143094526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514599"/>
            <a:ext cx="8229600" cy="3429001"/>
          </a:xfrm>
        </p:spPr>
        <p:txBody>
          <a:bodyPr vert="horz" lIns="91440" tIns="45720" rIns="91440" bIns="45720" rtlCol="0">
            <a:normAutofit/>
          </a:bodyPr>
          <a:lstStyle/>
          <a:p>
            <a:pPr>
              <a:lnSpc>
                <a:spcPct val="90000"/>
              </a:lnSpc>
              <a:buFont typeface="Arial" pitchFamily="34" charset="0"/>
              <a:buNone/>
              <a:defRPr/>
            </a:pPr>
            <a:endParaRPr lang="en-US" u="sng" dirty="0">
              <a:ln w="18415" cmpd="sng">
                <a:solidFill>
                  <a:schemeClr val="tx2"/>
                </a:solidFill>
                <a:prstDash val="solid"/>
              </a:ln>
              <a:solidFill>
                <a:schemeClr val="tx2">
                  <a:lumMod val="60000"/>
                  <a:lumOff val="40000"/>
                </a:schemeClr>
              </a:solidFill>
              <a:latin typeface="Georgia" pitchFamily="18" charset="0"/>
            </a:endParaRPr>
          </a:p>
          <a:p>
            <a:pPr>
              <a:lnSpc>
                <a:spcPct val="90000"/>
              </a:lnSpc>
              <a:buFont typeface="Arial" pitchFamily="34" charset="0"/>
              <a:buNone/>
              <a:defRPr/>
            </a:pPr>
            <a:endParaRPr lang="en-US" u="sng" dirty="0">
              <a:ln w="18415" cmpd="sng">
                <a:solidFill>
                  <a:schemeClr val="tx2"/>
                </a:solidFill>
                <a:prstDash val="solid"/>
              </a:ln>
              <a:solidFill>
                <a:schemeClr val="tx2">
                  <a:lumMod val="60000"/>
                  <a:lumOff val="40000"/>
                </a:schemeClr>
              </a:solidFill>
              <a:latin typeface="Georgia" pitchFamily="18" charset="0"/>
            </a:endParaRPr>
          </a:p>
          <a:p>
            <a:pPr>
              <a:defRPr/>
            </a:pPr>
            <a:endParaRPr lang="en-US" u="sng" dirty="0">
              <a:ln w="18415" cmpd="sng">
                <a:solidFill>
                  <a:schemeClr val="tx2"/>
                </a:solidFill>
                <a:prstDash val="solid"/>
              </a:ln>
              <a:solidFill>
                <a:schemeClr val="tx2">
                  <a:lumMod val="60000"/>
                  <a:lumOff val="40000"/>
                </a:schemeClr>
              </a:solidFill>
              <a:latin typeface="Georgia" pitchFamily="18" charset="0"/>
            </a:endParaRPr>
          </a:p>
        </p:txBody>
      </p:sp>
      <p:sp>
        <p:nvSpPr>
          <p:cNvPr id="5" name="Slide Number Placeholder 4"/>
          <p:cNvSpPr>
            <a:spLocks noGrp="1"/>
          </p:cNvSpPr>
          <p:nvPr>
            <p:ph type="sldNum" sz="quarter" idx="12"/>
          </p:nvPr>
        </p:nvSpPr>
        <p:spPr/>
        <p:txBody>
          <a:bodyPr/>
          <a:lstStyle/>
          <a:p>
            <a:fld id="{E7A68F15-0688-42D2-881D-37901F0B610E}" type="slidenum">
              <a:rPr lang="en-US" smtClean="0"/>
              <a:pPr/>
              <a:t>114</a:t>
            </a:fld>
            <a:endParaRPr lang="en-US" dirty="0"/>
          </a:p>
        </p:txBody>
      </p:sp>
      <p:sp>
        <p:nvSpPr>
          <p:cNvPr id="6" name="Title 1">
            <a:extLst>
              <a:ext uri="{FF2B5EF4-FFF2-40B4-BE49-F238E27FC236}">
                <a16:creationId xmlns:a16="http://schemas.microsoft.com/office/drawing/2014/main" id="{EEDA8CE2-7CE4-441B-AA4B-531E4100446E}"/>
              </a:ext>
            </a:extLst>
          </p:cNvPr>
          <p:cNvSpPr>
            <a:spLocks noGrp="1"/>
          </p:cNvSpPr>
          <p:nvPr>
            <p:ph type="title"/>
          </p:nvPr>
        </p:nvSpPr>
        <p:spPr>
          <a:xfrm>
            <a:off x="381000" y="2514599"/>
            <a:ext cx="8305800" cy="2895600"/>
          </a:xfrm>
        </p:spPr>
        <p:txBody>
          <a:bodyPr vert="horz" lIns="91440" tIns="45720" rIns="91440" bIns="45720" rtlCol="0" anchor="ctr">
            <a:noAutofit/>
          </a:bodyPr>
          <a:lstStyle/>
          <a:p>
            <a:pPr algn="ctr">
              <a:defRPr/>
            </a:pPr>
            <a:r>
              <a:rPr lang="en-US" sz="54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(6). </a:t>
            </a:r>
            <a:br>
              <a:rPr lang="en-US" sz="54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br>
            <a:r>
              <a:rPr lang="en-US" sz="54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Tests of Compliance and Controls </a:t>
            </a:r>
            <a:br>
              <a:rPr lang="en-US" sz="5400" dirty="0">
                <a:latin typeface="Georgia" panose="02040502050405020303" pitchFamily="18" charset="0"/>
              </a:rPr>
            </a:br>
            <a:br>
              <a:rPr lang="en-US" sz="54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br>
            <a:br>
              <a:rPr lang="en-US" sz="54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br>
            <a:br>
              <a:rPr lang="en-US" sz="5400" dirty="0">
                <a:latin typeface="Georgia" panose="02040502050405020303" pitchFamily="18" charset="0"/>
              </a:rPr>
            </a:br>
            <a:endParaRPr lang="en-US" sz="5400" dirty="0">
              <a:ln>
                <a:solidFill>
                  <a:srgbClr val="1F497D"/>
                </a:solidFill>
              </a:ln>
              <a:solidFill>
                <a:srgbClr val="00CC00"/>
              </a:solidFill>
              <a:effectLst>
                <a:outerShdw blurRad="38100" dist="38100" dir="2700000" algn="tl">
                  <a:srgbClr val="000000">
                    <a:alpha val="43137"/>
                  </a:srgbClr>
                </a:outerShdw>
              </a:effectLst>
              <a:latin typeface="Georgia" pitchFamily="18" charset="0"/>
            </a:endParaRPr>
          </a:p>
        </p:txBody>
      </p:sp>
    </p:spTree>
    <p:extLst>
      <p:ext uri="{BB962C8B-B14F-4D97-AF65-F5344CB8AC3E}">
        <p14:creationId xmlns:p14="http://schemas.microsoft.com/office/powerpoint/2010/main" val="226537109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9119"/>
            <a:ext cx="6858000" cy="775067"/>
          </a:xfrm>
        </p:spPr>
        <p:txBody>
          <a:bodyPr vert="horz" lIns="91440" tIns="45720" rIns="91440" bIns="45720" rtlCol="0" anchor="ctr">
            <a:noAutofit/>
          </a:body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6A. PLANNING COMPLIANCE TESTS</a:t>
            </a:r>
          </a:p>
        </p:txBody>
      </p:sp>
      <p:sp>
        <p:nvSpPr>
          <p:cNvPr id="5" name="Slide Number Placeholder 4"/>
          <p:cNvSpPr>
            <a:spLocks noGrp="1"/>
          </p:cNvSpPr>
          <p:nvPr>
            <p:ph type="sldNum" sz="quarter" idx="12"/>
          </p:nvPr>
        </p:nvSpPr>
        <p:spPr/>
        <p:txBody>
          <a:bodyPr/>
          <a:lstStyle/>
          <a:p>
            <a:fld id="{E7A68F15-0688-42D2-881D-37901F0B610E}" type="slidenum">
              <a:rPr lang="en-US" smtClean="0"/>
              <a:pPr/>
              <a:t>115</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E3EB2CE8-97AE-4230-819D-5A0588A9274B}"/>
              </a:ext>
            </a:extLst>
          </p:cNvPr>
          <p:cNvSpPr/>
          <p:nvPr/>
        </p:nvSpPr>
        <p:spPr>
          <a:xfrm>
            <a:off x="152400" y="1033972"/>
            <a:ext cx="8839200" cy="2149306"/>
          </a:xfrm>
          <a:prstGeom prst="rect">
            <a:avLst/>
          </a:prstGeom>
        </p:spPr>
        <p:txBody>
          <a:bodyPr wrap="square">
            <a:spAutoFit/>
          </a:bodyPr>
          <a:lstStyle/>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Rectangle 3">
            <a:extLst>
              <a:ext uri="{FF2B5EF4-FFF2-40B4-BE49-F238E27FC236}">
                <a16:creationId xmlns:a16="http://schemas.microsoft.com/office/drawing/2014/main" id="{4335E65D-CFD6-4957-8813-D415A14B3AF3}"/>
              </a:ext>
            </a:extLst>
          </p:cNvPr>
          <p:cNvSpPr/>
          <p:nvPr/>
        </p:nvSpPr>
        <p:spPr>
          <a:xfrm>
            <a:off x="57150" y="1324356"/>
            <a:ext cx="8953500" cy="4266681"/>
          </a:xfrm>
          <a:prstGeom prst="rect">
            <a:avLst/>
          </a:prstGeom>
        </p:spPr>
        <p:txBody>
          <a:bodyPr wrap="square">
            <a:spAutoFit/>
          </a:bodyPr>
          <a:lstStyle/>
          <a:p>
            <a:pPr algn="just"/>
            <a:r>
              <a:rPr lang="en-US" dirty="0"/>
              <a:t>As part of assessing risk for major programs, the auditor should specifically address the risk of</a:t>
            </a:r>
          </a:p>
          <a:p>
            <a:pPr algn="just"/>
            <a:r>
              <a:rPr lang="en-US" dirty="0"/>
              <a:t>material misstatement (</a:t>
            </a:r>
            <a:r>
              <a:rPr lang="en-US" dirty="0" err="1"/>
              <a:t>RMM</a:t>
            </a:r>
            <a:r>
              <a:rPr lang="en-US" dirty="0"/>
              <a:t>) due to fraud. This assessment is part of the </a:t>
            </a:r>
            <a:r>
              <a:rPr lang="en-US" dirty="0" err="1"/>
              <a:t>RMM</a:t>
            </a:r>
            <a:r>
              <a:rPr lang="en-US" dirty="0"/>
              <a:t> determination and will affect the selection of further audit procedures (FAP).</a:t>
            </a:r>
          </a:p>
          <a:p>
            <a:pPr algn="just"/>
            <a:endParaRPr lang="en-US" dirty="0"/>
          </a:p>
          <a:p>
            <a:pPr algn="just"/>
            <a:r>
              <a:rPr lang="en-US" u="sng" dirty="0">
                <a:solidFill>
                  <a:srgbClr val="7030A0"/>
                </a:solidFill>
                <a:effectLst>
                  <a:outerShdw blurRad="38100" dist="38100" dir="2700000" algn="tl">
                    <a:srgbClr val="000000">
                      <a:alpha val="43137"/>
                    </a:srgbClr>
                  </a:outerShdw>
                </a:effectLst>
              </a:rPr>
              <a:t>Materiality for Testing: </a:t>
            </a:r>
            <a:r>
              <a:rPr lang="en-US" dirty="0"/>
              <a:t>While there is no set amount for materiality for major programs, it generally is accepted for compliance testing purposes that materiality is 5% of the total expenditures for the major program. Materiality must be documented for each major program. </a:t>
            </a:r>
          </a:p>
          <a:p>
            <a:pPr algn="just"/>
            <a:endParaRPr lang="en-US" dirty="0"/>
          </a:p>
          <a:p>
            <a:pPr algn="just"/>
            <a:r>
              <a:rPr lang="en-US" u="sng" dirty="0">
                <a:solidFill>
                  <a:srgbClr val="7030A0"/>
                </a:solidFill>
                <a:effectLst>
                  <a:outerShdw blurRad="38100" dist="38100" dir="2700000" algn="tl">
                    <a:srgbClr val="000000">
                      <a:alpha val="43137"/>
                    </a:srgbClr>
                  </a:outerShdw>
                </a:effectLst>
              </a:rPr>
              <a:t>Materiality for Reporting Findings: </a:t>
            </a:r>
            <a:r>
              <a:rPr lang="en-US" dirty="0"/>
              <a:t>While some findings have no dollar amount attached to them. When questioned costs are involved in the finding, there is a proscribed amount of $25,000 over which a finding must be reported. If the actual questioned costs or the likely (projected) questioned costs are greater than $25,000 for a type of compliance requirement, it must be reported.</a:t>
            </a: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061046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9119"/>
            <a:ext cx="6858000" cy="775067"/>
          </a:xfrm>
        </p:spPr>
        <p:txBody>
          <a:bodyPr vert="horz" lIns="91440" tIns="45720" rIns="91440" bIns="45720" rtlCol="0" anchor="ctr">
            <a:noAutofit/>
          </a:body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QUESTION</a:t>
            </a:r>
          </a:p>
        </p:txBody>
      </p:sp>
      <p:sp>
        <p:nvSpPr>
          <p:cNvPr id="5" name="Slide Number Placeholder 4"/>
          <p:cNvSpPr>
            <a:spLocks noGrp="1"/>
          </p:cNvSpPr>
          <p:nvPr>
            <p:ph type="sldNum" sz="quarter" idx="12"/>
          </p:nvPr>
        </p:nvSpPr>
        <p:spPr/>
        <p:txBody>
          <a:bodyPr/>
          <a:lstStyle/>
          <a:p>
            <a:fld id="{E7A68F15-0688-42D2-881D-37901F0B610E}" type="slidenum">
              <a:rPr lang="en-US" smtClean="0"/>
              <a:pPr/>
              <a:t>116</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E3EB2CE8-97AE-4230-819D-5A0588A9274B}"/>
              </a:ext>
            </a:extLst>
          </p:cNvPr>
          <p:cNvSpPr/>
          <p:nvPr/>
        </p:nvSpPr>
        <p:spPr>
          <a:xfrm>
            <a:off x="152400" y="1033972"/>
            <a:ext cx="8839200" cy="2149306"/>
          </a:xfrm>
          <a:prstGeom prst="rect">
            <a:avLst/>
          </a:prstGeom>
        </p:spPr>
        <p:txBody>
          <a:bodyPr wrap="square">
            <a:spAutoFit/>
          </a:bodyPr>
          <a:lstStyle/>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Rectangle 3">
            <a:extLst>
              <a:ext uri="{FF2B5EF4-FFF2-40B4-BE49-F238E27FC236}">
                <a16:creationId xmlns:a16="http://schemas.microsoft.com/office/drawing/2014/main" id="{4335E65D-CFD6-4957-8813-D415A14B3AF3}"/>
              </a:ext>
            </a:extLst>
          </p:cNvPr>
          <p:cNvSpPr/>
          <p:nvPr/>
        </p:nvSpPr>
        <p:spPr>
          <a:xfrm>
            <a:off x="57150" y="1324356"/>
            <a:ext cx="8953500" cy="2862322"/>
          </a:xfrm>
          <a:prstGeom prst="rect">
            <a:avLst/>
          </a:prstGeom>
        </p:spPr>
        <p:txBody>
          <a:bodyPr wrap="square">
            <a:spAutoFit/>
          </a:bodyPr>
          <a:lstStyle/>
          <a:p>
            <a:pPr lvl="0"/>
            <a:r>
              <a:rPr lang="en-US" dirty="0"/>
              <a:t>The audit risk of noncompliance is:</a:t>
            </a:r>
          </a:p>
          <a:p>
            <a:pPr lvl="0"/>
            <a:endParaRPr lang="en-US" dirty="0"/>
          </a:p>
          <a:p>
            <a:pPr marL="342900" indent="-342900">
              <a:buAutoNum type="alphaLcPeriod"/>
            </a:pPr>
            <a:r>
              <a:rPr lang="en-US" dirty="0"/>
              <a:t>The risk that the auditor does not obtain sufficient appropriate audit evidence to support his or her compliance with the Uniform Guidance. </a:t>
            </a:r>
          </a:p>
          <a:p>
            <a:pPr marL="342900" indent="-342900">
              <a:buAutoNum type="alphaLcPeriod"/>
            </a:pPr>
            <a:r>
              <a:rPr lang="en-US" dirty="0"/>
              <a:t>The risk that the auditor expresses an inappropriate audit opinion on the entity's compliance when material noncompliance exists. </a:t>
            </a:r>
          </a:p>
          <a:p>
            <a:pPr marL="342900" indent="-342900">
              <a:buAutoNum type="alphaLcPeriod"/>
            </a:pPr>
            <a:r>
              <a:rPr lang="en-US" dirty="0"/>
              <a:t>The risk that the auditor tests compliance for an item that is not an applicable compliance requirement and reports noncompliance. </a:t>
            </a:r>
          </a:p>
          <a:p>
            <a:pPr marL="342900" indent="-342900">
              <a:buAutoNum type="alphaLcPeriod"/>
            </a:pPr>
            <a:r>
              <a:rPr lang="en-US" dirty="0"/>
              <a:t>The risk that the auditor fails to report an audit finding when the entity has a material weakness in internal control over compliance.</a:t>
            </a:r>
          </a:p>
        </p:txBody>
      </p:sp>
    </p:spTree>
    <p:extLst>
      <p:ext uri="{BB962C8B-B14F-4D97-AF65-F5344CB8AC3E}">
        <p14:creationId xmlns:p14="http://schemas.microsoft.com/office/powerpoint/2010/main" val="385135163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9119"/>
            <a:ext cx="6858000" cy="775067"/>
          </a:xfrm>
        </p:spPr>
        <p:txBody>
          <a:bodyPr vert="horz" lIns="91440" tIns="45720" rIns="91440" bIns="45720" rtlCol="0" anchor="ctr">
            <a:noAutofit/>
          </a:body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6A. PLANNING COMPLIANCE TESTS</a:t>
            </a:r>
          </a:p>
        </p:txBody>
      </p:sp>
      <p:sp>
        <p:nvSpPr>
          <p:cNvPr id="5" name="Slide Number Placeholder 4"/>
          <p:cNvSpPr>
            <a:spLocks noGrp="1"/>
          </p:cNvSpPr>
          <p:nvPr>
            <p:ph type="sldNum" sz="quarter" idx="12"/>
          </p:nvPr>
        </p:nvSpPr>
        <p:spPr/>
        <p:txBody>
          <a:bodyPr/>
          <a:lstStyle/>
          <a:p>
            <a:fld id="{E7A68F15-0688-42D2-881D-37901F0B610E}" type="slidenum">
              <a:rPr lang="en-US" smtClean="0"/>
              <a:pPr/>
              <a:t>117</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E3EB2CE8-97AE-4230-819D-5A0588A9274B}"/>
              </a:ext>
            </a:extLst>
          </p:cNvPr>
          <p:cNvSpPr/>
          <p:nvPr/>
        </p:nvSpPr>
        <p:spPr>
          <a:xfrm>
            <a:off x="152400" y="1033972"/>
            <a:ext cx="8839200" cy="2149306"/>
          </a:xfrm>
          <a:prstGeom prst="rect">
            <a:avLst/>
          </a:prstGeom>
        </p:spPr>
        <p:txBody>
          <a:bodyPr wrap="square">
            <a:spAutoFit/>
          </a:bodyPr>
          <a:lstStyle/>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 name="Rectangle 5">
            <a:extLst>
              <a:ext uri="{FF2B5EF4-FFF2-40B4-BE49-F238E27FC236}">
                <a16:creationId xmlns:a16="http://schemas.microsoft.com/office/drawing/2014/main" id="{074157E8-0912-4883-A5E8-8F6E83C7FD79}"/>
              </a:ext>
            </a:extLst>
          </p:cNvPr>
          <p:cNvSpPr/>
          <p:nvPr/>
        </p:nvSpPr>
        <p:spPr>
          <a:xfrm>
            <a:off x="228600" y="1353225"/>
            <a:ext cx="8686800" cy="2668423"/>
          </a:xfrm>
          <a:prstGeom prst="rect">
            <a:avLst/>
          </a:prstGeom>
        </p:spPr>
        <p:txBody>
          <a:bodyPr wrap="square">
            <a:spAutoFit/>
          </a:bodyPr>
          <a:lstStyle/>
          <a:p>
            <a:pPr>
              <a:lnSpc>
                <a:spcPct val="107000"/>
              </a:lnSpc>
              <a:spcAft>
                <a:spcPts val="800"/>
              </a:spcAft>
            </a:pPr>
            <a:r>
              <a:rPr lang="en-US" u="sng" dirty="0">
                <a:solidFill>
                  <a:srgbClr val="7030A0"/>
                </a:solidFill>
                <a:effectLst>
                  <a:outerShdw blurRad="38100" dist="38100" dir="2700000" algn="tl">
                    <a:srgbClr val="000000">
                      <a:alpha val="43137"/>
                    </a:srgbClr>
                  </a:outerShdw>
                </a:effectLst>
              </a:rPr>
              <a:t>Efficient Audit Approach:</a:t>
            </a:r>
          </a:p>
          <a:p>
            <a:pPr algn="just">
              <a:lnSpc>
                <a:spcPct val="107000"/>
              </a:lnSpc>
              <a:spcAft>
                <a:spcPts val="800"/>
              </a:spcAft>
            </a:pPr>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financial statement audit and the Single Audit should be planned at the same time. The Single Audit should then be performed either in conjunction with, or prior to, the financial statement audit. In planning the audits, consideration should be given to common systems that can be tested for multiple purposes, resulting in more efficiency.</a:t>
            </a:r>
          </a:p>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If there are any applicable state compliance requirements to be tested, they should also be considered at this time and incorporated into the planning and performance. State requirements vary.</a:t>
            </a:r>
          </a:p>
        </p:txBody>
      </p:sp>
      <p:pic>
        <p:nvPicPr>
          <p:cNvPr id="7" name="Picture 6">
            <a:extLst>
              <a:ext uri="{FF2B5EF4-FFF2-40B4-BE49-F238E27FC236}">
                <a16:creationId xmlns:a16="http://schemas.microsoft.com/office/drawing/2014/main" id="{B8711148-FA4D-45E2-86E6-548C77EA668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276600" y="3886200"/>
            <a:ext cx="2295525" cy="2167996"/>
          </a:xfrm>
          <a:prstGeom prst="rect">
            <a:avLst/>
          </a:prstGeom>
        </p:spPr>
      </p:pic>
    </p:spTree>
    <p:extLst>
      <p:ext uri="{BB962C8B-B14F-4D97-AF65-F5344CB8AC3E}">
        <p14:creationId xmlns:p14="http://schemas.microsoft.com/office/powerpoint/2010/main" val="159198277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9119"/>
            <a:ext cx="6858000" cy="775067"/>
          </a:xfrm>
        </p:spPr>
        <p:txBody>
          <a:bodyPr vert="horz" lIns="91440" tIns="45720" rIns="91440" bIns="45720" rtlCol="0" anchor="ctr">
            <a:noAutofit/>
          </a:body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6A. PLANNING COMPLIANCE TESTS</a:t>
            </a:r>
          </a:p>
        </p:txBody>
      </p:sp>
      <p:sp>
        <p:nvSpPr>
          <p:cNvPr id="5" name="Slide Number Placeholder 4"/>
          <p:cNvSpPr>
            <a:spLocks noGrp="1"/>
          </p:cNvSpPr>
          <p:nvPr>
            <p:ph type="sldNum" sz="quarter" idx="12"/>
          </p:nvPr>
        </p:nvSpPr>
        <p:spPr/>
        <p:txBody>
          <a:bodyPr/>
          <a:lstStyle/>
          <a:p>
            <a:fld id="{E7A68F15-0688-42D2-881D-37901F0B610E}" type="slidenum">
              <a:rPr lang="en-US" smtClean="0"/>
              <a:pPr/>
              <a:t>118</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E3EB2CE8-97AE-4230-819D-5A0588A9274B}"/>
              </a:ext>
            </a:extLst>
          </p:cNvPr>
          <p:cNvSpPr/>
          <p:nvPr/>
        </p:nvSpPr>
        <p:spPr>
          <a:xfrm>
            <a:off x="152400" y="1033972"/>
            <a:ext cx="8839200" cy="2149306"/>
          </a:xfrm>
          <a:prstGeom prst="rect">
            <a:avLst/>
          </a:prstGeom>
        </p:spPr>
        <p:txBody>
          <a:bodyPr wrap="square">
            <a:spAutoFit/>
          </a:bodyPr>
          <a:lstStyle/>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Rectangle 3">
            <a:extLst>
              <a:ext uri="{FF2B5EF4-FFF2-40B4-BE49-F238E27FC236}">
                <a16:creationId xmlns:a16="http://schemas.microsoft.com/office/drawing/2014/main" id="{7A0BEED6-AE6A-4D4C-8C91-96E8515404CB}"/>
              </a:ext>
            </a:extLst>
          </p:cNvPr>
          <p:cNvSpPr/>
          <p:nvPr/>
        </p:nvSpPr>
        <p:spPr>
          <a:xfrm>
            <a:off x="152400" y="1072072"/>
            <a:ext cx="8915400" cy="4754378"/>
          </a:xfrm>
          <a:prstGeom prst="rect">
            <a:avLst/>
          </a:prstGeom>
        </p:spPr>
        <p:txBody>
          <a:bodyPr wrap="square">
            <a:spAutoFit/>
          </a:bodyPr>
          <a:lstStyle/>
          <a:p>
            <a:pPr>
              <a:lnSpc>
                <a:spcPct val="107000"/>
              </a:lnSpc>
              <a:spcAft>
                <a:spcPts val="800"/>
              </a:spcAft>
            </a:pPr>
            <a:r>
              <a:rPr lang="en-US" u="sng" dirty="0">
                <a:solidFill>
                  <a:srgbClr val="7030A0"/>
                </a:solidFill>
                <a:effectLst>
                  <a:outerShdw blurRad="38100" dist="38100" dir="2700000" algn="tl">
                    <a:srgbClr val="000000">
                      <a:alpha val="43137"/>
                    </a:srgbClr>
                  </a:outerShdw>
                </a:effectLst>
              </a:rPr>
              <a:t>Compliance Requirements - Direct Costs</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Direct costs are those that can be identified specifically with a particular final cost objective, i.e., award, project or other activity of the organization. Any direct cost of a minor amount may be treated as an indirect cost for reasons of practicality where accounting treatment for such cost is consistently applied to all final cost objectives. Certain direct costs are unallowable for computing charges to Federal awards, nonetheless they must be treated as direct costs for determining indirect cost rates and be allocated their share of indirect costs if they represent activities that:</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include the salaries of personnel,</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occupy space, and</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benefit from the organization's indirect costs.</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 cost of activities performed primarily as a service to members, clients, or the general public when significant and necessary to the organization's mission must be treated as direct costs whether or not allowable-and be allocated a share of indirect costs. </a:t>
            </a:r>
            <a:endParaRPr lang="en-US" dirty="0"/>
          </a:p>
        </p:txBody>
      </p:sp>
    </p:spTree>
    <p:extLst>
      <p:ext uri="{BB962C8B-B14F-4D97-AF65-F5344CB8AC3E}">
        <p14:creationId xmlns:p14="http://schemas.microsoft.com/office/powerpoint/2010/main" val="398108005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9119"/>
            <a:ext cx="6858000" cy="775067"/>
          </a:xfrm>
        </p:spPr>
        <p:txBody>
          <a:bodyPr vert="horz" lIns="91440" tIns="45720" rIns="91440" bIns="45720" rtlCol="0" anchor="ctr">
            <a:noAutofit/>
          </a:body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6A. PLANNING COMPLIANCE TESTS</a:t>
            </a:r>
          </a:p>
        </p:txBody>
      </p:sp>
      <p:sp>
        <p:nvSpPr>
          <p:cNvPr id="5" name="Slide Number Placeholder 4"/>
          <p:cNvSpPr>
            <a:spLocks noGrp="1"/>
          </p:cNvSpPr>
          <p:nvPr>
            <p:ph type="sldNum" sz="quarter" idx="12"/>
          </p:nvPr>
        </p:nvSpPr>
        <p:spPr/>
        <p:txBody>
          <a:bodyPr/>
          <a:lstStyle/>
          <a:p>
            <a:fld id="{E7A68F15-0688-42D2-881D-37901F0B610E}" type="slidenum">
              <a:rPr lang="en-US" smtClean="0"/>
              <a:pPr/>
              <a:t>119</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E3EB2CE8-97AE-4230-819D-5A0588A9274B}"/>
              </a:ext>
            </a:extLst>
          </p:cNvPr>
          <p:cNvSpPr/>
          <p:nvPr/>
        </p:nvSpPr>
        <p:spPr>
          <a:xfrm>
            <a:off x="152400" y="1033972"/>
            <a:ext cx="8839200" cy="2149306"/>
          </a:xfrm>
          <a:prstGeom prst="rect">
            <a:avLst/>
          </a:prstGeom>
        </p:spPr>
        <p:txBody>
          <a:bodyPr wrap="square">
            <a:spAutoFit/>
          </a:bodyPr>
          <a:lstStyle/>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Rectangle 3">
            <a:extLst>
              <a:ext uri="{FF2B5EF4-FFF2-40B4-BE49-F238E27FC236}">
                <a16:creationId xmlns:a16="http://schemas.microsoft.com/office/drawing/2014/main" id="{7A0BEED6-AE6A-4D4C-8C91-96E8515404CB}"/>
              </a:ext>
            </a:extLst>
          </p:cNvPr>
          <p:cNvSpPr/>
          <p:nvPr/>
        </p:nvSpPr>
        <p:spPr>
          <a:xfrm>
            <a:off x="142875" y="1397625"/>
            <a:ext cx="8915400" cy="2707280"/>
          </a:xfrm>
          <a:prstGeom prst="rect">
            <a:avLst/>
          </a:prstGeom>
        </p:spPr>
        <p:txBody>
          <a:bodyPr wrap="square">
            <a:spAutoFit/>
          </a:bodyPr>
          <a:lstStyle/>
          <a:p>
            <a:pPr>
              <a:lnSpc>
                <a:spcPct val="107000"/>
              </a:lnSpc>
              <a:spcAft>
                <a:spcPts val="800"/>
              </a:spcAft>
            </a:pPr>
            <a:r>
              <a:rPr lang="en-US" u="sng" dirty="0">
                <a:solidFill>
                  <a:srgbClr val="7030A0"/>
                </a:solidFill>
                <a:effectLst>
                  <a:outerShdw blurRad="38100" dist="38100" dir="2700000" algn="tl">
                    <a:srgbClr val="000000">
                      <a:alpha val="43137"/>
                    </a:srgbClr>
                  </a:outerShdw>
                </a:effectLst>
              </a:rPr>
              <a:t>Audit Objectives - Direct Costs</a:t>
            </a:r>
          </a:p>
          <a:p>
            <a:r>
              <a:rPr lang="en-US" dirty="0"/>
              <a:t>a. Obtain an understanding of internal control, assess risk, and test internal control as required by the Uniform Guidance.</a:t>
            </a:r>
          </a:p>
          <a:p>
            <a:endParaRPr lang="en-US" dirty="0"/>
          </a:p>
          <a:p>
            <a:r>
              <a:rPr lang="en-US" dirty="0"/>
              <a:t>b. Determine whether the organization complied with the provisions of the Uniform Guidance</a:t>
            </a:r>
          </a:p>
          <a:p>
            <a:r>
              <a:rPr lang="en-US" dirty="0"/>
              <a:t>cost rules and CAS (if applicable) as follows:</a:t>
            </a:r>
          </a:p>
          <a:p>
            <a:pPr marL="742950" lvl="1" indent="-285750">
              <a:buFont typeface="Arial" panose="020B0604020202020204" pitchFamily="34" charset="0"/>
              <a:buChar char="•"/>
            </a:pPr>
            <a:r>
              <a:rPr lang="en-US" dirty="0"/>
              <a:t>Direct charges to Federal awards were for allowable costs.</a:t>
            </a:r>
          </a:p>
          <a:p>
            <a:pPr marL="742950" lvl="1" indent="-285750">
              <a:buFont typeface="Arial" panose="020B0604020202020204" pitchFamily="34" charset="0"/>
              <a:buChar char="•"/>
            </a:pPr>
            <a:r>
              <a:rPr lang="en-US" dirty="0"/>
              <a:t>Unallowable costs, determined to be direct costs, should be included in the allocation base for the purpose of computing an indirect cost rate.</a:t>
            </a:r>
          </a:p>
        </p:txBody>
      </p:sp>
      <p:pic>
        <p:nvPicPr>
          <p:cNvPr id="7" name="Picture 6">
            <a:extLst>
              <a:ext uri="{FF2B5EF4-FFF2-40B4-BE49-F238E27FC236}">
                <a16:creationId xmlns:a16="http://schemas.microsoft.com/office/drawing/2014/main" id="{512D96C9-ABFE-45D2-9C9F-CC1037540940}"/>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71351" y="4309877"/>
            <a:ext cx="2762250" cy="1841500"/>
          </a:xfrm>
          <a:prstGeom prst="rect">
            <a:avLst/>
          </a:prstGeom>
        </p:spPr>
      </p:pic>
    </p:spTree>
    <p:extLst>
      <p:ext uri="{BB962C8B-B14F-4D97-AF65-F5344CB8AC3E}">
        <p14:creationId xmlns:p14="http://schemas.microsoft.com/office/powerpoint/2010/main" val="3758550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44EB9-614D-48BA-8EDA-F741D27B6BFD}"/>
              </a:ext>
            </a:extLst>
          </p:cNvPr>
          <p:cNvSpPr>
            <a:spLocks noGrp="1"/>
          </p:cNvSpPr>
          <p:nvPr>
            <p:ph type="title"/>
          </p:nvPr>
        </p:nvSpPr>
        <p:spPr>
          <a:xfrm>
            <a:off x="2286000" y="381000"/>
            <a:ext cx="6705600" cy="625475"/>
          </a:xfrm>
        </p:spPr>
        <p:txBody>
          <a:bodyPr>
            <a:normAutofit/>
          </a:bodyPr>
          <a:lstStyle/>
          <a:p>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Scope of Audit: </a:t>
            </a:r>
            <a:r>
              <a:rPr lang="en-US" sz="2800" dirty="0">
                <a:ln>
                  <a:solidFill>
                    <a:srgbClr val="1F497D"/>
                  </a:solidFill>
                </a:ln>
                <a:solidFill>
                  <a:srgbClr val="00CC00"/>
                </a:solidFill>
                <a:effectLst>
                  <a:outerShdw blurRad="38100" dist="38100" dir="2700000" algn="tl">
                    <a:srgbClr val="000000">
                      <a:alpha val="43137"/>
                    </a:srgbClr>
                  </a:outerShdw>
                </a:effectLst>
                <a:highlight>
                  <a:srgbClr val="FFFF00"/>
                </a:highlight>
                <a:latin typeface="Georgia" pitchFamily="18" charset="0"/>
              </a:rPr>
              <a:t>Financial Statements </a:t>
            </a:r>
          </a:p>
        </p:txBody>
      </p:sp>
      <p:sp>
        <p:nvSpPr>
          <p:cNvPr id="4" name="Slide Number Placeholder 3">
            <a:extLst>
              <a:ext uri="{FF2B5EF4-FFF2-40B4-BE49-F238E27FC236}">
                <a16:creationId xmlns:a16="http://schemas.microsoft.com/office/drawing/2014/main" id="{771D39A5-6589-465C-9AD0-07ED461197F1}"/>
              </a:ext>
            </a:extLst>
          </p:cNvPr>
          <p:cNvSpPr>
            <a:spLocks noGrp="1"/>
          </p:cNvSpPr>
          <p:nvPr>
            <p:ph type="sldNum" sz="quarter" idx="12"/>
          </p:nvPr>
        </p:nvSpPr>
        <p:spPr/>
        <p:txBody>
          <a:bodyPr/>
          <a:lstStyle/>
          <a:p>
            <a:fld id="{85FD3982-C69E-4F65-8542-A30A177EB912}" type="slidenum">
              <a:rPr lang="en-US" smtClean="0"/>
              <a:t>12</a:t>
            </a:fld>
            <a:endParaRPr lang="en-US" dirty="0"/>
          </a:p>
        </p:txBody>
      </p:sp>
      <p:sp>
        <p:nvSpPr>
          <p:cNvPr id="21" name="Content Placeholder 20">
            <a:extLst>
              <a:ext uri="{FF2B5EF4-FFF2-40B4-BE49-F238E27FC236}">
                <a16:creationId xmlns:a16="http://schemas.microsoft.com/office/drawing/2014/main" id="{71AC8060-A785-4566-A6A5-07057017C254}"/>
              </a:ext>
            </a:extLst>
          </p:cNvPr>
          <p:cNvSpPr>
            <a:spLocks noGrp="1"/>
          </p:cNvSpPr>
          <p:nvPr>
            <p:ph idx="1"/>
          </p:nvPr>
        </p:nvSpPr>
        <p:spPr>
          <a:xfrm>
            <a:off x="609600" y="1230598"/>
            <a:ext cx="8212074" cy="4027202"/>
          </a:xfrm>
        </p:spPr>
        <p:txBody>
          <a:bodyPr>
            <a:normAutofit fontScale="85000" lnSpcReduction="20000"/>
          </a:bodyPr>
          <a:lstStyle/>
          <a:p>
            <a:pPr marL="0" indent="0">
              <a:lnSpc>
                <a:spcPct val="107000"/>
              </a:lnSpc>
              <a:spcAft>
                <a:spcPts val="800"/>
              </a:spcAft>
              <a:buNone/>
            </a:pPr>
            <a:r>
              <a:rPr lang="en-US" sz="2400" dirty="0">
                <a:ln>
                  <a:solidFill>
                    <a:srgbClr val="1F497D"/>
                  </a:solidFill>
                </a:ln>
                <a:solidFill>
                  <a:srgbClr val="00CC00"/>
                </a:solidFill>
                <a:effectLst>
                  <a:outerShdw blurRad="38100" dist="38100" dir="2700000" algn="tl">
                    <a:srgbClr val="000000">
                      <a:alpha val="43137"/>
                    </a:srgbClr>
                  </a:outerShdw>
                </a:effectLst>
                <a:latin typeface="Georgia" pitchFamily="18" charset="0"/>
                <a:cs typeface="Times New Roman" panose="02020603050405020304" pitchFamily="18" charset="0"/>
              </a:rPr>
              <a:t>Per 200.507:</a:t>
            </a:r>
          </a:p>
          <a:p>
            <a:pPr marL="0" indent="0">
              <a:buNone/>
            </a:pPr>
            <a:endParaRPr lang="en-US" dirty="0"/>
          </a:p>
          <a:p>
            <a:pPr marL="0" indent="0" algn="just">
              <a:buNone/>
            </a:pPr>
            <a:r>
              <a:rPr lang="en-US" dirty="0"/>
              <a:t>The audit shall determine whether the financial statements of the auditee are presented fairly in all material respects in conformity with generally accepted accounting principles. </a:t>
            </a:r>
          </a:p>
          <a:p>
            <a:pPr marL="0" indent="0" algn="just">
              <a:buNone/>
            </a:pPr>
            <a:endParaRPr lang="en-US" dirty="0"/>
          </a:p>
          <a:p>
            <a:pPr marL="0" indent="0" algn="just">
              <a:buNone/>
            </a:pPr>
            <a:r>
              <a:rPr lang="en-US" dirty="0"/>
              <a:t>The auditor shall also determine whether the schedule of expenditures of Federal awards is presented fairly in all material respects in relation to the auditee’s financial statements taken as a whole.  </a:t>
            </a:r>
          </a:p>
          <a:p>
            <a:pPr marL="0" indent="0">
              <a:buNone/>
            </a:pPr>
            <a:endParaRPr lang="en-US" dirty="0"/>
          </a:p>
          <a:p>
            <a:pPr marL="0" indent="0">
              <a:buNone/>
            </a:pPr>
            <a:r>
              <a:rPr lang="en-US" sz="1900" u="sng" dirty="0">
                <a:solidFill>
                  <a:srgbClr val="0070C0"/>
                </a:solidFill>
              </a:rPr>
              <a:t>Federal Register/Vol. 78 §200.514(b)</a:t>
            </a:r>
          </a:p>
        </p:txBody>
      </p:sp>
    </p:spTree>
    <p:extLst>
      <p:ext uri="{BB962C8B-B14F-4D97-AF65-F5344CB8AC3E}">
        <p14:creationId xmlns:p14="http://schemas.microsoft.com/office/powerpoint/2010/main" val="126184462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9119"/>
            <a:ext cx="6858000" cy="775067"/>
          </a:xfrm>
        </p:spPr>
        <p:txBody>
          <a:bodyPr vert="horz" lIns="91440" tIns="45720" rIns="91440" bIns="45720" rtlCol="0" anchor="ctr">
            <a:noAutofit/>
          </a:bodyPr>
          <a:lstStyle/>
          <a:p>
            <a:pPr algn="ctr"/>
            <a:r>
              <a:rPr lang="en-US" sz="3200" dirty="0" err="1">
                <a:ln>
                  <a:solidFill>
                    <a:srgbClr val="1F497D"/>
                  </a:solidFill>
                </a:ln>
                <a:solidFill>
                  <a:srgbClr val="00CC00"/>
                </a:solidFill>
                <a:effectLst>
                  <a:outerShdw blurRad="38100" dist="38100" dir="2700000" algn="tl">
                    <a:srgbClr val="000000">
                      <a:alpha val="43137"/>
                    </a:srgbClr>
                  </a:outerShdw>
                </a:effectLst>
                <a:latin typeface="Georgia" pitchFamily="18" charset="0"/>
              </a:rPr>
              <a:t>6A</a:t>
            </a: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 PLANNING COMPLIANCE TESTS</a:t>
            </a:r>
          </a:p>
        </p:txBody>
      </p:sp>
      <p:sp>
        <p:nvSpPr>
          <p:cNvPr id="5" name="Slide Number Placeholder 4"/>
          <p:cNvSpPr>
            <a:spLocks noGrp="1"/>
          </p:cNvSpPr>
          <p:nvPr>
            <p:ph type="sldNum" sz="quarter" idx="12"/>
          </p:nvPr>
        </p:nvSpPr>
        <p:spPr/>
        <p:txBody>
          <a:bodyPr/>
          <a:lstStyle/>
          <a:p>
            <a:fld id="{E7A68F15-0688-42D2-881D-37901F0B610E}" type="slidenum">
              <a:rPr lang="en-US" smtClean="0"/>
              <a:pPr/>
              <a:t>120</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E3EB2CE8-97AE-4230-819D-5A0588A9274B}"/>
              </a:ext>
            </a:extLst>
          </p:cNvPr>
          <p:cNvSpPr/>
          <p:nvPr/>
        </p:nvSpPr>
        <p:spPr>
          <a:xfrm>
            <a:off x="152400" y="1033972"/>
            <a:ext cx="8839200" cy="2149306"/>
          </a:xfrm>
          <a:prstGeom prst="rect">
            <a:avLst/>
          </a:prstGeom>
        </p:spPr>
        <p:txBody>
          <a:bodyPr wrap="square">
            <a:spAutoFit/>
          </a:bodyPr>
          <a:lstStyle/>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Rectangle 3">
            <a:extLst>
              <a:ext uri="{FF2B5EF4-FFF2-40B4-BE49-F238E27FC236}">
                <a16:creationId xmlns:a16="http://schemas.microsoft.com/office/drawing/2014/main" id="{7A0BEED6-AE6A-4D4C-8C91-96E8515404CB}"/>
              </a:ext>
            </a:extLst>
          </p:cNvPr>
          <p:cNvSpPr/>
          <p:nvPr/>
        </p:nvSpPr>
        <p:spPr>
          <a:xfrm>
            <a:off x="142875" y="1397625"/>
            <a:ext cx="8915400" cy="4369273"/>
          </a:xfrm>
          <a:prstGeom prst="rect">
            <a:avLst/>
          </a:prstGeom>
        </p:spPr>
        <p:txBody>
          <a:bodyPr wrap="square">
            <a:spAutoFit/>
          </a:bodyPr>
          <a:lstStyle/>
          <a:p>
            <a:pPr>
              <a:lnSpc>
                <a:spcPct val="107000"/>
              </a:lnSpc>
              <a:spcAft>
                <a:spcPts val="800"/>
              </a:spcAft>
            </a:pPr>
            <a:r>
              <a:rPr lang="en-US" u="sng" dirty="0">
                <a:solidFill>
                  <a:srgbClr val="7030A0"/>
                </a:solidFill>
                <a:effectLst>
                  <a:outerShdw blurRad="38100" dist="38100" dir="2700000" algn="tl">
                    <a:srgbClr val="000000">
                      <a:alpha val="43137"/>
                    </a:srgbClr>
                  </a:outerShdw>
                </a:effectLst>
              </a:rPr>
              <a:t>Suggested Internal Control Audit Procedures - Direct Costs</a:t>
            </a:r>
          </a:p>
          <a:p>
            <a:pPr algn="just"/>
            <a:r>
              <a:rPr lang="en-US" dirty="0"/>
              <a:t>a. Using the guidance provided in Part 6 - Internal Control, perform procedures to obtain an</a:t>
            </a:r>
          </a:p>
          <a:p>
            <a:pPr algn="just"/>
            <a:r>
              <a:rPr lang="en-US" dirty="0"/>
              <a:t>understanding of internal control sufficient to plan the audit to support a low assessed level of control risk for the program.</a:t>
            </a:r>
          </a:p>
          <a:p>
            <a:pPr algn="just"/>
            <a:r>
              <a:rPr lang="en-US" dirty="0"/>
              <a:t>b. Plan the testing of internal control to support a low assessed level of control risk for allowable costs/cost principles and perform the testing of internal control as planned. If internal control over some or all of the compliance requirements is likely to be ineffective, see the alternative procedures in the Uniform Guidance, including assessing the control risk at the maximum and considering whether additional compliance tests and reporting are required because of ineffective internal control.</a:t>
            </a:r>
          </a:p>
          <a:p>
            <a:pPr algn="just"/>
            <a:r>
              <a:rPr lang="en-US" dirty="0"/>
              <a:t>c. Consider the results of the testing of internal control in assessing the risk of noncompliance.</a:t>
            </a:r>
          </a:p>
          <a:p>
            <a:pPr algn="just"/>
            <a:endParaRPr lang="en-US" dirty="0"/>
          </a:p>
          <a:p>
            <a:pPr algn="just"/>
            <a:r>
              <a:rPr lang="en-US" dirty="0"/>
              <a:t>Use this as the basis for determining the nature, timing, and extent (e.g., number of</a:t>
            </a:r>
          </a:p>
          <a:p>
            <a:pPr algn="just"/>
            <a:r>
              <a:rPr lang="en-US" dirty="0"/>
              <a:t>transactions to be selected) of substantive tests of compliance.</a:t>
            </a:r>
          </a:p>
        </p:txBody>
      </p:sp>
    </p:spTree>
    <p:extLst>
      <p:ext uri="{BB962C8B-B14F-4D97-AF65-F5344CB8AC3E}">
        <p14:creationId xmlns:p14="http://schemas.microsoft.com/office/powerpoint/2010/main" val="354120749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9119"/>
            <a:ext cx="6858000" cy="775067"/>
          </a:xfrm>
        </p:spPr>
        <p:txBody>
          <a:bodyPr vert="horz" lIns="91440" tIns="45720" rIns="91440" bIns="45720" rtlCol="0" anchor="ctr">
            <a:noAutofit/>
          </a:bodyPr>
          <a:lstStyle/>
          <a:p>
            <a:pPr algn="ctr"/>
            <a:r>
              <a:rPr lang="en-US" sz="3200" dirty="0" err="1">
                <a:ln>
                  <a:solidFill>
                    <a:srgbClr val="1F497D"/>
                  </a:solidFill>
                </a:ln>
                <a:solidFill>
                  <a:srgbClr val="00CC00"/>
                </a:solidFill>
                <a:effectLst>
                  <a:outerShdw blurRad="38100" dist="38100" dir="2700000" algn="tl">
                    <a:srgbClr val="000000">
                      <a:alpha val="43137"/>
                    </a:srgbClr>
                  </a:outerShdw>
                </a:effectLst>
                <a:latin typeface="Georgia" pitchFamily="18" charset="0"/>
              </a:rPr>
              <a:t>6A</a:t>
            </a: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 PLANNING COMPLIANCE TESTS</a:t>
            </a:r>
          </a:p>
        </p:txBody>
      </p:sp>
      <p:sp>
        <p:nvSpPr>
          <p:cNvPr id="5" name="Slide Number Placeholder 4"/>
          <p:cNvSpPr>
            <a:spLocks noGrp="1"/>
          </p:cNvSpPr>
          <p:nvPr>
            <p:ph type="sldNum" sz="quarter" idx="12"/>
          </p:nvPr>
        </p:nvSpPr>
        <p:spPr/>
        <p:txBody>
          <a:bodyPr/>
          <a:lstStyle/>
          <a:p>
            <a:fld id="{E7A68F15-0688-42D2-881D-37901F0B610E}" type="slidenum">
              <a:rPr lang="en-US" smtClean="0"/>
              <a:pPr/>
              <a:t>121</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E3EB2CE8-97AE-4230-819D-5A0588A9274B}"/>
              </a:ext>
            </a:extLst>
          </p:cNvPr>
          <p:cNvSpPr/>
          <p:nvPr/>
        </p:nvSpPr>
        <p:spPr>
          <a:xfrm>
            <a:off x="152400" y="1033972"/>
            <a:ext cx="8839200" cy="2149306"/>
          </a:xfrm>
          <a:prstGeom prst="rect">
            <a:avLst/>
          </a:prstGeom>
        </p:spPr>
        <p:txBody>
          <a:bodyPr wrap="square">
            <a:spAutoFit/>
          </a:bodyPr>
          <a:lstStyle/>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Rectangle 3">
            <a:extLst>
              <a:ext uri="{FF2B5EF4-FFF2-40B4-BE49-F238E27FC236}">
                <a16:creationId xmlns:a16="http://schemas.microsoft.com/office/drawing/2014/main" id="{7A0BEED6-AE6A-4D4C-8C91-96E8515404CB}"/>
              </a:ext>
            </a:extLst>
          </p:cNvPr>
          <p:cNvSpPr/>
          <p:nvPr/>
        </p:nvSpPr>
        <p:spPr>
          <a:xfrm>
            <a:off x="142875" y="1397625"/>
            <a:ext cx="8915400" cy="4707827"/>
          </a:xfrm>
          <a:prstGeom prst="rect">
            <a:avLst/>
          </a:prstGeom>
        </p:spPr>
        <p:txBody>
          <a:bodyPr wrap="square">
            <a:spAutoFit/>
          </a:bodyPr>
          <a:lstStyle/>
          <a:p>
            <a:pPr>
              <a:lnSpc>
                <a:spcPct val="107000"/>
              </a:lnSpc>
              <a:spcAft>
                <a:spcPts val="800"/>
              </a:spcAft>
            </a:pPr>
            <a:r>
              <a:rPr lang="en-US" u="sng" dirty="0">
                <a:solidFill>
                  <a:srgbClr val="7030A0"/>
                </a:solidFill>
                <a:effectLst>
                  <a:outerShdw blurRad="38100" dist="38100" dir="2700000" algn="tl">
                    <a:srgbClr val="000000">
                      <a:alpha val="43137"/>
                    </a:srgbClr>
                  </a:outerShdw>
                </a:effectLst>
              </a:rPr>
              <a:t>Suggested Compliance Audit Procedures - Direct Costs</a:t>
            </a:r>
          </a:p>
          <a:p>
            <a:r>
              <a:rPr lang="en-US" sz="1600" dirty="0"/>
              <a:t>Test direct costs charged to Federal awards with the following criteria:</a:t>
            </a:r>
          </a:p>
          <a:p>
            <a:r>
              <a:rPr lang="en-US" sz="1600" dirty="0"/>
              <a:t>1. Costs were approved by the Federal awarding agency, if required.</a:t>
            </a:r>
          </a:p>
          <a:p>
            <a:r>
              <a:rPr lang="en-US" sz="1600" dirty="0"/>
              <a:t>2. Costs conform to the allowability of cost provisions of A-122, or limitations in the program</a:t>
            </a:r>
          </a:p>
          <a:p>
            <a:r>
              <a:rPr lang="en-US" sz="1600" dirty="0"/>
              <a:t>agreement, program regulations, or program statute.</a:t>
            </a:r>
          </a:p>
          <a:p>
            <a:r>
              <a:rPr lang="en-US" sz="1600" dirty="0"/>
              <a:t>3. Costs represent charges for actual costs, not budgeted or projected amounts.</a:t>
            </a:r>
          </a:p>
          <a:p>
            <a:r>
              <a:rPr lang="en-US" sz="1600" dirty="0"/>
              <a:t>4. Costs are given consistent accounting treatment within and between accounting periods.</a:t>
            </a:r>
          </a:p>
          <a:p>
            <a:r>
              <a:rPr lang="en-US" sz="1600" dirty="0"/>
              <a:t>Consistency in accounting requires that costs incurred for the same purpose, in like</a:t>
            </a:r>
          </a:p>
          <a:p>
            <a:r>
              <a:rPr lang="en-US" sz="1600" dirty="0"/>
              <a:t>circumstances, be treated as either direct costs only or indirect costs only with respect to final</a:t>
            </a:r>
          </a:p>
          <a:p>
            <a:r>
              <a:rPr lang="en-US" sz="1600" dirty="0"/>
              <a:t>cost objectives.</a:t>
            </a:r>
          </a:p>
          <a:p>
            <a:r>
              <a:rPr lang="en-US" sz="1600" dirty="0"/>
              <a:t>5. Costs are calculated in conformity with generally accepted accounting principles, or CAS when</a:t>
            </a:r>
          </a:p>
          <a:p>
            <a:r>
              <a:rPr lang="en-US" sz="1600" dirty="0"/>
              <a:t>required.</a:t>
            </a:r>
          </a:p>
          <a:p>
            <a:r>
              <a:rPr lang="en-US" sz="1600" dirty="0"/>
              <a:t>6. Costs are not used to meet cost-sharing requirements of other federally supported activities.</a:t>
            </a:r>
          </a:p>
          <a:p>
            <a:r>
              <a:rPr lang="en-US" sz="1600" dirty="0"/>
              <a:t>7. Costs are net of all applicable credits, e.g., volume or cash discounts, insurance recoveries,</a:t>
            </a:r>
          </a:p>
          <a:p>
            <a:r>
              <a:rPr lang="en-US" sz="1600" dirty="0"/>
              <a:t>refunds, rebates, trade-ins, adjustments for checks not cashed, and scrap sales.</a:t>
            </a:r>
          </a:p>
          <a:p>
            <a:r>
              <a:rPr lang="en-US" sz="1600" dirty="0"/>
              <a:t>8. Costs are not included as both a direct billing and as a component of indirect costs.</a:t>
            </a:r>
          </a:p>
          <a:p>
            <a:r>
              <a:rPr lang="en-US" sz="1600" dirty="0"/>
              <a:t>9. Costs are supported by appropriate documentation, such as approved purchase orders,</a:t>
            </a:r>
          </a:p>
          <a:p>
            <a:pPr algn="just"/>
            <a:endParaRPr lang="en-US" dirty="0"/>
          </a:p>
        </p:txBody>
      </p:sp>
    </p:spTree>
    <p:extLst>
      <p:ext uri="{BB962C8B-B14F-4D97-AF65-F5344CB8AC3E}">
        <p14:creationId xmlns:p14="http://schemas.microsoft.com/office/powerpoint/2010/main" val="156465763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9119"/>
            <a:ext cx="6858000" cy="775067"/>
          </a:xfrm>
        </p:spPr>
        <p:txBody>
          <a:bodyPr vert="horz" lIns="91440" tIns="45720" rIns="91440" bIns="45720" rtlCol="0" anchor="ctr">
            <a:noAutofit/>
          </a:body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6B. SAMPLE SIZE &amp; SELECTION</a:t>
            </a:r>
          </a:p>
        </p:txBody>
      </p:sp>
      <p:sp>
        <p:nvSpPr>
          <p:cNvPr id="5" name="Slide Number Placeholder 4"/>
          <p:cNvSpPr>
            <a:spLocks noGrp="1"/>
          </p:cNvSpPr>
          <p:nvPr>
            <p:ph type="sldNum" sz="quarter" idx="12"/>
          </p:nvPr>
        </p:nvSpPr>
        <p:spPr/>
        <p:txBody>
          <a:bodyPr/>
          <a:lstStyle/>
          <a:p>
            <a:fld id="{E7A68F15-0688-42D2-881D-37901F0B610E}" type="slidenum">
              <a:rPr lang="en-US" smtClean="0"/>
              <a:pPr/>
              <a:t>122</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E3EB2CE8-97AE-4230-819D-5A0588A9274B}"/>
              </a:ext>
            </a:extLst>
          </p:cNvPr>
          <p:cNvSpPr/>
          <p:nvPr/>
        </p:nvSpPr>
        <p:spPr>
          <a:xfrm>
            <a:off x="152400" y="1033972"/>
            <a:ext cx="8839200" cy="2149306"/>
          </a:xfrm>
          <a:prstGeom prst="rect">
            <a:avLst/>
          </a:prstGeom>
        </p:spPr>
        <p:txBody>
          <a:bodyPr wrap="square">
            <a:spAutoFit/>
          </a:bodyPr>
          <a:lstStyle/>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Rectangle 3">
            <a:extLst>
              <a:ext uri="{FF2B5EF4-FFF2-40B4-BE49-F238E27FC236}">
                <a16:creationId xmlns:a16="http://schemas.microsoft.com/office/drawing/2014/main" id="{9AC1AE2F-9637-4380-8E44-098B0F88C77F}"/>
              </a:ext>
            </a:extLst>
          </p:cNvPr>
          <p:cNvSpPr/>
          <p:nvPr/>
        </p:nvSpPr>
        <p:spPr>
          <a:xfrm>
            <a:off x="152400" y="1579467"/>
            <a:ext cx="8839200" cy="1663597"/>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For the compliance requirement "Allowable Costs," the auditor should be using a variable sample. </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For most of the other requirements, the variable sample size and the attribute sample size will probably be the same. For allowable costs, the sample size and method of selection may be different.</a:t>
            </a:r>
          </a:p>
        </p:txBody>
      </p:sp>
      <p:pic>
        <p:nvPicPr>
          <p:cNvPr id="7" name="Picture 6">
            <a:extLst>
              <a:ext uri="{FF2B5EF4-FFF2-40B4-BE49-F238E27FC236}">
                <a16:creationId xmlns:a16="http://schemas.microsoft.com/office/drawing/2014/main" id="{12FD2894-8DDC-46B0-8F4C-EE721B8F459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133599" y="3581401"/>
            <a:ext cx="2992031" cy="2171300"/>
          </a:xfrm>
          <a:prstGeom prst="rect">
            <a:avLst/>
          </a:prstGeom>
        </p:spPr>
      </p:pic>
    </p:spTree>
    <p:extLst>
      <p:ext uri="{BB962C8B-B14F-4D97-AF65-F5344CB8AC3E}">
        <p14:creationId xmlns:p14="http://schemas.microsoft.com/office/powerpoint/2010/main" val="109777256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9119"/>
            <a:ext cx="6858000" cy="775067"/>
          </a:xfrm>
        </p:spPr>
        <p:txBody>
          <a:bodyPr vert="horz" lIns="91440" tIns="45720" rIns="91440" bIns="45720" rtlCol="0" anchor="ctr">
            <a:noAutofit/>
          </a:body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6B. SAMPLE SIZE &amp; SELECTION</a:t>
            </a:r>
          </a:p>
        </p:txBody>
      </p:sp>
      <p:sp>
        <p:nvSpPr>
          <p:cNvPr id="5" name="Slide Number Placeholder 4"/>
          <p:cNvSpPr>
            <a:spLocks noGrp="1"/>
          </p:cNvSpPr>
          <p:nvPr>
            <p:ph type="sldNum" sz="quarter" idx="12"/>
          </p:nvPr>
        </p:nvSpPr>
        <p:spPr/>
        <p:txBody>
          <a:bodyPr/>
          <a:lstStyle/>
          <a:p>
            <a:fld id="{E7A68F15-0688-42D2-881D-37901F0B610E}" type="slidenum">
              <a:rPr lang="en-US" smtClean="0"/>
              <a:pPr/>
              <a:t>123</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E3EB2CE8-97AE-4230-819D-5A0588A9274B}"/>
              </a:ext>
            </a:extLst>
          </p:cNvPr>
          <p:cNvSpPr/>
          <p:nvPr/>
        </p:nvSpPr>
        <p:spPr>
          <a:xfrm>
            <a:off x="152400" y="1033972"/>
            <a:ext cx="8839200" cy="2149306"/>
          </a:xfrm>
          <a:prstGeom prst="rect">
            <a:avLst/>
          </a:prstGeom>
        </p:spPr>
        <p:txBody>
          <a:bodyPr wrap="square">
            <a:spAutoFit/>
          </a:bodyPr>
          <a:lstStyle/>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6" name="Picture 5">
            <a:extLst>
              <a:ext uri="{FF2B5EF4-FFF2-40B4-BE49-F238E27FC236}">
                <a16:creationId xmlns:a16="http://schemas.microsoft.com/office/drawing/2014/main" id="{A630FC91-84A0-496B-AA5A-53CD5A4A8CAA}"/>
              </a:ext>
            </a:extLst>
          </p:cNvPr>
          <p:cNvPicPr>
            <a:picLocks noChangeAspect="1"/>
          </p:cNvPicPr>
          <p:nvPr/>
        </p:nvPicPr>
        <p:blipFill>
          <a:blip r:embed="rId5"/>
          <a:stretch>
            <a:fillRect/>
          </a:stretch>
        </p:blipFill>
        <p:spPr>
          <a:xfrm>
            <a:off x="114300" y="1219200"/>
            <a:ext cx="8052594" cy="2468114"/>
          </a:xfrm>
          <a:prstGeom prst="rect">
            <a:avLst/>
          </a:prstGeom>
        </p:spPr>
      </p:pic>
      <p:pic>
        <p:nvPicPr>
          <p:cNvPr id="7" name="Picture 6">
            <a:extLst>
              <a:ext uri="{FF2B5EF4-FFF2-40B4-BE49-F238E27FC236}">
                <a16:creationId xmlns:a16="http://schemas.microsoft.com/office/drawing/2014/main" id="{701271DD-7FE0-4FB7-9935-31981EF0C721}"/>
              </a:ext>
            </a:extLst>
          </p:cNvPr>
          <p:cNvPicPr>
            <a:picLocks noChangeAspect="1"/>
          </p:cNvPicPr>
          <p:nvPr/>
        </p:nvPicPr>
        <p:blipFill>
          <a:blip r:embed="rId6"/>
          <a:stretch>
            <a:fillRect/>
          </a:stretch>
        </p:blipFill>
        <p:spPr>
          <a:xfrm>
            <a:off x="38447" y="3933006"/>
            <a:ext cx="5362228" cy="1953640"/>
          </a:xfrm>
          <a:prstGeom prst="rect">
            <a:avLst/>
          </a:prstGeom>
        </p:spPr>
      </p:pic>
      <p:pic>
        <p:nvPicPr>
          <p:cNvPr id="9" name="Picture 8">
            <a:extLst>
              <a:ext uri="{FF2B5EF4-FFF2-40B4-BE49-F238E27FC236}">
                <a16:creationId xmlns:a16="http://schemas.microsoft.com/office/drawing/2014/main" id="{991BDCB6-1DB4-47F8-98CA-9FF94A06E2F2}"/>
              </a:ext>
            </a:extLst>
          </p:cNvPr>
          <p:cNvPicPr>
            <a:picLocks noChangeAspect="1"/>
          </p:cNvPicPr>
          <p:nvPr/>
        </p:nvPicPr>
        <p:blipFill>
          <a:blip r:embed="rId7"/>
          <a:stretch>
            <a:fillRect/>
          </a:stretch>
        </p:blipFill>
        <p:spPr>
          <a:xfrm>
            <a:off x="4748212" y="4374438"/>
            <a:ext cx="4243388" cy="1738850"/>
          </a:xfrm>
          <a:prstGeom prst="rect">
            <a:avLst/>
          </a:prstGeom>
        </p:spPr>
      </p:pic>
    </p:spTree>
    <p:extLst>
      <p:ext uri="{BB962C8B-B14F-4D97-AF65-F5344CB8AC3E}">
        <p14:creationId xmlns:p14="http://schemas.microsoft.com/office/powerpoint/2010/main" val="300965681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9119"/>
            <a:ext cx="6858000" cy="775067"/>
          </a:xfrm>
        </p:spPr>
        <p:txBody>
          <a:bodyPr vert="horz" lIns="91440" tIns="45720" rIns="91440" bIns="45720" rtlCol="0" anchor="ctr">
            <a:noAutofit/>
          </a:body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EXAMPLE</a:t>
            </a:r>
          </a:p>
        </p:txBody>
      </p:sp>
      <p:sp>
        <p:nvSpPr>
          <p:cNvPr id="5" name="Slide Number Placeholder 4"/>
          <p:cNvSpPr>
            <a:spLocks noGrp="1"/>
          </p:cNvSpPr>
          <p:nvPr>
            <p:ph type="sldNum" sz="quarter" idx="12"/>
          </p:nvPr>
        </p:nvSpPr>
        <p:spPr/>
        <p:txBody>
          <a:bodyPr/>
          <a:lstStyle/>
          <a:p>
            <a:fld id="{E7A68F15-0688-42D2-881D-37901F0B610E}" type="slidenum">
              <a:rPr lang="en-US" smtClean="0"/>
              <a:pPr/>
              <a:t>124</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E3EB2CE8-97AE-4230-819D-5A0588A9274B}"/>
              </a:ext>
            </a:extLst>
          </p:cNvPr>
          <p:cNvSpPr/>
          <p:nvPr/>
        </p:nvSpPr>
        <p:spPr>
          <a:xfrm>
            <a:off x="152400" y="1033972"/>
            <a:ext cx="8839200" cy="2149306"/>
          </a:xfrm>
          <a:prstGeom prst="rect">
            <a:avLst/>
          </a:prstGeom>
        </p:spPr>
        <p:txBody>
          <a:bodyPr wrap="square">
            <a:spAutoFit/>
          </a:bodyPr>
          <a:lstStyle/>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Rectangle 3">
            <a:extLst>
              <a:ext uri="{FF2B5EF4-FFF2-40B4-BE49-F238E27FC236}">
                <a16:creationId xmlns:a16="http://schemas.microsoft.com/office/drawing/2014/main" id="{30FF7B6D-87FE-417D-8EC2-76B67C8E43DF}"/>
              </a:ext>
            </a:extLst>
          </p:cNvPr>
          <p:cNvSpPr/>
          <p:nvPr/>
        </p:nvSpPr>
        <p:spPr>
          <a:xfrm>
            <a:off x="76200" y="1033972"/>
            <a:ext cx="9067800" cy="5095241"/>
          </a:xfrm>
          <a:prstGeom prst="rect">
            <a:avLst/>
          </a:prstGeom>
        </p:spPr>
        <p:txBody>
          <a:bodyPr wrap="square">
            <a:spAutoFit/>
          </a:bodyPr>
          <a:lstStyle/>
          <a:p>
            <a:pPr>
              <a:lnSpc>
                <a:spcPct val="107000"/>
              </a:lnSpc>
              <a:spcAft>
                <a:spcPts val="800"/>
              </a:spcAft>
            </a:pPr>
            <a:r>
              <a:rPr lang="en-US" sz="1600" u="sng" dirty="0">
                <a:solidFill>
                  <a:srgbClr val="7030A0"/>
                </a:solidFill>
                <a:effectLst>
                  <a:outerShdw blurRad="38100" dist="38100" dir="2700000" algn="tl">
                    <a:srgbClr val="000000">
                      <a:alpha val="43137"/>
                    </a:srgbClr>
                  </a:outerShdw>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Cash Management</a:t>
            </a:r>
          </a:p>
          <a:p>
            <a:pPr algn="just">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The requirement here is that the auditee has a cash flow system that is compliant with the applicable laws and regulations for the federal programs. Assume we have an expenditure-driven grant, meaning that the cash must actually have been spent prior to the auditee drawing down the federal funds. The population then is the draw-down requests. How many are there in a given year?</a:t>
            </a:r>
          </a:p>
          <a:p>
            <a:pPr algn="just">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Assume one per month for a total of 12. How many would we sample? According to the Audit Guide, the sample should be between 2 and 4. Attribute sampling is binary. This would apply to cash draw-downs; the auditee either has a cash-flow working paper, or they do not. The auditor would then test the sample.</a:t>
            </a:r>
          </a:p>
          <a:p>
            <a:pPr algn="just">
              <a:lnSpc>
                <a:spcPct val="107000"/>
              </a:lnSpc>
              <a:spcAft>
                <a:spcPts val="800"/>
              </a:spcAft>
            </a:pP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If they do not have the working paper, then this would result in a control deficiency; if they do have it, the auditor should test it for compliance.</a:t>
            </a:r>
          </a:p>
          <a:p>
            <a:pPr algn="just">
              <a:lnSpc>
                <a:spcPct val="107000"/>
              </a:lnSpc>
              <a:spcAft>
                <a:spcPts val="800"/>
              </a:spcAft>
            </a:pP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In the 2007 Report on National Single Audit Sampling Report, auditors were criticized for not testing cash management. Specifically, some auditors do not think that cash management needs to be tested when it is an expenditure-driven grant, i.e., the grantee must expend the money before drawing it down. This is a fallacy and if cash management is one of the specified requirements an auditor cannot just say N/A and go on his way. </a:t>
            </a:r>
          </a:p>
          <a:p>
            <a:pPr algn="just">
              <a:lnSpc>
                <a:spcPct val="107000"/>
              </a:lnSpc>
              <a:spcAft>
                <a:spcPts val="800"/>
              </a:spcAft>
            </a:pP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This requirement has a direct and material effect and must be tested. Grantees have been known to draw down money before expending it.</a:t>
            </a:r>
          </a:p>
          <a:p>
            <a:pPr>
              <a:lnSpc>
                <a:spcPct val="107000"/>
              </a:lnSpc>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43225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9119"/>
            <a:ext cx="6858000" cy="775067"/>
          </a:xfrm>
        </p:spPr>
        <p:txBody>
          <a:bodyPr vert="horz" lIns="91440" tIns="45720" rIns="91440" bIns="45720" rtlCol="0" anchor="ctr">
            <a:noAutofit/>
          </a:body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EXAMPLE</a:t>
            </a:r>
          </a:p>
        </p:txBody>
      </p:sp>
      <p:sp>
        <p:nvSpPr>
          <p:cNvPr id="5" name="Slide Number Placeholder 4"/>
          <p:cNvSpPr>
            <a:spLocks noGrp="1"/>
          </p:cNvSpPr>
          <p:nvPr>
            <p:ph type="sldNum" sz="quarter" idx="12"/>
          </p:nvPr>
        </p:nvSpPr>
        <p:spPr/>
        <p:txBody>
          <a:bodyPr/>
          <a:lstStyle/>
          <a:p>
            <a:fld id="{E7A68F15-0688-42D2-881D-37901F0B610E}" type="slidenum">
              <a:rPr lang="en-US" smtClean="0"/>
              <a:pPr/>
              <a:t>125</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E3EB2CE8-97AE-4230-819D-5A0588A9274B}"/>
              </a:ext>
            </a:extLst>
          </p:cNvPr>
          <p:cNvSpPr/>
          <p:nvPr/>
        </p:nvSpPr>
        <p:spPr>
          <a:xfrm>
            <a:off x="152400" y="1033972"/>
            <a:ext cx="8839200" cy="2149306"/>
          </a:xfrm>
          <a:prstGeom prst="rect">
            <a:avLst/>
          </a:prstGeom>
        </p:spPr>
        <p:txBody>
          <a:bodyPr wrap="square">
            <a:spAutoFit/>
          </a:bodyPr>
          <a:lstStyle/>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Rectangle 3">
            <a:extLst>
              <a:ext uri="{FF2B5EF4-FFF2-40B4-BE49-F238E27FC236}">
                <a16:creationId xmlns:a16="http://schemas.microsoft.com/office/drawing/2014/main" id="{30FF7B6D-87FE-417D-8EC2-76B67C8E43DF}"/>
              </a:ext>
            </a:extLst>
          </p:cNvPr>
          <p:cNvSpPr/>
          <p:nvPr/>
        </p:nvSpPr>
        <p:spPr>
          <a:xfrm>
            <a:off x="38100" y="1066800"/>
            <a:ext cx="9067800" cy="5069914"/>
          </a:xfrm>
          <a:prstGeom prst="rect">
            <a:avLst/>
          </a:prstGeom>
        </p:spPr>
        <p:txBody>
          <a:bodyPr wrap="square">
            <a:spAutoFit/>
          </a:bodyPr>
          <a:lstStyle/>
          <a:p>
            <a:pPr>
              <a:lnSpc>
                <a:spcPct val="107000"/>
              </a:lnSpc>
              <a:spcAft>
                <a:spcPts val="800"/>
              </a:spcAft>
            </a:pPr>
            <a:r>
              <a:rPr lang="en-US" sz="16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Cash Management</a:t>
            </a:r>
          </a:p>
          <a:p>
            <a:pPr algn="just">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The following are five sampling methods that auditors currently use:</a:t>
            </a:r>
          </a:p>
          <a:p>
            <a:pPr algn="just">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 Random</a:t>
            </a:r>
          </a:p>
          <a:p>
            <a:pPr algn="just">
              <a:lnSpc>
                <a:spcPct val="107000"/>
              </a:lnSpc>
              <a:spcAft>
                <a:spcPts val="800"/>
              </a:spcAft>
            </a:pP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 Stratified random</a:t>
            </a:r>
          </a:p>
          <a:p>
            <a:pPr algn="just">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 Systematic</a:t>
            </a:r>
          </a:p>
          <a:p>
            <a:pPr algn="just">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 Block</a:t>
            </a:r>
          </a:p>
          <a:p>
            <a:pPr algn="just">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 Haphazard</a:t>
            </a:r>
          </a:p>
          <a:p>
            <a:pPr algn="just">
              <a:lnSpc>
                <a:spcPct val="107000"/>
              </a:lnSpc>
              <a:spcAft>
                <a:spcPts val="800"/>
              </a:spcAft>
            </a:pP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first two methods are acceptable methods and can be used in selecting a sample for testing internal controls. The second method would be the best choice when performing a dual test of controls and compliance involving amounts.</a:t>
            </a:r>
          </a:p>
          <a:p>
            <a:pPr algn="just">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Systematic sampling would also be an acceptable method; however, for a pure controls test, it is probably not the best method.</a:t>
            </a:r>
          </a:p>
          <a:p>
            <a:pPr algn="just">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Methods 4 and 5 are questionable at best. Method 4 has the characteristic of excluding the blocks not selected from the sample, and the only conclusion that the auditor can draw is to the block versus the entire population.</a:t>
            </a:r>
          </a:p>
          <a:p>
            <a:pPr algn="just">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Method 5 cannot be evaluated statistically, so one might question whether it is logical to use it and evaluate it non-statistically. If this method is used, the sampling units must be selected without any conscious bias. It does not consist of sampling units selected in a careless manner; rather, it is selected in a manner that can be expected to be representative of the population.</a:t>
            </a:r>
          </a:p>
        </p:txBody>
      </p:sp>
    </p:spTree>
    <p:extLst>
      <p:ext uri="{BB962C8B-B14F-4D97-AF65-F5344CB8AC3E}">
        <p14:creationId xmlns:p14="http://schemas.microsoft.com/office/powerpoint/2010/main" val="230862166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9119"/>
            <a:ext cx="6858000" cy="775067"/>
          </a:xfrm>
        </p:spPr>
        <p:txBody>
          <a:bodyPr vert="horz" lIns="91440" tIns="45720" rIns="91440" bIns="45720" rtlCol="0" anchor="ctr">
            <a:noAutofit/>
          </a:body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QUESTION</a:t>
            </a:r>
          </a:p>
        </p:txBody>
      </p:sp>
      <p:sp>
        <p:nvSpPr>
          <p:cNvPr id="5" name="Slide Number Placeholder 4"/>
          <p:cNvSpPr>
            <a:spLocks noGrp="1"/>
          </p:cNvSpPr>
          <p:nvPr>
            <p:ph type="sldNum" sz="quarter" idx="12"/>
          </p:nvPr>
        </p:nvSpPr>
        <p:spPr/>
        <p:txBody>
          <a:bodyPr/>
          <a:lstStyle/>
          <a:p>
            <a:fld id="{E7A68F15-0688-42D2-881D-37901F0B610E}" type="slidenum">
              <a:rPr lang="en-US" smtClean="0"/>
              <a:pPr/>
              <a:t>126</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E3EB2CE8-97AE-4230-819D-5A0588A9274B}"/>
              </a:ext>
            </a:extLst>
          </p:cNvPr>
          <p:cNvSpPr/>
          <p:nvPr/>
        </p:nvSpPr>
        <p:spPr>
          <a:xfrm>
            <a:off x="152400" y="1033972"/>
            <a:ext cx="8839200" cy="2149306"/>
          </a:xfrm>
          <a:prstGeom prst="rect">
            <a:avLst/>
          </a:prstGeom>
        </p:spPr>
        <p:txBody>
          <a:bodyPr wrap="square">
            <a:spAutoFit/>
          </a:bodyPr>
          <a:lstStyle/>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Rectangle 3">
            <a:extLst>
              <a:ext uri="{FF2B5EF4-FFF2-40B4-BE49-F238E27FC236}">
                <a16:creationId xmlns:a16="http://schemas.microsoft.com/office/drawing/2014/main" id="{30FF7B6D-87FE-417D-8EC2-76B67C8E43DF}"/>
              </a:ext>
            </a:extLst>
          </p:cNvPr>
          <p:cNvSpPr/>
          <p:nvPr/>
        </p:nvSpPr>
        <p:spPr>
          <a:xfrm>
            <a:off x="38100" y="1066800"/>
            <a:ext cx="9067800" cy="2308324"/>
          </a:xfrm>
          <a:prstGeom prst="rect">
            <a:avLst/>
          </a:prstGeom>
        </p:spPr>
        <p:txBody>
          <a:bodyPr wrap="square">
            <a:spAutoFit/>
          </a:bodyPr>
          <a:lstStyle/>
          <a:p>
            <a:pPr lvl="0"/>
            <a:r>
              <a:rPr lang="en-US" dirty="0"/>
              <a:t>With respect to planning a sample of major program expenditures, what should the auditor ensure about the population to limit the risk of making erroneous conclusions about the population?</a:t>
            </a:r>
          </a:p>
          <a:p>
            <a:pPr lvl="0"/>
            <a:endParaRPr lang="en-US" dirty="0"/>
          </a:p>
          <a:p>
            <a:pPr marL="342900" indent="-342900">
              <a:buAutoNum type="alphaLcPeriod"/>
            </a:pPr>
            <a:r>
              <a:rPr lang="en-US" dirty="0"/>
              <a:t>Dollar amount of items in population. </a:t>
            </a:r>
          </a:p>
          <a:p>
            <a:pPr marL="342900" indent="-342900">
              <a:buAutoNum type="alphaLcPeriod"/>
            </a:pPr>
            <a:r>
              <a:rPr lang="en-US" dirty="0"/>
              <a:t>Consistency of population.  </a:t>
            </a:r>
          </a:p>
          <a:p>
            <a:pPr marL="342900" indent="-342900">
              <a:buAutoNum type="alphaLcPeriod"/>
            </a:pPr>
            <a:r>
              <a:rPr lang="en-US" dirty="0"/>
              <a:t>Completeness of population. </a:t>
            </a:r>
          </a:p>
          <a:p>
            <a:pPr marL="342900" indent="-342900">
              <a:buAutoNum type="alphaLcPeriod"/>
            </a:pPr>
            <a:r>
              <a:rPr lang="en-US" dirty="0"/>
              <a:t>Size of population.</a:t>
            </a:r>
          </a:p>
        </p:txBody>
      </p:sp>
    </p:spTree>
    <p:extLst>
      <p:ext uri="{BB962C8B-B14F-4D97-AF65-F5344CB8AC3E}">
        <p14:creationId xmlns:p14="http://schemas.microsoft.com/office/powerpoint/2010/main" val="345131978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99119"/>
            <a:ext cx="6781800" cy="775067"/>
          </a:xfrm>
        </p:spPr>
        <p:txBody>
          <a:bodyPr vert="horz" lIns="91440" tIns="45720" rIns="91440" bIns="45720" rtlCol="0" anchor="ctr">
            <a:noAutofit/>
          </a:body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6C. PLANNING CONTROLS TESTS</a:t>
            </a:r>
          </a:p>
        </p:txBody>
      </p:sp>
      <p:sp>
        <p:nvSpPr>
          <p:cNvPr id="5" name="Slide Number Placeholder 4"/>
          <p:cNvSpPr>
            <a:spLocks noGrp="1"/>
          </p:cNvSpPr>
          <p:nvPr>
            <p:ph type="sldNum" sz="quarter" idx="12"/>
          </p:nvPr>
        </p:nvSpPr>
        <p:spPr/>
        <p:txBody>
          <a:bodyPr/>
          <a:lstStyle/>
          <a:p>
            <a:fld id="{E7A68F15-0688-42D2-881D-37901F0B610E}" type="slidenum">
              <a:rPr lang="en-US" smtClean="0"/>
              <a:pPr/>
              <a:t>127</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E3EB2CE8-97AE-4230-819D-5A0588A9274B}"/>
              </a:ext>
            </a:extLst>
          </p:cNvPr>
          <p:cNvSpPr/>
          <p:nvPr/>
        </p:nvSpPr>
        <p:spPr>
          <a:xfrm>
            <a:off x="152400" y="1033972"/>
            <a:ext cx="8839200" cy="2149306"/>
          </a:xfrm>
          <a:prstGeom prst="rect">
            <a:avLst/>
          </a:prstGeom>
        </p:spPr>
        <p:txBody>
          <a:bodyPr wrap="square">
            <a:spAutoFit/>
          </a:bodyPr>
          <a:lstStyle/>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Rectangle 3">
            <a:extLst>
              <a:ext uri="{FF2B5EF4-FFF2-40B4-BE49-F238E27FC236}">
                <a16:creationId xmlns:a16="http://schemas.microsoft.com/office/drawing/2014/main" id="{FB8809C1-3121-4AAE-B9E4-671C148D6061}"/>
              </a:ext>
            </a:extLst>
          </p:cNvPr>
          <p:cNvSpPr/>
          <p:nvPr/>
        </p:nvSpPr>
        <p:spPr>
          <a:xfrm>
            <a:off x="457200" y="947110"/>
            <a:ext cx="4572000" cy="1186607"/>
          </a:xfrm>
          <a:prstGeom prst="rect">
            <a:avLst/>
          </a:prstGeom>
        </p:spPr>
        <p:txBody>
          <a:bodyPr>
            <a:spAutoFit/>
          </a:bodyPr>
          <a:lstStyle/>
          <a:p>
            <a:pPr>
              <a:lnSpc>
                <a:spcPct val="107000"/>
              </a:lnSpc>
              <a:spcAft>
                <a:spcPts val="800"/>
              </a:spcAft>
            </a:pPr>
            <a:r>
              <a:rPr lang="en-US" u="sng" dirty="0">
                <a:solidFill>
                  <a:srgbClr val="7030A0"/>
                </a:solidFill>
                <a:effectLst>
                  <a:outerShdw blurRad="38100" dist="38100" dir="2700000" algn="tl">
                    <a:srgbClr val="000000">
                      <a:alpha val="43137"/>
                    </a:srgbClr>
                  </a:outerShdw>
                </a:effectLst>
              </a:rPr>
              <a:t>Planning:</a:t>
            </a:r>
          </a:p>
          <a:p>
            <a:pPr>
              <a:lnSpc>
                <a:spcPct val="107000"/>
              </a:lnSpc>
              <a:spcAft>
                <a:spcPts val="800"/>
              </a:spcAft>
            </a:pPr>
            <a:endParaRPr lang="en-US" u="sng" dirty="0">
              <a:solidFill>
                <a:srgbClr val="7030A0"/>
              </a:solidFill>
              <a:effectLst>
                <a:outerShdw blurRad="38100" dist="38100" dir="2700000" algn="tl">
                  <a:srgbClr val="000000">
                    <a:alpha val="43137"/>
                  </a:srgbClr>
                </a:outerShdw>
              </a:effectLst>
            </a:endParaRPr>
          </a:p>
          <a:p>
            <a:pPr>
              <a:lnSpc>
                <a:spcPct val="107000"/>
              </a:lnSpc>
              <a:spcAft>
                <a:spcPts val="800"/>
              </a:spcAft>
            </a:pPr>
            <a:r>
              <a:rPr lang="en-US" u="sng" dirty="0">
                <a:solidFill>
                  <a:srgbClr val="7030A0"/>
                </a:solidFill>
                <a:effectLst>
                  <a:outerShdw blurRad="38100" dist="38100" dir="2700000" algn="tl">
                    <a:srgbClr val="000000">
                      <a:alpha val="43137"/>
                    </a:srgbClr>
                  </a:outerShdw>
                </a:effectLst>
              </a:rPr>
              <a:t> </a:t>
            </a:r>
          </a:p>
        </p:txBody>
      </p:sp>
      <p:sp>
        <p:nvSpPr>
          <p:cNvPr id="10" name="Rectangle 9">
            <a:extLst>
              <a:ext uri="{FF2B5EF4-FFF2-40B4-BE49-F238E27FC236}">
                <a16:creationId xmlns:a16="http://schemas.microsoft.com/office/drawing/2014/main" id="{1D48EDB1-EC4F-4442-9264-D5979181E2B4}"/>
              </a:ext>
            </a:extLst>
          </p:cNvPr>
          <p:cNvSpPr/>
          <p:nvPr/>
        </p:nvSpPr>
        <p:spPr>
          <a:xfrm>
            <a:off x="368184" y="1316126"/>
            <a:ext cx="8407632" cy="3454920"/>
          </a:xfrm>
          <a:prstGeom prst="rect">
            <a:avLst/>
          </a:prstGeom>
        </p:spPr>
        <p:txBody>
          <a:bodyPr wrap="square">
            <a:spAutoFit/>
          </a:bodyPr>
          <a:lstStyle/>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In addition to the requirements of </a:t>
            </a:r>
            <a:r>
              <a:rPr lang="en-US" dirty="0" err="1">
                <a:latin typeface="Calibri" panose="020F0502020204030204" pitchFamily="34" charset="0"/>
                <a:ea typeface="Calibri" panose="020F0502020204030204" pitchFamily="34" charset="0"/>
                <a:cs typeface="Times New Roman" panose="02020603050405020304" pitchFamily="18" charset="0"/>
              </a:rPr>
              <a:t>GAGAS</a:t>
            </a:r>
            <a:r>
              <a:rPr lang="en-US" dirty="0">
                <a:latin typeface="Calibri" panose="020F0502020204030204" pitchFamily="34" charset="0"/>
                <a:ea typeface="Calibri" panose="020F0502020204030204" pitchFamily="34" charset="0"/>
                <a:cs typeface="Times New Roman" panose="02020603050405020304" pitchFamily="18" charset="0"/>
              </a:rPr>
              <a:t>, the auditor shall perform procedures to obtain a sufficient understanding of internal control over federal programs to plan the audit. The auditor must plan the testing of internal control over major programs to support a low-assessed level of control risk: for the assertions relevant to the compliance requirements for each major program. The auditor must also perform testing of internal control to support the low risk.</a:t>
            </a:r>
          </a:p>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When internal control over some or all the compliance requirements for a major program are likely to be ineffective in preventing or detecting noncompliance, the planning and performing of tests of internal controls are not required for those compliance requirements. However, the auditor shall report a deficiency in internal controls and indicate whether the deficiency is a material weakness.</a:t>
            </a:r>
          </a:p>
        </p:txBody>
      </p:sp>
      <p:pic>
        <p:nvPicPr>
          <p:cNvPr id="12" name="Picture 11">
            <a:extLst>
              <a:ext uri="{FF2B5EF4-FFF2-40B4-BE49-F238E27FC236}">
                <a16:creationId xmlns:a16="http://schemas.microsoft.com/office/drawing/2014/main" id="{D8638F7B-0D6E-4DEA-B910-865E69555083}"/>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327168" y="5024842"/>
            <a:ext cx="1828800" cy="1219810"/>
          </a:xfrm>
          <a:prstGeom prst="rect">
            <a:avLst/>
          </a:prstGeom>
        </p:spPr>
      </p:pic>
    </p:spTree>
    <p:extLst>
      <p:ext uri="{BB962C8B-B14F-4D97-AF65-F5344CB8AC3E}">
        <p14:creationId xmlns:p14="http://schemas.microsoft.com/office/powerpoint/2010/main" val="62967380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99119"/>
            <a:ext cx="6781800" cy="775067"/>
          </a:xfrm>
        </p:spPr>
        <p:txBody>
          <a:bodyPr vert="horz" lIns="91440" tIns="45720" rIns="91440" bIns="45720" rtlCol="0" anchor="ctr">
            <a:noAutofit/>
          </a:body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6C. PLANNING CONTROLS TESTS</a:t>
            </a:r>
          </a:p>
        </p:txBody>
      </p:sp>
      <p:sp>
        <p:nvSpPr>
          <p:cNvPr id="5" name="Slide Number Placeholder 4"/>
          <p:cNvSpPr>
            <a:spLocks noGrp="1"/>
          </p:cNvSpPr>
          <p:nvPr>
            <p:ph type="sldNum" sz="quarter" idx="12"/>
          </p:nvPr>
        </p:nvSpPr>
        <p:spPr/>
        <p:txBody>
          <a:bodyPr/>
          <a:lstStyle/>
          <a:p>
            <a:fld id="{E7A68F15-0688-42D2-881D-37901F0B610E}" type="slidenum">
              <a:rPr lang="en-US" smtClean="0"/>
              <a:pPr/>
              <a:t>128</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E3EB2CE8-97AE-4230-819D-5A0588A9274B}"/>
              </a:ext>
            </a:extLst>
          </p:cNvPr>
          <p:cNvSpPr/>
          <p:nvPr/>
        </p:nvSpPr>
        <p:spPr>
          <a:xfrm>
            <a:off x="152400" y="1033972"/>
            <a:ext cx="8839200" cy="2149306"/>
          </a:xfrm>
          <a:prstGeom prst="rect">
            <a:avLst/>
          </a:prstGeom>
        </p:spPr>
        <p:txBody>
          <a:bodyPr wrap="square">
            <a:spAutoFit/>
          </a:bodyPr>
          <a:lstStyle/>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Rectangle 3">
            <a:extLst>
              <a:ext uri="{FF2B5EF4-FFF2-40B4-BE49-F238E27FC236}">
                <a16:creationId xmlns:a16="http://schemas.microsoft.com/office/drawing/2014/main" id="{FB8809C1-3121-4AAE-B9E4-671C148D6061}"/>
              </a:ext>
            </a:extLst>
          </p:cNvPr>
          <p:cNvSpPr/>
          <p:nvPr/>
        </p:nvSpPr>
        <p:spPr>
          <a:xfrm>
            <a:off x="63681" y="1033972"/>
            <a:ext cx="4572000" cy="1186607"/>
          </a:xfrm>
          <a:prstGeom prst="rect">
            <a:avLst/>
          </a:prstGeom>
        </p:spPr>
        <p:txBody>
          <a:bodyPr>
            <a:spAutoFit/>
          </a:bodyPr>
          <a:lstStyle/>
          <a:p>
            <a:pPr>
              <a:lnSpc>
                <a:spcPct val="107000"/>
              </a:lnSpc>
              <a:spcAft>
                <a:spcPts val="800"/>
              </a:spcAft>
            </a:pPr>
            <a:r>
              <a:rPr lang="en-US" u="sng" dirty="0">
                <a:solidFill>
                  <a:srgbClr val="7030A0"/>
                </a:solidFill>
                <a:effectLst>
                  <a:outerShdw blurRad="38100" dist="38100" dir="2700000" algn="tl">
                    <a:srgbClr val="000000">
                      <a:alpha val="43137"/>
                    </a:srgbClr>
                  </a:outerShdw>
                </a:effectLst>
              </a:rPr>
              <a:t>Controls Testing:</a:t>
            </a:r>
          </a:p>
          <a:p>
            <a:pPr>
              <a:lnSpc>
                <a:spcPct val="107000"/>
              </a:lnSpc>
              <a:spcAft>
                <a:spcPts val="800"/>
              </a:spcAft>
            </a:pPr>
            <a:endParaRPr lang="en-US" u="sng" dirty="0">
              <a:solidFill>
                <a:srgbClr val="7030A0"/>
              </a:solidFill>
              <a:effectLst>
                <a:outerShdw blurRad="38100" dist="38100" dir="2700000" algn="tl">
                  <a:srgbClr val="000000">
                    <a:alpha val="43137"/>
                  </a:srgbClr>
                </a:outerShdw>
              </a:effectLst>
            </a:endParaRPr>
          </a:p>
          <a:p>
            <a:pPr>
              <a:lnSpc>
                <a:spcPct val="107000"/>
              </a:lnSpc>
              <a:spcAft>
                <a:spcPts val="800"/>
              </a:spcAft>
            </a:pPr>
            <a:r>
              <a:rPr lang="en-US" u="sng" dirty="0">
                <a:solidFill>
                  <a:srgbClr val="7030A0"/>
                </a:solidFill>
                <a:effectLst>
                  <a:outerShdw blurRad="38100" dist="38100" dir="2700000" algn="tl">
                    <a:srgbClr val="000000">
                      <a:alpha val="43137"/>
                    </a:srgbClr>
                  </a:outerShdw>
                </a:effectLst>
              </a:rPr>
              <a:t> </a:t>
            </a:r>
          </a:p>
        </p:txBody>
      </p:sp>
      <p:sp>
        <p:nvSpPr>
          <p:cNvPr id="6" name="Rectangle 5">
            <a:extLst>
              <a:ext uri="{FF2B5EF4-FFF2-40B4-BE49-F238E27FC236}">
                <a16:creationId xmlns:a16="http://schemas.microsoft.com/office/drawing/2014/main" id="{1C59CC4E-FA3A-452D-A575-156115E32011}"/>
              </a:ext>
            </a:extLst>
          </p:cNvPr>
          <p:cNvSpPr/>
          <p:nvPr/>
        </p:nvSpPr>
        <p:spPr>
          <a:xfrm>
            <a:off x="57150" y="1478835"/>
            <a:ext cx="9029700" cy="3067378"/>
          </a:xfrm>
          <a:prstGeom prst="rect">
            <a:avLst/>
          </a:prstGeom>
        </p:spPr>
        <p:txBody>
          <a:bodyPr wrap="square">
            <a:spAutoFit/>
          </a:bodyPr>
          <a:lstStyle/>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Once the compliance requirements that apply have been determined, if the auditor can achieve a low control risk, he must test controls to verify the assessment. To test controls over major programs, the auditor should consult Part 6 of the Compliance Supplement. </a:t>
            </a:r>
          </a:p>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Before beginning, however, Parts 3 and 4 of the Supplement should also be read. Part 3 tells what the requirement is all about. </a:t>
            </a:r>
          </a:p>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Part 4 provides background information on the major program, if the program is listed</a:t>
            </a:r>
            <a:r>
              <a:rPr lang="en-US">
                <a:latin typeface="Calibri" panose="020F0502020204030204" pitchFamily="34" charset="0"/>
                <a:ea typeface="Calibri" panose="020F0502020204030204" pitchFamily="34" charset="0"/>
                <a:cs typeface="Times New Roman" panose="02020603050405020304" pitchFamily="18" charset="0"/>
              </a:rPr>
              <a:t>. It </a:t>
            </a:r>
            <a:r>
              <a:rPr lang="en-US" dirty="0">
                <a:latin typeface="Calibri" panose="020F0502020204030204" pitchFamily="34" charset="0"/>
                <a:ea typeface="Calibri" panose="020F0502020204030204" pitchFamily="34" charset="0"/>
                <a:cs typeface="Times New Roman" panose="02020603050405020304" pitchFamily="18" charset="0"/>
              </a:rPr>
              <a:t>is important to gather this information to understand the rationale for testing controls and compliance.</a:t>
            </a:r>
          </a:p>
        </p:txBody>
      </p:sp>
      <p:pic>
        <p:nvPicPr>
          <p:cNvPr id="9" name="Picture 8">
            <a:extLst>
              <a:ext uri="{FF2B5EF4-FFF2-40B4-BE49-F238E27FC236}">
                <a16:creationId xmlns:a16="http://schemas.microsoft.com/office/drawing/2014/main" id="{4DAE8C64-7141-4293-8ADE-4515FF5D5B5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3400" y="4546213"/>
            <a:ext cx="1701800" cy="1416749"/>
          </a:xfrm>
          <a:prstGeom prst="rect">
            <a:avLst/>
          </a:prstGeom>
        </p:spPr>
      </p:pic>
    </p:spTree>
    <p:extLst>
      <p:ext uri="{BB962C8B-B14F-4D97-AF65-F5344CB8AC3E}">
        <p14:creationId xmlns:p14="http://schemas.microsoft.com/office/powerpoint/2010/main" val="319191598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99119"/>
            <a:ext cx="6781800" cy="775067"/>
          </a:xfrm>
        </p:spPr>
        <p:txBody>
          <a:bodyPr vert="horz" lIns="91440" tIns="45720" rIns="91440" bIns="45720" rtlCol="0" anchor="ctr">
            <a:noAutofit/>
          </a:body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6D. SAMPLE SIZE &amp; SELECTION</a:t>
            </a:r>
          </a:p>
        </p:txBody>
      </p:sp>
      <p:sp>
        <p:nvSpPr>
          <p:cNvPr id="5" name="Slide Number Placeholder 4"/>
          <p:cNvSpPr>
            <a:spLocks noGrp="1"/>
          </p:cNvSpPr>
          <p:nvPr>
            <p:ph type="sldNum" sz="quarter" idx="12"/>
          </p:nvPr>
        </p:nvSpPr>
        <p:spPr/>
        <p:txBody>
          <a:bodyPr/>
          <a:lstStyle/>
          <a:p>
            <a:fld id="{E7A68F15-0688-42D2-881D-37901F0B610E}" type="slidenum">
              <a:rPr lang="en-US" smtClean="0"/>
              <a:pPr/>
              <a:t>129</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E3EB2CE8-97AE-4230-819D-5A0588A9274B}"/>
              </a:ext>
            </a:extLst>
          </p:cNvPr>
          <p:cNvSpPr/>
          <p:nvPr/>
        </p:nvSpPr>
        <p:spPr>
          <a:xfrm>
            <a:off x="152400" y="1033972"/>
            <a:ext cx="8839200" cy="2149306"/>
          </a:xfrm>
          <a:prstGeom prst="rect">
            <a:avLst/>
          </a:prstGeom>
        </p:spPr>
        <p:txBody>
          <a:bodyPr wrap="square">
            <a:spAutoFit/>
          </a:bodyPr>
          <a:lstStyle/>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 name="Rectangle 5">
            <a:extLst>
              <a:ext uri="{FF2B5EF4-FFF2-40B4-BE49-F238E27FC236}">
                <a16:creationId xmlns:a16="http://schemas.microsoft.com/office/drawing/2014/main" id="{BB2AD8B9-4DDF-4FE6-A4FC-DD00D20FFC35}"/>
              </a:ext>
            </a:extLst>
          </p:cNvPr>
          <p:cNvSpPr/>
          <p:nvPr/>
        </p:nvSpPr>
        <p:spPr>
          <a:xfrm>
            <a:off x="304800" y="1136727"/>
            <a:ext cx="8534400" cy="871008"/>
          </a:xfrm>
          <a:prstGeom prst="rect">
            <a:avLst/>
          </a:prstGeom>
        </p:spPr>
        <p:txBody>
          <a:bodyPr wrap="square">
            <a:spAutoFit/>
          </a:bodyPr>
          <a:lstStyle/>
          <a:p>
            <a:pPr algn="just">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The sample size for testing internal controls should be sufficient to support the risk assessment of "low." In order to achieve this low risk, we will again refer to the following chart from the AICPA Audit Guide:</a:t>
            </a:r>
          </a:p>
        </p:txBody>
      </p:sp>
      <p:pic>
        <p:nvPicPr>
          <p:cNvPr id="7" name="Picture 6">
            <a:extLst>
              <a:ext uri="{FF2B5EF4-FFF2-40B4-BE49-F238E27FC236}">
                <a16:creationId xmlns:a16="http://schemas.microsoft.com/office/drawing/2014/main" id="{D7617223-70AA-4A75-B828-9F722BAC3E38}"/>
              </a:ext>
            </a:extLst>
          </p:cNvPr>
          <p:cNvPicPr>
            <a:picLocks noChangeAspect="1"/>
          </p:cNvPicPr>
          <p:nvPr/>
        </p:nvPicPr>
        <p:blipFill>
          <a:blip r:embed="rId5"/>
          <a:stretch>
            <a:fillRect/>
          </a:stretch>
        </p:blipFill>
        <p:spPr>
          <a:xfrm>
            <a:off x="314325" y="2039456"/>
            <a:ext cx="7991475" cy="2640607"/>
          </a:xfrm>
          <a:prstGeom prst="rect">
            <a:avLst/>
          </a:prstGeom>
        </p:spPr>
      </p:pic>
      <p:sp>
        <p:nvSpPr>
          <p:cNvPr id="9" name="Rectangle 8">
            <a:extLst>
              <a:ext uri="{FF2B5EF4-FFF2-40B4-BE49-F238E27FC236}">
                <a16:creationId xmlns:a16="http://schemas.microsoft.com/office/drawing/2014/main" id="{510D39A3-2EFE-443D-A8DA-F9F4DEF6BB2A}"/>
              </a:ext>
            </a:extLst>
          </p:cNvPr>
          <p:cNvSpPr/>
          <p:nvPr/>
        </p:nvSpPr>
        <p:spPr>
          <a:xfrm>
            <a:off x="152400" y="4800600"/>
            <a:ext cx="8839200" cy="1281698"/>
          </a:xfrm>
          <a:prstGeom prst="rect">
            <a:avLst/>
          </a:prstGeom>
        </p:spPr>
        <p:txBody>
          <a:bodyPr wrap="square">
            <a:spAutoFit/>
          </a:bodyPr>
          <a:lstStyle/>
          <a:p>
            <a:pPr>
              <a:lnSpc>
                <a:spcPct val="107000"/>
              </a:lnSpc>
              <a:spcAft>
                <a:spcPts val="800"/>
              </a:spcAft>
            </a:pPr>
            <a:r>
              <a:rPr lang="en-US"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Dual Purpose Samples</a:t>
            </a:r>
          </a:p>
          <a:p>
            <a:pPr algn="just">
              <a:lnSpc>
                <a:spcPct val="107000"/>
              </a:lnSpc>
              <a:spcAft>
                <a:spcPts val="800"/>
              </a:spcAft>
            </a:pPr>
            <a:r>
              <a:rPr lang="en-US" sz="1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Dual purpose sampling means using the same sample to tests controls and compliance together. The auditor should be careful in determining the sample size for these tests. The auditor should actually determine two separate sample sizes; one for compliance and one for controls.</a:t>
            </a:r>
            <a:endParaRPr lang="en-US" sz="1600" dirty="0">
              <a:highlight>
                <a:srgbClr val="FFFF00"/>
              </a:highlight>
            </a:endParaRPr>
          </a:p>
        </p:txBody>
      </p:sp>
    </p:spTree>
    <p:extLst>
      <p:ext uri="{BB962C8B-B14F-4D97-AF65-F5344CB8AC3E}">
        <p14:creationId xmlns:p14="http://schemas.microsoft.com/office/powerpoint/2010/main" val="1434650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44EB9-614D-48BA-8EDA-F741D27B6BFD}"/>
              </a:ext>
            </a:extLst>
          </p:cNvPr>
          <p:cNvSpPr>
            <a:spLocks noGrp="1"/>
          </p:cNvSpPr>
          <p:nvPr>
            <p:ph type="title"/>
          </p:nvPr>
        </p:nvSpPr>
        <p:spPr>
          <a:xfrm>
            <a:off x="2286000" y="381000"/>
            <a:ext cx="6705600" cy="625475"/>
          </a:xfrm>
        </p:spPr>
        <p:txBody>
          <a:bodyPr>
            <a:normAutofit/>
          </a:bodyPr>
          <a:lstStyle/>
          <a:p>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Scope of Audit: </a:t>
            </a:r>
            <a:r>
              <a:rPr lang="en-US" sz="2800" dirty="0">
                <a:ln>
                  <a:solidFill>
                    <a:srgbClr val="1F497D"/>
                  </a:solidFill>
                </a:ln>
                <a:solidFill>
                  <a:srgbClr val="00CC00"/>
                </a:solidFill>
                <a:effectLst>
                  <a:outerShdw blurRad="38100" dist="38100" dir="2700000" algn="tl">
                    <a:srgbClr val="000000">
                      <a:alpha val="43137"/>
                    </a:srgbClr>
                  </a:outerShdw>
                </a:effectLst>
                <a:highlight>
                  <a:srgbClr val="FFFF00"/>
                </a:highlight>
                <a:latin typeface="Georgia" pitchFamily="18" charset="0"/>
              </a:rPr>
              <a:t>Internal Control </a:t>
            </a:r>
          </a:p>
        </p:txBody>
      </p:sp>
      <p:sp>
        <p:nvSpPr>
          <p:cNvPr id="4" name="Slide Number Placeholder 3">
            <a:extLst>
              <a:ext uri="{FF2B5EF4-FFF2-40B4-BE49-F238E27FC236}">
                <a16:creationId xmlns:a16="http://schemas.microsoft.com/office/drawing/2014/main" id="{771D39A5-6589-465C-9AD0-07ED461197F1}"/>
              </a:ext>
            </a:extLst>
          </p:cNvPr>
          <p:cNvSpPr>
            <a:spLocks noGrp="1"/>
          </p:cNvSpPr>
          <p:nvPr>
            <p:ph type="sldNum" sz="quarter" idx="12"/>
          </p:nvPr>
        </p:nvSpPr>
        <p:spPr/>
        <p:txBody>
          <a:bodyPr/>
          <a:lstStyle/>
          <a:p>
            <a:fld id="{85FD3982-C69E-4F65-8542-A30A177EB912}" type="slidenum">
              <a:rPr lang="en-US" smtClean="0"/>
              <a:t>13</a:t>
            </a:fld>
            <a:endParaRPr lang="en-US" dirty="0"/>
          </a:p>
        </p:txBody>
      </p:sp>
      <p:sp>
        <p:nvSpPr>
          <p:cNvPr id="21" name="Content Placeholder 20">
            <a:extLst>
              <a:ext uri="{FF2B5EF4-FFF2-40B4-BE49-F238E27FC236}">
                <a16:creationId xmlns:a16="http://schemas.microsoft.com/office/drawing/2014/main" id="{71AC8060-A785-4566-A6A5-07057017C254}"/>
              </a:ext>
            </a:extLst>
          </p:cNvPr>
          <p:cNvSpPr>
            <a:spLocks noGrp="1"/>
          </p:cNvSpPr>
          <p:nvPr>
            <p:ph idx="1"/>
          </p:nvPr>
        </p:nvSpPr>
        <p:spPr>
          <a:xfrm>
            <a:off x="304800" y="1230598"/>
            <a:ext cx="8516874" cy="4713002"/>
          </a:xfrm>
        </p:spPr>
        <p:txBody>
          <a:bodyPr>
            <a:normAutofit fontScale="40000" lnSpcReduction="20000"/>
          </a:bodyPr>
          <a:lstStyle/>
          <a:p>
            <a:pPr marL="0" indent="0">
              <a:buNone/>
            </a:pPr>
            <a:r>
              <a:rPr lang="en-US" sz="4200" dirty="0">
                <a:ln>
                  <a:solidFill>
                    <a:srgbClr val="1F497D"/>
                  </a:solidFill>
                </a:ln>
                <a:solidFill>
                  <a:srgbClr val="00CC00"/>
                </a:solidFill>
                <a:effectLst>
                  <a:outerShdw blurRad="38100" dist="38100" dir="2700000" algn="tl">
                    <a:srgbClr val="000000">
                      <a:alpha val="43137"/>
                    </a:srgbClr>
                  </a:outerShdw>
                </a:effectLst>
                <a:latin typeface="Georgia" pitchFamily="18" charset="0"/>
                <a:cs typeface="Times New Roman" panose="02020603050405020304" pitchFamily="18" charset="0"/>
              </a:rPr>
              <a:t>Per 200.507:</a:t>
            </a:r>
          </a:p>
          <a:p>
            <a:pPr marL="0" indent="0">
              <a:buNone/>
            </a:pPr>
            <a:endParaRPr lang="en-US" sz="4200" dirty="0">
              <a:ln>
                <a:solidFill>
                  <a:srgbClr val="1F497D"/>
                </a:solidFill>
              </a:ln>
              <a:solidFill>
                <a:srgbClr val="00CC00"/>
              </a:solidFill>
              <a:effectLst>
                <a:outerShdw blurRad="38100" dist="38100" dir="2700000" algn="tl">
                  <a:srgbClr val="000000">
                    <a:alpha val="43137"/>
                  </a:srgbClr>
                </a:outerShdw>
              </a:effectLst>
              <a:latin typeface="Georgia" pitchFamily="18" charset="0"/>
              <a:ea typeface="+mj-ea"/>
              <a:cs typeface="+mj-cs"/>
            </a:endParaRPr>
          </a:p>
          <a:p>
            <a:pPr marL="0" indent="0" algn="just">
              <a:buNone/>
              <a:tabLst>
                <a:tab pos="285750" algn="l"/>
              </a:tabLst>
            </a:pPr>
            <a:r>
              <a:rPr lang="en-US" sz="3600" dirty="0">
                <a:highlight>
                  <a:srgbClr val="FFFF00"/>
                </a:highlight>
              </a:rPr>
              <a:t>1	In addition to the requirements of </a:t>
            </a:r>
            <a:r>
              <a:rPr lang="en-US" sz="3600" dirty="0" err="1">
                <a:highlight>
                  <a:srgbClr val="FFFF00"/>
                </a:highlight>
              </a:rPr>
              <a:t>GAGAS</a:t>
            </a:r>
            <a:r>
              <a:rPr lang="en-US" sz="3600" dirty="0">
                <a:highlight>
                  <a:srgbClr val="FFFF00"/>
                </a:highlight>
              </a:rPr>
              <a:t>, the auditor shall perform procedures to obtain an understanding of internal control over Federal programs sufficient to plan the audit to support a low assessed level of control risk for major programs.</a:t>
            </a:r>
          </a:p>
          <a:p>
            <a:pPr marL="0" indent="0" algn="just">
              <a:buNone/>
            </a:pPr>
            <a:endParaRPr lang="en-US" sz="3600" dirty="0"/>
          </a:p>
          <a:p>
            <a:pPr marL="0" indent="0" algn="just">
              <a:buNone/>
              <a:tabLst>
                <a:tab pos="285750" algn="l"/>
              </a:tabLst>
            </a:pPr>
            <a:r>
              <a:rPr lang="en-US" sz="3600" dirty="0"/>
              <a:t>2.	Except as provided …..(as follows) ….the auditor shall:</a:t>
            </a:r>
          </a:p>
          <a:p>
            <a:pPr marL="514350" indent="-514350" algn="just">
              <a:buAutoNum type="alphaLcPeriod"/>
            </a:pPr>
            <a:r>
              <a:rPr lang="en-US" sz="3600" dirty="0"/>
              <a:t>Plan the testing of internal control over major programs to support a low assessed level of control risk for the assertions relevant to the compliance requirements for each major program; and</a:t>
            </a:r>
          </a:p>
          <a:p>
            <a:pPr marL="514350" indent="-514350" algn="just">
              <a:buAutoNum type="alphaLcPeriod"/>
            </a:pPr>
            <a:r>
              <a:rPr lang="en-US" sz="3600" dirty="0"/>
              <a:t>Perform testing of internal controls as planned…</a:t>
            </a:r>
          </a:p>
          <a:p>
            <a:pPr marL="0" indent="0" algn="just">
              <a:buNone/>
              <a:tabLst>
                <a:tab pos="285750" algn="l"/>
              </a:tabLst>
            </a:pPr>
            <a:r>
              <a:rPr lang="en-US" sz="3600" dirty="0">
                <a:highlight>
                  <a:srgbClr val="FFFF00"/>
                </a:highlight>
              </a:rPr>
              <a:t>3.	When internal control over some or all of the compliance requirements for a major program are likely to be ineffective in preventing or detecting noncompliance, the planning and performing of testing described….are not required for those compliance requirements. However, the auditor shall report a significant deficiency (including whether any such condition is material weakness) ….assess the related control risk at the maximum, and consider whether additional compliance test are required because of ineffective internal control.   </a:t>
            </a:r>
          </a:p>
          <a:p>
            <a:pPr marL="0" indent="0">
              <a:buNone/>
            </a:pPr>
            <a:endParaRPr lang="en-US" sz="3600" dirty="0"/>
          </a:p>
          <a:p>
            <a:pPr marL="0" indent="0">
              <a:lnSpc>
                <a:spcPct val="100000"/>
              </a:lnSpc>
              <a:buNone/>
            </a:pPr>
            <a:r>
              <a:rPr lang="en-US" sz="3300" u="sng" dirty="0">
                <a:solidFill>
                  <a:srgbClr val="0070C0"/>
                </a:solidFill>
              </a:rPr>
              <a:t>Federal Register/Vol. 78 §200.514(c)</a:t>
            </a:r>
          </a:p>
        </p:txBody>
      </p:sp>
    </p:spTree>
    <p:extLst>
      <p:ext uri="{BB962C8B-B14F-4D97-AF65-F5344CB8AC3E}">
        <p14:creationId xmlns:p14="http://schemas.microsoft.com/office/powerpoint/2010/main" val="58090161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09846"/>
            <a:ext cx="6781800" cy="775067"/>
          </a:xfrm>
        </p:spPr>
        <p:txBody>
          <a:bodyPr vert="horz" lIns="91440" tIns="45720" rIns="91440" bIns="45720" rtlCol="0" anchor="ctr">
            <a:noAutofit/>
          </a:body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6E. EVALUATE TEST RESULTS</a:t>
            </a:r>
          </a:p>
        </p:txBody>
      </p:sp>
      <p:sp>
        <p:nvSpPr>
          <p:cNvPr id="5" name="Slide Number Placeholder 4"/>
          <p:cNvSpPr>
            <a:spLocks noGrp="1"/>
          </p:cNvSpPr>
          <p:nvPr>
            <p:ph type="sldNum" sz="quarter" idx="12"/>
          </p:nvPr>
        </p:nvSpPr>
        <p:spPr/>
        <p:txBody>
          <a:bodyPr/>
          <a:lstStyle/>
          <a:p>
            <a:fld id="{E7A68F15-0688-42D2-881D-37901F0B610E}" type="slidenum">
              <a:rPr lang="en-US" smtClean="0"/>
              <a:pPr/>
              <a:t>130</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E3EB2CE8-97AE-4230-819D-5A0588A9274B}"/>
              </a:ext>
            </a:extLst>
          </p:cNvPr>
          <p:cNvSpPr/>
          <p:nvPr/>
        </p:nvSpPr>
        <p:spPr>
          <a:xfrm>
            <a:off x="152400" y="1033972"/>
            <a:ext cx="8839200" cy="2149306"/>
          </a:xfrm>
          <a:prstGeom prst="rect">
            <a:avLst/>
          </a:prstGeom>
        </p:spPr>
        <p:txBody>
          <a:bodyPr wrap="square">
            <a:spAutoFit/>
          </a:bodyPr>
          <a:lstStyle/>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Rectangle 3">
            <a:extLst>
              <a:ext uri="{FF2B5EF4-FFF2-40B4-BE49-F238E27FC236}">
                <a16:creationId xmlns:a16="http://schemas.microsoft.com/office/drawing/2014/main" id="{27B4E43F-DFF1-4D59-AC69-0AD4C7ED5598}"/>
              </a:ext>
            </a:extLst>
          </p:cNvPr>
          <p:cNvSpPr/>
          <p:nvPr/>
        </p:nvSpPr>
        <p:spPr>
          <a:xfrm>
            <a:off x="167640" y="1476304"/>
            <a:ext cx="8610600" cy="1264642"/>
          </a:xfrm>
          <a:prstGeom prst="rect">
            <a:avLst/>
          </a:prstGeom>
        </p:spPr>
        <p:txBody>
          <a:bodyPr wrap="square">
            <a:spAutoFit/>
          </a:bodyPr>
          <a:lstStyle/>
          <a:p>
            <a:pPr algn="just">
              <a:lnSpc>
                <a:spcPct val="107000"/>
              </a:lnSpc>
              <a:spcAft>
                <a:spcPts val="800"/>
              </a:spcAft>
            </a:pPr>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This is another area where the federal community has criticized auditors. The auditor must not only document the sample plan and actual sampling, but he must also come to a conclusion as to what the results mean. Is the auditee in compliance for the requirement tested?</a:t>
            </a:r>
          </a:p>
        </p:txBody>
      </p:sp>
      <p:pic>
        <p:nvPicPr>
          <p:cNvPr id="7" name="Picture 6">
            <a:extLst>
              <a:ext uri="{FF2B5EF4-FFF2-40B4-BE49-F238E27FC236}">
                <a16:creationId xmlns:a16="http://schemas.microsoft.com/office/drawing/2014/main" id="{F2B24911-4E51-4E43-B356-B5A5F16864DC}"/>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676400" y="3032337"/>
            <a:ext cx="3990260" cy="2660173"/>
          </a:xfrm>
          <a:prstGeom prst="rect">
            <a:avLst/>
          </a:prstGeom>
        </p:spPr>
      </p:pic>
    </p:spTree>
    <p:extLst>
      <p:ext uri="{BB962C8B-B14F-4D97-AF65-F5344CB8AC3E}">
        <p14:creationId xmlns:p14="http://schemas.microsoft.com/office/powerpoint/2010/main" val="189604397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A68F15-0688-42D2-881D-37901F0B610E}" type="slidenum">
              <a:rPr lang="en-US" smtClean="0"/>
              <a:pPr/>
              <a:t>131</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E3EB2CE8-97AE-4230-819D-5A0588A9274B}"/>
              </a:ext>
            </a:extLst>
          </p:cNvPr>
          <p:cNvSpPr/>
          <p:nvPr/>
        </p:nvSpPr>
        <p:spPr>
          <a:xfrm>
            <a:off x="152400" y="1033972"/>
            <a:ext cx="8839200" cy="2149306"/>
          </a:xfrm>
          <a:prstGeom prst="rect">
            <a:avLst/>
          </a:prstGeom>
        </p:spPr>
        <p:txBody>
          <a:bodyPr wrap="square">
            <a:spAutoFit/>
          </a:bodyPr>
          <a:lstStyle/>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Title 1">
            <a:extLst>
              <a:ext uri="{FF2B5EF4-FFF2-40B4-BE49-F238E27FC236}">
                <a16:creationId xmlns:a16="http://schemas.microsoft.com/office/drawing/2014/main" id="{CBAC5FC8-712B-4CD0-A423-91F178B6AC68}"/>
              </a:ext>
            </a:extLst>
          </p:cNvPr>
          <p:cNvSpPr txBox="1">
            <a:spLocks/>
          </p:cNvSpPr>
          <p:nvPr/>
        </p:nvSpPr>
        <p:spPr>
          <a:xfrm>
            <a:off x="1714500" y="63778"/>
            <a:ext cx="6781800" cy="7750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6F. CASH MANAGEMENT</a:t>
            </a:r>
          </a:p>
        </p:txBody>
      </p:sp>
      <p:sp>
        <p:nvSpPr>
          <p:cNvPr id="4" name="Rectangle 3">
            <a:extLst>
              <a:ext uri="{FF2B5EF4-FFF2-40B4-BE49-F238E27FC236}">
                <a16:creationId xmlns:a16="http://schemas.microsoft.com/office/drawing/2014/main" id="{8DFEF294-5365-4A9B-A050-CACF480E4892}"/>
              </a:ext>
            </a:extLst>
          </p:cNvPr>
          <p:cNvSpPr/>
          <p:nvPr/>
        </p:nvSpPr>
        <p:spPr>
          <a:xfrm>
            <a:off x="0" y="1119143"/>
            <a:ext cx="8924925" cy="5168979"/>
          </a:xfrm>
          <a:prstGeom prst="rect">
            <a:avLst/>
          </a:prstGeom>
        </p:spPr>
        <p:txBody>
          <a:bodyPr wrap="square">
            <a:spAutoFit/>
          </a:bodyPr>
          <a:lstStyle/>
          <a:p>
            <a:pPr>
              <a:lnSpc>
                <a:spcPct val="107000"/>
              </a:lnSpc>
              <a:spcAft>
                <a:spcPts val="800"/>
              </a:spcAft>
            </a:pPr>
            <a:r>
              <a:rPr lang="en-US" sz="1600" dirty="0">
                <a:latin typeface="Calibri" panose="020F0502020204030204" pitchFamily="34" charset="0"/>
                <a:cs typeface="Times New Roman" panose="02020603050405020304" pitchFamily="18" charset="0"/>
              </a:rPr>
              <a:t> The following are the control objectives and characteristics as they relate to cash </a:t>
            </a:r>
          </a:p>
          <a:p>
            <a:pPr>
              <a:lnSpc>
                <a:spcPct val="107000"/>
              </a:lnSpc>
              <a:spcAft>
                <a:spcPts val="800"/>
              </a:spcAft>
            </a:pPr>
            <a:r>
              <a:rPr lang="en-US" sz="1600" dirty="0">
                <a:latin typeface="Calibri" panose="020F0502020204030204" pitchFamily="34" charset="0"/>
                <a:cs typeface="Times New Roman" panose="02020603050405020304" pitchFamily="18" charset="0"/>
              </a:rPr>
              <a:t>management as identified in the Compliance Supplement.</a:t>
            </a:r>
          </a:p>
          <a:p>
            <a:pPr>
              <a:lnSpc>
                <a:spcPct val="107000"/>
              </a:lnSpc>
              <a:spcAft>
                <a:spcPts val="800"/>
              </a:spcAft>
            </a:pPr>
            <a:r>
              <a:rPr lang="en-US"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Control Objectives</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To provide reasonable assurance that the drawdown of federal cash is only for immediate needs, the states comply with applicable treasury agreements, and the recipients limit payments to subrecipients to immediate cash needs.</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The control environment includes the following:</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 There is appropriate assignment of responsibility for approval of cash draw-downs and payments to subrecipients.</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 Budgets for draw-downs are consistent with realistic cash needs.</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Risk assessment includes the following:</a:t>
            </a:r>
          </a:p>
          <a:p>
            <a:pPr marL="742950" lvl="1" indent="-285750">
              <a:lnSpc>
                <a:spcPct val="107000"/>
              </a:lnSpc>
              <a:spcAft>
                <a:spcPts val="800"/>
              </a:spcAft>
              <a:buFont typeface="Wingdings" panose="05000000000000000000" pitchFamily="2" charset="2"/>
              <a:buChar char="ü"/>
            </a:pPr>
            <a:r>
              <a:rPr lang="en-US" sz="1600" dirty="0">
                <a:latin typeface="Calibri" panose="020F0502020204030204" pitchFamily="34" charset="0"/>
                <a:ea typeface="Calibri" panose="020F0502020204030204" pitchFamily="34" charset="0"/>
                <a:cs typeface="Times New Roman" panose="02020603050405020304" pitchFamily="18" charset="0"/>
              </a:rPr>
              <a:t>Mechanisms exist to anticipate, identify, and react to routine events that affect cash needs.</a:t>
            </a:r>
          </a:p>
          <a:p>
            <a:pPr marL="742950" lvl="1" indent="-285750">
              <a:lnSpc>
                <a:spcPct val="107000"/>
              </a:lnSpc>
              <a:spcAft>
                <a:spcPts val="800"/>
              </a:spcAft>
              <a:buFont typeface="Wingdings" panose="05000000000000000000" pitchFamily="2" charset="2"/>
              <a:buChar char="ü"/>
            </a:pPr>
            <a:r>
              <a:rPr lang="en-US" sz="1600" dirty="0">
                <a:latin typeface="Calibri" panose="020F0502020204030204" pitchFamily="34" charset="0"/>
                <a:ea typeface="Calibri" panose="020F0502020204030204" pitchFamily="34" charset="0"/>
                <a:cs typeface="Times New Roman" panose="02020603050405020304" pitchFamily="18" charset="0"/>
              </a:rPr>
              <a:t>There is routine assessment of adequacy of subrecipient cash needs.</a:t>
            </a:r>
          </a:p>
          <a:p>
            <a:pPr marL="742950" lvl="1" indent="-285750">
              <a:lnSpc>
                <a:spcPct val="107000"/>
              </a:lnSpc>
              <a:spcAft>
                <a:spcPts val="800"/>
              </a:spcAft>
              <a:buFont typeface="Wingdings" panose="05000000000000000000" pitchFamily="2" charset="2"/>
              <a:buChar char="ü"/>
            </a:pPr>
            <a:r>
              <a:rPr lang="en-US" sz="1600" dirty="0">
                <a:latin typeface="Calibri" panose="020F0502020204030204" pitchFamily="34" charset="0"/>
                <a:ea typeface="Calibri" panose="020F0502020204030204" pitchFamily="34" charset="0"/>
                <a:cs typeface="Times New Roman" panose="02020603050405020304" pitchFamily="18" charset="0"/>
              </a:rPr>
              <a:t>Management has identified programs that receive cash advances and is aware of cash</a:t>
            </a:r>
          </a:p>
          <a:p>
            <a:pPr lvl="1">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      management requirements.</a:t>
            </a:r>
          </a:p>
        </p:txBody>
      </p:sp>
      <p:pic>
        <p:nvPicPr>
          <p:cNvPr id="12" name="Picture 11">
            <a:extLst>
              <a:ext uri="{FF2B5EF4-FFF2-40B4-BE49-F238E27FC236}">
                <a16:creationId xmlns:a16="http://schemas.microsoft.com/office/drawing/2014/main" id="{A3AC5859-D97D-4EE0-AC0D-5698BAD044E2}"/>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486650" y="876945"/>
            <a:ext cx="1295400" cy="1230631"/>
          </a:xfrm>
          <a:prstGeom prst="rect">
            <a:avLst/>
          </a:prstGeom>
        </p:spPr>
      </p:pic>
    </p:spTree>
    <p:extLst>
      <p:ext uri="{BB962C8B-B14F-4D97-AF65-F5344CB8AC3E}">
        <p14:creationId xmlns:p14="http://schemas.microsoft.com/office/powerpoint/2010/main" val="142558674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A68F15-0688-42D2-881D-37901F0B610E}" type="slidenum">
              <a:rPr lang="en-US" smtClean="0"/>
              <a:pPr/>
              <a:t>132</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E3EB2CE8-97AE-4230-819D-5A0588A9274B}"/>
              </a:ext>
            </a:extLst>
          </p:cNvPr>
          <p:cNvSpPr/>
          <p:nvPr/>
        </p:nvSpPr>
        <p:spPr>
          <a:xfrm>
            <a:off x="152400" y="1033972"/>
            <a:ext cx="8839200" cy="2149306"/>
          </a:xfrm>
          <a:prstGeom prst="rect">
            <a:avLst/>
          </a:prstGeom>
        </p:spPr>
        <p:txBody>
          <a:bodyPr wrap="square">
            <a:spAutoFit/>
          </a:bodyPr>
          <a:lstStyle/>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Title 1">
            <a:extLst>
              <a:ext uri="{FF2B5EF4-FFF2-40B4-BE49-F238E27FC236}">
                <a16:creationId xmlns:a16="http://schemas.microsoft.com/office/drawing/2014/main" id="{CBAC5FC8-712B-4CD0-A423-91F178B6AC68}"/>
              </a:ext>
            </a:extLst>
          </p:cNvPr>
          <p:cNvSpPr txBox="1">
            <a:spLocks/>
          </p:cNvSpPr>
          <p:nvPr/>
        </p:nvSpPr>
        <p:spPr>
          <a:xfrm>
            <a:off x="1714500" y="63778"/>
            <a:ext cx="6781800" cy="7750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6F. CASH MANAGEMENT</a:t>
            </a:r>
          </a:p>
        </p:txBody>
      </p:sp>
      <p:sp>
        <p:nvSpPr>
          <p:cNvPr id="6" name="Rectangle 5">
            <a:extLst>
              <a:ext uri="{FF2B5EF4-FFF2-40B4-BE49-F238E27FC236}">
                <a16:creationId xmlns:a16="http://schemas.microsoft.com/office/drawing/2014/main" id="{B5B5F0C2-8B2B-46E8-931D-4C5FDCE7368F}"/>
              </a:ext>
            </a:extLst>
          </p:cNvPr>
          <p:cNvSpPr/>
          <p:nvPr/>
        </p:nvSpPr>
        <p:spPr>
          <a:xfrm>
            <a:off x="152400" y="958667"/>
            <a:ext cx="8543925" cy="5583067"/>
          </a:xfrm>
          <a:prstGeom prst="rect">
            <a:avLst/>
          </a:prstGeom>
        </p:spPr>
        <p:txBody>
          <a:bodyPr wrap="square">
            <a:spAutoFit/>
          </a:bodyPr>
          <a:lstStyle/>
          <a:p>
            <a:pPr>
              <a:lnSpc>
                <a:spcPct val="107000"/>
              </a:lnSpc>
              <a:spcAft>
                <a:spcPts val="800"/>
              </a:spcAft>
            </a:pPr>
            <a:r>
              <a:rPr lang="en-US" sz="1500" dirty="0">
                <a:latin typeface="Calibri" panose="020F0502020204030204" pitchFamily="34" charset="0"/>
                <a:ea typeface="Calibri" panose="020F0502020204030204" pitchFamily="34" charset="0"/>
                <a:cs typeface="Times New Roman" panose="02020603050405020304" pitchFamily="18" charset="0"/>
              </a:rPr>
              <a:t>The following are control activities:</a:t>
            </a:r>
          </a:p>
          <a:p>
            <a:pPr>
              <a:lnSpc>
                <a:spcPct val="107000"/>
              </a:lnSpc>
              <a:spcAft>
                <a:spcPts val="800"/>
              </a:spcAft>
            </a:pPr>
            <a:r>
              <a:rPr lang="en-US" sz="1500" dirty="0">
                <a:latin typeface="Calibri" panose="020F0502020204030204" pitchFamily="34" charset="0"/>
                <a:ea typeface="Calibri" panose="020F0502020204030204" pitchFamily="34" charset="0"/>
                <a:cs typeface="Times New Roman" panose="02020603050405020304" pitchFamily="18" charset="0"/>
              </a:rPr>
              <a:t>• Cash flow statements by program are prepared to determine essential cash flow needs.</a:t>
            </a:r>
          </a:p>
          <a:p>
            <a:pPr>
              <a:lnSpc>
                <a:spcPct val="107000"/>
              </a:lnSpc>
              <a:spcAft>
                <a:spcPts val="800"/>
              </a:spcAft>
            </a:pPr>
            <a:r>
              <a:rPr lang="en-US" sz="1500" dirty="0">
                <a:latin typeface="Calibri" panose="020F0502020204030204" pitchFamily="34" charset="0"/>
                <a:ea typeface="Calibri" panose="020F0502020204030204" pitchFamily="34" charset="0"/>
                <a:cs typeface="Times New Roman" panose="02020603050405020304" pitchFamily="18" charset="0"/>
              </a:rPr>
              <a:t>• The accounting system is capable of scheduling payments for accounts payable and requests</a:t>
            </a:r>
          </a:p>
          <a:p>
            <a:pPr>
              <a:lnSpc>
                <a:spcPct val="107000"/>
              </a:lnSpc>
              <a:spcAft>
                <a:spcPts val="800"/>
              </a:spcAft>
            </a:pPr>
            <a:r>
              <a:rPr lang="en-US" sz="1500" dirty="0">
                <a:latin typeface="Calibri" panose="020F0502020204030204" pitchFamily="34" charset="0"/>
                <a:ea typeface="Calibri" panose="020F0502020204030204" pitchFamily="34" charset="0"/>
                <a:cs typeface="Times New Roman" panose="02020603050405020304" pitchFamily="18" charset="0"/>
              </a:rPr>
              <a:t>for funds from Treasury to avoid time lapse between draw-down of funds and actual</a:t>
            </a:r>
          </a:p>
          <a:p>
            <a:pPr>
              <a:lnSpc>
                <a:spcPct val="107000"/>
              </a:lnSpc>
              <a:spcAft>
                <a:spcPts val="800"/>
              </a:spcAft>
            </a:pPr>
            <a:r>
              <a:rPr lang="en-US" sz="1500" dirty="0">
                <a:latin typeface="Calibri" panose="020F0502020204030204" pitchFamily="34" charset="0"/>
                <a:ea typeface="Calibri" panose="020F0502020204030204" pitchFamily="34" charset="0"/>
                <a:cs typeface="Times New Roman" panose="02020603050405020304" pitchFamily="18" charset="0"/>
              </a:rPr>
              <a:t>disbursements of funds.</a:t>
            </a:r>
          </a:p>
          <a:p>
            <a:pPr>
              <a:lnSpc>
                <a:spcPct val="107000"/>
              </a:lnSpc>
              <a:spcAft>
                <a:spcPts val="800"/>
              </a:spcAft>
            </a:pPr>
            <a:r>
              <a:rPr lang="en-US" sz="1500" dirty="0">
                <a:latin typeface="Calibri" panose="020F0502020204030204" pitchFamily="34" charset="0"/>
                <a:ea typeface="Calibri" panose="020F0502020204030204" pitchFamily="34" charset="0"/>
                <a:cs typeface="Times New Roman" panose="02020603050405020304" pitchFamily="18" charset="0"/>
              </a:rPr>
              <a:t>• There is an appropriate level of supervisory review of cash management activities.</a:t>
            </a:r>
          </a:p>
          <a:p>
            <a:pPr>
              <a:lnSpc>
                <a:spcPct val="107000"/>
              </a:lnSpc>
              <a:spcAft>
                <a:spcPts val="800"/>
              </a:spcAft>
            </a:pPr>
            <a:r>
              <a:rPr lang="en-US" sz="1500" dirty="0">
                <a:latin typeface="Calibri" panose="020F0502020204030204" pitchFamily="34" charset="0"/>
                <a:ea typeface="Calibri" panose="020F0502020204030204" pitchFamily="34" charset="0"/>
                <a:cs typeface="Times New Roman" panose="02020603050405020304" pitchFamily="18" charset="0"/>
              </a:rPr>
              <a:t>• There is a written policy that provides:</a:t>
            </a:r>
          </a:p>
          <a:p>
            <a:pPr lvl="1">
              <a:lnSpc>
                <a:spcPct val="107000"/>
              </a:lnSpc>
              <a:spcAft>
                <a:spcPts val="800"/>
              </a:spcAft>
            </a:pPr>
            <a:r>
              <a:rPr lang="en-US" sz="1500" dirty="0">
                <a:latin typeface="Calibri" panose="020F0502020204030204" pitchFamily="34" charset="0"/>
                <a:ea typeface="Calibri" panose="020F0502020204030204" pitchFamily="34" charset="0"/>
                <a:cs typeface="Times New Roman" panose="02020603050405020304" pitchFamily="18" charset="0"/>
              </a:rPr>
              <a:t>o procedures for requesting cash advances as close as is administratively possible to actual</a:t>
            </a:r>
          </a:p>
          <a:p>
            <a:pPr lvl="1">
              <a:lnSpc>
                <a:spcPct val="107000"/>
              </a:lnSpc>
              <a:spcAft>
                <a:spcPts val="800"/>
              </a:spcAft>
            </a:pPr>
            <a:r>
              <a:rPr lang="en-US" sz="1500" dirty="0">
                <a:latin typeface="Calibri" panose="020F0502020204030204" pitchFamily="34" charset="0"/>
                <a:ea typeface="Calibri" panose="020F0502020204030204" pitchFamily="34" charset="0"/>
                <a:cs typeface="Times New Roman" panose="02020603050405020304" pitchFamily="18" charset="0"/>
              </a:rPr>
              <a:t>cash outlays,</a:t>
            </a:r>
          </a:p>
          <a:p>
            <a:pPr lvl="1">
              <a:lnSpc>
                <a:spcPct val="107000"/>
              </a:lnSpc>
              <a:spcAft>
                <a:spcPts val="800"/>
              </a:spcAft>
            </a:pPr>
            <a:r>
              <a:rPr lang="en-US" sz="1500" dirty="0">
                <a:latin typeface="Calibri" panose="020F0502020204030204" pitchFamily="34" charset="0"/>
                <a:ea typeface="Calibri" panose="020F0502020204030204" pitchFamily="34" charset="0"/>
                <a:cs typeface="Times New Roman" panose="02020603050405020304" pitchFamily="18" charset="0"/>
              </a:rPr>
              <a:t>o monitoring of cash management activities, and</a:t>
            </a:r>
          </a:p>
          <a:p>
            <a:pPr lvl="1">
              <a:lnSpc>
                <a:spcPct val="107000"/>
              </a:lnSpc>
              <a:spcAft>
                <a:spcPts val="800"/>
              </a:spcAft>
            </a:pPr>
            <a:r>
              <a:rPr lang="en-US" sz="1500" dirty="0">
                <a:latin typeface="Calibri" panose="020F0502020204030204" pitchFamily="34" charset="0"/>
                <a:ea typeface="Calibri" panose="020F0502020204030204" pitchFamily="34" charset="0"/>
                <a:cs typeface="Times New Roman" panose="02020603050405020304" pitchFamily="18" charset="0"/>
              </a:rPr>
              <a:t>o repayment of excess interest earnings where required.</a:t>
            </a:r>
          </a:p>
          <a:p>
            <a:pPr>
              <a:lnSpc>
                <a:spcPct val="107000"/>
              </a:lnSpc>
              <a:spcAft>
                <a:spcPts val="800"/>
              </a:spcAft>
            </a:pPr>
            <a:r>
              <a:rPr lang="en-US" sz="1500" dirty="0">
                <a:latin typeface="Calibri" panose="020F0502020204030204" pitchFamily="34" charset="0"/>
                <a:ea typeface="Calibri" panose="020F0502020204030204" pitchFamily="34" charset="0"/>
                <a:cs typeface="Times New Roman" panose="02020603050405020304" pitchFamily="18" charset="0"/>
              </a:rPr>
              <a:t>• For state programs subject to a Treasury-state agreement, a written policy exists that includes:</a:t>
            </a:r>
          </a:p>
          <a:p>
            <a:pPr marL="742950" lvl="1" indent="-285750">
              <a:lnSpc>
                <a:spcPct val="107000"/>
              </a:lnSpc>
              <a:spcAft>
                <a:spcPts val="800"/>
              </a:spcAft>
              <a:buFont typeface="Courier New" panose="02070309020205020404" pitchFamily="49" charset="0"/>
              <a:buChar char="o"/>
            </a:pPr>
            <a:r>
              <a:rPr lang="en-US" sz="1500" dirty="0">
                <a:latin typeface="Calibri" panose="020F0502020204030204" pitchFamily="34" charset="0"/>
                <a:ea typeface="Calibri" panose="020F0502020204030204" pitchFamily="34" charset="0"/>
                <a:cs typeface="Times New Roman" panose="02020603050405020304" pitchFamily="18" charset="0"/>
              </a:rPr>
              <a:t>procedures for determining check-clearing patterns (if applicable for the funding method), and</a:t>
            </a:r>
          </a:p>
          <a:p>
            <a:pPr marL="742950" lvl="1" indent="-285750">
              <a:lnSpc>
                <a:spcPct val="107000"/>
              </a:lnSpc>
              <a:spcAft>
                <a:spcPts val="800"/>
              </a:spcAft>
              <a:buFont typeface="Courier New" panose="02070309020205020404" pitchFamily="49" charset="0"/>
              <a:buChar char="o"/>
            </a:pPr>
            <a:r>
              <a:rPr lang="en-US" sz="1500" dirty="0">
                <a:latin typeface="Calibri" panose="020F0502020204030204" pitchFamily="34" charset="0"/>
                <a:ea typeface="Calibri" panose="020F0502020204030204" pitchFamily="34" charset="0"/>
                <a:cs typeface="Times New Roman" panose="02020603050405020304" pitchFamily="18" charset="0"/>
              </a:rPr>
              <a:t>programs covered by the agreement,</a:t>
            </a:r>
          </a:p>
          <a:p>
            <a:pPr marL="742950" lvl="1" indent="-285750">
              <a:lnSpc>
                <a:spcPct val="107000"/>
              </a:lnSpc>
              <a:spcAft>
                <a:spcPts val="800"/>
              </a:spcAft>
              <a:buFont typeface="Courier New" panose="02070309020205020404" pitchFamily="49" charset="0"/>
              <a:buChar char="o"/>
            </a:pPr>
            <a:r>
              <a:rPr lang="en-US" sz="1500" dirty="0">
                <a:latin typeface="Calibri" panose="020F0502020204030204" pitchFamily="34" charset="0"/>
                <a:ea typeface="Calibri" panose="020F0502020204030204" pitchFamily="34" charset="0"/>
                <a:cs typeface="Times New Roman" panose="02020603050405020304" pitchFamily="18" charset="0"/>
              </a:rPr>
              <a:t>methods of funding to be used,</a:t>
            </a:r>
          </a:p>
          <a:p>
            <a:pPr marL="742950" lvl="1" indent="-285750">
              <a:lnSpc>
                <a:spcPct val="107000"/>
              </a:lnSpc>
              <a:spcAft>
                <a:spcPts val="800"/>
              </a:spcAft>
              <a:buFont typeface="Courier New" panose="02070309020205020404" pitchFamily="49" charset="0"/>
              <a:buChar char="o"/>
            </a:pPr>
            <a:r>
              <a:rPr lang="en-US" sz="1500" dirty="0">
                <a:latin typeface="Calibri" panose="020F0502020204030204" pitchFamily="34" charset="0"/>
                <a:ea typeface="Calibri" panose="020F0502020204030204" pitchFamily="34" charset="0"/>
                <a:cs typeface="Times New Roman" panose="02020603050405020304" pitchFamily="18" charset="0"/>
              </a:rPr>
              <a:t>method used to calculate interest.</a:t>
            </a:r>
          </a:p>
        </p:txBody>
      </p:sp>
    </p:spTree>
    <p:extLst>
      <p:ext uri="{BB962C8B-B14F-4D97-AF65-F5344CB8AC3E}">
        <p14:creationId xmlns:p14="http://schemas.microsoft.com/office/powerpoint/2010/main" val="264244161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A68F15-0688-42D2-881D-37901F0B610E}" type="slidenum">
              <a:rPr lang="en-US" smtClean="0"/>
              <a:pPr/>
              <a:t>133</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E3EB2CE8-97AE-4230-819D-5A0588A9274B}"/>
              </a:ext>
            </a:extLst>
          </p:cNvPr>
          <p:cNvSpPr/>
          <p:nvPr/>
        </p:nvSpPr>
        <p:spPr>
          <a:xfrm>
            <a:off x="152400" y="1033972"/>
            <a:ext cx="8839200" cy="2149306"/>
          </a:xfrm>
          <a:prstGeom prst="rect">
            <a:avLst/>
          </a:prstGeom>
        </p:spPr>
        <p:txBody>
          <a:bodyPr wrap="square">
            <a:spAutoFit/>
          </a:bodyPr>
          <a:lstStyle/>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Title 1">
            <a:extLst>
              <a:ext uri="{FF2B5EF4-FFF2-40B4-BE49-F238E27FC236}">
                <a16:creationId xmlns:a16="http://schemas.microsoft.com/office/drawing/2014/main" id="{CBAC5FC8-712B-4CD0-A423-91F178B6AC68}"/>
              </a:ext>
            </a:extLst>
          </p:cNvPr>
          <p:cNvSpPr txBox="1">
            <a:spLocks/>
          </p:cNvSpPr>
          <p:nvPr/>
        </p:nvSpPr>
        <p:spPr>
          <a:xfrm>
            <a:off x="1714500" y="63778"/>
            <a:ext cx="6781800" cy="7750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6F. CASH MANAGEMENT</a:t>
            </a:r>
          </a:p>
        </p:txBody>
      </p:sp>
      <p:sp>
        <p:nvSpPr>
          <p:cNvPr id="6" name="Rectangle 5">
            <a:extLst>
              <a:ext uri="{FF2B5EF4-FFF2-40B4-BE49-F238E27FC236}">
                <a16:creationId xmlns:a16="http://schemas.microsoft.com/office/drawing/2014/main" id="{B5B5F0C2-8B2B-46E8-931D-4C5FDCE7368F}"/>
              </a:ext>
            </a:extLst>
          </p:cNvPr>
          <p:cNvSpPr/>
          <p:nvPr/>
        </p:nvSpPr>
        <p:spPr>
          <a:xfrm>
            <a:off x="381000" y="1045503"/>
            <a:ext cx="8543925" cy="4001865"/>
          </a:xfrm>
          <a:prstGeom prst="rect">
            <a:avLst/>
          </a:prstGeom>
        </p:spPr>
        <p:txBody>
          <a:bodyPr wrap="square">
            <a:spAutoFit/>
          </a:bodyPr>
          <a:lstStyle/>
          <a:p>
            <a:pPr algn="just"/>
            <a:r>
              <a:rPr lang="en-US" sz="1400" dirty="0"/>
              <a:t>Information and communication include the following:</a:t>
            </a:r>
          </a:p>
          <a:p>
            <a:pPr algn="just"/>
            <a:r>
              <a:rPr lang="en-US" sz="1400" dirty="0"/>
              <a:t>• Variance reporting of expected versus actual cash disbursements of FA and draw-downs of federal funds</a:t>
            </a:r>
          </a:p>
          <a:p>
            <a:pPr algn="just"/>
            <a:r>
              <a:rPr lang="en-US" sz="1400" dirty="0"/>
              <a:t>• Established channel of communication between the pass-through entity and subrecipients regarding cash needs</a:t>
            </a:r>
          </a:p>
          <a:p>
            <a:pPr algn="just"/>
            <a:endParaRPr lang="en-US" sz="1400" dirty="0"/>
          </a:p>
          <a:p>
            <a:pPr algn="just"/>
            <a:r>
              <a:rPr lang="en-US" sz="1400" dirty="0"/>
              <a:t>Monitoring Includes the following:</a:t>
            </a:r>
          </a:p>
          <a:p>
            <a:pPr algn="just"/>
            <a:r>
              <a:rPr lang="en-US" sz="1400" dirty="0"/>
              <a:t>• Periodic independent evaluation {e.g., by internal audit or top management) of entity cash management, budget and actual results, repayment of excess interest earnings, and federal draw-down activities</a:t>
            </a:r>
          </a:p>
          <a:p>
            <a:pPr algn="just"/>
            <a:r>
              <a:rPr lang="en-US" sz="1400" dirty="0"/>
              <a:t>• Evaluation of subrecipients' requests for federal funds</a:t>
            </a:r>
          </a:p>
          <a:p>
            <a:pPr algn="just"/>
            <a:r>
              <a:rPr lang="en-US" sz="1400" dirty="0"/>
              <a:t>• Review of compliance with Treasury-state agreements</a:t>
            </a:r>
          </a:p>
          <a:p>
            <a:pPr algn="just"/>
            <a:endParaRPr lang="en-US" sz="1400" dirty="0"/>
          </a:p>
          <a:p>
            <a:pPr algn="just"/>
            <a:r>
              <a:rPr lang="en-US" sz="1400" dirty="0">
                <a:highlight>
                  <a:srgbClr val="FFFF00"/>
                </a:highlight>
              </a:rPr>
              <a:t>As previously mentioned, the next step is to perform and document a risk assessment of the controls over cash management and determine if a low control risk assessment can be achieved as required by Uniform Guidance. The auditor must also perform a systems walkthrough to ascertain that the system as documented is in operation.</a:t>
            </a:r>
          </a:p>
          <a:p>
            <a:pPr algn="just"/>
            <a:endParaRPr lang="en-US" sz="1400" dirty="0">
              <a:highlight>
                <a:srgbClr val="FFFF00"/>
              </a:highlight>
            </a:endParaRPr>
          </a:p>
          <a:p>
            <a:pPr algn="just"/>
            <a:r>
              <a:rPr lang="en-US" sz="1400" dirty="0">
                <a:highlight>
                  <a:srgbClr val="FFFF00"/>
                </a:highlight>
              </a:rPr>
              <a:t>If controls are determined to be nonexistent or ineffective, the control risk may be assessed as high, but an AU-C 265 report showing the deficiency and/or material weakness must be issued, and compliance testing would increase. If a low control risk can be achieved, the controls over cash management must be tested.</a:t>
            </a:r>
          </a:p>
          <a:p>
            <a:pPr marL="742950" lvl="1" indent="-285750">
              <a:lnSpc>
                <a:spcPct val="107000"/>
              </a:lnSpc>
              <a:spcAft>
                <a:spcPts val="800"/>
              </a:spcAft>
              <a:buFont typeface="Courier New" panose="02070309020205020404" pitchFamily="49" charset="0"/>
              <a:buChar char="o"/>
            </a:pPr>
            <a:endParaRPr lang="en-US" sz="15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33F3AB84-50B7-4877-B4BC-CE17278090F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3001" y="4824132"/>
            <a:ext cx="1981200" cy="1595718"/>
          </a:xfrm>
          <a:prstGeom prst="rect">
            <a:avLst/>
          </a:prstGeom>
        </p:spPr>
      </p:pic>
    </p:spTree>
    <p:extLst>
      <p:ext uri="{BB962C8B-B14F-4D97-AF65-F5344CB8AC3E}">
        <p14:creationId xmlns:p14="http://schemas.microsoft.com/office/powerpoint/2010/main" val="353241747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A68F15-0688-42D2-881D-37901F0B610E}" type="slidenum">
              <a:rPr lang="en-US" smtClean="0"/>
              <a:pPr/>
              <a:t>134</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E3EB2CE8-97AE-4230-819D-5A0588A9274B}"/>
              </a:ext>
            </a:extLst>
          </p:cNvPr>
          <p:cNvSpPr/>
          <p:nvPr/>
        </p:nvSpPr>
        <p:spPr>
          <a:xfrm>
            <a:off x="152400" y="1033972"/>
            <a:ext cx="8839200" cy="2149306"/>
          </a:xfrm>
          <a:prstGeom prst="rect">
            <a:avLst/>
          </a:prstGeom>
        </p:spPr>
        <p:txBody>
          <a:bodyPr wrap="square">
            <a:spAutoFit/>
          </a:bodyPr>
          <a:lstStyle/>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Title 1">
            <a:extLst>
              <a:ext uri="{FF2B5EF4-FFF2-40B4-BE49-F238E27FC236}">
                <a16:creationId xmlns:a16="http://schemas.microsoft.com/office/drawing/2014/main" id="{CBAC5FC8-712B-4CD0-A423-91F178B6AC68}"/>
              </a:ext>
            </a:extLst>
          </p:cNvPr>
          <p:cNvSpPr txBox="1">
            <a:spLocks/>
          </p:cNvSpPr>
          <p:nvPr/>
        </p:nvSpPr>
        <p:spPr>
          <a:xfrm>
            <a:off x="1714500" y="63778"/>
            <a:ext cx="6781800" cy="7750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EXAMPLE</a:t>
            </a:r>
          </a:p>
        </p:txBody>
      </p:sp>
      <p:sp>
        <p:nvSpPr>
          <p:cNvPr id="6" name="Rectangle 5">
            <a:extLst>
              <a:ext uri="{FF2B5EF4-FFF2-40B4-BE49-F238E27FC236}">
                <a16:creationId xmlns:a16="http://schemas.microsoft.com/office/drawing/2014/main" id="{B5B5F0C2-8B2B-46E8-931D-4C5FDCE7368F}"/>
              </a:ext>
            </a:extLst>
          </p:cNvPr>
          <p:cNvSpPr/>
          <p:nvPr/>
        </p:nvSpPr>
        <p:spPr>
          <a:xfrm>
            <a:off x="152400" y="1045503"/>
            <a:ext cx="8915400" cy="4771306"/>
          </a:xfrm>
          <a:prstGeom prst="rect">
            <a:avLst/>
          </a:prstGeom>
        </p:spPr>
        <p:txBody>
          <a:bodyPr wrap="square">
            <a:spAutoFit/>
          </a:bodyPr>
          <a:lstStyle/>
          <a:p>
            <a:r>
              <a:rPr lang="en-US" u="sng" dirty="0">
                <a:solidFill>
                  <a:srgbClr val="7030A0"/>
                </a:solidFill>
                <a:effectLst>
                  <a:outerShdw blurRad="38100" dist="38100" dir="2700000" algn="tl">
                    <a:srgbClr val="000000">
                      <a:alpha val="43137"/>
                    </a:srgbClr>
                  </a:outerShdw>
                </a:effectLst>
              </a:rPr>
              <a:t>Cash Management Controls Tests</a:t>
            </a:r>
          </a:p>
          <a:p>
            <a:pPr algn="just"/>
            <a:r>
              <a:rPr lang="en-US" dirty="0"/>
              <a:t>A continuing audit client is being audited and has not had any major or contentious issues in prior audits. This major program is a new program for this client. It was determined to be a major program because it is a high-risk Type A program. There are monthly draw-downs submitted to the grantor. Allowable costs are reported on the draw-down requests on the cash basis.</a:t>
            </a:r>
          </a:p>
          <a:p>
            <a:pPr algn="just"/>
            <a:endParaRPr lang="en-US" dirty="0"/>
          </a:p>
          <a:p>
            <a:pPr algn="just"/>
            <a:r>
              <a:rPr lang="en-US" dirty="0"/>
              <a:t>To test controls, examine the system for preparing cash draw-downs, determine that there are actually working papers and determine that the requests were prepared by the grants clerk and approved by the finance director.</a:t>
            </a:r>
          </a:p>
          <a:p>
            <a:pPr algn="just"/>
            <a:endParaRPr lang="en-US" dirty="0"/>
          </a:p>
          <a:p>
            <a:pPr algn="just"/>
            <a:r>
              <a:rPr lang="en-US" dirty="0">
                <a:highlight>
                  <a:srgbClr val="FFFF00"/>
                </a:highlight>
              </a:rPr>
              <a:t>The preparation with the clerk should be discussed and working papers examined and requests draw-down for approval for two months.</a:t>
            </a:r>
          </a:p>
          <a:p>
            <a:pPr algn="just"/>
            <a:endParaRPr lang="en-US" dirty="0">
              <a:highlight>
                <a:srgbClr val="FFFF00"/>
              </a:highlight>
            </a:endParaRPr>
          </a:p>
          <a:p>
            <a:pPr algn="just"/>
            <a:r>
              <a:rPr lang="en-US" dirty="0">
                <a:highlight>
                  <a:srgbClr val="FFFF00"/>
                </a:highlight>
              </a:rPr>
              <a:t>If no exceptions are found, the control risk should be assessed as "low.'' If an exception is found, an AU-C 265 report should be issued.</a:t>
            </a:r>
          </a:p>
          <a:p>
            <a:pPr marL="742950" lvl="1" indent="-285750">
              <a:lnSpc>
                <a:spcPct val="107000"/>
              </a:lnSpc>
              <a:spcAft>
                <a:spcPts val="800"/>
              </a:spcAft>
              <a:buFont typeface="Courier New" panose="02070309020205020404" pitchFamily="49" charset="0"/>
              <a:buChar char="o"/>
            </a:pPr>
            <a:endParaRPr lang="en-US" sz="15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056668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514599"/>
            <a:ext cx="8229600" cy="3429001"/>
          </a:xfrm>
        </p:spPr>
        <p:txBody>
          <a:bodyPr vert="horz" lIns="91440" tIns="45720" rIns="91440" bIns="45720" rtlCol="0">
            <a:normAutofit/>
          </a:bodyPr>
          <a:lstStyle/>
          <a:p>
            <a:pPr>
              <a:lnSpc>
                <a:spcPct val="90000"/>
              </a:lnSpc>
              <a:buFont typeface="Arial" pitchFamily="34" charset="0"/>
              <a:buNone/>
              <a:defRPr/>
            </a:pPr>
            <a:endParaRPr lang="en-US" u="sng" dirty="0">
              <a:ln w="18415" cmpd="sng">
                <a:solidFill>
                  <a:schemeClr val="tx2"/>
                </a:solidFill>
                <a:prstDash val="solid"/>
              </a:ln>
              <a:solidFill>
                <a:schemeClr val="tx2">
                  <a:lumMod val="60000"/>
                  <a:lumOff val="40000"/>
                </a:schemeClr>
              </a:solidFill>
              <a:latin typeface="Georgia" pitchFamily="18" charset="0"/>
            </a:endParaRPr>
          </a:p>
          <a:p>
            <a:pPr>
              <a:lnSpc>
                <a:spcPct val="90000"/>
              </a:lnSpc>
              <a:buFont typeface="Arial" pitchFamily="34" charset="0"/>
              <a:buNone/>
              <a:defRPr/>
            </a:pPr>
            <a:endParaRPr lang="en-US" u="sng" dirty="0">
              <a:ln w="18415" cmpd="sng">
                <a:solidFill>
                  <a:schemeClr val="tx2"/>
                </a:solidFill>
                <a:prstDash val="solid"/>
              </a:ln>
              <a:solidFill>
                <a:schemeClr val="tx2">
                  <a:lumMod val="60000"/>
                  <a:lumOff val="40000"/>
                </a:schemeClr>
              </a:solidFill>
              <a:latin typeface="Georgia" pitchFamily="18" charset="0"/>
            </a:endParaRPr>
          </a:p>
          <a:p>
            <a:pPr>
              <a:defRPr/>
            </a:pPr>
            <a:endParaRPr lang="en-US" u="sng" dirty="0">
              <a:ln w="18415" cmpd="sng">
                <a:solidFill>
                  <a:schemeClr val="tx2"/>
                </a:solidFill>
                <a:prstDash val="solid"/>
              </a:ln>
              <a:solidFill>
                <a:schemeClr val="tx2">
                  <a:lumMod val="60000"/>
                  <a:lumOff val="40000"/>
                </a:schemeClr>
              </a:solidFill>
              <a:latin typeface="Georgia" pitchFamily="18" charset="0"/>
            </a:endParaRPr>
          </a:p>
        </p:txBody>
      </p:sp>
      <p:sp>
        <p:nvSpPr>
          <p:cNvPr id="5" name="Slide Number Placeholder 4"/>
          <p:cNvSpPr>
            <a:spLocks noGrp="1"/>
          </p:cNvSpPr>
          <p:nvPr>
            <p:ph type="sldNum" sz="quarter" idx="12"/>
          </p:nvPr>
        </p:nvSpPr>
        <p:spPr/>
        <p:txBody>
          <a:bodyPr/>
          <a:lstStyle/>
          <a:p>
            <a:fld id="{E7A68F15-0688-42D2-881D-37901F0B610E}" type="slidenum">
              <a:rPr lang="en-US" smtClean="0"/>
              <a:pPr/>
              <a:t>135</a:t>
            </a:fld>
            <a:endParaRPr lang="en-US" dirty="0"/>
          </a:p>
        </p:txBody>
      </p:sp>
      <p:sp>
        <p:nvSpPr>
          <p:cNvPr id="6" name="Title 1">
            <a:extLst>
              <a:ext uri="{FF2B5EF4-FFF2-40B4-BE49-F238E27FC236}">
                <a16:creationId xmlns:a16="http://schemas.microsoft.com/office/drawing/2014/main" id="{EEDA8CE2-7CE4-441B-AA4B-531E4100446E}"/>
              </a:ext>
            </a:extLst>
          </p:cNvPr>
          <p:cNvSpPr>
            <a:spLocks noGrp="1"/>
          </p:cNvSpPr>
          <p:nvPr>
            <p:ph type="title"/>
          </p:nvPr>
        </p:nvSpPr>
        <p:spPr>
          <a:xfrm>
            <a:off x="381000" y="2514599"/>
            <a:ext cx="8305800" cy="2895600"/>
          </a:xfrm>
        </p:spPr>
        <p:txBody>
          <a:bodyPr vert="horz" lIns="91440" tIns="45720" rIns="91440" bIns="45720" rtlCol="0" anchor="ctr">
            <a:noAutofit/>
          </a:bodyPr>
          <a:lstStyle/>
          <a:p>
            <a:pPr algn="ctr">
              <a:defRPr/>
            </a:pPr>
            <a:r>
              <a:rPr lang="en-US" sz="54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(7). </a:t>
            </a:r>
            <a:br>
              <a:rPr lang="en-US" sz="54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br>
            <a:r>
              <a:rPr lang="en-US" sz="54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Tests of Compliance and Controls </a:t>
            </a:r>
            <a:br>
              <a:rPr lang="en-US" sz="5400" dirty="0">
                <a:latin typeface="Georgia" panose="02040502050405020303" pitchFamily="18" charset="0"/>
              </a:rPr>
            </a:br>
            <a:br>
              <a:rPr lang="en-US" sz="54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br>
            <a:br>
              <a:rPr lang="en-US" sz="54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br>
            <a:br>
              <a:rPr lang="en-US" sz="5400" dirty="0">
                <a:latin typeface="Georgia" panose="02040502050405020303" pitchFamily="18" charset="0"/>
              </a:rPr>
            </a:br>
            <a:endParaRPr lang="en-US" sz="5400" dirty="0">
              <a:ln>
                <a:solidFill>
                  <a:srgbClr val="1F497D"/>
                </a:solidFill>
              </a:ln>
              <a:solidFill>
                <a:srgbClr val="00CC00"/>
              </a:solidFill>
              <a:effectLst>
                <a:outerShdw blurRad="38100" dist="38100" dir="2700000" algn="tl">
                  <a:srgbClr val="000000">
                    <a:alpha val="43137"/>
                  </a:srgbClr>
                </a:outerShdw>
              </a:effectLst>
              <a:latin typeface="Georgia" pitchFamily="18" charset="0"/>
            </a:endParaRPr>
          </a:p>
        </p:txBody>
      </p:sp>
    </p:spTree>
    <p:extLst>
      <p:ext uri="{BB962C8B-B14F-4D97-AF65-F5344CB8AC3E}">
        <p14:creationId xmlns:p14="http://schemas.microsoft.com/office/powerpoint/2010/main" val="16606554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A68F15-0688-42D2-881D-37901F0B610E}" type="slidenum">
              <a:rPr lang="en-US" smtClean="0"/>
              <a:pPr/>
              <a:t>136</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E3EB2CE8-97AE-4230-819D-5A0588A9274B}"/>
              </a:ext>
            </a:extLst>
          </p:cNvPr>
          <p:cNvSpPr/>
          <p:nvPr/>
        </p:nvSpPr>
        <p:spPr>
          <a:xfrm>
            <a:off x="152400" y="1033972"/>
            <a:ext cx="8839200" cy="2149306"/>
          </a:xfrm>
          <a:prstGeom prst="rect">
            <a:avLst/>
          </a:prstGeom>
        </p:spPr>
        <p:txBody>
          <a:bodyPr wrap="square">
            <a:spAutoFit/>
          </a:bodyPr>
          <a:lstStyle/>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Title 1">
            <a:extLst>
              <a:ext uri="{FF2B5EF4-FFF2-40B4-BE49-F238E27FC236}">
                <a16:creationId xmlns:a16="http://schemas.microsoft.com/office/drawing/2014/main" id="{CBAC5FC8-712B-4CD0-A423-91F178B6AC68}"/>
              </a:ext>
            </a:extLst>
          </p:cNvPr>
          <p:cNvSpPr txBox="1">
            <a:spLocks/>
          </p:cNvSpPr>
          <p:nvPr/>
        </p:nvSpPr>
        <p:spPr>
          <a:xfrm>
            <a:off x="1914525" y="258905"/>
            <a:ext cx="6781800" cy="7750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7A. WHAT IS DATA EXTRACTION &amp; ANALYSIS SOFTWARE?</a:t>
            </a:r>
          </a:p>
        </p:txBody>
      </p:sp>
      <p:sp>
        <p:nvSpPr>
          <p:cNvPr id="2" name="Rectangle 1">
            <a:extLst>
              <a:ext uri="{FF2B5EF4-FFF2-40B4-BE49-F238E27FC236}">
                <a16:creationId xmlns:a16="http://schemas.microsoft.com/office/drawing/2014/main" id="{5FA6FA1D-94A0-41F8-B741-B67C9981581B}"/>
              </a:ext>
            </a:extLst>
          </p:cNvPr>
          <p:cNvSpPr/>
          <p:nvPr/>
        </p:nvSpPr>
        <p:spPr>
          <a:xfrm>
            <a:off x="237309" y="1143000"/>
            <a:ext cx="8763000" cy="4959563"/>
          </a:xfrm>
          <a:prstGeom prst="rect">
            <a:avLst/>
          </a:prstGeom>
        </p:spPr>
        <p:txBody>
          <a:bodyPr wrap="square">
            <a:spAutoFit/>
          </a:bodyPr>
          <a:lstStyle/>
          <a:p>
            <a:pPr algn="just">
              <a:lnSpc>
                <a:spcPct val="107000"/>
              </a:lnSpc>
              <a:spcAft>
                <a:spcPts val="800"/>
              </a:spcAft>
            </a:pPr>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Data extraction and analysis software is software that the auditor loads on his computer (generally a laptop) to take into the field during an audit. They can then extract their client's data and import it into the software as a database.</a:t>
            </a:r>
          </a:p>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software will allow the auditor to analyze the data. For instance, if he wants to examine journal entries, they can extract all the journal entries by writing a simple formula. Within minutes, the auditor will have another database containing all the entries for the period specified. This is probably the best, and maybe the only way that an auditor can be assured that they have the entire population of journal entries.</a:t>
            </a:r>
          </a:p>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 following currently are three major software packages for data extraction and analysis:</a:t>
            </a:r>
          </a:p>
          <a:p>
            <a:pPr marL="342900" indent="-342900" algn="just">
              <a:lnSpc>
                <a:spcPct val="107000"/>
              </a:lnSpc>
              <a:spcAft>
                <a:spcPts val="800"/>
              </a:spcAf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IDEA: </a:t>
            </a:r>
            <a:r>
              <a:rPr lang="en-US" dirty="0">
                <a:latin typeface="Calibri" panose="020F0502020204030204" pitchFamily="34" charset="0"/>
                <a:ea typeface="Calibri" panose="020F0502020204030204" pitchFamily="34" charset="0"/>
                <a:cs typeface="Times New Roman" panose="02020603050405020304" pitchFamily="18" charset="0"/>
                <a:hlinkClick r:id="rId5"/>
              </a:rPr>
              <a:t>www.audimation.com</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2.   ACL: </a:t>
            </a:r>
            <a:r>
              <a:rPr lang="en-US" dirty="0">
                <a:latin typeface="Calibri" panose="020F0502020204030204" pitchFamily="34" charset="0"/>
                <a:ea typeface="Calibri" panose="020F0502020204030204" pitchFamily="34" charset="0"/>
                <a:cs typeface="Times New Roman" panose="02020603050405020304" pitchFamily="18" charset="0"/>
                <a:hlinkClick r:id="rId6"/>
              </a:rPr>
              <a:t>www.acl.com</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3.   Microsoft Excel plus Active Data (an Excel add-on feature)</a:t>
            </a:r>
          </a:p>
        </p:txBody>
      </p:sp>
    </p:spTree>
    <p:extLst>
      <p:ext uri="{BB962C8B-B14F-4D97-AF65-F5344CB8AC3E}">
        <p14:creationId xmlns:p14="http://schemas.microsoft.com/office/powerpoint/2010/main" val="370141260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A68F15-0688-42D2-881D-37901F0B610E}" type="slidenum">
              <a:rPr lang="en-US" smtClean="0"/>
              <a:pPr/>
              <a:t>137</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E3EB2CE8-97AE-4230-819D-5A0588A9274B}"/>
              </a:ext>
            </a:extLst>
          </p:cNvPr>
          <p:cNvSpPr/>
          <p:nvPr/>
        </p:nvSpPr>
        <p:spPr>
          <a:xfrm>
            <a:off x="152400" y="1033972"/>
            <a:ext cx="8839200" cy="2149306"/>
          </a:xfrm>
          <a:prstGeom prst="rect">
            <a:avLst/>
          </a:prstGeom>
        </p:spPr>
        <p:txBody>
          <a:bodyPr wrap="square">
            <a:spAutoFit/>
          </a:bodyPr>
          <a:lstStyle/>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Title 1">
            <a:extLst>
              <a:ext uri="{FF2B5EF4-FFF2-40B4-BE49-F238E27FC236}">
                <a16:creationId xmlns:a16="http://schemas.microsoft.com/office/drawing/2014/main" id="{CBAC5FC8-712B-4CD0-A423-91F178B6AC68}"/>
              </a:ext>
            </a:extLst>
          </p:cNvPr>
          <p:cNvSpPr txBox="1">
            <a:spLocks/>
          </p:cNvSpPr>
          <p:nvPr/>
        </p:nvSpPr>
        <p:spPr>
          <a:xfrm>
            <a:off x="1914525" y="258905"/>
            <a:ext cx="6781800" cy="7750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7A. WHAT IS DATA EXTRACTION &amp; ANALYSIS SOFTWARE?</a:t>
            </a:r>
          </a:p>
        </p:txBody>
      </p:sp>
      <p:sp>
        <p:nvSpPr>
          <p:cNvPr id="4" name="Rectangle 3">
            <a:extLst>
              <a:ext uri="{FF2B5EF4-FFF2-40B4-BE49-F238E27FC236}">
                <a16:creationId xmlns:a16="http://schemas.microsoft.com/office/drawing/2014/main" id="{D6804FDB-4DE2-491B-A130-B2B686FD2EAC}"/>
              </a:ext>
            </a:extLst>
          </p:cNvPr>
          <p:cNvSpPr/>
          <p:nvPr/>
        </p:nvSpPr>
        <p:spPr>
          <a:xfrm>
            <a:off x="304800" y="1695833"/>
            <a:ext cx="8686800" cy="2178289"/>
          </a:xfrm>
          <a:prstGeom prst="rect">
            <a:avLst/>
          </a:prstGeom>
        </p:spPr>
        <p:txBody>
          <a:bodyPr wrap="square">
            <a:spAutoFit/>
          </a:bodyPr>
          <a:lstStyle/>
          <a:p>
            <a:pPr>
              <a:lnSpc>
                <a:spcPct val="107000"/>
              </a:lnSpc>
              <a:spcAft>
                <a:spcPts val="800"/>
              </a:spcAft>
            </a:pPr>
            <a:r>
              <a:rPr lang="en-US"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Audit Standards</a:t>
            </a:r>
          </a:p>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Do current audit standards require the use of data extraction and analysis?</a:t>
            </a:r>
          </a:p>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 simple answer is no. However, if one reads between the lines, it certainly appears that it will be difficult to meet the standards without using data extraction and analysis or computer assisted audit techniques (</a:t>
            </a:r>
            <a:r>
              <a:rPr lang="en-US" dirty="0" err="1">
                <a:latin typeface="Calibri" panose="020F0502020204030204" pitchFamily="34" charset="0"/>
                <a:ea typeface="Calibri" panose="020F0502020204030204" pitchFamily="34" charset="0"/>
                <a:cs typeface="Times New Roman" panose="02020603050405020304" pitchFamily="18" charset="0"/>
              </a:rPr>
              <a:t>CAATs</a:t>
            </a:r>
            <a:r>
              <a:rPr lang="en-US"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6" name="Picture 5">
            <a:extLst>
              <a:ext uri="{FF2B5EF4-FFF2-40B4-BE49-F238E27FC236}">
                <a16:creationId xmlns:a16="http://schemas.microsoft.com/office/drawing/2014/main" id="{7794EF44-54E2-4066-858B-80D761B1197D}"/>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3400" y="3845139"/>
            <a:ext cx="2543175" cy="2543175"/>
          </a:xfrm>
          <a:prstGeom prst="rect">
            <a:avLst/>
          </a:prstGeom>
        </p:spPr>
      </p:pic>
    </p:spTree>
    <p:extLst>
      <p:ext uri="{BB962C8B-B14F-4D97-AF65-F5344CB8AC3E}">
        <p14:creationId xmlns:p14="http://schemas.microsoft.com/office/powerpoint/2010/main" val="388852013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A68F15-0688-42D2-881D-37901F0B610E}" type="slidenum">
              <a:rPr lang="en-US" smtClean="0"/>
              <a:pPr/>
              <a:t>138</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E3EB2CE8-97AE-4230-819D-5A0588A9274B}"/>
              </a:ext>
            </a:extLst>
          </p:cNvPr>
          <p:cNvSpPr/>
          <p:nvPr/>
        </p:nvSpPr>
        <p:spPr>
          <a:xfrm>
            <a:off x="152400" y="1033972"/>
            <a:ext cx="8839200" cy="2149306"/>
          </a:xfrm>
          <a:prstGeom prst="rect">
            <a:avLst/>
          </a:prstGeom>
        </p:spPr>
        <p:txBody>
          <a:bodyPr wrap="square">
            <a:spAutoFit/>
          </a:bodyPr>
          <a:lstStyle/>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Title 1">
            <a:extLst>
              <a:ext uri="{FF2B5EF4-FFF2-40B4-BE49-F238E27FC236}">
                <a16:creationId xmlns:a16="http://schemas.microsoft.com/office/drawing/2014/main" id="{CBAC5FC8-712B-4CD0-A423-91F178B6AC68}"/>
              </a:ext>
            </a:extLst>
          </p:cNvPr>
          <p:cNvSpPr txBox="1">
            <a:spLocks/>
          </p:cNvSpPr>
          <p:nvPr/>
        </p:nvSpPr>
        <p:spPr>
          <a:xfrm>
            <a:off x="1981200" y="646438"/>
            <a:ext cx="6781800" cy="7750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7B. WHEN IS THE USE OF IDEA APPROPRIATE IN A SINGLE AUDIT ?</a:t>
            </a:r>
          </a:p>
        </p:txBody>
      </p:sp>
      <p:sp>
        <p:nvSpPr>
          <p:cNvPr id="4" name="Rectangle 3">
            <a:extLst>
              <a:ext uri="{FF2B5EF4-FFF2-40B4-BE49-F238E27FC236}">
                <a16:creationId xmlns:a16="http://schemas.microsoft.com/office/drawing/2014/main" id="{D6804FDB-4DE2-491B-A130-B2B686FD2EAC}"/>
              </a:ext>
            </a:extLst>
          </p:cNvPr>
          <p:cNvSpPr/>
          <p:nvPr/>
        </p:nvSpPr>
        <p:spPr>
          <a:xfrm>
            <a:off x="304800" y="1695833"/>
            <a:ext cx="8686800" cy="2031325"/>
          </a:xfrm>
          <a:prstGeom prst="rect">
            <a:avLst/>
          </a:prstGeom>
        </p:spPr>
        <p:txBody>
          <a:bodyPr wrap="square">
            <a:spAutoFit/>
          </a:bodyPr>
          <a:lstStyle/>
          <a:p>
            <a:r>
              <a:rPr lang="en-US" dirty="0"/>
              <a:t>Three factors influence the auditors decision to use IDEA on an audit engagement:</a:t>
            </a:r>
          </a:p>
          <a:p>
            <a:endParaRPr lang="en-US" dirty="0"/>
          </a:p>
          <a:p>
            <a:pPr marL="342900" indent="-342900">
              <a:buAutoNum type="arabicPeriod"/>
            </a:pPr>
            <a:r>
              <a:rPr lang="en-US" dirty="0"/>
              <a:t>Audit objectives</a:t>
            </a:r>
          </a:p>
          <a:p>
            <a:pPr marL="342900" indent="-342900">
              <a:buAutoNum type="arabicPeriod"/>
            </a:pPr>
            <a:endParaRPr lang="en-US" dirty="0"/>
          </a:p>
          <a:p>
            <a:r>
              <a:rPr lang="en-US" dirty="0"/>
              <a:t>2. Volume and depth of information held on computer</a:t>
            </a:r>
          </a:p>
          <a:p>
            <a:endParaRPr lang="en-US" dirty="0"/>
          </a:p>
          <a:p>
            <a:r>
              <a:rPr lang="en-US" dirty="0"/>
              <a:t>3. Ease of downloading data</a:t>
            </a:r>
          </a:p>
        </p:txBody>
      </p:sp>
      <p:pic>
        <p:nvPicPr>
          <p:cNvPr id="6" name="Picture 5">
            <a:extLst>
              <a:ext uri="{FF2B5EF4-FFF2-40B4-BE49-F238E27FC236}">
                <a16:creationId xmlns:a16="http://schemas.microsoft.com/office/drawing/2014/main" id="{48D6BE04-0FBE-42EC-A20B-2841A4FE912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791200" y="2429195"/>
            <a:ext cx="2467555" cy="2595925"/>
          </a:xfrm>
          <a:prstGeom prst="rect">
            <a:avLst/>
          </a:prstGeom>
        </p:spPr>
      </p:pic>
    </p:spTree>
    <p:extLst>
      <p:ext uri="{BB962C8B-B14F-4D97-AF65-F5344CB8AC3E}">
        <p14:creationId xmlns:p14="http://schemas.microsoft.com/office/powerpoint/2010/main" val="412492619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A68F15-0688-42D2-881D-37901F0B610E}" type="slidenum">
              <a:rPr lang="en-US" smtClean="0"/>
              <a:pPr/>
              <a:t>139</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E3EB2CE8-97AE-4230-819D-5A0588A9274B}"/>
              </a:ext>
            </a:extLst>
          </p:cNvPr>
          <p:cNvSpPr/>
          <p:nvPr/>
        </p:nvSpPr>
        <p:spPr>
          <a:xfrm>
            <a:off x="152400" y="1033972"/>
            <a:ext cx="8839200" cy="2149306"/>
          </a:xfrm>
          <a:prstGeom prst="rect">
            <a:avLst/>
          </a:prstGeom>
        </p:spPr>
        <p:txBody>
          <a:bodyPr wrap="square">
            <a:spAutoFit/>
          </a:bodyPr>
          <a:lstStyle/>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Title 1">
            <a:extLst>
              <a:ext uri="{FF2B5EF4-FFF2-40B4-BE49-F238E27FC236}">
                <a16:creationId xmlns:a16="http://schemas.microsoft.com/office/drawing/2014/main" id="{CBAC5FC8-712B-4CD0-A423-91F178B6AC68}"/>
              </a:ext>
            </a:extLst>
          </p:cNvPr>
          <p:cNvSpPr txBox="1">
            <a:spLocks/>
          </p:cNvSpPr>
          <p:nvPr/>
        </p:nvSpPr>
        <p:spPr>
          <a:xfrm>
            <a:off x="1981200" y="646438"/>
            <a:ext cx="6781800" cy="7750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7B. WHEN IS THE USE OF IDEA APPROPRIATE IN A SINGLE AUDIT ?</a:t>
            </a:r>
          </a:p>
        </p:txBody>
      </p:sp>
      <p:sp>
        <p:nvSpPr>
          <p:cNvPr id="4" name="Rectangle 3">
            <a:extLst>
              <a:ext uri="{FF2B5EF4-FFF2-40B4-BE49-F238E27FC236}">
                <a16:creationId xmlns:a16="http://schemas.microsoft.com/office/drawing/2014/main" id="{D6804FDB-4DE2-491B-A130-B2B686FD2EAC}"/>
              </a:ext>
            </a:extLst>
          </p:cNvPr>
          <p:cNvSpPr/>
          <p:nvPr/>
        </p:nvSpPr>
        <p:spPr>
          <a:xfrm>
            <a:off x="171450" y="1724152"/>
            <a:ext cx="8686800" cy="4247317"/>
          </a:xfrm>
          <a:prstGeom prst="rect">
            <a:avLst/>
          </a:prstGeom>
        </p:spPr>
        <p:txBody>
          <a:bodyPr wrap="square">
            <a:spAutoFit/>
          </a:bodyPr>
          <a:lstStyle/>
          <a:p>
            <a:pPr marL="342900" indent="-342900">
              <a:buAutoNum type="arabicPeriod"/>
            </a:pPr>
            <a:r>
              <a:rPr lang="en-US" u="sng" dirty="0">
                <a:solidFill>
                  <a:srgbClr val="7030A0"/>
                </a:solidFill>
                <a:effectLst>
                  <a:outerShdw blurRad="38100" dist="38100" dir="2700000" algn="tl">
                    <a:srgbClr val="000000">
                      <a:alpha val="43137"/>
                    </a:srgbClr>
                  </a:outerShdw>
                </a:effectLst>
              </a:rPr>
              <a:t>Audit objectives</a:t>
            </a:r>
          </a:p>
          <a:p>
            <a:pPr marL="342900" indent="-342900">
              <a:buAutoNum type="arabicPeriod"/>
            </a:pPr>
            <a:endParaRPr lang="en-US" dirty="0"/>
          </a:p>
          <a:p>
            <a:pPr algn="just"/>
            <a:r>
              <a:rPr lang="en-US" dirty="0"/>
              <a:t>IDEA is an excellent tool for meeting audit objectives associated with management's assertions relating to occurrence, accuracy, cutoff, classification, existence, and valuation and allocation. IDEA permits the auditor to expand the scope of audit tests while simultaneously reducing the time required to complete them.</a:t>
            </a:r>
          </a:p>
          <a:p>
            <a:pPr algn="just"/>
            <a:endParaRPr lang="en-US" dirty="0"/>
          </a:p>
          <a:p>
            <a:pPr algn="just"/>
            <a:r>
              <a:rPr lang="en-US" dirty="0"/>
              <a:t>IDEA is very useful for substantive testing when there ls a need to determine if items are in error or to identify and quantify items meeting certain cr1terfa. IDEA can bring enormous efficiencies to the audit team.</a:t>
            </a:r>
          </a:p>
          <a:p>
            <a:pPr algn="just"/>
            <a:endParaRPr lang="en-US" dirty="0"/>
          </a:p>
          <a:p>
            <a:pPr algn="just"/>
            <a:r>
              <a:rPr lang="en-US" dirty="0"/>
              <a:t>IDEA is also very useful for compliance testing when checking computer based controls where it is desirable to reperform edit checks, matching, and other computer based procedures.</a:t>
            </a:r>
          </a:p>
          <a:p>
            <a:pPr marL="342900" indent="-342900">
              <a:buAutoNum type="arabicPeriod"/>
            </a:pPr>
            <a:endParaRPr lang="en-US" dirty="0"/>
          </a:p>
        </p:txBody>
      </p:sp>
    </p:spTree>
    <p:extLst>
      <p:ext uri="{BB962C8B-B14F-4D97-AF65-F5344CB8AC3E}">
        <p14:creationId xmlns:p14="http://schemas.microsoft.com/office/powerpoint/2010/main" val="3688523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44EB9-614D-48BA-8EDA-F741D27B6BFD}"/>
              </a:ext>
            </a:extLst>
          </p:cNvPr>
          <p:cNvSpPr>
            <a:spLocks noGrp="1"/>
          </p:cNvSpPr>
          <p:nvPr>
            <p:ph type="title"/>
          </p:nvPr>
        </p:nvSpPr>
        <p:spPr>
          <a:xfrm>
            <a:off x="2286000" y="381000"/>
            <a:ext cx="6705600" cy="625475"/>
          </a:xfrm>
        </p:spPr>
        <p:txBody>
          <a:bodyPr>
            <a:normAutofit/>
          </a:bodyPr>
          <a:lstStyle/>
          <a:p>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Scope of Audit: </a:t>
            </a:r>
            <a:r>
              <a:rPr lang="en-US" sz="2800" dirty="0">
                <a:ln>
                  <a:solidFill>
                    <a:srgbClr val="1F497D"/>
                  </a:solidFill>
                </a:ln>
                <a:solidFill>
                  <a:srgbClr val="00CC00"/>
                </a:solidFill>
                <a:effectLst>
                  <a:outerShdw blurRad="38100" dist="38100" dir="2700000" algn="tl">
                    <a:srgbClr val="000000">
                      <a:alpha val="43137"/>
                    </a:srgbClr>
                  </a:outerShdw>
                </a:effectLst>
                <a:highlight>
                  <a:srgbClr val="FFFF00"/>
                </a:highlight>
                <a:latin typeface="Georgia" pitchFamily="18" charset="0"/>
              </a:rPr>
              <a:t>Compliance</a:t>
            </a:r>
          </a:p>
        </p:txBody>
      </p:sp>
      <p:sp>
        <p:nvSpPr>
          <p:cNvPr id="4" name="Slide Number Placeholder 3">
            <a:extLst>
              <a:ext uri="{FF2B5EF4-FFF2-40B4-BE49-F238E27FC236}">
                <a16:creationId xmlns:a16="http://schemas.microsoft.com/office/drawing/2014/main" id="{771D39A5-6589-465C-9AD0-07ED461197F1}"/>
              </a:ext>
            </a:extLst>
          </p:cNvPr>
          <p:cNvSpPr>
            <a:spLocks noGrp="1"/>
          </p:cNvSpPr>
          <p:nvPr>
            <p:ph type="sldNum" sz="quarter" idx="12"/>
          </p:nvPr>
        </p:nvSpPr>
        <p:spPr/>
        <p:txBody>
          <a:bodyPr/>
          <a:lstStyle/>
          <a:p>
            <a:fld id="{85FD3982-C69E-4F65-8542-A30A177EB912}" type="slidenum">
              <a:rPr lang="en-US" smtClean="0"/>
              <a:t>14</a:t>
            </a:fld>
            <a:endParaRPr lang="en-US" dirty="0"/>
          </a:p>
        </p:txBody>
      </p:sp>
      <p:sp>
        <p:nvSpPr>
          <p:cNvPr id="21" name="Content Placeholder 20">
            <a:extLst>
              <a:ext uri="{FF2B5EF4-FFF2-40B4-BE49-F238E27FC236}">
                <a16:creationId xmlns:a16="http://schemas.microsoft.com/office/drawing/2014/main" id="{71AC8060-A785-4566-A6A5-07057017C254}"/>
              </a:ext>
            </a:extLst>
          </p:cNvPr>
          <p:cNvSpPr>
            <a:spLocks noGrp="1"/>
          </p:cNvSpPr>
          <p:nvPr>
            <p:ph idx="1"/>
          </p:nvPr>
        </p:nvSpPr>
        <p:spPr>
          <a:xfrm>
            <a:off x="304800" y="1230598"/>
            <a:ext cx="8516874" cy="4332002"/>
          </a:xfrm>
        </p:spPr>
        <p:txBody>
          <a:bodyPr>
            <a:normAutofit fontScale="40000" lnSpcReduction="20000"/>
          </a:bodyPr>
          <a:lstStyle/>
          <a:p>
            <a:pPr marL="0" indent="0">
              <a:buNone/>
            </a:pPr>
            <a:r>
              <a:rPr lang="en-US" sz="4000" dirty="0">
                <a:ln>
                  <a:solidFill>
                    <a:srgbClr val="1F497D"/>
                  </a:solidFill>
                </a:ln>
                <a:solidFill>
                  <a:srgbClr val="00CC00"/>
                </a:solidFill>
                <a:effectLst>
                  <a:outerShdw blurRad="38100" dist="38100" dir="2700000" algn="tl">
                    <a:srgbClr val="000000">
                      <a:alpha val="43137"/>
                    </a:srgbClr>
                  </a:outerShdw>
                </a:effectLst>
                <a:latin typeface="Georgia" pitchFamily="18" charset="0"/>
                <a:cs typeface="Times New Roman" panose="02020603050405020304" pitchFamily="18" charset="0"/>
              </a:rPr>
              <a:t>Per 200.507:</a:t>
            </a:r>
          </a:p>
          <a:p>
            <a:pPr marL="514350" indent="-514350" algn="just">
              <a:buFont typeface="+mj-lt"/>
              <a:buAutoNum type="arabicPeriod"/>
            </a:pPr>
            <a:r>
              <a:rPr lang="en-US" sz="3800" dirty="0"/>
              <a:t>In addition to the requirements of </a:t>
            </a:r>
            <a:r>
              <a:rPr lang="en-US" sz="3800" dirty="0" err="1"/>
              <a:t>GAGAS</a:t>
            </a:r>
            <a:r>
              <a:rPr lang="en-US" sz="3800" dirty="0"/>
              <a:t>, the auditor shall determine whether the auditee has complied with laws, regulations, and the provisions of contracts or grant agreements that may have a direct and material effect on each of its major programs. </a:t>
            </a:r>
          </a:p>
          <a:p>
            <a:pPr marL="514350" indent="-514350" algn="just">
              <a:buFont typeface="+mj-lt"/>
              <a:buAutoNum type="arabicPeriod"/>
            </a:pPr>
            <a:r>
              <a:rPr lang="en-US" sz="3800" dirty="0"/>
              <a:t>The principal compliance requirements applicable to most Federal programs and the compliance requirements of the largest Federal programs are included in the compliance supplement. </a:t>
            </a:r>
          </a:p>
          <a:p>
            <a:pPr marL="514350" indent="-514350" algn="just">
              <a:buFont typeface="+mj-lt"/>
              <a:buAutoNum type="arabicPeriod"/>
            </a:pPr>
            <a:r>
              <a:rPr lang="en-US" sz="3800" dirty="0"/>
              <a:t>For the compliance requirements related to Federal programs contained in the compliance supplement, an audit of these compliance requirements will meet the requirements of this part. Where there have been changes to the compliance requirements and changes are not reflected in compliance supplement, the auditor shall determine the current compliance requirements and modified the audit procedures accordingly. For those Federal programs not covered in compliance supplement, the auditor should be use the types of compliance requirements contained in the compliance supplements as guidance for identifying the types of compliance requirements to test, and determine the requirements governing the Federal program by reviewing the provisions of contracts and grant agreements and the laws and regulations referred to in such contracts and grant agreements. </a:t>
            </a:r>
          </a:p>
          <a:p>
            <a:pPr marL="514350" indent="-514350" algn="just">
              <a:buFont typeface="+mj-lt"/>
              <a:buAutoNum type="arabicPeriod"/>
            </a:pPr>
            <a:r>
              <a:rPr lang="en-US" sz="3800" dirty="0"/>
              <a:t>The compliance testing shall include tests of transactions and such other auditing procedures necessary to provide the auditor sufficient evidence to support an opinion on compliance.   </a:t>
            </a:r>
          </a:p>
          <a:p>
            <a:pPr marL="0" indent="0" algn="just">
              <a:lnSpc>
                <a:spcPct val="100000"/>
              </a:lnSpc>
              <a:buNone/>
            </a:pPr>
            <a:endParaRPr lang="en-US" sz="3400" u="sng" dirty="0">
              <a:solidFill>
                <a:srgbClr val="0070C0"/>
              </a:solidFill>
            </a:endParaRPr>
          </a:p>
          <a:p>
            <a:pPr marL="0" indent="0">
              <a:lnSpc>
                <a:spcPct val="100000"/>
              </a:lnSpc>
              <a:buNone/>
            </a:pPr>
            <a:r>
              <a:rPr lang="en-US" sz="3400" u="sng" dirty="0">
                <a:solidFill>
                  <a:srgbClr val="0070C0"/>
                </a:solidFill>
              </a:rPr>
              <a:t>Federal Register/Vol. 78 §200.514(d)</a:t>
            </a:r>
          </a:p>
        </p:txBody>
      </p:sp>
    </p:spTree>
    <p:extLst>
      <p:ext uri="{BB962C8B-B14F-4D97-AF65-F5344CB8AC3E}">
        <p14:creationId xmlns:p14="http://schemas.microsoft.com/office/powerpoint/2010/main" val="405656117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A68F15-0688-42D2-881D-37901F0B610E}" type="slidenum">
              <a:rPr lang="en-US" smtClean="0"/>
              <a:pPr/>
              <a:t>140</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E3EB2CE8-97AE-4230-819D-5A0588A9274B}"/>
              </a:ext>
            </a:extLst>
          </p:cNvPr>
          <p:cNvSpPr/>
          <p:nvPr/>
        </p:nvSpPr>
        <p:spPr>
          <a:xfrm>
            <a:off x="152400" y="1033972"/>
            <a:ext cx="8839200" cy="2149306"/>
          </a:xfrm>
          <a:prstGeom prst="rect">
            <a:avLst/>
          </a:prstGeom>
        </p:spPr>
        <p:txBody>
          <a:bodyPr wrap="square">
            <a:spAutoFit/>
          </a:bodyPr>
          <a:lstStyle/>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Title 1">
            <a:extLst>
              <a:ext uri="{FF2B5EF4-FFF2-40B4-BE49-F238E27FC236}">
                <a16:creationId xmlns:a16="http://schemas.microsoft.com/office/drawing/2014/main" id="{CBAC5FC8-712B-4CD0-A423-91F178B6AC68}"/>
              </a:ext>
            </a:extLst>
          </p:cNvPr>
          <p:cNvSpPr txBox="1">
            <a:spLocks/>
          </p:cNvSpPr>
          <p:nvPr/>
        </p:nvSpPr>
        <p:spPr>
          <a:xfrm>
            <a:off x="1981200" y="646438"/>
            <a:ext cx="6781800" cy="7750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7B. WHEN IS THE USE OF IDEA APPROPRIATE IN A SINGLE AUDIT ?</a:t>
            </a:r>
          </a:p>
        </p:txBody>
      </p:sp>
      <p:sp>
        <p:nvSpPr>
          <p:cNvPr id="4" name="Rectangle 3">
            <a:extLst>
              <a:ext uri="{FF2B5EF4-FFF2-40B4-BE49-F238E27FC236}">
                <a16:creationId xmlns:a16="http://schemas.microsoft.com/office/drawing/2014/main" id="{D6804FDB-4DE2-491B-A130-B2B686FD2EAC}"/>
              </a:ext>
            </a:extLst>
          </p:cNvPr>
          <p:cNvSpPr/>
          <p:nvPr/>
        </p:nvSpPr>
        <p:spPr>
          <a:xfrm>
            <a:off x="171450" y="1724152"/>
            <a:ext cx="8686800" cy="3693319"/>
          </a:xfrm>
          <a:prstGeom prst="rect">
            <a:avLst/>
          </a:prstGeom>
        </p:spPr>
        <p:txBody>
          <a:bodyPr wrap="square">
            <a:spAutoFit/>
          </a:bodyPr>
          <a:lstStyle/>
          <a:p>
            <a:r>
              <a:rPr lang="en-US" u="sng" dirty="0">
                <a:solidFill>
                  <a:srgbClr val="7030A0"/>
                </a:solidFill>
                <a:effectLst>
                  <a:outerShdw blurRad="38100" dist="38100" dir="2700000" algn="tl">
                    <a:srgbClr val="000000">
                      <a:alpha val="43137"/>
                    </a:srgbClr>
                  </a:outerShdw>
                </a:effectLst>
              </a:rPr>
              <a:t>2. Volume</a:t>
            </a:r>
          </a:p>
          <a:p>
            <a:pPr marL="342900" indent="-342900">
              <a:buAutoNum type="arabicPeriod"/>
            </a:pPr>
            <a:endParaRPr lang="en-US" dirty="0"/>
          </a:p>
          <a:p>
            <a:pPr algn="just"/>
            <a:r>
              <a:rPr lang="en-US" dirty="0">
                <a:highlight>
                  <a:srgbClr val="FFFF00"/>
                </a:highlight>
              </a:rPr>
              <a:t>IDEA is most valuable when the audit client's records consist of a large volume of transactions.</a:t>
            </a:r>
          </a:p>
          <a:p>
            <a:pPr algn="just"/>
            <a:endParaRPr lang="en-US" dirty="0">
              <a:highlight>
                <a:srgbClr val="FFFF00"/>
              </a:highlight>
            </a:endParaRPr>
          </a:p>
          <a:p>
            <a:pPr algn="just"/>
            <a:r>
              <a:rPr lang="en-US" dirty="0">
                <a:highlight>
                  <a:srgbClr val="FFFF00"/>
                </a:highlight>
              </a:rPr>
              <a:t>Typically, IDEA will significantly affect the audit at the following volume levels:</a:t>
            </a:r>
          </a:p>
          <a:p>
            <a:pPr algn="just"/>
            <a:endParaRPr lang="en-US" dirty="0">
              <a:highlight>
                <a:srgbClr val="FFFF00"/>
              </a:highlight>
            </a:endParaRPr>
          </a:p>
          <a:p>
            <a:pPr algn="just"/>
            <a:r>
              <a:rPr lang="en-US" dirty="0">
                <a:highlight>
                  <a:srgbClr val="FFFF00"/>
                </a:highlight>
              </a:rPr>
              <a:t>• Accounts receivable-more than 200 balances and/or 1,000 transactions</a:t>
            </a:r>
          </a:p>
          <a:p>
            <a:pPr algn="just"/>
            <a:r>
              <a:rPr lang="en-US" dirty="0">
                <a:highlight>
                  <a:srgbClr val="FFFF00"/>
                </a:highlight>
              </a:rPr>
              <a:t>• Accounts payable-more than 200 balances and/or 1,000 transactions</a:t>
            </a:r>
          </a:p>
          <a:p>
            <a:pPr algn="just"/>
            <a:r>
              <a:rPr lang="en-US" dirty="0">
                <a:highlight>
                  <a:srgbClr val="FFFF00"/>
                </a:highlight>
              </a:rPr>
              <a:t>• Fixed assets-more than 1,000 items</a:t>
            </a:r>
          </a:p>
          <a:p>
            <a:pPr algn="just"/>
            <a:r>
              <a:rPr lang="en-US" dirty="0">
                <a:highlight>
                  <a:srgbClr val="FFFF00"/>
                </a:highlight>
              </a:rPr>
              <a:t>• Inventories-more than 1,000 stock lines</a:t>
            </a:r>
          </a:p>
          <a:p>
            <a:pPr algn="just"/>
            <a:r>
              <a:rPr lang="en-US" dirty="0">
                <a:highlight>
                  <a:srgbClr val="FFFF00"/>
                </a:highlight>
              </a:rPr>
              <a:t>• Purchases-more than 2,500 transactions</a:t>
            </a:r>
          </a:p>
          <a:p>
            <a:pPr marL="342900" indent="-342900">
              <a:buAutoNum type="arabicPeriod"/>
            </a:pPr>
            <a:endParaRPr lang="en-US" dirty="0"/>
          </a:p>
        </p:txBody>
      </p:sp>
    </p:spTree>
    <p:extLst>
      <p:ext uri="{BB962C8B-B14F-4D97-AF65-F5344CB8AC3E}">
        <p14:creationId xmlns:p14="http://schemas.microsoft.com/office/powerpoint/2010/main" val="237360610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A68F15-0688-42D2-881D-37901F0B610E}" type="slidenum">
              <a:rPr lang="en-US" smtClean="0"/>
              <a:pPr/>
              <a:t>141</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E3EB2CE8-97AE-4230-819D-5A0588A9274B}"/>
              </a:ext>
            </a:extLst>
          </p:cNvPr>
          <p:cNvSpPr/>
          <p:nvPr/>
        </p:nvSpPr>
        <p:spPr>
          <a:xfrm>
            <a:off x="152400" y="1033972"/>
            <a:ext cx="8839200" cy="2149306"/>
          </a:xfrm>
          <a:prstGeom prst="rect">
            <a:avLst/>
          </a:prstGeom>
        </p:spPr>
        <p:txBody>
          <a:bodyPr wrap="square">
            <a:spAutoFit/>
          </a:bodyPr>
          <a:lstStyle/>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Title 1">
            <a:extLst>
              <a:ext uri="{FF2B5EF4-FFF2-40B4-BE49-F238E27FC236}">
                <a16:creationId xmlns:a16="http://schemas.microsoft.com/office/drawing/2014/main" id="{CBAC5FC8-712B-4CD0-A423-91F178B6AC68}"/>
              </a:ext>
            </a:extLst>
          </p:cNvPr>
          <p:cNvSpPr txBox="1">
            <a:spLocks/>
          </p:cNvSpPr>
          <p:nvPr/>
        </p:nvSpPr>
        <p:spPr>
          <a:xfrm>
            <a:off x="1981200" y="646438"/>
            <a:ext cx="6781800" cy="7750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7B. WHEN IS THE USE OF IDEA APPROPRIATE IN A SINGLE AUDIT ?</a:t>
            </a:r>
          </a:p>
        </p:txBody>
      </p:sp>
      <p:sp>
        <p:nvSpPr>
          <p:cNvPr id="4" name="Rectangle 3">
            <a:extLst>
              <a:ext uri="{FF2B5EF4-FFF2-40B4-BE49-F238E27FC236}">
                <a16:creationId xmlns:a16="http://schemas.microsoft.com/office/drawing/2014/main" id="{D6804FDB-4DE2-491B-A130-B2B686FD2EAC}"/>
              </a:ext>
            </a:extLst>
          </p:cNvPr>
          <p:cNvSpPr/>
          <p:nvPr/>
        </p:nvSpPr>
        <p:spPr>
          <a:xfrm>
            <a:off x="171450" y="1724152"/>
            <a:ext cx="8686800" cy="3416320"/>
          </a:xfrm>
          <a:prstGeom prst="rect">
            <a:avLst/>
          </a:prstGeom>
        </p:spPr>
        <p:txBody>
          <a:bodyPr wrap="square">
            <a:spAutoFit/>
          </a:bodyPr>
          <a:lstStyle/>
          <a:p>
            <a:r>
              <a:rPr lang="en-US" dirty="0">
                <a:solidFill>
                  <a:srgbClr val="7030A0"/>
                </a:solidFill>
                <a:effectLst>
                  <a:outerShdw blurRad="38100" dist="38100" dir="2700000" algn="tl">
                    <a:srgbClr val="000000">
                      <a:alpha val="43137"/>
                    </a:srgbClr>
                  </a:outerShdw>
                </a:effectLst>
              </a:rPr>
              <a:t>3. </a:t>
            </a:r>
            <a:r>
              <a:rPr lang="en-US" u="sng" dirty="0">
                <a:solidFill>
                  <a:srgbClr val="7030A0"/>
                </a:solidFill>
                <a:effectLst>
                  <a:outerShdw blurRad="38100" dist="38100" dir="2700000" algn="tl">
                    <a:srgbClr val="000000">
                      <a:alpha val="43137"/>
                    </a:srgbClr>
                  </a:outerShdw>
                </a:effectLst>
              </a:rPr>
              <a:t>Ease of Download</a:t>
            </a:r>
          </a:p>
          <a:p>
            <a:pPr marL="342900" indent="-342900">
              <a:buAutoNum type="arabicPeriod"/>
            </a:pPr>
            <a:endParaRPr lang="en-US" dirty="0"/>
          </a:p>
          <a:p>
            <a:pPr algn="just"/>
            <a:r>
              <a:rPr lang="en-US" dirty="0"/>
              <a:t>The clients data must be transferred from the host (source) computer to the PC running IDEA or onto a network location accessible by the auditor’s PC. This may be quite simple and only take a few minutes or it may be more complex and involve writing a specific query or report.</a:t>
            </a:r>
          </a:p>
          <a:p>
            <a:pPr algn="just"/>
            <a:endParaRPr lang="en-US" dirty="0"/>
          </a:p>
          <a:p>
            <a:pPr algn="just"/>
            <a:r>
              <a:rPr lang="en-US" dirty="0"/>
              <a:t>IDEA reads data in virtually any format, including ASCII, dbase, and </a:t>
            </a:r>
            <a:r>
              <a:rPr lang="en-US" dirty="0" err="1"/>
              <a:t>EBDIC</a:t>
            </a:r>
            <a:r>
              <a:rPr lang="en-US" dirty="0"/>
              <a:t>. Regardless of the</a:t>
            </a:r>
          </a:p>
          <a:p>
            <a:pPr algn="just"/>
            <a:r>
              <a:rPr lang="en-US" dirty="0"/>
              <a:t>format, the auditor will need to know the record layout and what specific data is in what fields of the records. The cost of obtaining this data must be weighed against the benefits of using IDEA once the data is available.</a:t>
            </a:r>
          </a:p>
          <a:p>
            <a:pPr marL="342900" indent="-342900">
              <a:buAutoNum type="arabicPeriod"/>
            </a:pPr>
            <a:endParaRPr lang="en-US" dirty="0"/>
          </a:p>
        </p:txBody>
      </p:sp>
      <p:pic>
        <p:nvPicPr>
          <p:cNvPr id="6" name="Picture 5">
            <a:extLst>
              <a:ext uri="{FF2B5EF4-FFF2-40B4-BE49-F238E27FC236}">
                <a16:creationId xmlns:a16="http://schemas.microsoft.com/office/drawing/2014/main" id="{EC72DE51-E915-4289-816D-B7D0635D99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8201" y="4769206"/>
            <a:ext cx="1142999" cy="1615545"/>
          </a:xfrm>
          <a:prstGeom prst="rect">
            <a:avLst/>
          </a:prstGeom>
        </p:spPr>
      </p:pic>
    </p:spTree>
    <p:extLst>
      <p:ext uri="{BB962C8B-B14F-4D97-AF65-F5344CB8AC3E}">
        <p14:creationId xmlns:p14="http://schemas.microsoft.com/office/powerpoint/2010/main" val="233965015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A68F15-0688-42D2-881D-37901F0B610E}" type="slidenum">
              <a:rPr lang="en-US" smtClean="0"/>
              <a:pPr/>
              <a:t>142</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E3EB2CE8-97AE-4230-819D-5A0588A9274B}"/>
              </a:ext>
            </a:extLst>
          </p:cNvPr>
          <p:cNvSpPr/>
          <p:nvPr/>
        </p:nvSpPr>
        <p:spPr>
          <a:xfrm>
            <a:off x="152400" y="1033972"/>
            <a:ext cx="8839200" cy="2149306"/>
          </a:xfrm>
          <a:prstGeom prst="rect">
            <a:avLst/>
          </a:prstGeom>
        </p:spPr>
        <p:txBody>
          <a:bodyPr wrap="square">
            <a:spAutoFit/>
          </a:bodyPr>
          <a:lstStyle/>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Title 1">
            <a:extLst>
              <a:ext uri="{FF2B5EF4-FFF2-40B4-BE49-F238E27FC236}">
                <a16:creationId xmlns:a16="http://schemas.microsoft.com/office/drawing/2014/main" id="{CBAC5FC8-712B-4CD0-A423-91F178B6AC68}"/>
              </a:ext>
            </a:extLst>
          </p:cNvPr>
          <p:cNvSpPr txBox="1">
            <a:spLocks/>
          </p:cNvSpPr>
          <p:nvPr/>
        </p:nvSpPr>
        <p:spPr>
          <a:xfrm>
            <a:off x="1981200" y="646438"/>
            <a:ext cx="6781800" cy="7750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7C. HOW </a:t>
            </a:r>
            <a:r>
              <a:rPr lang="en-US" sz="3200">
                <a:ln>
                  <a:solidFill>
                    <a:srgbClr val="1F497D"/>
                  </a:solidFill>
                </a:ln>
                <a:solidFill>
                  <a:srgbClr val="00CC00"/>
                </a:solidFill>
                <a:effectLst>
                  <a:outerShdw blurRad="38100" dist="38100" dir="2700000" algn="tl">
                    <a:srgbClr val="000000">
                      <a:alpha val="43137"/>
                    </a:srgbClr>
                  </a:outerShdw>
                </a:effectLst>
                <a:latin typeface="Georgia" pitchFamily="18" charset="0"/>
              </a:rPr>
              <a:t>CAN IDEA </a:t>
            </a: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MAKE ME </a:t>
            </a:r>
            <a:r>
              <a:rPr lang="en-US" sz="3200">
                <a:ln>
                  <a:solidFill>
                    <a:srgbClr val="1F497D"/>
                  </a:solidFill>
                </a:ln>
                <a:solidFill>
                  <a:srgbClr val="00CC00"/>
                </a:solidFill>
                <a:effectLst>
                  <a:outerShdw blurRad="38100" dist="38100" dir="2700000" algn="tl">
                    <a:srgbClr val="000000">
                      <a:alpha val="43137"/>
                    </a:srgbClr>
                  </a:outerShdw>
                </a:effectLst>
                <a:latin typeface="Georgia" pitchFamily="18" charset="0"/>
              </a:rPr>
              <a:t>MORE EFFICIENT</a:t>
            </a: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a:t>
            </a:r>
          </a:p>
        </p:txBody>
      </p:sp>
      <p:sp>
        <p:nvSpPr>
          <p:cNvPr id="4" name="Rectangle 3">
            <a:extLst>
              <a:ext uri="{FF2B5EF4-FFF2-40B4-BE49-F238E27FC236}">
                <a16:creationId xmlns:a16="http://schemas.microsoft.com/office/drawing/2014/main" id="{D6804FDB-4DE2-491B-A130-B2B686FD2EAC}"/>
              </a:ext>
            </a:extLst>
          </p:cNvPr>
          <p:cNvSpPr/>
          <p:nvPr/>
        </p:nvSpPr>
        <p:spPr>
          <a:xfrm>
            <a:off x="152400" y="1431765"/>
            <a:ext cx="8686800" cy="4278094"/>
          </a:xfrm>
          <a:prstGeom prst="rect">
            <a:avLst/>
          </a:prstGeom>
        </p:spPr>
        <p:txBody>
          <a:bodyPr wrap="square">
            <a:spAutoFit/>
          </a:bodyPr>
          <a:lstStyle/>
          <a:p>
            <a:pPr algn="just"/>
            <a:r>
              <a:rPr lang="en-US" sz="1600" dirty="0">
                <a:solidFill>
                  <a:srgbClr val="7030A0"/>
                </a:solidFill>
                <a:effectLst>
                  <a:outerShdw blurRad="38100" dist="38100" dir="2700000" algn="tl">
                    <a:srgbClr val="000000">
                      <a:alpha val="43137"/>
                    </a:srgbClr>
                  </a:outerShdw>
                </a:effectLst>
              </a:rPr>
              <a:t>How </a:t>
            </a:r>
            <a:r>
              <a:rPr lang="en-US" sz="1600">
                <a:solidFill>
                  <a:srgbClr val="7030A0"/>
                </a:solidFill>
                <a:effectLst>
                  <a:outerShdw blurRad="38100" dist="38100" dir="2700000" algn="tl">
                    <a:srgbClr val="000000">
                      <a:alpha val="43137"/>
                    </a:srgbClr>
                  </a:outerShdw>
                </a:effectLst>
              </a:rPr>
              <a:t>can IDEA </a:t>
            </a:r>
            <a:r>
              <a:rPr lang="en-US" sz="1600" dirty="0">
                <a:solidFill>
                  <a:srgbClr val="7030A0"/>
                </a:solidFill>
                <a:effectLst>
                  <a:outerShdw blurRad="38100" dist="38100" dir="2700000" algn="tl">
                    <a:srgbClr val="000000">
                      <a:alpha val="43137"/>
                    </a:srgbClr>
                  </a:outerShdw>
                </a:effectLst>
              </a:rPr>
              <a:t>be used to improve the Audit and Reduce the Time Necessary to Complete the</a:t>
            </a:r>
          </a:p>
          <a:p>
            <a:pPr algn="just"/>
            <a:r>
              <a:rPr lang="en-US" sz="1600" dirty="0">
                <a:solidFill>
                  <a:srgbClr val="7030A0"/>
                </a:solidFill>
                <a:effectLst>
                  <a:outerShdw blurRad="38100" dist="38100" dir="2700000" algn="tl">
                    <a:srgbClr val="000000">
                      <a:alpha val="43137"/>
                    </a:srgbClr>
                  </a:outerShdw>
                </a:effectLst>
              </a:rPr>
              <a:t>Engagement?</a:t>
            </a:r>
          </a:p>
          <a:p>
            <a:pPr algn="just"/>
            <a:endParaRPr lang="en-US" sz="1600" dirty="0"/>
          </a:p>
          <a:p>
            <a:pPr algn="just"/>
            <a:r>
              <a:rPr lang="en-US" sz="1600"/>
              <a:t>IDEA </a:t>
            </a:r>
            <a:r>
              <a:rPr lang="en-US" sz="1600" dirty="0"/>
              <a:t>can be used to assist the auditor in becoming more proficient. A proficient auditor is both effective and efficient. Effective auditors audit the right things, and efficient auditors audit them right. These are important concepts; lets examine them a little closer.</a:t>
            </a:r>
          </a:p>
          <a:p>
            <a:pPr algn="just"/>
            <a:endParaRPr lang="en-US" sz="1600" dirty="0"/>
          </a:p>
          <a:p>
            <a:pPr algn="just"/>
            <a:r>
              <a:rPr lang="en-US" sz="1600" dirty="0"/>
              <a:t>Effectiveness starts in the engagement team planning meeting when the auditor determines which federal programs are major programs and which compliance requirements are applicable</a:t>
            </a:r>
            <a:r>
              <a:rPr lang="en-US" sz="1600"/>
              <a:t>. IDEA </a:t>
            </a:r>
            <a:r>
              <a:rPr lang="en-US" sz="1600" dirty="0"/>
              <a:t>will not necessarily assist you in this phase of your audit </a:t>
            </a:r>
            <a:r>
              <a:rPr lang="en-US" sz="1600"/>
              <a:t>although IDEA </a:t>
            </a:r>
            <a:r>
              <a:rPr lang="en-US" sz="1600" dirty="0"/>
              <a:t>is very useful in planning analytics and can be used to determine that you did not miss anything in this phase.</a:t>
            </a:r>
          </a:p>
          <a:p>
            <a:pPr algn="just"/>
            <a:endParaRPr lang="en-US" sz="1600" dirty="0"/>
          </a:p>
          <a:p>
            <a:pPr algn="just"/>
            <a:r>
              <a:rPr lang="en-US" sz="1600" dirty="0"/>
              <a:t>Once the major programs and the applicable compliance requirements are determined, then the auditor must efficiently audit these</a:t>
            </a:r>
            <a:r>
              <a:rPr lang="en-US" sz="1600"/>
              <a:t>. IDEA </a:t>
            </a:r>
            <a:r>
              <a:rPr lang="en-US" sz="1600" dirty="0"/>
              <a:t>gives you options that you do not currently have</a:t>
            </a:r>
            <a:r>
              <a:rPr lang="en-US" sz="1600"/>
              <a:t>. IDEA </a:t>
            </a:r>
            <a:r>
              <a:rPr lang="en-US" sz="1600" dirty="0"/>
              <a:t>is faster than any human could ever be. The scope of analysis can be expanded, increasing audit coverage, without any additional human effort. Because all the data in the file is read-only format, it is impossible for the auditor to inadvertently add or delete items to the database.</a:t>
            </a:r>
          </a:p>
        </p:txBody>
      </p:sp>
    </p:spTree>
    <p:extLst>
      <p:ext uri="{BB962C8B-B14F-4D97-AF65-F5344CB8AC3E}">
        <p14:creationId xmlns:p14="http://schemas.microsoft.com/office/powerpoint/2010/main" val="170728780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A68F15-0688-42D2-881D-37901F0B610E}" type="slidenum">
              <a:rPr lang="en-US" smtClean="0"/>
              <a:pPr/>
              <a:t>143</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E3EB2CE8-97AE-4230-819D-5A0588A9274B}"/>
              </a:ext>
            </a:extLst>
          </p:cNvPr>
          <p:cNvSpPr/>
          <p:nvPr/>
        </p:nvSpPr>
        <p:spPr>
          <a:xfrm>
            <a:off x="152400" y="1033972"/>
            <a:ext cx="8839200" cy="2149306"/>
          </a:xfrm>
          <a:prstGeom prst="rect">
            <a:avLst/>
          </a:prstGeom>
        </p:spPr>
        <p:txBody>
          <a:bodyPr wrap="square">
            <a:spAutoFit/>
          </a:bodyPr>
          <a:lstStyle/>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Title 1">
            <a:extLst>
              <a:ext uri="{FF2B5EF4-FFF2-40B4-BE49-F238E27FC236}">
                <a16:creationId xmlns:a16="http://schemas.microsoft.com/office/drawing/2014/main" id="{CBAC5FC8-712B-4CD0-A423-91F178B6AC68}"/>
              </a:ext>
            </a:extLst>
          </p:cNvPr>
          <p:cNvSpPr txBox="1">
            <a:spLocks/>
          </p:cNvSpPr>
          <p:nvPr/>
        </p:nvSpPr>
        <p:spPr>
          <a:xfrm>
            <a:off x="1981200" y="646438"/>
            <a:ext cx="6781800" cy="7750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7C. HOW </a:t>
            </a:r>
            <a:r>
              <a:rPr lang="en-US" sz="3200">
                <a:ln>
                  <a:solidFill>
                    <a:srgbClr val="1F497D"/>
                  </a:solidFill>
                </a:ln>
                <a:solidFill>
                  <a:srgbClr val="00CC00"/>
                </a:solidFill>
                <a:effectLst>
                  <a:outerShdw blurRad="38100" dist="38100" dir="2700000" algn="tl">
                    <a:srgbClr val="000000">
                      <a:alpha val="43137"/>
                    </a:srgbClr>
                  </a:outerShdw>
                </a:effectLst>
                <a:latin typeface="Georgia" pitchFamily="18" charset="0"/>
              </a:rPr>
              <a:t>CAN IDEA </a:t>
            </a: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MAKE ME </a:t>
            </a:r>
            <a:r>
              <a:rPr lang="en-US" sz="3200">
                <a:ln>
                  <a:solidFill>
                    <a:srgbClr val="1F497D"/>
                  </a:solidFill>
                </a:ln>
                <a:solidFill>
                  <a:srgbClr val="00CC00"/>
                </a:solidFill>
                <a:effectLst>
                  <a:outerShdw blurRad="38100" dist="38100" dir="2700000" algn="tl">
                    <a:srgbClr val="000000">
                      <a:alpha val="43137"/>
                    </a:srgbClr>
                  </a:outerShdw>
                </a:effectLst>
                <a:latin typeface="Georgia" pitchFamily="18" charset="0"/>
              </a:rPr>
              <a:t>MORE EFFICIENT</a:t>
            </a: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a:t>
            </a:r>
          </a:p>
        </p:txBody>
      </p:sp>
      <p:sp>
        <p:nvSpPr>
          <p:cNvPr id="2" name="Rectangle 1">
            <a:extLst>
              <a:ext uri="{FF2B5EF4-FFF2-40B4-BE49-F238E27FC236}">
                <a16:creationId xmlns:a16="http://schemas.microsoft.com/office/drawing/2014/main" id="{C2EF3016-8464-4480-93B3-152A2728A9F4}"/>
              </a:ext>
            </a:extLst>
          </p:cNvPr>
          <p:cNvSpPr/>
          <p:nvPr/>
        </p:nvSpPr>
        <p:spPr>
          <a:xfrm>
            <a:off x="76200" y="1459605"/>
            <a:ext cx="8915400" cy="4100225"/>
          </a:xfrm>
          <a:prstGeom prst="rect">
            <a:avLst/>
          </a:prstGeom>
        </p:spPr>
        <p:txBody>
          <a:bodyPr wrap="square">
            <a:spAutoFit/>
          </a:bodyPr>
          <a:lstStyle/>
          <a:p>
            <a:pPr algn="just">
              <a:lnSpc>
                <a:spcPct val="107000"/>
              </a:lnSpc>
              <a:spcAft>
                <a:spcPts val="800"/>
              </a:spcAft>
            </a:pPr>
            <a:r>
              <a:rPr lang="en-US"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Can Review Test Work be Performed and/or Reviewed with IDEA without Learning How to Use the Application?</a:t>
            </a:r>
          </a:p>
          <a:p>
            <a:pPr algn="just"/>
            <a:r>
              <a:rPr lang="en-US" sz="1400" dirty="0"/>
              <a:t>The first thing to remember is that anything done with IDEA could have been done by hand. It would not be practical since it would take so long that it would destroy planned realization and jeopardize the audit team's ability to meet the client's deadline. Still it's the right mindset for you to have. What you would verify if the test had been done by hand is exactly what you verify when IDEA is used. The important thing is not to learn the software, but to know the audit procedures to perform in the given situation.</a:t>
            </a:r>
          </a:p>
          <a:p>
            <a:pPr algn="just"/>
            <a:endParaRPr lang="en-US" sz="1400" dirty="0"/>
          </a:p>
          <a:p>
            <a:pPr algn="just"/>
            <a:r>
              <a:rPr lang="en-US" sz="1400" dirty="0"/>
              <a:t>When data is imported into IDEA, a database is created. Once a database is created, the original data cannot be deleted or modified. This database is a file with an IDEA-managed database (.</a:t>
            </a:r>
            <a:r>
              <a:rPr lang="en-US" sz="1400" dirty="0" err="1"/>
              <a:t>imd</a:t>
            </a:r>
            <a:r>
              <a:rPr lang="en-US" sz="1400" dirty="0"/>
              <a:t>) extension. When that file is opened in IDEA, various navigation tabs are on each page. These tabs look very similar to the worksheet tabs in Microsoft Excel.</a:t>
            </a:r>
          </a:p>
          <a:p>
            <a:pPr algn="just"/>
            <a:endParaRPr lang="en-US" sz="1400" dirty="0"/>
          </a:p>
          <a:p>
            <a:r>
              <a:rPr lang="en-US" sz="1400" dirty="0"/>
              <a:t>The following are the tabs and what they contain:</a:t>
            </a:r>
          </a:p>
          <a:p>
            <a:pPr marL="342900" indent="-342900">
              <a:buFont typeface="+mj-lt"/>
              <a:buAutoNum type="arabicPeriod"/>
            </a:pPr>
            <a:r>
              <a:rPr lang="en-US" sz="1400" dirty="0"/>
              <a:t>Database-The data that was imported in the format that was specified</a:t>
            </a:r>
          </a:p>
          <a:p>
            <a:pPr marL="342900" indent="-342900">
              <a:buFont typeface="+mj-lt"/>
              <a:buAutoNum type="arabicPeriod"/>
            </a:pPr>
            <a:r>
              <a:rPr lang="en-US" sz="1400" dirty="0"/>
              <a:t>History-Everything the auditor did with this data</a:t>
            </a:r>
          </a:p>
          <a:p>
            <a:pPr marL="342900" indent="-342900">
              <a:buFont typeface="+mj-lt"/>
              <a:buAutoNum type="arabicPeriod"/>
            </a:pPr>
            <a:r>
              <a:rPr lang="en-US" sz="1400" dirty="0"/>
              <a:t>Field statistics-Totals and other characteristics of the data in the database</a:t>
            </a:r>
          </a:p>
          <a:p>
            <a:pPr>
              <a:lnSpc>
                <a:spcPct val="107000"/>
              </a:lnSpc>
              <a:spcAft>
                <a:spcPts val="800"/>
              </a:spcAft>
            </a:pPr>
            <a:endParaRPr lang="en-US"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669114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A68F15-0688-42D2-881D-37901F0B610E}" type="slidenum">
              <a:rPr lang="en-US" smtClean="0"/>
              <a:pPr/>
              <a:t>144</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E3EB2CE8-97AE-4230-819D-5A0588A9274B}"/>
              </a:ext>
            </a:extLst>
          </p:cNvPr>
          <p:cNvSpPr/>
          <p:nvPr/>
        </p:nvSpPr>
        <p:spPr>
          <a:xfrm>
            <a:off x="152400" y="1033972"/>
            <a:ext cx="8839200" cy="2149306"/>
          </a:xfrm>
          <a:prstGeom prst="rect">
            <a:avLst/>
          </a:prstGeom>
        </p:spPr>
        <p:txBody>
          <a:bodyPr wrap="square">
            <a:spAutoFit/>
          </a:bodyPr>
          <a:lstStyle/>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Title 1">
            <a:extLst>
              <a:ext uri="{FF2B5EF4-FFF2-40B4-BE49-F238E27FC236}">
                <a16:creationId xmlns:a16="http://schemas.microsoft.com/office/drawing/2014/main" id="{CBAC5FC8-712B-4CD0-A423-91F178B6AC68}"/>
              </a:ext>
            </a:extLst>
          </p:cNvPr>
          <p:cNvSpPr txBox="1">
            <a:spLocks/>
          </p:cNvSpPr>
          <p:nvPr/>
        </p:nvSpPr>
        <p:spPr>
          <a:xfrm>
            <a:off x="1981200" y="386496"/>
            <a:ext cx="6781800" cy="7750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7D. WHAT ARE SOME OF THE TESTS </a:t>
            </a:r>
            <a:r>
              <a:rPr lang="en-US" sz="3200">
                <a:ln>
                  <a:solidFill>
                    <a:srgbClr val="1F497D"/>
                  </a:solidFill>
                </a:ln>
                <a:solidFill>
                  <a:srgbClr val="00CC00"/>
                </a:solidFill>
                <a:effectLst>
                  <a:outerShdw blurRad="38100" dist="38100" dir="2700000" algn="tl">
                    <a:srgbClr val="000000">
                      <a:alpha val="43137"/>
                    </a:srgbClr>
                  </a:outerShdw>
                </a:effectLst>
                <a:latin typeface="Georgia" pitchFamily="18" charset="0"/>
              </a:rPr>
              <a:t>THAT I </a:t>
            </a: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CAN </a:t>
            </a:r>
            <a:r>
              <a:rPr lang="en-US" sz="3200">
                <a:ln>
                  <a:solidFill>
                    <a:srgbClr val="1F497D"/>
                  </a:solidFill>
                </a:ln>
                <a:solidFill>
                  <a:srgbClr val="00CC00"/>
                </a:solidFill>
                <a:effectLst>
                  <a:outerShdw blurRad="38100" dist="38100" dir="2700000" algn="tl">
                    <a:srgbClr val="000000">
                      <a:alpha val="43137"/>
                    </a:srgbClr>
                  </a:outerShdw>
                </a:effectLst>
                <a:latin typeface="Georgia" pitchFamily="18" charset="0"/>
              </a:rPr>
              <a:t>PERFORM USING IDEA</a:t>
            </a: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a:t>
            </a:r>
          </a:p>
        </p:txBody>
      </p:sp>
      <p:sp>
        <p:nvSpPr>
          <p:cNvPr id="6" name="Rectangle 5">
            <a:extLst>
              <a:ext uri="{FF2B5EF4-FFF2-40B4-BE49-F238E27FC236}">
                <a16:creationId xmlns:a16="http://schemas.microsoft.com/office/drawing/2014/main" id="{A1478957-673A-4CAF-AB7C-3168AFA3AC52}"/>
              </a:ext>
            </a:extLst>
          </p:cNvPr>
          <p:cNvSpPr/>
          <p:nvPr/>
        </p:nvSpPr>
        <p:spPr>
          <a:xfrm>
            <a:off x="152400" y="1476783"/>
            <a:ext cx="8839200" cy="5381217"/>
          </a:xfrm>
          <a:prstGeom prst="rect">
            <a:avLst/>
          </a:prstGeom>
        </p:spPr>
        <p:txBody>
          <a:bodyPr wrap="square">
            <a:spAutoFit/>
          </a:bodyPr>
          <a:lstStyle/>
          <a:p>
            <a:pPr>
              <a:lnSpc>
                <a:spcPct val="107000"/>
              </a:lnSpc>
              <a:spcAft>
                <a:spcPts val="800"/>
              </a:spcAft>
            </a:pPr>
            <a:r>
              <a:rPr lang="en-US" sz="1300" dirty="0">
                <a:latin typeface="Calibri" panose="020F0502020204030204" pitchFamily="34" charset="0"/>
                <a:ea typeface="Calibri" panose="020F0502020204030204" pitchFamily="34" charset="0"/>
                <a:cs typeface="Times New Roman" panose="02020603050405020304" pitchFamily="18" charset="0"/>
              </a:rPr>
              <a:t>The following are various analyses </a:t>
            </a:r>
            <a:r>
              <a:rPr lang="en-US" sz="1300">
                <a:latin typeface="Calibri" panose="020F0502020204030204" pitchFamily="34" charset="0"/>
                <a:ea typeface="Calibri" panose="020F0502020204030204" pitchFamily="34" charset="0"/>
                <a:cs typeface="Times New Roman" panose="02020603050405020304" pitchFamily="18" charset="0"/>
              </a:rPr>
              <a:t>that IDEA </a:t>
            </a:r>
            <a:r>
              <a:rPr lang="en-US" sz="1300" dirty="0">
                <a:latin typeface="Calibri" panose="020F0502020204030204" pitchFamily="34" charset="0"/>
                <a:ea typeface="Calibri" panose="020F0502020204030204" pitchFamily="34" charset="0"/>
                <a:cs typeface="Times New Roman" panose="02020603050405020304" pitchFamily="18" charset="0"/>
              </a:rPr>
              <a:t>can perform (this is by no means a complete list of analysis </a:t>
            </a:r>
            <a:r>
              <a:rPr lang="en-US" sz="1300">
                <a:latin typeface="Calibri" panose="020F0502020204030204" pitchFamily="34" charset="0"/>
                <a:ea typeface="Calibri" panose="020F0502020204030204" pitchFamily="34" charset="0"/>
                <a:cs typeface="Times New Roman" panose="02020603050405020304" pitchFamily="18" charset="0"/>
              </a:rPr>
              <a:t>that IDEA </a:t>
            </a:r>
            <a:r>
              <a:rPr lang="en-US" sz="1300" dirty="0">
                <a:latin typeface="Calibri" panose="020F0502020204030204" pitchFamily="34" charset="0"/>
                <a:ea typeface="Calibri" panose="020F0502020204030204" pitchFamily="34" charset="0"/>
                <a:cs typeface="Times New Roman" panose="02020603050405020304" pitchFamily="18" charset="0"/>
              </a:rPr>
              <a:t>can perform). One of the things to keep in mind is that </a:t>
            </a:r>
            <a:r>
              <a:rPr lang="en-US" sz="1300">
                <a:latin typeface="Calibri" panose="020F0502020204030204" pitchFamily="34" charset="0"/>
                <a:ea typeface="Calibri" panose="020F0502020204030204" pitchFamily="34" charset="0"/>
                <a:cs typeface="Times New Roman" panose="02020603050405020304" pitchFamily="18" charset="0"/>
              </a:rPr>
              <a:t>with IDEA</a:t>
            </a:r>
            <a:r>
              <a:rPr lang="en-US" sz="1300" dirty="0">
                <a:latin typeface="Calibri" panose="020F0502020204030204" pitchFamily="34" charset="0"/>
                <a:ea typeface="Calibri" panose="020F0502020204030204" pitchFamily="34" charset="0"/>
                <a:cs typeface="Times New Roman" panose="02020603050405020304" pitchFamily="18" charset="0"/>
              </a:rPr>
              <a:t>, you generally can examine 100% of the items in a few minutes versus testing 25-60 items in several hours. </a:t>
            </a:r>
          </a:p>
          <a:p>
            <a:pPr>
              <a:lnSpc>
                <a:spcPct val="107000"/>
              </a:lnSpc>
              <a:spcAft>
                <a:spcPts val="800"/>
              </a:spcAft>
            </a:pPr>
            <a:r>
              <a:rPr lang="en-US" sz="13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Major Programs</a:t>
            </a:r>
          </a:p>
          <a:p>
            <a:pPr>
              <a:lnSpc>
                <a:spcPct val="107000"/>
              </a:lnSpc>
              <a:spcAft>
                <a:spcPts val="800"/>
              </a:spcAft>
            </a:pPr>
            <a:r>
              <a:rPr lang="en-US" sz="1300" dirty="0">
                <a:latin typeface="Calibri" panose="020F0502020204030204" pitchFamily="34" charset="0"/>
                <a:ea typeface="Calibri" panose="020F0502020204030204" pitchFamily="34" charset="0"/>
                <a:cs typeface="Times New Roman" panose="02020603050405020304" pitchFamily="18" charset="0"/>
              </a:rPr>
              <a:t>• Test the program total.</a:t>
            </a:r>
          </a:p>
          <a:p>
            <a:pPr>
              <a:lnSpc>
                <a:spcPct val="107000"/>
              </a:lnSpc>
              <a:spcAft>
                <a:spcPts val="800"/>
              </a:spcAft>
            </a:pPr>
            <a:r>
              <a:rPr lang="en-US" sz="1300" dirty="0">
                <a:latin typeface="Calibri" panose="020F0502020204030204" pitchFamily="34" charset="0"/>
                <a:ea typeface="Calibri" panose="020F0502020204030204" pitchFamily="34" charset="0"/>
                <a:cs typeface="Times New Roman" panose="02020603050405020304" pitchFamily="18" charset="0"/>
              </a:rPr>
              <a:t>• Sort the amounts ascending and descending.</a:t>
            </a:r>
          </a:p>
          <a:p>
            <a:pPr>
              <a:lnSpc>
                <a:spcPct val="107000"/>
              </a:lnSpc>
              <a:spcAft>
                <a:spcPts val="800"/>
              </a:spcAft>
            </a:pPr>
            <a:r>
              <a:rPr lang="en-US" sz="1300" dirty="0">
                <a:latin typeface="Calibri" panose="020F0502020204030204" pitchFamily="34" charset="0"/>
                <a:ea typeface="Calibri" panose="020F0502020204030204" pitchFamily="34" charset="0"/>
                <a:cs typeface="Times New Roman" panose="02020603050405020304" pitchFamily="18" charset="0"/>
              </a:rPr>
              <a:t>• Sort the vendors alphabetically.</a:t>
            </a:r>
          </a:p>
          <a:p>
            <a:pPr>
              <a:lnSpc>
                <a:spcPct val="107000"/>
              </a:lnSpc>
              <a:spcAft>
                <a:spcPts val="800"/>
              </a:spcAft>
            </a:pPr>
            <a:r>
              <a:rPr lang="en-US" sz="1300" dirty="0">
                <a:latin typeface="Calibri" panose="020F0502020204030204" pitchFamily="34" charset="0"/>
                <a:ea typeface="Calibri" panose="020F0502020204030204" pitchFamily="34" charset="0"/>
                <a:cs typeface="Times New Roman" panose="02020603050405020304" pitchFamily="18" charset="0"/>
              </a:rPr>
              <a:t>• Review field statistics and determine how many items are in the population, how many are negative, and how many are positive.</a:t>
            </a:r>
          </a:p>
          <a:p>
            <a:pPr>
              <a:lnSpc>
                <a:spcPct val="107000"/>
              </a:lnSpc>
              <a:spcAft>
                <a:spcPts val="800"/>
              </a:spcAft>
            </a:pPr>
            <a:r>
              <a:rPr lang="en-US" sz="1300" dirty="0">
                <a:latin typeface="Calibri" panose="020F0502020204030204" pitchFamily="34" charset="0"/>
                <a:ea typeface="Calibri" panose="020F0502020204030204" pitchFamily="34" charset="0"/>
                <a:cs typeface="Times New Roman" panose="02020603050405020304" pitchFamily="18" charset="0"/>
              </a:rPr>
              <a:t>• Review field statistics to see how many checks were written on Saturday and Sunday.</a:t>
            </a:r>
          </a:p>
          <a:p>
            <a:pPr>
              <a:lnSpc>
                <a:spcPct val="107000"/>
              </a:lnSpc>
              <a:spcAft>
                <a:spcPts val="800"/>
              </a:spcAft>
            </a:pPr>
            <a:r>
              <a:rPr lang="en-US" sz="1300" dirty="0">
                <a:latin typeface="Calibri" panose="020F0502020204030204" pitchFamily="34" charset="0"/>
                <a:ea typeface="Calibri" panose="020F0502020204030204" pitchFamily="34" charset="0"/>
                <a:cs typeface="Times New Roman" panose="02020603050405020304" pitchFamily="18" charset="0"/>
              </a:rPr>
              <a:t>• Compare vendors to the approved vendor list.</a:t>
            </a:r>
          </a:p>
          <a:p>
            <a:pPr>
              <a:lnSpc>
                <a:spcPct val="107000"/>
              </a:lnSpc>
              <a:spcAft>
                <a:spcPts val="800"/>
              </a:spcAft>
            </a:pPr>
            <a:r>
              <a:rPr lang="en-US" sz="1300" dirty="0">
                <a:latin typeface="Calibri" panose="020F0502020204030204" pitchFamily="34" charset="0"/>
                <a:ea typeface="Calibri" panose="020F0502020204030204" pitchFamily="34" charset="0"/>
                <a:cs typeface="Times New Roman" panose="02020603050405020304" pitchFamily="18" charset="0"/>
              </a:rPr>
              <a:t>• Extract all journal entries.</a:t>
            </a:r>
          </a:p>
          <a:p>
            <a:pPr>
              <a:lnSpc>
                <a:spcPct val="107000"/>
              </a:lnSpc>
              <a:spcAft>
                <a:spcPts val="800"/>
              </a:spcAft>
            </a:pPr>
            <a:r>
              <a:rPr lang="en-US" sz="1300" dirty="0">
                <a:latin typeface="Calibri" panose="020F0502020204030204" pitchFamily="34" charset="0"/>
                <a:ea typeface="Calibri" panose="020F0502020204030204" pitchFamily="34" charset="0"/>
                <a:cs typeface="Times New Roman" panose="02020603050405020304" pitchFamily="18" charset="0"/>
              </a:rPr>
              <a:t>• Summarize or reperform summarization of transaction.</a:t>
            </a:r>
          </a:p>
          <a:p>
            <a:pPr>
              <a:lnSpc>
                <a:spcPct val="107000"/>
              </a:lnSpc>
              <a:spcAft>
                <a:spcPts val="800"/>
              </a:spcAft>
            </a:pPr>
            <a:r>
              <a:rPr lang="en-US" sz="1300" dirty="0">
                <a:latin typeface="Calibri" panose="020F0502020204030204" pitchFamily="34" charset="0"/>
                <a:ea typeface="Calibri" panose="020F0502020204030204" pitchFamily="34" charset="0"/>
                <a:cs typeface="Times New Roman" panose="02020603050405020304" pitchFamily="18" charset="0"/>
              </a:rPr>
              <a:t>• Compare balances to prior period(s).</a:t>
            </a:r>
          </a:p>
          <a:p>
            <a:pPr>
              <a:lnSpc>
                <a:spcPct val="107000"/>
              </a:lnSpc>
              <a:spcAft>
                <a:spcPts val="800"/>
              </a:spcAft>
            </a:pPr>
            <a:r>
              <a:rPr lang="en-US" sz="1300" dirty="0">
                <a:latin typeface="Calibri" panose="020F0502020204030204" pitchFamily="34" charset="0"/>
                <a:ea typeface="Calibri" panose="020F0502020204030204" pitchFamily="34" charset="0"/>
                <a:cs typeface="Times New Roman" panose="02020603050405020304" pitchFamily="18" charset="0"/>
              </a:rPr>
              <a:t>• Test for duplicate postings.</a:t>
            </a:r>
          </a:p>
          <a:p>
            <a:pPr>
              <a:lnSpc>
                <a:spcPct val="107000"/>
              </a:lnSpc>
              <a:spcAft>
                <a:spcPts val="800"/>
              </a:spcAft>
            </a:pPr>
            <a:r>
              <a:rPr lang="en-US" sz="1300" dirty="0">
                <a:latin typeface="Calibri" panose="020F0502020204030204" pitchFamily="34" charset="0"/>
                <a:ea typeface="Calibri" panose="020F0502020204030204" pitchFamily="34" charset="0"/>
                <a:cs typeface="Times New Roman" panose="02020603050405020304" pitchFamily="18" charset="0"/>
              </a:rPr>
              <a:t>• Perform a </a:t>
            </a:r>
            <a:r>
              <a:rPr lang="en-US" sz="1300" dirty="0" err="1">
                <a:latin typeface="Calibri" panose="020F0502020204030204" pitchFamily="34" charset="0"/>
                <a:ea typeface="Calibri" panose="020F0502020204030204" pitchFamily="34" charset="0"/>
                <a:cs typeface="Times New Roman" panose="02020603050405020304" pitchFamily="18" charset="0"/>
              </a:rPr>
              <a:t>Benford</a:t>
            </a:r>
            <a:r>
              <a:rPr lang="en-US" sz="1300" dirty="0">
                <a:latin typeface="Calibri" panose="020F0502020204030204" pitchFamily="34" charset="0"/>
                <a:ea typeface="Calibri" panose="020F0502020204030204" pitchFamily="34" charset="0"/>
                <a:cs typeface="Times New Roman" panose="02020603050405020304" pitchFamily="18" charset="0"/>
              </a:rPr>
              <a:t> test.</a:t>
            </a:r>
          </a:p>
          <a:p>
            <a:pPr>
              <a:lnSpc>
                <a:spcPct val="107000"/>
              </a:lnSpc>
              <a:spcAft>
                <a:spcPts val="800"/>
              </a:spcAft>
            </a:pPr>
            <a:r>
              <a:rPr lang="en-US" sz="1300" dirty="0">
                <a:latin typeface="Calibri" panose="020F0502020204030204" pitchFamily="34" charset="0"/>
                <a:ea typeface="Calibri" panose="020F0502020204030204" pitchFamily="34" charset="0"/>
                <a:cs typeface="Times New Roman" panose="02020603050405020304" pitchFamily="18" charset="0"/>
              </a:rPr>
              <a:t>• Perform a disaggregated analytic.</a:t>
            </a:r>
          </a:p>
          <a:p>
            <a:pPr>
              <a:lnSpc>
                <a:spcPct val="107000"/>
              </a:lnSpc>
              <a:spcAft>
                <a:spcPts val="800"/>
              </a:spcAft>
            </a:pPr>
            <a:endParaRPr lang="en-US" sz="13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85773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A68F15-0688-42D2-881D-37901F0B610E}" type="slidenum">
              <a:rPr lang="en-US" smtClean="0"/>
              <a:pPr/>
              <a:t>145</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E3EB2CE8-97AE-4230-819D-5A0588A9274B}"/>
              </a:ext>
            </a:extLst>
          </p:cNvPr>
          <p:cNvSpPr/>
          <p:nvPr/>
        </p:nvSpPr>
        <p:spPr>
          <a:xfrm>
            <a:off x="152400" y="1033972"/>
            <a:ext cx="8839200" cy="2149306"/>
          </a:xfrm>
          <a:prstGeom prst="rect">
            <a:avLst/>
          </a:prstGeom>
        </p:spPr>
        <p:txBody>
          <a:bodyPr wrap="square">
            <a:spAutoFit/>
          </a:bodyPr>
          <a:lstStyle/>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Title 1">
            <a:extLst>
              <a:ext uri="{FF2B5EF4-FFF2-40B4-BE49-F238E27FC236}">
                <a16:creationId xmlns:a16="http://schemas.microsoft.com/office/drawing/2014/main" id="{CBAC5FC8-712B-4CD0-A423-91F178B6AC68}"/>
              </a:ext>
            </a:extLst>
          </p:cNvPr>
          <p:cNvSpPr txBox="1">
            <a:spLocks/>
          </p:cNvSpPr>
          <p:nvPr/>
        </p:nvSpPr>
        <p:spPr>
          <a:xfrm>
            <a:off x="1981200" y="646438"/>
            <a:ext cx="6781800" cy="7750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7D. WHAT ARE SOME OF THE TESTS </a:t>
            </a:r>
            <a:r>
              <a:rPr lang="en-US" sz="3200">
                <a:ln>
                  <a:solidFill>
                    <a:srgbClr val="1F497D"/>
                  </a:solidFill>
                </a:ln>
                <a:solidFill>
                  <a:srgbClr val="00CC00"/>
                </a:solidFill>
                <a:effectLst>
                  <a:outerShdw blurRad="38100" dist="38100" dir="2700000" algn="tl">
                    <a:srgbClr val="000000">
                      <a:alpha val="43137"/>
                    </a:srgbClr>
                  </a:outerShdw>
                </a:effectLst>
                <a:latin typeface="Georgia" pitchFamily="18" charset="0"/>
              </a:rPr>
              <a:t>THAT I </a:t>
            </a: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CAN </a:t>
            </a:r>
            <a:r>
              <a:rPr lang="en-US" sz="3200">
                <a:ln>
                  <a:solidFill>
                    <a:srgbClr val="1F497D"/>
                  </a:solidFill>
                </a:ln>
                <a:solidFill>
                  <a:srgbClr val="00CC00"/>
                </a:solidFill>
                <a:effectLst>
                  <a:outerShdw blurRad="38100" dist="38100" dir="2700000" algn="tl">
                    <a:srgbClr val="000000">
                      <a:alpha val="43137"/>
                    </a:srgbClr>
                  </a:outerShdw>
                </a:effectLst>
                <a:latin typeface="Georgia" pitchFamily="18" charset="0"/>
              </a:rPr>
              <a:t>PERFORM USING IDEA</a:t>
            </a: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a:t>
            </a:r>
          </a:p>
        </p:txBody>
      </p:sp>
      <p:sp>
        <p:nvSpPr>
          <p:cNvPr id="6" name="Rectangle 5">
            <a:extLst>
              <a:ext uri="{FF2B5EF4-FFF2-40B4-BE49-F238E27FC236}">
                <a16:creationId xmlns:a16="http://schemas.microsoft.com/office/drawing/2014/main" id="{A1478957-673A-4CAF-AB7C-3168AFA3AC52}"/>
              </a:ext>
            </a:extLst>
          </p:cNvPr>
          <p:cNvSpPr/>
          <p:nvPr/>
        </p:nvSpPr>
        <p:spPr>
          <a:xfrm>
            <a:off x="174171" y="1676400"/>
            <a:ext cx="8839200" cy="1984518"/>
          </a:xfrm>
          <a:prstGeom prst="rect">
            <a:avLst/>
          </a:prstGeom>
        </p:spPr>
        <p:txBody>
          <a:bodyPr wrap="square">
            <a:spAutoFit/>
          </a:bodyPr>
          <a:lstStyle/>
          <a:p>
            <a:pPr>
              <a:lnSpc>
                <a:spcPct val="107000"/>
              </a:lnSpc>
              <a:spcAft>
                <a:spcPts val="800"/>
              </a:spcAft>
            </a:pPr>
            <a:r>
              <a:rPr lang="en-US"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Allowable Costs</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Prepare analysis of expenses by account and date for current and past years.</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Extract expenses over XXX.</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Prepare a </a:t>
            </a:r>
            <a:r>
              <a:rPr lang="en-US" dirty="0" err="1">
                <a:latin typeface="Calibri" panose="020F0502020204030204" pitchFamily="34" charset="0"/>
                <a:ea typeface="Calibri" panose="020F0502020204030204" pitchFamily="34" charset="0"/>
                <a:cs typeface="Times New Roman" panose="02020603050405020304" pitchFamily="18" charset="0"/>
              </a:rPr>
              <a:t>Benford</a:t>
            </a:r>
            <a:r>
              <a:rPr lang="en-US" dirty="0">
                <a:latin typeface="Calibri" panose="020F0502020204030204" pitchFamily="34" charset="0"/>
                <a:ea typeface="Calibri" panose="020F0502020204030204" pitchFamily="34" charset="0"/>
                <a:cs typeface="Times New Roman" panose="02020603050405020304" pitchFamily="18" charset="0"/>
              </a:rPr>
              <a:t> analysis.</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Test for duplicate invoices.</a:t>
            </a:r>
          </a:p>
        </p:txBody>
      </p:sp>
      <p:pic>
        <p:nvPicPr>
          <p:cNvPr id="4" name="Picture 3">
            <a:extLst>
              <a:ext uri="{FF2B5EF4-FFF2-40B4-BE49-F238E27FC236}">
                <a16:creationId xmlns:a16="http://schemas.microsoft.com/office/drawing/2014/main" id="{208E6178-94F1-4B73-A2AE-96756C3D340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324350" y="2915002"/>
            <a:ext cx="2305050" cy="2951050"/>
          </a:xfrm>
          <a:prstGeom prst="rect">
            <a:avLst/>
          </a:prstGeom>
        </p:spPr>
      </p:pic>
    </p:spTree>
    <p:extLst>
      <p:ext uri="{BB962C8B-B14F-4D97-AF65-F5344CB8AC3E}">
        <p14:creationId xmlns:p14="http://schemas.microsoft.com/office/powerpoint/2010/main" val="385377646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A68F15-0688-42D2-881D-37901F0B610E}" type="slidenum">
              <a:rPr lang="en-US" smtClean="0"/>
              <a:pPr/>
              <a:t>146</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E3EB2CE8-97AE-4230-819D-5A0588A9274B}"/>
              </a:ext>
            </a:extLst>
          </p:cNvPr>
          <p:cNvSpPr/>
          <p:nvPr/>
        </p:nvSpPr>
        <p:spPr>
          <a:xfrm>
            <a:off x="152400" y="1033972"/>
            <a:ext cx="8839200" cy="2149306"/>
          </a:xfrm>
          <a:prstGeom prst="rect">
            <a:avLst/>
          </a:prstGeom>
        </p:spPr>
        <p:txBody>
          <a:bodyPr wrap="square">
            <a:spAutoFit/>
          </a:bodyPr>
          <a:lstStyle/>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Title 1">
            <a:extLst>
              <a:ext uri="{FF2B5EF4-FFF2-40B4-BE49-F238E27FC236}">
                <a16:creationId xmlns:a16="http://schemas.microsoft.com/office/drawing/2014/main" id="{CBAC5FC8-712B-4CD0-A423-91F178B6AC68}"/>
              </a:ext>
            </a:extLst>
          </p:cNvPr>
          <p:cNvSpPr txBox="1">
            <a:spLocks/>
          </p:cNvSpPr>
          <p:nvPr/>
        </p:nvSpPr>
        <p:spPr>
          <a:xfrm>
            <a:off x="1401462" y="331294"/>
            <a:ext cx="6781800" cy="7750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7E. FINAL ANALYTICS, SUPERVISION &amp; REVIEW</a:t>
            </a:r>
          </a:p>
        </p:txBody>
      </p:sp>
      <p:sp>
        <p:nvSpPr>
          <p:cNvPr id="6" name="Rectangle 5">
            <a:extLst>
              <a:ext uri="{FF2B5EF4-FFF2-40B4-BE49-F238E27FC236}">
                <a16:creationId xmlns:a16="http://schemas.microsoft.com/office/drawing/2014/main" id="{A1478957-673A-4CAF-AB7C-3168AFA3AC52}"/>
              </a:ext>
            </a:extLst>
          </p:cNvPr>
          <p:cNvSpPr/>
          <p:nvPr/>
        </p:nvSpPr>
        <p:spPr>
          <a:xfrm>
            <a:off x="168876" y="2108625"/>
            <a:ext cx="8839200" cy="622991"/>
          </a:xfrm>
          <a:prstGeom prst="rect">
            <a:avLst/>
          </a:prstGeom>
        </p:spPr>
        <p:txBody>
          <a:bodyPr wrap="square">
            <a:spAutoFit/>
          </a:bodyPr>
          <a:lstStyle/>
          <a:p>
            <a:pPr>
              <a:lnSpc>
                <a:spcPct val="107000"/>
              </a:lnSpc>
              <a:spcAft>
                <a:spcPts val="800"/>
              </a:spcAft>
            </a:pP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9828E4D7-D706-40AF-82DA-E3784BBB7528}"/>
              </a:ext>
            </a:extLst>
          </p:cNvPr>
          <p:cNvSpPr/>
          <p:nvPr/>
        </p:nvSpPr>
        <p:spPr>
          <a:xfrm>
            <a:off x="152400" y="1932506"/>
            <a:ext cx="8670324" cy="3568926"/>
          </a:xfrm>
          <a:prstGeom prst="rect">
            <a:avLst/>
          </a:prstGeom>
        </p:spPr>
        <p:txBody>
          <a:bodyPr wrap="square">
            <a:spAutoFit/>
          </a:bodyPr>
          <a:lstStyle/>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 objective of analytical procedures used in the overall review stage of a Single Audit is to assist the auditor in assessing the conclusions reached as to control risk and compliance for the major programs. A wide variety of analytical procedures may be useful for this purpose. The overall review generally would include reading the </a:t>
            </a:r>
            <a:r>
              <a:rPr lang="en-US" dirty="0" err="1">
                <a:latin typeface="Calibri" panose="020F0502020204030204" pitchFamily="34" charset="0"/>
                <a:ea typeface="Calibri" panose="020F0502020204030204" pitchFamily="34" charset="0"/>
                <a:cs typeface="Times New Roman" panose="02020603050405020304" pitchFamily="18" charset="0"/>
              </a:rPr>
              <a:t>SEFA</a:t>
            </a:r>
            <a:r>
              <a:rPr lang="en-US" dirty="0">
                <a:latin typeface="Calibri" panose="020F0502020204030204" pitchFamily="34" charset="0"/>
                <a:ea typeface="Calibri" panose="020F0502020204030204" pitchFamily="34" charset="0"/>
                <a:cs typeface="Times New Roman" panose="02020603050405020304" pitchFamily="18" charset="0"/>
              </a:rPr>
              <a:t> and notes, and considering:</a:t>
            </a:r>
          </a:p>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the adequacy of evidence gathered in response to unusual or unexpected balances identified</a:t>
            </a:r>
          </a:p>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in planning or the course of the Single audit. and</a:t>
            </a:r>
          </a:p>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unusual or unexpected balances or relationships that were not previously identified.</a:t>
            </a:r>
          </a:p>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 results of an overall review may indicate that additional evidence may be needed.</a:t>
            </a:r>
          </a:p>
        </p:txBody>
      </p:sp>
      <p:pic>
        <p:nvPicPr>
          <p:cNvPr id="12" name="Picture 11">
            <a:extLst>
              <a:ext uri="{FF2B5EF4-FFF2-40B4-BE49-F238E27FC236}">
                <a16:creationId xmlns:a16="http://schemas.microsoft.com/office/drawing/2014/main" id="{C8E44DA0-101D-4EE5-BD7E-B69530720416}"/>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755924" y="390135"/>
            <a:ext cx="1066800" cy="1432452"/>
          </a:xfrm>
          <a:prstGeom prst="rect">
            <a:avLst/>
          </a:prstGeom>
        </p:spPr>
      </p:pic>
    </p:spTree>
    <p:extLst>
      <p:ext uri="{BB962C8B-B14F-4D97-AF65-F5344CB8AC3E}">
        <p14:creationId xmlns:p14="http://schemas.microsoft.com/office/powerpoint/2010/main" val="107749525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A68F15-0688-42D2-881D-37901F0B610E}" type="slidenum">
              <a:rPr lang="en-US" smtClean="0"/>
              <a:pPr/>
              <a:t>147</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E3EB2CE8-97AE-4230-819D-5A0588A9274B}"/>
              </a:ext>
            </a:extLst>
          </p:cNvPr>
          <p:cNvSpPr/>
          <p:nvPr/>
        </p:nvSpPr>
        <p:spPr>
          <a:xfrm>
            <a:off x="152400" y="1033972"/>
            <a:ext cx="8839200" cy="2149306"/>
          </a:xfrm>
          <a:prstGeom prst="rect">
            <a:avLst/>
          </a:prstGeom>
        </p:spPr>
        <p:txBody>
          <a:bodyPr wrap="square">
            <a:spAutoFit/>
          </a:bodyPr>
          <a:lstStyle/>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Title 1">
            <a:extLst>
              <a:ext uri="{FF2B5EF4-FFF2-40B4-BE49-F238E27FC236}">
                <a16:creationId xmlns:a16="http://schemas.microsoft.com/office/drawing/2014/main" id="{CBAC5FC8-712B-4CD0-A423-91F178B6AC68}"/>
              </a:ext>
            </a:extLst>
          </p:cNvPr>
          <p:cNvSpPr txBox="1">
            <a:spLocks/>
          </p:cNvSpPr>
          <p:nvPr/>
        </p:nvSpPr>
        <p:spPr>
          <a:xfrm>
            <a:off x="1905000" y="370112"/>
            <a:ext cx="6781800" cy="7750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7E. FINAL ANALYTICS, SUPERVISION &amp; REVIEW</a:t>
            </a:r>
          </a:p>
        </p:txBody>
      </p:sp>
      <p:sp>
        <p:nvSpPr>
          <p:cNvPr id="6" name="Rectangle 5">
            <a:extLst>
              <a:ext uri="{FF2B5EF4-FFF2-40B4-BE49-F238E27FC236}">
                <a16:creationId xmlns:a16="http://schemas.microsoft.com/office/drawing/2014/main" id="{A1478957-673A-4CAF-AB7C-3168AFA3AC52}"/>
              </a:ext>
            </a:extLst>
          </p:cNvPr>
          <p:cNvSpPr/>
          <p:nvPr/>
        </p:nvSpPr>
        <p:spPr>
          <a:xfrm>
            <a:off x="168876" y="2108625"/>
            <a:ext cx="8839200" cy="622991"/>
          </a:xfrm>
          <a:prstGeom prst="rect">
            <a:avLst/>
          </a:prstGeom>
        </p:spPr>
        <p:txBody>
          <a:bodyPr wrap="square">
            <a:spAutoFit/>
          </a:bodyPr>
          <a:lstStyle/>
          <a:p>
            <a:pPr>
              <a:lnSpc>
                <a:spcPct val="107000"/>
              </a:lnSpc>
              <a:spcAft>
                <a:spcPts val="800"/>
              </a:spcAft>
            </a:pP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9828E4D7-D706-40AF-82DA-E3784BBB7528}"/>
              </a:ext>
            </a:extLst>
          </p:cNvPr>
          <p:cNvSpPr/>
          <p:nvPr/>
        </p:nvSpPr>
        <p:spPr>
          <a:xfrm>
            <a:off x="177114" y="1295400"/>
            <a:ext cx="8822724" cy="4555093"/>
          </a:xfrm>
          <a:prstGeom prst="rect">
            <a:avLst/>
          </a:prstGeom>
        </p:spPr>
        <p:txBody>
          <a:bodyPr wrap="square">
            <a:spAutoFit/>
          </a:bodyPr>
          <a:lstStyle/>
          <a:p>
            <a:pPr algn="just"/>
            <a:r>
              <a:rPr lang="en-US" dirty="0">
                <a:solidFill>
                  <a:srgbClr val="7030A0"/>
                </a:solidFill>
                <a:effectLst>
                  <a:outerShdw blurRad="38100" dist="38100" dir="2700000" algn="tl">
                    <a:srgbClr val="000000">
                      <a:alpha val="43137"/>
                    </a:srgbClr>
                  </a:outerShdw>
                </a:effectLst>
              </a:rPr>
              <a:t>Supervision and Review</a:t>
            </a:r>
          </a:p>
          <a:p>
            <a:pPr algn="just"/>
            <a:r>
              <a:rPr lang="en-US" sz="1600" dirty="0"/>
              <a:t>Supervision involves directing the efforts of assistants who are involved in accomplishing the objectives of the Single audit and determining whether those objectives were accomplished. Elements of supervision include instructing assistants, keeping informed of significant issues encountered, reviewing the work performed, and dealing with differences of opinion among firm personnel. </a:t>
            </a:r>
          </a:p>
          <a:p>
            <a:pPr algn="just"/>
            <a:endParaRPr lang="en-US" sz="1600" dirty="0"/>
          </a:p>
          <a:p>
            <a:pPr algn="just"/>
            <a:r>
              <a:rPr lang="en-US" sz="1600" dirty="0"/>
              <a:t>Using this definition, it is clear that supervision must continue throughout the audit. How much supervision should be present? This depends on factors such as the complexity of the subject matter and the qualifications of persons performing the work. These qualifications include knowledge of the client's business, industry, and major program rules and regulations.</a:t>
            </a:r>
          </a:p>
          <a:p>
            <a:pPr algn="just"/>
            <a:endParaRPr lang="en-US" sz="1600" dirty="0"/>
          </a:p>
          <a:p>
            <a:pPr algn="just"/>
            <a:r>
              <a:rPr lang="en-US" sz="1600" dirty="0"/>
              <a:t>The auditor partner should communicate with members of the audit team regarding the possibility of material misstatements in the </a:t>
            </a:r>
            <a:r>
              <a:rPr lang="en-US" sz="1600" dirty="0" err="1"/>
              <a:t>SEFA</a:t>
            </a:r>
            <a:r>
              <a:rPr lang="en-US" sz="1600" dirty="0"/>
              <a:t>. Such discussion helps all audit team members understand the entity and its environment, including its internal control, and how risks that the entity faces may affect the audit.</a:t>
            </a:r>
          </a:p>
          <a:p>
            <a:pPr algn="just"/>
            <a:endParaRPr lang="en-US" sz="1600" dirty="0"/>
          </a:p>
          <a:p>
            <a:pPr algn="just"/>
            <a:r>
              <a:rPr lang="en-US" sz="1600" dirty="0"/>
              <a:t>The audit partner should continue to emphasize the need to maintain a questioning mind and exercise professional skepticism in gathering and evaluating evidence throughout the audit.</a:t>
            </a:r>
          </a:p>
        </p:txBody>
      </p:sp>
      <p:pic>
        <p:nvPicPr>
          <p:cNvPr id="7" name="Picture 6">
            <a:extLst>
              <a:ext uri="{FF2B5EF4-FFF2-40B4-BE49-F238E27FC236}">
                <a16:creationId xmlns:a16="http://schemas.microsoft.com/office/drawing/2014/main" id="{B6456069-DEDD-460F-BAF7-64048560A812}"/>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947649" y="328312"/>
            <a:ext cx="806276" cy="806276"/>
          </a:xfrm>
          <a:prstGeom prst="rect">
            <a:avLst/>
          </a:prstGeom>
        </p:spPr>
      </p:pic>
    </p:spTree>
    <p:extLst>
      <p:ext uri="{BB962C8B-B14F-4D97-AF65-F5344CB8AC3E}">
        <p14:creationId xmlns:p14="http://schemas.microsoft.com/office/powerpoint/2010/main" val="403881684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A68F15-0688-42D2-881D-37901F0B610E}" type="slidenum">
              <a:rPr lang="en-US" smtClean="0"/>
              <a:pPr/>
              <a:t>148</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E3EB2CE8-97AE-4230-819D-5A0588A9274B}"/>
              </a:ext>
            </a:extLst>
          </p:cNvPr>
          <p:cNvSpPr/>
          <p:nvPr/>
        </p:nvSpPr>
        <p:spPr>
          <a:xfrm>
            <a:off x="152400" y="1033972"/>
            <a:ext cx="8839200" cy="2149306"/>
          </a:xfrm>
          <a:prstGeom prst="rect">
            <a:avLst/>
          </a:prstGeom>
        </p:spPr>
        <p:txBody>
          <a:bodyPr wrap="square">
            <a:spAutoFit/>
          </a:bodyPr>
          <a:lstStyle/>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Title 1">
            <a:extLst>
              <a:ext uri="{FF2B5EF4-FFF2-40B4-BE49-F238E27FC236}">
                <a16:creationId xmlns:a16="http://schemas.microsoft.com/office/drawing/2014/main" id="{CBAC5FC8-712B-4CD0-A423-91F178B6AC68}"/>
              </a:ext>
            </a:extLst>
          </p:cNvPr>
          <p:cNvSpPr txBox="1">
            <a:spLocks/>
          </p:cNvSpPr>
          <p:nvPr/>
        </p:nvSpPr>
        <p:spPr>
          <a:xfrm>
            <a:off x="1905000" y="370112"/>
            <a:ext cx="6781800" cy="7750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7F</a:t>
            </a:r>
            <a:r>
              <a:rPr lang="en-US" sz="3200">
                <a:ln>
                  <a:solidFill>
                    <a:srgbClr val="1F497D"/>
                  </a:solidFill>
                </a:ln>
                <a:solidFill>
                  <a:srgbClr val="00CC00"/>
                </a:solidFill>
                <a:effectLst>
                  <a:outerShdw blurRad="38100" dist="38100" dir="2700000" algn="tl">
                    <a:srgbClr val="000000">
                      <a:alpha val="43137"/>
                    </a:srgbClr>
                  </a:outerShdw>
                </a:effectLst>
                <a:latin typeface="Georgia" pitchFamily="18" charset="0"/>
              </a:rPr>
              <a:t>. DOCUMENTATION</a:t>
            </a:r>
            <a:endPar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endParaRPr>
          </a:p>
        </p:txBody>
      </p:sp>
      <p:sp>
        <p:nvSpPr>
          <p:cNvPr id="6" name="Rectangle 5">
            <a:extLst>
              <a:ext uri="{FF2B5EF4-FFF2-40B4-BE49-F238E27FC236}">
                <a16:creationId xmlns:a16="http://schemas.microsoft.com/office/drawing/2014/main" id="{A1478957-673A-4CAF-AB7C-3168AFA3AC52}"/>
              </a:ext>
            </a:extLst>
          </p:cNvPr>
          <p:cNvSpPr/>
          <p:nvPr/>
        </p:nvSpPr>
        <p:spPr>
          <a:xfrm>
            <a:off x="168876" y="2108625"/>
            <a:ext cx="8839200" cy="622991"/>
          </a:xfrm>
          <a:prstGeom prst="rect">
            <a:avLst/>
          </a:prstGeom>
        </p:spPr>
        <p:txBody>
          <a:bodyPr wrap="square">
            <a:spAutoFit/>
          </a:bodyPr>
          <a:lstStyle/>
          <a:p>
            <a:pPr>
              <a:lnSpc>
                <a:spcPct val="107000"/>
              </a:lnSpc>
              <a:spcAft>
                <a:spcPts val="800"/>
              </a:spcAft>
            </a:pP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E4138A5-4E41-4487-A86B-A1E8F9108AAC}"/>
              </a:ext>
            </a:extLst>
          </p:cNvPr>
          <p:cNvSpPr/>
          <p:nvPr/>
        </p:nvSpPr>
        <p:spPr>
          <a:xfrm>
            <a:off x="304800" y="1301929"/>
            <a:ext cx="8305800" cy="3762697"/>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Each of the previous items should be documented in the audit working papers. How much to document is a matter of professional judgment. However, the following should be considered:</a:t>
            </a:r>
          </a:p>
          <a:p>
            <a:pPr marL="800100" lvl="1" indent="-342900">
              <a:lnSpc>
                <a:spcPct val="107000"/>
              </a:lnSpc>
              <a:spcAft>
                <a:spcPts val="8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There must be an audit program for each audit. </a:t>
            </a:r>
          </a:p>
          <a:p>
            <a:pPr marL="800100" lvl="1" indent="-342900">
              <a:lnSpc>
                <a:spcPct val="107000"/>
              </a:lnSpc>
              <a:spcAft>
                <a:spcPts val="8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audit program must be in sufficient detail to show the nature, extent, and timing of further audit procedures. Some good general audit programs are available, including PPC's AP-1 series that documents the required audit procedures.</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 results of the procedures and the conclusions reached should also be documented.</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 audit working papers must also identify who prepared the working papers, who reviewed them, and the date that the working papers were prepared and reviewed.</a:t>
            </a:r>
          </a:p>
        </p:txBody>
      </p:sp>
      <p:pic>
        <p:nvPicPr>
          <p:cNvPr id="7" name="Picture 6">
            <a:extLst>
              <a:ext uri="{FF2B5EF4-FFF2-40B4-BE49-F238E27FC236}">
                <a16:creationId xmlns:a16="http://schemas.microsoft.com/office/drawing/2014/main" id="{D623C857-FB21-4A95-95BC-644A7A0F616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295400" y="5052219"/>
            <a:ext cx="1828800" cy="1213462"/>
          </a:xfrm>
          <a:prstGeom prst="rect">
            <a:avLst/>
          </a:prstGeom>
        </p:spPr>
      </p:pic>
    </p:spTree>
    <p:extLst>
      <p:ext uri="{BB962C8B-B14F-4D97-AF65-F5344CB8AC3E}">
        <p14:creationId xmlns:p14="http://schemas.microsoft.com/office/powerpoint/2010/main" val="96028815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A68F15-0688-42D2-881D-37901F0B610E}" type="slidenum">
              <a:rPr lang="en-US" smtClean="0"/>
              <a:pPr/>
              <a:t>149</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E3EB2CE8-97AE-4230-819D-5A0588A9274B}"/>
              </a:ext>
            </a:extLst>
          </p:cNvPr>
          <p:cNvSpPr/>
          <p:nvPr/>
        </p:nvSpPr>
        <p:spPr>
          <a:xfrm>
            <a:off x="152400" y="1033972"/>
            <a:ext cx="8839200" cy="2149306"/>
          </a:xfrm>
          <a:prstGeom prst="rect">
            <a:avLst/>
          </a:prstGeom>
        </p:spPr>
        <p:txBody>
          <a:bodyPr wrap="square">
            <a:spAutoFit/>
          </a:bodyPr>
          <a:lstStyle/>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Title 1">
            <a:extLst>
              <a:ext uri="{FF2B5EF4-FFF2-40B4-BE49-F238E27FC236}">
                <a16:creationId xmlns:a16="http://schemas.microsoft.com/office/drawing/2014/main" id="{CBAC5FC8-712B-4CD0-A423-91F178B6AC68}"/>
              </a:ext>
            </a:extLst>
          </p:cNvPr>
          <p:cNvSpPr txBox="1">
            <a:spLocks/>
          </p:cNvSpPr>
          <p:nvPr/>
        </p:nvSpPr>
        <p:spPr>
          <a:xfrm>
            <a:off x="1857103" y="542019"/>
            <a:ext cx="6781800" cy="7750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7G. FINANCIAL STATEMENTS REPORTS FOR A SINGLE AUDIT</a:t>
            </a:r>
          </a:p>
        </p:txBody>
      </p:sp>
      <p:sp>
        <p:nvSpPr>
          <p:cNvPr id="6" name="Rectangle 5">
            <a:extLst>
              <a:ext uri="{FF2B5EF4-FFF2-40B4-BE49-F238E27FC236}">
                <a16:creationId xmlns:a16="http://schemas.microsoft.com/office/drawing/2014/main" id="{A1478957-673A-4CAF-AB7C-3168AFA3AC52}"/>
              </a:ext>
            </a:extLst>
          </p:cNvPr>
          <p:cNvSpPr/>
          <p:nvPr/>
        </p:nvSpPr>
        <p:spPr>
          <a:xfrm>
            <a:off x="168876" y="2108625"/>
            <a:ext cx="8839200" cy="622991"/>
          </a:xfrm>
          <a:prstGeom prst="rect">
            <a:avLst/>
          </a:prstGeom>
        </p:spPr>
        <p:txBody>
          <a:bodyPr wrap="square">
            <a:spAutoFit/>
          </a:bodyPr>
          <a:lstStyle/>
          <a:p>
            <a:pPr>
              <a:lnSpc>
                <a:spcPct val="107000"/>
              </a:lnSpc>
              <a:spcAft>
                <a:spcPts val="800"/>
              </a:spcAft>
            </a:pP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E4138A5-4E41-4487-A86B-A1E8F9108AAC}"/>
              </a:ext>
            </a:extLst>
          </p:cNvPr>
          <p:cNvSpPr/>
          <p:nvPr/>
        </p:nvSpPr>
        <p:spPr>
          <a:xfrm>
            <a:off x="215832" y="1334122"/>
            <a:ext cx="8839200" cy="3539430"/>
          </a:xfrm>
          <a:prstGeom prst="rect">
            <a:avLst/>
          </a:prstGeom>
        </p:spPr>
        <p:txBody>
          <a:bodyPr wrap="square">
            <a:spAutoFit/>
          </a:bodyPr>
          <a:lstStyle/>
          <a:p>
            <a:pPr algn="just"/>
            <a:r>
              <a:rPr lang="en-US" sz="1600" dirty="0"/>
              <a:t>The Uniform Guidance requires the auditor's report(s) to include an opinion (or disclaimer of opinion) on whether the financial statements are presented fairly in all material respects in conformity with generally accepted accounting principles (GAAP). The auditor must also include an opinion on whether the schedule of expenditures of federal awards (</a:t>
            </a:r>
            <a:r>
              <a:rPr lang="en-US" sz="1600" dirty="0" err="1"/>
              <a:t>SEFA</a:t>
            </a:r>
            <a:r>
              <a:rPr lang="en-US" sz="1600" dirty="0"/>
              <a:t>) is presented fairly in all material respects in relation to the financial statements taken as a whole.</a:t>
            </a:r>
          </a:p>
          <a:p>
            <a:pPr algn="just"/>
            <a:endParaRPr lang="en-US" sz="1600" dirty="0"/>
          </a:p>
          <a:p>
            <a:pPr algn="just"/>
            <a:r>
              <a:rPr lang="en-US" sz="1600" dirty="0"/>
              <a:t>The report must state that the audits were performed in accordance with generally accepted auditing standards (GAAS) and generally accepted government audit standards (</a:t>
            </a:r>
            <a:r>
              <a:rPr lang="en-US" sz="1600" dirty="0" err="1"/>
              <a:t>GAGAS</a:t>
            </a:r>
            <a:r>
              <a:rPr lang="en-US" sz="1600" dirty="0"/>
              <a:t>). Because the audit has been performed in accordance with </a:t>
            </a:r>
            <a:r>
              <a:rPr lang="en-US" sz="1600" dirty="0" err="1"/>
              <a:t>GAGAS</a:t>
            </a:r>
            <a:r>
              <a:rPr lang="en-US" sz="1600" dirty="0"/>
              <a:t>, the auditor must also report on compliance and controls for the entity's financial statements. This report does not contain an opinion. </a:t>
            </a:r>
          </a:p>
          <a:p>
            <a:pPr algn="just"/>
            <a:endParaRPr lang="en-US" sz="1600" dirty="0"/>
          </a:p>
          <a:p>
            <a:pPr algn="just"/>
            <a:r>
              <a:rPr lang="en-US" sz="1600" dirty="0"/>
              <a:t>However, the report should discuss any noncompliance found which could have a material effect on the financial statements. It should also report any deficiencies and/or material weaknesses in internal controls over the financial statements.</a:t>
            </a:r>
          </a:p>
        </p:txBody>
      </p:sp>
      <p:pic>
        <p:nvPicPr>
          <p:cNvPr id="7" name="Picture 6">
            <a:extLst>
              <a:ext uri="{FF2B5EF4-FFF2-40B4-BE49-F238E27FC236}">
                <a16:creationId xmlns:a16="http://schemas.microsoft.com/office/drawing/2014/main" id="{BEDED8A7-09FA-498F-B7F8-D21338013EAD}"/>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114801" y="4842918"/>
            <a:ext cx="1676400" cy="1676400"/>
          </a:xfrm>
          <a:prstGeom prst="rect">
            <a:avLst/>
          </a:prstGeom>
        </p:spPr>
      </p:pic>
    </p:spTree>
    <p:extLst>
      <p:ext uri="{BB962C8B-B14F-4D97-AF65-F5344CB8AC3E}">
        <p14:creationId xmlns:p14="http://schemas.microsoft.com/office/powerpoint/2010/main" val="3851999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1"/>
            <a:ext cx="8229600" cy="4724400"/>
          </a:xfrm>
        </p:spPr>
        <p:txBody>
          <a:bodyPr vert="horz" lIns="91440" tIns="45720" rIns="91440" bIns="45720" rtlCol="0">
            <a:normAutofit/>
          </a:bodyPr>
          <a:lstStyle/>
          <a:p>
            <a:pPr>
              <a:lnSpc>
                <a:spcPct val="90000"/>
              </a:lnSpc>
              <a:buFont typeface="Arial" pitchFamily="34" charset="0"/>
              <a:buNone/>
              <a:defRPr/>
            </a:pPr>
            <a:endParaRPr lang="en-US" u="sng" dirty="0">
              <a:ln w="18415" cmpd="sng">
                <a:solidFill>
                  <a:schemeClr val="tx2"/>
                </a:solidFill>
                <a:prstDash val="solid"/>
              </a:ln>
              <a:solidFill>
                <a:schemeClr val="tx2">
                  <a:lumMod val="60000"/>
                  <a:lumOff val="40000"/>
                </a:schemeClr>
              </a:solidFill>
              <a:latin typeface="Georgia" pitchFamily="18" charset="0"/>
            </a:endParaRPr>
          </a:p>
          <a:p>
            <a:pPr>
              <a:lnSpc>
                <a:spcPct val="90000"/>
              </a:lnSpc>
              <a:buFont typeface="Arial" pitchFamily="34" charset="0"/>
              <a:buNone/>
              <a:defRPr/>
            </a:pPr>
            <a:endParaRPr lang="en-US" u="sng" dirty="0">
              <a:ln w="18415" cmpd="sng">
                <a:solidFill>
                  <a:schemeClr val="tx2"/>
                </a:solidFill>
                <a:prstDash val="solid"/>
              </a:ln>
              <a:solidFill>
                <a:schemeClr val="tx2">
                  <a:lumMod val="60000"/>
                  <a:lumOff val="40000"/>
                </a:schemeClr>
              </a:solidFill>
              <a:latin typeface="Georgia" pitchFamily="18" charset="0"/>
            </a:endParaRPr>
          </a:p>
          <a:p>
            <a:pPr>
              <a:defRPr/>
            </a:pPr>
            <a:endParaRPr lang="en-US" u="sng" dirty="0">
              <a:ln w="18415" cmpd="sng">
                <a:solidFill>
                  <a:schemeClr val="tx2"/>
                </a:solidFill>
                <a:prstDash val="solid"/>
              </a:ln>
              <a:solidFill>
                <a:schemeClr val="tx2">
                  <a:lumMod val="60000"/>
                  <a:lumOff val="40000"/>
                </a:schemeClr>
              </a:solidFill>
              <a:latin typeface="Georgia" pitchFamily="18" charset="0"/>
            </a:endParaRPr>
          </a:p>
        </p:txBody>
      </p:sp>
      <p:sp>
        <p:nvSpPr>
          <p:cNvPr id="5" name="Slide Number Placeholder 4"/>
          <p:cNvSpPr>
            <a:spLocks noGrp="1"/>
          </p:cNvSpPr>
          <p:nvPr>
            <p:ph type="sldNum" sz="quarter" idx="12"/>
          </p:nvPr>
        </p:nvSpPr>
        <p:spPr/>
        <p:txBody>
          <a:bodyPr/>
          <a:lstStyle/>
          <a:p>
            <a:fld id="{E7A68F15-0688-42D2-881D-37901F0B610E}" type="slidenum">
              <a:rPr lang="en-US" smtClean="0"/>
              <a:pPr/>
              <a:t>15</a:t>
            </a:fld>
            <a:endParaRPr lang="en-US" dirty="0"/>
          </a:p>
        </p:txBody>
      </p:sp>
      <p:sp>
        <p:nvSpPr>
          <p:cNvPr id="6" name="Title 1">
            <a:extLst>
              <a:ext uri="{FF2B5EF4-FFF2-40B4-BE49-F238E27FC236}">
                <a16:creationId xmlns:a16="http://schemas.microsoft.com/office/drawing/2014/main" id="{2E8E4439-1E31-4758-A699-620919356F21}"/>
              </a:ext>
            </a:extLst>
          </p:cNvPr>
          <p:cNvSpPr>
            <a:spLocks noGrp="1"/>
          </p:cNvSpPr>
          <p:nvPr>
            <p:ph type="title"/>
          </p:nvPr>
        </p:nvSpPr>
        <p:spPr>
          <a:xfrm>
            <a:off x="1752601" y="1"/>
            <a:ext cx="7239000" cy="838200"/>
          </a:xfrm>
        </p:spPr>
        <p:txBody>
          <a:bodyPr vert="horz" lIns="91440" tIns="45720" rIns="91440" bIns="45720" rtlCol="0" anchor="ctr">
            <a:norm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Cognizant Agencies and Oversight</a:t>
            </a:r>
          </a:p>
        </p:txBody>
      </p:sp>
      <p:sp>
        <p:nvSpPr>
          <p:cNvPr id="7" name="Content Placeholder 20">
            <a:extLst>
              <a:ext uri="{FF2B5EF4-FFF2-40B4-BE49-F238E27FC236}">
                <a16:creationId xmlns:a16="http://schemas.microsoft.com/office/drawing/2014/main" id="{AC73AF38-1B9E-4DA6-A45E-F4C478EB0109}"/>
              </a:ext>
            </a:extLst>
          </p:cNvPr>
          <p:cNvSpPr txBox="1">
            <a:spLocks/>
          </p:cNvSpPr>
          <p:nvPr/>
        </p:nvSpPr>
        <p:spPr>
          <a:xfrm>
            <a:off x="675640" y="1143000"/>
            <a:ext cx="8212074" cy="43320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900" dirty="0">
                <a:highlight>
                  <a:srgbClr val="FFFF00"/>
                </a:highlight>
              </a:rPr>
              <a:t>Recipients expending more than $50 million a year in Federal awards shall have a cognizant agency for audit. The designated cognizant agency for audit shall be the Federal awarding agency that provides the predominant amount of direct funding to a recipient unless OMB makes a specific cognizant agency for audit assignments. </a:t>
            </a:r>
          </a:p>
          <a:p>
            <a:pPr marL="0" indent="0">
              <a:buFont typeface="Arial" panose="020B0604020202020204" pitchFamily="34" charset="0"/>
              <a:buNone/>
            </a:pPr>
            <a:r>
              <a:rPr lang="en-US" sz="1900" dirty="0"/>
              <a:t>Cognizant agencies are responsible to provide technical advice and liaison to auditees and auditors. </a:t>
            </a:r>
          </a:p>
          <a:p>
            <a:pPr marL="0" indent="0">
              <a:buFont typeface="Arial" panose="020B0604020202020204" pitchFamily="34" charset="0"/>
              <a:buNone/>
            </a:pPr>
            <a:r>
              <a:rPr lang="en-US" sz="1900" dirty="0">
                <a:highlight>
                  <a:srgbClr val="FFFF00"/>
                </a:highlight>
              </a:rPr>
              <a:t>To provide for continuity of cognizance, the determination of the predominant amount of direct funding shall be based upon direct Federal awards expended in the recipient’s fiscal years ending in </a:t>
            </a:r>
            <a:r>
              <a:rPr lang="en-US" sz="1900" u="sng" dirty="0">
                <a:solidFill>
                  <a:srgbClr val="7030A0"/>
                </a:solidFill>
                <a:highlight>
                  <a:srgbClr val="FFFF00"/>
                </a:highlight>
              </a:rPr>
              <a:t>2004, 2009, 2014, and every fifth year thereafter</a:t>
            </a:r>
            <a:r>
              <a:rPr lang="en-US" sz="1900" dirty="0">
                <a:highlight>
                  <a:srgbClr val="FFFF00"/>
                </a:highlight>
              </a:rPr>
              <a:t>.</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pic>
        <p:nvPicPr>
          <p:cNvPr id="8" name="Picture 7">
            <a:extLst>
              <a:ext uri="{FF2B5EF4-FFF2-40B4-BE49-F238E27FC236}">
                <a16:creationId xmlns:a16="http://schemas.microsoft.com/office/drawing/2014/main" id="{A6661544-FC5A-4CDD-A6BF-590FE3268F8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5800" y="5194962"/>
            <a:ext cx="3475861" cy="955014"/>
          </a:xfrm>
          <a:prstGeom prst="rect">
            <a:avLst/>
          </a:prstGeom>
        </p:spPr>
      </p:pic>
    </p:spTree>
    <p:extLst>
      <p:ext uri="{BB962C8B-B14F-4D97-AF65-F5344CB8AC3E}">
        <p14:creationId xmlns:p14="http://schemas.microsoft.com/office/powerpoint/2010/main" val="284856082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A68F15-0688-42D2-881D-37901F0B610E}" type="slidenum">
              <a:rPr lang="en-US" smtClean="0"/>
              <a:pPr/>
              <a:t>150</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E3EB2CE8-97AE-4230-819D-5A0588A9274B}"/>
              </a:ext>
            </a:extLst>
          </p:cNvPr>
          <p:cNvSpPr/>
          <p:nvPr/>
        </p:nvSpPr>
        <p:spPr>
          <a:xfrm>
            <a:off x="152400" y="1033972"/>
            <a:ext cx="8839200" cy="2149306"/>
          </a:xfrm>
          <a:prstGeom prst="rect">
            <a:avLst/>
          </a:prstGeom>
        </p:spPr>
        <p:txBody>
          <a:bodyPr wrap="square">
            <a:spAutoFit/>
          </a:bodyPr>
          <a:lstStyle/>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Title 1">
            <a:extLst>
              <a:ext uri="{FF2B5EF4-FFF2-40B4-BE49-F238E27FC236}">
                <a16:creationId xmlns:a16="http://schemas.microsoft.com/office/drawing/2014/main" id="{CBAC5FC8-712B-4CD0-A423-91F178B6AC68}"/>
              </a:ext>
            </a:extLst>
          </p:cNvPr>
          <p:cNvSpPr txBox="1">
            <a:spLocks/>
          </p:cNvSpPr>
          <p:nvPr/>
        </p:nvSpPr>
        <p:spPr>
          <a:xfrm>
            <a:off x="1857103" y="542019"/>
            <a:ext cx="6781800" cy="7750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7H. AUDIT REPORT ON CONTROLS &amp; COMPLIANCE FOR MAJOR PROGRAMS</a:t>
            </a:r>
          </a:p>
        </p:txBody>
      </p:sp>
      <p:sp>
        <p:nvSpPr>
          <p:cNvPr id="6" name="Rectangle 5">
            <a:extLst>
              <a:ext uri="{FF2B5EF4-FFF2-40B4-BE49-F238E27FC236}">
                <a16:creationId xmlns:a16="http://schemas.microsoft.com/office/drawing/2014/main" id="{A1478957-673A-4CAF-AB7C-3168AFA3AC52}"/>
              </a:ext>
            </a:extLst>
          </p:cNvPr>
          <p:cNvSpPr/>
          <p:nvPr/>
        </p:nvSpPr>
        <p:spPr>
          <a:xfrm>
            <a:off x="168876" y="2108625"/>
            <a:ext cx="8839200" cy="622991"/>
          </a:xfrm>
          <a:prstGeom prst="rect">
            <a:avLst/>
          </a:prstGeom>
        </p:spPr>
        <p:txBody>
          <a:bodyPr wrap="square">
            <a:spAutoFit/>
          </a:bodyPr>
          <a:lstStyle/>
          <a:p>
            <a:pPr>
              <a:lnSpc>
                <a:spcPct val="107000"/>
              </a:lnSpc>
              <a:spcAft>
                <a:spcPts val="800"/>
              </a:spcAft>
            </a:pP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E4138A5-4E41-4487-A86B-A1E8F9108AAC}"/>
              </a:ext>
            </a:extLst>
          </p:cNvPr>
          <p:cNvSpPr/>
          <p:nvPr/>
        </p:nvSpPr>
        <p:spPr>
          <a:xfrm>
            <a:off x="304800" y="1600200"/>
            <a:ext cx="8534400" cy="4278094"/>
          </a:xfrm>
          <a:prstGeom prst="rect">
            <a:avLst/>
          </a:prstGeom>
        </p:spPr>
        <p:txBody>
          <a:bodyPr wrap="square">
            <a:spAutoFit/>
          </a:bodyPr>
          <a:lstStyle/>
          <a:p>
            <a:pPr algn="just"/>
            <a:r>
              <a:rPr lang="en-US" sz="1600" dirty="0"/>
              <a:t>The Uniform Guidance requires the auditor to issue a report on controls and compliance for each major program.</a:t>
            </a:r>
          </a:p>
          <a:p>
            <a:pPr algn="just"/>
            <a:r>
              <a:rPr lang="en-US" sz="1600" u="sng">
                <a:solidFill>
                  <a:srgbClr val="7030A0"/>
                </a:solidFill>
                <a:effectLst>
                  <a:outerShdw blurRad="38100" dist="38100" dir="2700000" algn="tl">
                    <a:srgbClr val="000000">
                      <a:alpha val="43137"/>
                    </a:srgbClr>
                  </a:outerShdw>
                </a:effectLst>
              </a:rPr>
              <a:t>Internal </a:t>
            </a:r>
            <a:r>
              <a:rPr lang="en-US" sz="1600" u="sng" dirty="0">
                <a:solidFill>
                  <a:srgbClr val="7030A0"/>
                </a:solidFill>
                <a:effectLst>
                  <a:outerShdw blurRad="38100" dist="38100" dir="2700000" algn="tl">
                    <a:srgbClr val="000000">
                      <a:alpha val="43137"/>
                    </a:srgbClr>
                  </a:outerShdw>
                </a:effectLst>
              </a:rPr>
              <a:t>Controls</a:t>
            </a:r>
          </a:p>
          <a:p>
            <a:pPr algn="just"/>
            <a:r>
              <a:rPr lang="en-US" sz="1600" dirty="0"/>
              <a:t>The report on internal controls for major programs is not an opinion on internal controls; it is simply a factual report</a:t>
            </a:r>
            <a:r>
              <a:rPr lang="en-US" sz="1600"/>
              <a:t>. It </a:t>
            </a:r>
            <a:r>
              <a:rPr lang="en-US" sz="1600" dirty="0"/>
              <a:t>should report any deficiencies and/or material weaknesses in internal controls over major programs. These deficiencies include those that have been corrected and those that cannot or will not be corrected. The following are examples:</a:t>
            </a:r>
          </a:p>
          <a:p>
            <a:pPr algn="just"/>
            <a:r>
              <a:rPr lang="en-US" sz="1600"/>
              <a:t>• If </a:t>
            </a:r>
            <a:r>
              <a:rPr lang="en-US" sz="1600" dirty="0"/>
              <a:t>the auditor finds a control deficiency while performing interim work, and the auditee corrects</a:t>
            </a:r>
          </a:p>
          <a:p>
            <a:pPr algn="just"/>
            <a:r>
              <a:rPr lang="en-US" sz="1600" dirty="0"/>
              <a:t>it and the auditor re-tests it and finds it to be okay, it should still be reported as a deficiency.</a:t>
            </a:r>
          </a:p>
          <a:p>
            <a:pPr algn="just"/>
            <a:r>
              <a:rPr lang="en-US" sz="1600" dirty="0"/>
              <a:t>Corrective action that has taken place, and whether or not this has been tested, should be stated.</a:t>
            </a:r>
          </a:p>
          <a:p>
            <a:pPr algn="just"/>
            <a:r>
              <a:rPr lang="en-US" sz="1600" dirty="0"/>
              <a:t>• Using the same example as previously mentioned with the following change; the auditee</a:t>
            </a:r>
          </a:p>
          <a:p>
            <a:pPr algn="just"/>
            <a:r>
              <a:rPr lang="en-US" sz="1600" dirty="0"/>
              <a:t>found the weakness and corrected it. it should still be reported.</a:t>
            </a:r>
          </a:p>
          <a:p>
            <a:pPr algn="just"/>
            <a:r>
              <a:rPr lang="en-US" sz="1600" dirty="0"/>
              <a:t>• A common example ls a lack of segregation of duties. Generally, it will not be corrected</a:t>
            </a:r>
          </a:p>
          <a:p>
            <a:pPr algn="just"/>
            <a:r>
              <a:rPr lang="en-US" sz="1600" dirty="0"/>
              <a:t>because the auditee does not have the budget to hire enough staff to have good segregation</a:t>
            </a:r>
          </a:p>
          <a:p>
            <a:pPr algn="just"/>
            <a:r>
              <a:rPr lang="en-US" sz="1600" dirty="0"/>
              <a:t>of duties</a:t>
            </a:r>
            <a:r>
              <a:rPr lang="en-US" sz="1600"/>
              <a:t>. It </a:t>
            </a:r>
            <a:r>
              <a:rPr lang="en-US" sz="1600" dirty="0"/>
              <a:t>still must be reported.</a:t>
            </a:r>
          </a:p>
          <a:p>
            <a:pPr algn="just"/>
            <a:r>
              <a:rPr lang="en-US" sz="1600" u="sng" dirty="0">
                <a:solidFill>
                  <a:srgbClr val="7030A0"/>
                </a:solidFill>
                <a:effectLst>
                  <a:outerShdw blurRad="38100" dist="38100" dir="2700000" algn="tl">
                    <a:srgbClr val="000000">
                      <a:alpha val="43137"/>
                    </a:srgbClr>
                  </a:outerShdw>
                </a:effectLst>
              </a:rPr>
              <a:t>Compliance</a:t>
            </a:r>
          </a:p>
          <a:p>
            <a:pPr algn="just"/>
            <a:r>
              <a:rPr lang="en-US" sz="1600" dirty="0"/>
              <a:t>This report is an opinion on applicable compliance requirements for each major program.</a:t>
            </a:r>
          </a:p>
        </p:txBody>
      </p:sp>
    </p:spTree>
    <p:extLst>
      <p:ext uri="{BB962C8B-B14F-4D97-AF65-F5344CB8AC3E}">
        <p14:creationId xmlns:p14="http://schemas.microsoft.com/office/powerpoint/2010/main" val="301805693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A68F15-0688-42D2-881D-37901F0B610E}" type="slidenum">
              <a:rPr lang="en-US" smtClean="0"/>
              <a:pPr/>
              <a:t>151</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E3EB2CE8-97AE-4230-819D-5A0588A9274B}"/>
              </a:ext>
            </a:extLst>
          </p:cNvPr>
          <p:cNvSpPr/>
          <p:nvPr/>
        </p:nvSpPr>
        <p:spPr>
          <a:xfrm>
            <a:off x="152400" y="1033972"/>
            <a:ext cx="8839200" cy="2149306"/>
          </a:xfrm>
          <a:prstGeom prst="rect">
            <a:avLst/>
          </a:prstGeom>
        </p:spPr>
        <p:txBody>
          <a:bodyPr wrap="square">
            <a:spAutoFit/>
          </a:bodyPr>
          <a:lstStyle/>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Title 1">
            <a:extLst>
              <a:ext uri="{FF2B5EF4-FFF2-40B4-BE49-F238E27FC236}">
                <a16:creationId xmlns:a16="http://schemas.microsoft.com/office/drawing/2014/main" id="{CBAC5FC8-712B-4CD0-A423-91F178B6AC68}"/>
              </a:ext>
            </a:extLst>
          </p:cNvPr>
          <p:cNvSpPr txBox="1">
            <a:spLocks/>
          </p:cNvSpPr>
          <p:nvPr/>
        </p:nvSpPr>
        <p:spPr>
          <a:xfrm>
            <a:off x="1857103" y="542019"/>
            <a:ext cx="6781800" cy="7750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err="1">
                <a:ln>
                  <a:solidFill>
                    <a:srgbClr val="1F497D"/>
                  </a:solidFill>
                </a:ln>
                <a:solidFill>
                  <a:srgbClr val="00CC00"/>
                </a:solidFill>
                <a:effectLst>
                  <a:outerShdw blurRad="38100" dist="38100" dir="2700000" algn="tl">
                    <a:srgbClr val="000000">
                      <a:alpha val="43137"/>
                    </a:srgbClr>
                  </a:outerShdw>
                </a:effectLst>
                <a:latin typeface="Georgia" pitchFamily="18" charset="0"/>
              </a:rPr>
              <a:t>7I</a:t>
            </a: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 SCHEDULE OF FINDINGS &amp; QUESTIONED COSTS</a:t>
            </a:r>
          </a:p>
        </p:txBody>
      </p:sp>
      <p:sp>
        <p:nvSpPr>
          <p:cNvPr id="6" name="Rectangle 5">
            <a:extLst>
              <a:ext uri="{FF2B5EF4-FFF2-40B4-BE49-F238E27FC236}">
                <a16:creationId xmlns:a16="http://schemas.microsoft.com/office/drawing/2014/main" id="{A1478957-673A-4CAF-AB7C-3168AFA3AC52}"/>
              </a:ext>
            </a:extLst>
          </p:cNvPr>
          <p:cNvSpPr/>
          <p:nvPr/>
        </p:nvSpPr>
        <p:spPr>
          <a:xfrm>
            <a:off x="168876" y="2108625"/>
            <a:ext cx="8839200" cy="622991"/>
          </a:xfrm>
          <a:prstGeom prst="rect">
            <a:avLst/>
          </a:prstGeom>
        </p:spPr>
        <p:txBody>
          <a:bodyPr wrap="square">
            <a:spAutoFit/>
          </a:bodyPr>
          <a:lstStyle/>
          <a:p>
            <a:pPr>
              <a:lnSpc>
                <a:spcPct val="107000"/>
              </a:lnSpc>
              <a:spcAft>
                <a:spcPts val="800"/>
              </a:spcAft>
            </a:pP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D7CECA44-158C-4CE9-AFA5-593D6E26D5C6}"/>
              </a:ext>
            </a:extLst>
          </p:cNvPr>
          <p:cNvSpPr/>
          <p:nvPr/>
        </p:nvSpPr>
        <p:spPr>
          <a:xfrm>
            <a:off x="153636" y="1568714"/>
            <a:ext cx="8839200" cy="3196837"/>
          </a:xfrm>
          <a:prstGeom prst="rect">
            <a:avLst/>
          </a:prstGeom>
        </p:spPr>
        <p:txBody>
          <a:bodyPr wrap="square">
            <a:spAutoFit/>
          </a:bodyPr>
          <a:lstStyle/>
          <a:p>
            <a:pPr algn="just">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The Uniform Guidance requires the auditor to issue a schedule of findings and questioned costs. This schedule should be a summary of the audit results and, at a minimum, include the following:</a:t>
            </a:r>
          </a:p>
          <a:p>
            <a:pPr algn="just">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1. The type of report issued on the financial statements</a:t>
            </a:r>
          </a:p>
          <a:p>
            <a:pPr algn="just">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2. Where applicable, a statement that significant deficiencies in internal control were disclosed by the audit of the financial statements, and whether any such deficiencies were material weaknesses.</a:t>
            </a:r>
          </a:p>
          <a:p>
            <a:pPr algn="just">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3. A statement on whether the audit disclosed any noncompliance that is material to the financial statements of the auditee</a:t>
            </a:r>
          </a:p>
          <a:p>
            <a:pPr algn="just">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4. Where applicable, a statement that significant deficiencies in the internal control over major programs were disclosed by the audit, and whether any such deficiencies were material weaknesses</a:t>
            </a:r>
          </a:p>
          <a:p>
            <a:pPr>
              <a:lnSpc>
                <a:spcPct val="107000"/>
              </a:lnSpc>
              <a:spcAft>
                <a:spcPts val="800"/>
              </a:spcAft>
            </a:pPr>
            <a:endParaRPr lang="en-US" sz="1400" dirty="0"/>
          </a:p>
        </p:txBody>
      </p:sp>
      <p:pic>
        <p:nvPicPr>
          <p:cNvPr id="7" name="Picture 6">
            <a:extLst>
              <a:ext uri="{FF2B5EF4-FFF2-40B4-BE49-F238E27FC236}">
                <a16:creationId xmlns:a16="http://schemas.microsoft.com/office/drawing/2014/main" id="{0EFC16E3-E93F-4F6F-9166-099DBEE3570A}"/>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276600" y="4904855"/>
            <a:ext cx="1548384" cy="1312190"/>
          </a:xfrm>
          <a:prstGeom prst="rect">
            <a:avLst/>
          </a:prstGeom>
        </p:spPr>
      </p:pic>
    </p:spTree>
    <p:extLst>
      <p:ext uri="{BB962C8B-B14F-4D97-AF65-F5344CB8AC3E}">
        <p14:creationId xmlns:p14="http://schemas.microsoft.com/office/powerpoint/2010/main" val="186614161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A68F15-0688-42D2-881D-37901F0B610E}" type="slidenum">
              <a:rPr lang="en-US" smtClean="0"/>
              <a:pPr/>
              <a:t>152</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E3EB2CE8-97AE-4230-819D-5A0588A9274B}"/>
              </a:ext>
            </a:extLst>
          </p:cNvPr>
          <p:cNvSpPr/>
          <p:nvPr/>
        </p:nvSpPr>
        <p:spPr>
          <a:xfrm>
            <a:off x="152400" y="1033972"/>
            <a:ext cx="8839200" cy="2149306"/>
          </a:xfrm>
          <a:prstGeom prst="rect">
            <a:avLst/>
          </a:prstGeom>
        </p:spPr>
        <p:txBody>
          <a:bodyPr wrap="square">
            <a:spAutoFit/>
          </a:bodyPr>
          <a:lstStyle/>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Title 1">
            <a:extLst>
              <a:ext uri="{FF2B5EF4-FFF2-40B4-BE49-F238E27FC236}">
                <a16:creationId xmlns:a16="http://schemas.microsoft.com/office/drawing/2014/main" id="{CBAC5FC8-712B-4CD0-A423-91F178B6AC68}"/>
              </a:ext>
            </a:extLst>
          </p:cNvPr>
          <p:cNvSpPr txBox="1">
            <a:spLocks/>
          </p:cNvSpPr>
          <p:nvPr/>
        </p:nvSpPr>
        <p:spPr>
          <a:xfrm>
            <a:off x="1857103" y="542019"/>
            <a:ext cx="6781800" cy="7750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err="1">
                <a:ln>
                  <a:solidFill>
                    <a:srgbClr val="1F497D"/>
                  </a:solidFill>
                </a:ln>
                <a:solidFill>
                  <a:srgbClr val="00CC00"/>
                </a:solidFill>
                <a:effectLst>
                  <a:outerShdw blurRad="38100" dist="38100" dir="2700000" algn="tl">
                    <a:srgbClr val="000000">
                      <a:alpha val="43137"/>
                    </a:srgbClr>
                  </a:outerShdw>
                </a:effectLst>
                <a:latin typeface="Georgia" pitchFamily="18" charset="0"/>
              </a:rPr>
              <a:t>7I</a:t>
            </a: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 SCHEDULE OF FINDINGS &amp; QUESTIONED COSTS</a:t>
            </a:r>
          </a:p>
        </p:txBody>
      </p:sp>
      <p:sp>
        <p:nvSpPr>
          <p:cNvPr id="6" name="Rectangle 5">
            <a:extLst>
              <a:ext uri="{FF2B5EF4-FFF2-40B4-BE49-F238E27FC236}">
                <a16:creationId xmlns:a16="http://schemas.microsoft.com/office/drawing/2014/main" id="{A1478957-673A-4CAF-AB7C-3168AFA3AC52}"/>
              </a:ext>
            </a:extLst>
          </p:cNvPr>
          <p:cNvSpPr/>
          <p:nvPr/>
        </p:nvSpPr>
        <p:spPr>
          <a:xfrm>
            <a:off x="168876" y="2108625"/>
            <a:ext cx="8839200" cy="622991"/>
          </a:xfrm>
          <a:prstGeom prst="rect">
            <a:avLst/>
          </a:prstGeom>
        </p:spPr>
        <p:txBody>
          <a:bodyPr wrap="square">
            <a:spAutoFit/>
          </a:bodyPr>
          <a:lstStyle/>
          <a:p>
            <a:pPr>
              <a:lnSpc>
                <a:spcPct val="107000"/>
              </a:lnSpc>
              <a:spcAft>
                <a:spcPts val="800"/>
              </a:spcAft>
            </a:pP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D7CECA44-158C-4CE9-AFA5-593D6E26D5C6}"/>
              </a:ext>
            </a:extLst>
          </p:cNvPr>
          <p:cNvSpPr/>
          <p:nvPr/>
        </p:nvSpPr>
        <p:spPr>
          <a:xfrm>
            <a:off x="185352" y="1671306"/>
            <a:ext cx="8839200" cy="4429033"/>
          </a:xfrm>
          <a:prstGeom prst="rect">
            <a:avLst/>
          </a:prstGeom>
        </p:spPr>
        <p:txBody>
          <a:bodyPr wrap="square">
            <a:spAutoFit/>
          </a:bodyPr>
          <a:lstStyle/>
          <a:p>
            <a:pPr algn="just">
              <a:lnSpc>
                <a:spcPct val="107000"/>
              </a:lnSpc>
              <a:spcAft>
                <a:spcPts val="800"/>
              </a:spcAft>
            </a:pPr>
            <a:r>
              <a:rPr lang="en-US" sz="1600" dirty="0">
                <a:latin typeface="Calibri" panose="020F0502020204030204" pitchFamily="34" charset="0"/>
                <a:cs typeface="Times New Roman" panose="02020603050405020304" pitchFamily="18" charset="0"/>
              </a:rPr>
              <a:t>5. The type of report the auditor issued on compliance for major programs (i.e., unqualified</a:t>
            </a:r>
          </a:p>
          <a:p>
            <a:pPr algn="just">
              <a:lnSpc>
                <a:spcPct val="107000"/>
              </a:lnSpc>
              <a:spcAft>
                <a:spcPts val="800"/>
              </a:spcAft>
            </a:pPr>
            <a:r>
              <a:rPr lang="en-US" sz="1600" dirty="0">
                <a:latin typeface="Calibri" panose="020F0502020204030204" pitchFamily="34" charset="0"/>
                <a:cs typeface="Times New Roman" panose="02020603050405020304" pitchFamily="18" charset="0"/>
              </a:rPr>
              <a:t>opinion, qualified opinion, adverse opinion, or disclaimer of opinion)</a:t>
            </a:r>
          </a:p>
          <a:p>
            <a:pPr algn="just">
              <a:lnSpc>
                <a:spcPct val="107000"/>
              </a:lnSpc>
              <a:spcAft>
                <a:spcPts val="800"/>
              </a:spcAft>
            </a:pPr>
            <a:r>
              <a:rPr lang="en-US" sz="1600" dirty="0">
                <a:latin typeface="Calibri" panose="020F0502020204030204" pitchFamily="34" charset="0"/>
                <a:cs typeface="Times New Roman" panose="02020603050405020304" pitchFamily="18" charset="0"/>
              </a:rPr>
              <a:t>6. A statement on whether the audit disclosed any audit findings that the auditor must report</a:t>
            </a:r>
          </a:p>
          <a:p>
            <a:pPr algn="just">
              <a:lnSpc>
                <a:spcPct val="107000"/>
              </a:lnSpc>
              <a:spcAft>
                <a:spcPts val="800"/>
              </a:spcAft>
            </a:pPr>
            <a:r>
              <a:rPr lang="en-US" sz="1600" dirty="0">
                <a:latin typeface="Calibri" panose="020F0502020204030204" pitchFamily="34" charset="0"/>
                <a:cs typeface="Times New Roman" panose="02020603050405020304" pitchFamily="18" charset="0"/>
              </a:rPr>
              <a:t>under the Uniform Guidance</a:t>
            </a:r>
          </a:p>
          <a:p>
            <a:pPr algn="just">
              <a:lnSpc>
                <a:spcPct val="107000"/>
              </a:lnSpc>
              <a:spcAft>
                <a:spcPts val="800"/>
              </a:spcAft>
            </a:pPr>
            <a:r>
              <a:rPr lang="en-US" sz="1600" dirty="0">
                <a:latin typeface="Calibri" panose="020F0502020204030204" pitchFamily="34" charset="0"/>
                <a:cs typeface="Times New Roman" panose="02020603050405020304" pitchFamily="18" charset="0"/>
              </a:rPr>
              <a:t>7. An identification of major programs</a:t>
            </a:r>
          </a:p>
          <a:p>
            <a:pPr algn="just">
              <a:lnSpc>
                <a:spcPct val="107000"/>
              </a:lnSpc>
              <a:spcAft>
                <a:spcPts val="800"/>
              </a:spcAft>
            </a:pPr>
            <a:r>
              <a:rPr lang="en-US" sz="1600" dirty="0">
                <a:latin typeface="Calibri" panose="020F0502020204030204" pitchFamily="34" charset="0"/>
                <a:cs typeface="Times New Roman" panose="02020603050405020304" pitchFamily="18" charset="0"/>
              </a:rPr>
              <a:t>8. The dollar threshold used to distinguish between Type A and Type B programs as described in</a:t>
            </a:r>
          </a:p>
          <a:p>
            <a:pPr algn="just">
              <a:lnSpc>
                <a:spcPct val="107000"/>
              </a:lnSpc>
              <a:spcAft>
                <a:spcPts val="800"/>
              </a:spcAft>
            </a:pPr>
            <a:r>
              <a:rPr lang="en-US" sz="1600" dirty="0">
                <a:latin typeface="Calibri" panose="020F0502020204030204" pitchFamily="34" charset="0"/>
                <a:cs typeface="Times New Roman" panose="02020603050405020304" pitchFamily="18" charset="0"/>
              </a:rPr>
              <a:t>the Uniform Guidance</a:t>
            </a:r>
          </a:p>
          <a:p>
            <a:pPr algn="just">
              <a:lnSpc>
                <a:spcPct val="107000"/>
              </a:lnSpc>
              <a:spcAft>
                <a:spcPts val="800"/>
              </a:spcAft>
            </a:pPr>
            <a:r>
              <a:rPr lang="en-US" sz="1600" dirty="0">
                <a:latin typeface="Calibri" panose="020F0502020204030204" pitchFamily="34" charset="0"/>
                <a:cs typeface="Times New Roman" panose="02020603050405020304" pitchFamily="18" charset="0"/>
              </a:rPr>
              <a:t>9. A statement on whether the auditee qualified as a low-risk auditee under Section 200.520 of</a:t>
            </a:r>
          </a:p>
          <a:p>
            <a:pPr algn="just">
              <a:lnSpc>
                <a:spcPct val="107000"/>
              </a:lnSpc>
              <a:spcAft>
                <a:spcPts val="800"/>
              </a:spcAft>
            </a:pPr>
            <a:r>
              <a:rPr lang="en-US" sz="1600" dirty="0">
                <a:latin typeface="Calibri" panose="020F0502020204030204" pitchFamily="34" charset="0"/>
                <a:cs typeface="Times New Roman" panose="02020603050405020304" pitchFamily="18" charset="0"/>
              </a:rPr>
              <a:t>the Uniform Guidance</a:t>
            </a:r>
          </a:p>
          <a:p>
            <a:pPr algn="just">
              <a:lnSpc>
                <a:spcPct val="107000"/>
              </a:lnSpc>
              <a:spcAft>
                <a:spcPts val="800"/>
              </a:spcAft>
            </a:pPr>
            <a:r>
              <a:rPr lang="en-US" sz="1600" dirty="0">
                <a:latin typeface="Calibri" panose="020F0502020204030204" pitchFamily="34" charset="0"/>
                <a:cs typeface="Times New Roman" panose="02020603050405020304" pitchFamily="18" charset="0"/>
              </a:rPr>
              <a:t>The 2007 Report on National Single Audit Sampling Project states that, in several instances, it found auditors identified a major program incorrectly in the Schedule of Findings and Questioned Costs; so be very careful here. Firms are using last year as a draft and then forgetting to change everything that should be changed.</a:t>
            </a:r>
          </a:p>
        </p:txBody>
      </p:sp>
    </p:spTree>
    <p:extLst>
      <p:ext uri="{BB962C8B-B14F-4D97-AF65-F5344CB8AC3E}">
        <p14:creationId xmlns:p14="http://schemas.microsoft.com/office/powerpoint/2010/main" val="285278186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A68F15-0688-42D2-881D-37901F0B610E}" type="slidenum">
              <a:rPr lang="en-US" smtClean="0"/>
              <a:pPr/>
              <a:t>153</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E3EB2CE8-97AE-4230-819D-5A0588A9274B}"/>
              </a:ext>
            </a:extLst>
          </p:cNvPr>
          <p:cNvSpPr/>
          <p:nvPr/>
        </p:nvSpPr>
        <p:spPr>
          <a:xfrm>
            <a:off x="152400" y="1033972"/>
            <a:ext cx="8839200" cy="2149306"/>
          </a:xfrm>
          <a:prstGeom prst="rect">
            <a:avLst/>
          </a:prstGeom>
        </p:spPr>
        <p:txBody>
          <a:bodyPr wrap="square">
            <a:spAutoFit/>
          </a:bodyPr>
          <a:lstStyle/>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Title 1">
            <a:extLst>
              <a:ext uri="{FF2B5EF4-FFF2-40B4-BE49-F238E27FC236}">
                <a16:creationId xmlns:a16="http://schemas.microsoft.com/office/drawing/2014/main" id="{CBAC5FC8-712B-4CD0-A423-91F178B6AC68}"/>
              </a:ext>
            </a:extLst>
          </p:cNvPr>
          <p:cNvSpPr txBox="1">
            <a:spLocks/>
          </p:cNvSpPr>
          <p:nvPr/>
        </p:nvSpPr>
        <p:spPr>
          <a:xfrm>
            <a:off x="1905000" y="194776"/>
            <a:ext cx="6781800" cy="7750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7J. DATA COLLECTION FORM</a:t>
            </a:r>
          </a:p>
        </p:txBody>
      </p:sp>
      <p:sp>
        <p:nvSpPr>
          <p:cNvPr id="6" name="Rectangle 5">
            <a:extLst>
              <a:ext uri="{FF2B5EF4-FFF2-40B4-BE49-F238E27FC236}">
                <a16:creationId xmlns:a16="http://schemas.microsoft.com/office/drawing/2014/main" id="{A1478957-673A-4CAF-AB7C-3168AFA3AC52}"/>
              </a:ext>
            </a:extLst>
          </p:cNvPr>
          <p:cNvSpPr/>
          <p:nvPr/>
        </p:nvSpPr>
        <p:spPr>
          <a:xfrm>
            <a:off x="168876" y="2108625"/>
            <a:ext cx="8839200" cy="622991"/>
          </a:xfrm>
          <a:prstGeom prst="rect">
            <a:avLst/>
          </a:prstGeom>
        </p:spPr>
        <p:txBody>
          <a:bodyPr wrap="square">
            <a:spAutoFit/>
          </a:bodyPr>
          <a:lstStyle/>
          <a:p>
            <a:pPr>
              <a:lnSpc>
                <a:spcPct val="107000"/>
              </a:lnSpc>
              <a:spcAft>
                <a:spcPts val="800"/>
              </a:spcAft>
            </a:pP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2C0AC733-CB8A-4D0A-AB20-39CCD306A5CE}"/>
              </a:ext>
            </a:extLst>
          </p:cNvPr>
          <p:cNvSpPr/>
          <p:nvPr/>
        </p:nvSpPr>
        <p:spPr>
          <a:xfrm>
            <a:off x="135924" y="1485065"/>
            <a:ext cx="8643552" cy="3755195"/>
          </a:xfrm>
          <a:prstGeom prst="rect">
            <a:avLst/>
          </a:prstGeom>
        </p:spPr>
        <p:txBody>
          <a:bodyPr wrap="square">
            <a:spAutoFit/>
          </a:bodyPr>
          <a:lstStyle/>
          <a:p>
            <a:pPr algn="just">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The Uniform Guidance requires the auditor to complete applicable sections of the data collection form and sign it. This form is not part of the audit reporting package; rather it is a separate form that is submitted electronically to the Federal Audit Clearinghouse (</a:t>
            </a:r>
            <a:r>
              <a:rPr lang="en-US" sz="1400" dirty="0" err="1">
                <a:latin typeface="Calibri" panose="020F0502020204030204" pitchFamily="34" charset="0"/>
                <a:ea typeface="Calibri" panose="020F0502020204030204" pitchFamily="34" charset="0"/>
                <a:cs typeface="Times New Roman" panose="02020603050405020304" pitchFamily="18" charset="0"/>
              </a:rPr>
              <a:t>FAC</a:t>
            </a:r>
            <a:r>
              <a:rPr lang="en-US" sz="1400" dirty="0">
                <a:latin typeface="Calibri" panose="020F0502020204030204" pitchFamily="34" charset="0"/>
                <a:ea typeface="Calibri" panose="020F0502020204030204" pitchFamily="34" charset="0"/>
                <a:cs typeface="Times New Roman" panose="02020603050405020304" pitchFamily="18" charset="0"/>
              </a:rPr>
              <a:t>). This form must be submitted to the </a:t>
            </a:r>
            <a:r>
              <a:rPr lang="en-US" sz="1400" dirty="0" err="1">
                <a:latin typeface="Calibri" panose="020F0502020204030204" pitchFamily="34" charset="0"/>
                <a:ea typeface="Calibri" panose="020F0502020204030204" pitchFamily="34" charset="0"/>
                <a:cs typeface="Times New Roman" panose="02020603050405020304" pitchFamily="18" charset="0"/>
              </a:rPr>
              <a:t>FAC</a:t>
            </a:r>
            <a:r>
              <a:rPr lang="en-US" sz="1400" dirty="0">
                <a:latin typeface="Calibri" panose="020F0502020204030204" pitchFamily="34" charset="0"/>
                <a:ea typeface="Calibri" panose="020F0502020204030204" pitchFamily="34" charset="0"/>
                <a:cs typeface="Times New Roman" panose="02020603050405020304" pitchFamily="18" charset="0"/>
              </a:rPr>
              <a:t> within 30 days of receiving the audit reports or nine months after the end of the audit period, whichever comes first. The auditor also must complete certain sections of the form, including information on the auditor and the results of the financial statement audit and the audit of federal programs. </a:t>
            </a:r>
          </a:p>
          <a:p>
            <a:pPr algn="just">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The auditor must sign a statement in the form that indicates, at a minimum, the source of the information included in the form, the auditor's responsibility for the information, that the form is not a substitute for the reporting package, and that the content of the form is limited to the data elements prescribed by the OMB. As part of completing the form, the auditor is asked to date it.</a:t>
            </a:r>
          </a:p>
          <a:p>
            <a:pPr algn="just">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The date that is entered by the auditor should be the date on which he completes and signs the form. The wording of the auditor's statement section of the form indicates that no additional procedures were performed since the date of the audit reports. This wording releases the auditor from any subsequent-event responsibility with regard to the timing of the completion of the form and the completion of the audit. The form includes detailed instructions, which the auditor should carefully follow.</a:t>
            </a:r>
          </a:p>
        </p:txBody>
      </p:sp>
    </p:spTree>
    <p:extLst>
      <p:ext uri="{BB962C8B-B14F-4D97-AF65-F5344CB8AC3E}">
        <p14:creationId xmlns:p14="http://schemas.microsoft.com/office/powerpoint/2010/main" val="406996571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A68F15-0688-42D2-881D-37901F0B610E}" type="slidenum">
              <a:rPr lang="en-US" smtClean="0"/>
              <a:pPr/>
              <a:t>154</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E3EB2CE8-97AE-4230-819D-5A0588A9274B}"/>
              </a:ext>
            </a:extLst>
          </p:cNvPr>
          <p:cNvSpPr/>
          <p:nvPr/>
        </p:nvSpPr>
        <p:spPr>
          <a:xfrm>
            <a:off x="152400" y="1033972"/>
            <a:ext cx="8839200" cy="2149306"/>
          </a:xfrm>
          <a:prstGeom prst="rect">
            <a:avLst/>
          </a:prstGeom>
        </p:spPr>
        <p:txBody>
          <a:bodyPr wrap="square">
            <a:spAutoFit/>
          </a:bodyPr>
          <a:lstStyle/>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Title 1">
            <a:extLst>
              <a:ext uri="{FF2B5EF4-FFF2-40B4-BE49-F238E27FC236}">
                <a16:creationId xmlns:a16="http://schemas.microsoft.com/office/drawing/2014/main" id="{CBAC5FC8-712B-4CD0-A423-91F178B6AC68}"/>
              </a:ext>
            </a:extLst>
          </p:cNvPr>
          <p:cNvSpPr txBox="1">
            <a:spLocks/>
          </p:cNvSpPr>
          <p:nvPr/>
        </p:nvSpPr>
        <p:spPr>
          <a:xfrm>
            <a:off x="1905000" y="194776"/>
            <a:ext cx="6781800" cy="7750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7K. FINDINGS</a:t>
            </a:r>
          </a:p>
        </p:txBody>
      </p:sp>
      <p:sp>
        <p:nvSpPr>
          <p:cNvPr id="6" name="Rectangle 5">
            <a:extLst>
              <a:ext uri="{FF2B5EF4-FFF2-40B4-BE49-F238E27FC236}">
                <a16:creationId xmlns:a16="http://schemas.microsoft.com/office/drawing/2014/main" id="{A1478957-673A-4CAF-AB7C-3168AFA3AC52}"/>
              </a:ext>
            </a:extLst>
          </p:cNvPr>
          <p:cNvSpPr/>
          <p:nvPr/>
        </p:nvSpPr>
        <p:spPr>
          <a:xfrm>
            <a:off x="168876" y="2108625"/>
            <a:ext cx="8839200" cy="622991"/>
          </a:xfrm>
          <a:prstGeom prst="rect">
            <a:avLst/>
          </a:prstGeom>
        </p:spPr>
        <p:txBody>
          <a:bodyPr wrap="square">
            <a:spAutoFit/>
          </a:bodyPr>
          <a:lstStyle/>
          <a:p>
            <a:pPr>
              <a:lnSpc>
                <a:spcPct val="107000"/>
              </a:lnSpc>
              <a:spcAft>
                <a:spcPts val="800"/>
              </a:spcAft>
            </a:pP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2C0AC733-CB8A-4D0A-AB20-39CCD306A5CE}"/>
              </a:ext>
            </a:extLst>
          </p:cNvPr>
          <p:cNvSpPr/>
          <p:nvPr/>
        </p:nvSpPr>
        <p:spPr>
          <a:xfrm>
            <a:off x="168876" y="1485065"/>
            <a:ext cx="8839200" cy="3354765"/>
          </a:xfrm>
          <a:prstGeom prst="rect">
            <a:avLst/>
          </a:prstGeom>
        </p:spPr>
        <p:txBody>
          <a:bodyPr wrap="square">
            <a:spAutoFit/>
          </a:bodyPr>
          <a:lstStyle/>
          <a:p>
            <a:pPr algn="just"/>
            <a:r>
              <a:rPr lang="en-US" dirty="0"/>
              <a:t>The 2007 Report on National Single Audit Sampling Project was critical of auditors for unreported findings and for missing finding information.</a:t>
            </a:r>
          </a:p>
          <a:p>
            <a:pPr algn="just"/>
            <a:endParaRPr lang="en-US" dirty="0"/>
          </a:p>
          <a:p>
            <a:pPr algn="just"/>
            <a:r>
              <a:rPr lang="en-US" dirty="0"/>
              <a:t>For 22 of the 208 audits reviewed, they found audit documentation or management letter content that included matters that either should have been reported as audit findings or that OMB Circular A-133, Section 510, describes as the kinds of audit findings that the auditor shall report. </a:t>
            </a:r>
          </a:p>
          <a:p>
            <a:pPr algn="just"/>
            <a:endParaRPr lang="en-US" dirty="0"/>
          </a:p>
          <a:p>
            <a:pPr algn="just"/>
            <a:r>
              <a:rPr lang="en-US" dirty="0"/>
              <a:t>If the audit work indicates these kinds of audit findings exist, they should be reported. If the auditor concludes that a matter that could appear to be a reportable finding is not the auditor should document that conclusion.</a:t>
            </a:r>
          </a:p>
          <a:p>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795589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Q and A Pic.jpg"/>
          <p:cNvPicPr>
            <a:picLocks noChangeAspect="1"/>
          </p:cNvPicPr>
          <p:nvPr/>
        </p:nvPicPr>
        <p:blipFill>
          <a:blip r:embed="rId3" cstate="print"/>
          <a:stretch>
            <a:fillRect/>
          </a:stretch>
        </p:blipFill>
        <p:spPr>
          <a:xfrm>
            <a:off x="990600" y="990600"/>
            <a:ext cx="7789687" cy="5195887"/>
          </a:xfrm>
          <a:prstGeom prst="rect">
            <a:avLst/>
          </a:prstGeom>
        </p:spPr>
      </p:pic>
      <p:sp>
        <p:nvSpPr>
          <p:cNvPr id="3" name="Slide Number Placeholder 2"/>
          <p:cNvSpPr>
            <a:spLocks noGrp="1"/>
          </p:cNvSpPr>
          <p:nvPr>
            <p:ph type="sldNum" sz="quarter" idx="12"/>
          </p:nvPr>
        </p:nvSpPr>
        <p:spPr/>
        <p:txBody>
          <a:bodyPr/>
          <a:lstStyle/>
          <a:p>
            <a:fld id="{E7A68F15-0688-42D2-881D-37901F0B610E}" type="slidenum">
              <a:rPr lang="en-US" smtClean="0"/>
              <a:pPr/>
              <a:t>155</a:t>
            </a:fld>
            <a:endParaRPr lang="en-US"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457200" y="2362200"/>
            <a:ext cx="8229600" cy="2209799"/>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000" b="0" i="0" u="none" strike="noStrike" kern="1200" cap="none" spc="0" normalizeH="0" baseline="0" noProof="0" dirty="0">
              <a:ln w="18415" cmpd="sng">
                <a:solidFill>
                  <a:schemeClr val="tx2"/>
                </a:solidFill>
                <a:prstDash val="solid"/>
              </a:ln>
              <a:solidFill>
                <a:schemeClr val="tx2">
                  <a:lumMod val="60000"/>
                  <a:lumOff val="40000"/>
                </a:schemeClr>
              </a:solidFill>
              <a:effectLst/>
              <a:uLnTx/>
              <a:uFillTx/>
              <a:latin typeface="Georgia" pitchFamily="18" charset="0"/>
              <a:ea typeface="+mj-ea"/>
              <a:cs typeface="+mj-cs"/>
            </a:endParaRPr>
          </a:p>
        </p:txBody>
      </p:sp>
      <p:sp>
        <p:nvSpPr>
          <p:cNvPr id="10" name="Title 1"/>
          <p:cNvSpPr txBox="1">
            <a:spLocks/>
          </p:cNvSpPr>
          <p:nvPr/>
        </p:nvSpPr>
        <p:spPr>
          <a:xfrm>
            <a:off x="381000" y="3866771"/>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5400" dirty="0">
                <a:ln>
                  <a:solidFill>
                    <a:srgbClr val="1F497D"/>
                  </a:solidFill>
                </a:ln>
                <a:solidFill>
                  <a:srgbClr val="00CC00"/>
                </a:solidFill>
                <a:effectLst>
                  <a:outerShdw blurRad="38100" dist="38100" dir="2700000" algn="tl">
                    <a:srgbClr val="000000">
                      <a:alpha val="43137"/>
                    </a:srgbClr>
                  </a:outerShdw>
                </a:effectLst>
                <a:latin typeface="Georgia" pitchFamily="18" charset="0"/>
                <a:ea typeface="+mj-ea"/>
                <a:cs typeface="+mj-cs"/>
              </a:rPr>
              <a:t>THANK YOU</a:t>
            </a:r>
          </a:p>
        </p:txBody>
      </p:sp>
      <p:sp>
        <p:nvSpPr>
          <p:cNvPr id="3" name="Slide Number Placeholder 2"/>
          <p:cNvSpPr>
            <a:spLocks noGrp="1"/>
          </p:cNvSpPr>
          <p:nvPr>
            <p:ph type="sldNum" sz="quarter" idx="12"/>
          </p:nvPr>
        </p:nvSpPr>
        <p:spPr/>
        <p:txBody>
          <a:bodyPr/>
          <a:lstStyle/>
          <a:p>
            <a:fld id="{E7A68F15-0688-42D2-881D-37901F0B610E}" type="slidenum">
              <a:rPr lang="en-US" smtClean="0"/>
              <a:pPr/>
              <a:t>156</a:t>
            </a:fld>
            <a:endParaRPr lang="en-US" dirty="0"/>
          </a:p>
        </p:txBody>
      </p:sp>
      <p:pic>
        <p:nvPicPr>
          <p:cNvPr id="4" name="Picture 3">
            <a:extLst>
              <a:ext uri="{FF2B5EF4-FFF2-40B4-BE49-F238E27FC236}">
                <a16:creationId xmlns:a16="http://schemas.microsoft.com/office/drawing/2014/main" id="{6FB36D47-EDFB-431B-937D-3EC810A5F0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4235" y="1004736"/>
            <a:ext cx="3675529" cy="2840181"/>
          </a:xfrm>
          <a:prstGeom prst="rect">
            <a:avLst/>
          </a:prstGeom>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71508"/>
            <a:ext cx="8839200" cy="1905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a:ln>
                  <a:solidFill>
                    <a:srgbClr val="1F497D"/>
                  </a:solidFill>
                </a:ln>
                <a:solidFill>
                  <a:srgbClr val="00CC00"/>
                </a:solidFill>
                <a:effectLst>
                  <a:outerShdw blurRad="38100" dist="38100" dir="2700000" algn="tl">
                    <a:srgbClr val="000000">
                      <a:alpha val="43137"/>
                    </a:srgbClr>
                  </a:outerShdw>
                </a:effectLst>
                <a:latin typeface="Georgia" pitchFamily="18" charset="0"/>
                <a:ea typeface="+mj-ea"/>
                <a:cs typeface="+mj-cs"/>
              </a:rPr>
              <a:t>Contact Information</a:t>
            </a:r>
            <a:br>
              <a:rPr lang="en-US" sz="4000" dirty="0">
                <a:ln>
                  <a:solidFill>
                    <a:srgbClr val="1F497D"/>
                  </a:solidFill>
                </a:ln>
                <a:solidFill>
                  <a:srgbClr val="00CC00"/>
                </a:solidFill>
                <a:effectLst>
                  <a:outerShdw blurRad="38100" dist="38100" dir="2700000" algn="tl">
                    <a:srgbClr val="000000">
                      <a:alpha val="43137"/>
                    </a:srgbClr>
                  </a:outerShdw>
                </a:effectLst>
                <a:latin typeface="Georgia" pitchFamily="18" charset="0"/>
                <a:ea typeface="+mj-ea"/>
                <a:cs typeface="+mj-cs"/>
              </a:rPr>
            </a:br>
            <a:r>
              <a:rPr kumimoji="0" lang="en-US" sz="900" b="0" i="0" u="sng" strike="noStrike" kern="1200" cap="none" spc="0" normalizeH="0" baseline="0" noProof="0" dirty="0">
                <a:ln>
                  <a:noFill/>
                </a:ln>
                <a:solidFill>
                  <a:srgbClr val="00CC00"/>
                </a:solidFill>
                <a:effectLst>
                  <a:outerShdw blurRad="38100" dist="38100" dir="2700000" algn="tl">
                    <a:srgbClr val="000000">
                      <a:alpha val="43137"/>
                    </a:srgbClr>
                  </a:outerShdw>
                </a:effectLst>
                <a:uLnTx/>
                <a:uFillTx/>
                <a:latin typeface="Georgia" pitchFamily="18" charset="0"/>
                <a:ea typeface="+mj-ea"/>
                <a:cs typeface="+mj-cs"/>
              </a:rPr>
              <a:t> </a:t>
            </a:r>
            <a:br>
              <a:rPr kumimoji="0" lang="en-US" sz="4400" b="0" i="0" u="sng" strike="noStrike" kern="1200" cap="none" spc="0" normalizeH="0" baseline="0" noProof="0" dirty="0">
                <a:ln>
                  <a:noFill/>
                </a:ln>
                <a:solidFill>
                  <a:srgbClr val="00CC00"/>
                </a:solidFill>
                <a:effectLst>
                  <a:outerShdw blurRad="38100" dist="38100" dir="2700000" algn="tl">
                    <a:srgbClr val="000000">
                      <a:alpha val="43137"/>
                    </a:srgbClr>
                  </a:outerShdw>
                </a:effectLst>
                <a:uLnTx/>
                <a:uFillTx/>
                <a:latin typeface="Georgia" pitchFamily="18" charset="0"/>
                <a:ea typeface="+mj-ea"/>
                <a:cs typeface="+mj-cs"/>
              </a:rPr>
            </a:br>
            <a:endParaRPr kumimoji="0" lang="en-US" sz="3000" b="0" i="0" u="none" strike="noStrike" kern="1200" cap="none" spc="0" normalizeH="0" baseline="0" noProof="0" dirty="0">
              <a:ln w="18415" cmpd="sng">
                <a:solidFill>
                  <a:schemeClr val="tx2"/>
                </a:solidFill>
                <a:prstDash val="solid"/>
              </a:ln>
              <a:solidFill>
                <a:schemeClr val="tx2">
                  <a:lumMod val="60000"/>
                  <a:lumOff val="40000"/>
                </a:schemeClr>
              </a:solidFill>
              <a:effectLst/>
              <a:uLnTx/>
              <a:uFillTx/>
              <a:latin typeface="Georgia" pitchFamily="18" charset="0"/>
              <a:ea typeface="+mn-ea"/>
              <a:cs typeface="+mn-cs"/>
              <a:hlinkClick r:id="rId3"/>
            </a:endParaRPr>
          </a:p>
        </p:txBody>
      </p:sp>
      <p:sp>
        <p:nvSpPr>
          <p:cNvPr id="11" name="Content Placeholder 2"/>
          <p:cNvSpPr>
            <a:spLocks noGrp="1"/>
          </p:cNvSpPr>
          <p:nvPr>
            <p:ph idx="1"/>
          </p:nvPr>
        </p:nvSpPr>
        <p:spPr>
          <a:xfrm>
            <a:off x="457200" y="1371600"/>
            <a:ext cx="8229600" cy="4724400"/>
          </a:xfrm>
        </p:spPr>
        <p:txBody>
          <a:bodyPr>
            <a:normAutofit fontScale="92500" lnSpcReduction="10000"/>
          </a:bodyPr>
          <a:lstStyle/>
          <a:p>
            <a:pPr algn="ctr">
              <a:buNone/>
            </a:pPr>
            <a:r>
              <a:rPr lang="en-US" sz="2400" dirty="0">
                <a:ln>
                  <a:solidFill>
                    <a:schemeClr val="tx2"/>
                  </a:solidFill>
                </a:ln>
                <a:solidFill>
                  <a:schemeClr val="tx2">
                    <a:lumMod val="60000"/>
                    <a:lumOff val="40000"/>
                  </a:schemeClr>
                </a:solidFill>
                <a:latin typeface="Georgia" pitchFamily="18" charset="0"/>
              </a:rPr>
              <a:t>Farley H. Vener</a:t>
            </a:r>
          </a:p>
          <a:p>
            <a:pPr algn="ctr">
              <a:buNone/>
            </a:pPr>
            <a:r>
              <a:rPr lang="en-US" sz="2400" dirty="0">
                <a:ln>
                  <a:solidFill>
                    <a:schemeClr val="tx2"/>
                  </a:solidFill>
                </a:ln>
                <a:solidFill>
                  <a:schemeClr val="tx2">
                    <a:lumMod val="60000"/>
                    <a:lumOff val="40000"/>
                  </a:schemeClr>
                </a:solidFill>
                <a:latin typeface="Georgia" pitchFamily="18" charset="0"/>
                <a:hlinkClick r:id="rId4"/>
              </a:rPr>
              <a:t>FVener@HL-cpas.com</a:t>
            </a:r>
            <a:endParaRPr lang="en-US" sz="2400" dirty="0">
              <a:ln>
                <a:solidFill>
                  <a:schemeClr val="tx2"/>
                </a:solidFill>
              </a:ln>
              <a:solidFill>
                <a:schemeClr val="tx2">
                  <a:lumMod val="60000"/>
                  <a:lumOff val="40000"/>
                </a:schemeClr>
              </a:solidFill>
              <a:latin typeface="Georgia" pitchFamily="18" charset="0"/>
            </a:endParaRPr>
          </a:p>
          <a:p>
            <a:pPr algn="ctr">
              <a:buNone/>
            </a:pPr>
            <a:r>
              <a:rPr lang="en-US" sz="2400" dirty="0">
                <a:ln>
                  <a:solidFill>
                    <a:schemeClr val="tx2"/>
                  </a:solidFill>
                </a:ln>
                <a:solidFill>
                  <a:schemeClr val="tx2">
                    <a:lumMod val="60000"/>
                    <a:lumOff val="40000"/>
                  </a:schemeClr>
                </a:solidFill>
                <a:latin typeface="Georgia" pitchFamily="18" charset="0"/>
              </a:rPr>
              <a:t>(505) 385-4899</a:t>
            </a:r>
          </a:p>
          <a:p>
            <a:pPr algn="ctr">
              <a:buNone/>
            </a:pPr>
            <a:endParaRPr lang="en-US" sz="2400" dirty="0">
              <a:ln>
                <a:solidFill>
                  <a:schemeClr val="tx2"/>
                </a:solidFill>
              </a:ln>
              <a:solidFill>
                <a:schemeClr val="tx2">
                  <a:lumMod val="60000"/>
                  <a:lumOff val="40000"/>
                </a:schemeClr>
              </a:solidFill>
              <a:latin typeface="Georgia" pitchFamily="18" charset="0"/>
            </a:endParaRPr>
          </a:p>
          <a:p>
            <a:pPr algn="ctr">
              <a:buNone/>
            </a:pPr>
            <a:r>
              <a:rPr lang="en-US" sz="2400" u="sng" dirty="0">
                <a:ln>
                  <a:solidFill>
                    <a:schemeClr val="tx2"/>
                  </a:solidFill>
                </a:ln>
                <a:solidFill>
                  <a:schemeClr val="tx2">
                    <a:lumMod val="60000"/>
                    <a:lumOff val="40000"/>
                  </a:schemeClr>
                </a:solidFill>
                <a:effectLst>
                  <a:outerShdw blurRad="38100" dist="38100" dir="2700000" algn="tl">
                    <a:srgbClr val="000000">
                      <a:alpha val="43137"/>
                    </a:srgbClr>
                  </a:outerShdw>
                </a:effectLst>
                <a:latin typeface="Georgia" pitchFamily="18" charset="0"/>
              </a:rPr>
              <a:t>Hinkle + Landers, PC</a:t>
            </a:r>
          </a:p>
          <a:p>
            <a:pPr algn="ctr">
              <a:buNone/>
            </a:pPr>
            <a:endParaRPr lang="en-US" sz="2400" dirty="0">
              <a:ln>
                <a:solidFill>
                  <a:schemeClr val="tx2"/>
                </a:solidFill>
              </a:ln>
              <a:solidFill>
                <a:schemeClr val="tx2">
                  <a:lumMod val="60000"/>
                  <a:lumOff val="40000"/>
                </a:schemeClr>
              </a:solidFill>
              <a:latin typeface="Georgia" pitchFamily="18" charset="0"/>
            </a:endParaRPr>
          </a:p>
          <a:p>
            <a:pPr algn="ctr">
              <a:buNone/>
            </a:pPr>
            <a:r>
              <a:rPr lang="en-US" sz="2400" dirty="0">
                <a:ln>
                  <a:solidFill>
                    <a:schemeClr val="tx2"/>
                  </a:solidFill>
                </a:ln>
                <a:solidFill>
                  <a:schemeClr val="tx2">
                    <a:lumMod val="60000"/>
                    <a:lumOff val="40000"/>
                  </a:schemeClr>
                </a:solidFill>
                <a:latin typeface="Georgia" pitchFamily="18" charset="0"/>
              </a:rPr>
              <a:t>2500 9</a:t>
            </a:r>
            <a:r>
              <a:rPr lang="en-US" sz="2400" baseline="30000" dirty="0">
                <a:ln>
                  <a:solidFill>
                    <a:schemeClr val="tx2"/>
                  </a:solidFill>
                </a:ln>
                <a:solidFill>
                  <a:schemeClr val="tx2">
                    <a:lumMod val="60000"/>
                    <a:lumOff val="40000"/>
                  </a:schemeClr>
                </a:solidFill>
                <a:latin typeface="Georgia" pitchFamily="18" charset="0"/>
              </a:rPr>
              <a:t>th</a:t>
            </a:r>
            <a:r>
              <a:rPr lang="en-US" sz="2400" dirty="0">
                <a:ln>
                  <a:solidFill>
                    <a:schemeClr val="tx2"/>
                  </a:solidFill>
                </a:ln>
                <a:solidFill>
                  <a:schemeClr val="tx2">
                    <a:lumMod val="60000"/>
                    <a:lumOff val="40000"/>
                  </a:schemeClr>
                </a:solidFill>
                <a:latin typeface="Georgia" pitchFamily="18" charset="0"/>
              </a:rPr>
              <a:t> Street NW</a:t>
            </a:r>
          </a:p>
          <a:p>
            <a:pPr algn="ctr">
              <a:buNone/>
            </a:pPr>
            <a:r>
              <a:rPr lang="en-US" sz="2400" dirty="0">
                <a:ln>
                  <a:solidFill>
                    <a:schemeClr val="tx2"/>
                  </a:solidFill>
                </a:ln>
                <a:solidFill>
                  <a:schemeClr val="tx2">
                    <a:lumMod val="60000"/>
                    <a:lumOff val="40000"/>
                  </a:schemeClr>
                </a:solidFill>
                <a:latin typeface="Georgia" pitchFamily="18" charset="0"/>
              </a:rPr>
              <a:t>Albuquerque, NM 87102</a:t>
            </a:r>
          </a:p>
          <a:p>
            <a:pPr algn="ctr">
              <a:buNone/>
            </a:pPr>
            <a:endParaRPr lang="en-US" sz="2400" dirty="0">
              <a:ln>
                <a:solidFill>
                  <a:schemeClr val="tx2"/>
                </a:solidFill>
              </a:ln>
              <a:solidFill>
                <a:schemeClr val="tx2">
                  <a:lumMod val="60000"/>
                  <a:lumOff val="40000"/>
                </a:schemeClr>
              </a:solidFill>
              <a:latin typeface="Georgia" pitchFamily="18" charset="0"/>
            </a:endParaRPr>
          </a:p>
          <a:p>
            <a:pPr algn="ctr">
              <a:buNone/>
            </a:pPr>
            <a:r>
              <a:rPr lang="en-US" sz="2400" dirty="0">
                <a:ln>
                  <a:solidFill>
                    <a:schemeClr val="tx2"/>
                  </a:solidFill>
                </a:ln>
                <a:solidFill>
                  <a:schemeClr val="tx2">
                    <a:lumMod val="60000"/>
                    <a:lumOff val="40000"/>
                  </a:schemeClr>
                </a:solidFill>
                <a:latin typeface="Georgia" pitchFamily="18" charset="0"/>
              </a:rPr>
              <a:t>404 </a:t>
            </a:r>
            <a:r>
              <a:rPr lang="en-US" sz="2400" dirty="0" err="1">
                <a:ln>
                  <a:solidFill>
                    <a:schemeClr val="tx2"/>
                  </a:solidFill>
                </a:ln>
                <a:solidFill>
                  <a:schemeClr val="tx2">
                    <a:lumMod val="60000"/>
                    <a:lumOff val="40000"/>
                  </a:schemeClr>
                </a:solidFill>
                <a:latin typeface="Georgia" pitchFamily="18" charset="0"/>
              </a:rPr>
              <a:t>Brunn</a:t>
            </a:r>
            <a:r>
              <a:rPr lang="en-US" sz="2400" dirty="0">
                <a:ln>
                  <a:solidFill>
                    <a:schemeClr val="tx2"/>
                  </a:solidFill>
                </a:ln>
                <a:solidFill>
                  <a:schemeClr val="tx2">
                    <a:lumMod val="60000"/>
                    <a:lumOff val="40000"/>
                  </a:schemeClr>
                </a:solidFill>
                <a:latin typeface="Georgia" pitchFamily="18" charset="0"/>
              </a:rPr>
              <a:t> School Rd. Bldg. B</a:t>
            </a:r>
          </a:p>
          <a:p>
            <a:pPr algn="ctr">
              <a:buNone/>
            </a:pPr>
            <a:r>
              <a:rPr lang="en-US" sz="2400" dirty="0">
                <a:ln>
                  <a:solidFill>
                    <a:schemeClr val="tx2"/>
                  </a:solidFill>
                </a:ln>
                <a:solidFill>
                  <a:schemeClr val="tx2">
                    <a:lumMod val="60000"/>
                    <a:lumOff val="40000"/>
                  </a:schemeClr>
                </a:solidFill>
                <a:latin typeface="Georgia" pitchFamily="18" charset="0"/>
              </a:rPr>
              <a:t>Santa Fe, NM 87505</a:t>
            </a:r>
          </a:p>
          <a:p>
            <a:pPr algn="ctr">
              <a:buNone/>
            </a:pPr>
            <a:r>
              <a:rPr lang="en-US" sz="2400" dirty="0">
                <a:ln>
                  <a:solidFill>
                    <a:schemeClr val="tx2"/>
                  </a:solidFill>
                </a:ln>
                <a:solidFill>
                  <a:schemeClr val="tx2">
                    <a:lumMod val="60000"/>
                    <a:lumOff val="40000"/>
                  </a:schemeClr>
                </a:solidFill>
                <a:latin typeface="Georgia" pitchFamily="18" charset="0"/>
              </a:rPr>
              <a:t>(505) 883-8788</a:t>
            </a:r>
          </a:p>
        </p:txBody>
      </p:sp>
      <p:sp>
        <p:nvSpPr>
          <p:cNvPr id="3" name="Slide Number Placeholder 2"/>
          <p:cNvSpPr>
            <a:spLocks noGrp="1"/>
          </p:cNvSpPr>
          <p:nvPr>
            <p:ph type="sldNum" sz="quarter" idx="12"/>
          </p:nvPr>
        </p:nvSpPr>
        <p:spPr/>
        <p:txBody>
          <a:bodyPr/>
          <a:lstStyle/>
          <a:p>
            <a:fld id="{E7A68F15-0688-42D2-881D-37901F0B610E}" type="slidenum">
              <a:rPr lang="en-US" smtClean="0"/>
              <a:pPr/>
              <a:t>157</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1"/>
            <a:ext cx="8229600" cy="4724400"/>
          </a:xfrm>
        </p:spPr>
        <p:txBody>
          <a:bodyPr vert="horz" lIns="91440" tIns="45720" rIns="91440" bIns="45720" rtlCol="0">
            <a:normAutofit/>
          </a:bodyPr>
          <a:lstStyle/>
          <a:p>
            <a:pPr>
              <a:lnSpc>
                <a:spcPct val="90000"/>
              </a:lnSpc>
              <a:buFont typeface="Arial" pitchFamily="34" charset="0"/>
              <a:buNone/>
              <a:defRPr/>
            </a:pPr>
            <a:endParaRPr lang="en-US" u="sng" dirty="0">
              <a:ln w="18415" cmpd="sng">
                <a:solidFill>
                  <a:schemeClr val="tx2"/>
                </a:solidFill>
                <a:prstDash val="solid"/>
              </a:ln>
              <a:solidFill>
                <a:schemeClr val="tx2">
                  <a:lumMod val="60000"/>
                  <a:lumOff val="40000"/>
                </a:schemeClr>
              </a:solidFill>
              <a:latin typeface="Georgia" pitchFamily="18" charset="0"/>
            </a:endParaRPr>
          </a:p>
          <a:p>
            <a:pPr>
              <a:lnSpc>
                <a:spcPct val="90000"/>
              </a:lnSpc>
              <a:buFont typeface="Arial" pitchFamily="34" charset="0"/>
              <a:buNone/>
              <a:defRPr/>
            </a:pPr>
            <a:endParaRPr lang="en-US" u="sng" dirty="0">
              <a:ln w="18415" cmpd="sng">
                <a:solidFill>
                  <a:schemeClr val="tx2"/>
                </a:solidFill>
                <a:prstDash val="solid"/>
              </a:ln>
              <a:solidFill>
                <a:schemeClr val="tx2">
                  <a:lumMod val="60000"/>
                  <a:lumOff val="40000"/>
                </a:schemeClr>
              </a:solidFill>
              <a:latin typeface="Georgia" pitchFamily="18" charset="0"/>
            </a:endParaRPr>
          </a:p>
          <a:p>
            <a:pPr>
              <a:lnSpc>
                <a:spcPct val="90000"/>
              </a:lnSpc>
              <a:buFont typeface="Arial" pitchFamily="34" charset="0"/>
              <a:buNone/>
              <a:defRPr/>
            </a:pPr>
            <a:endParaRPr lang="en-US" u="sng" dirty="0">
              <a:ln w="18415" cmpd="sng">
                <a:solidFill>
                  <a:schemeClr val="tx2"/>
                </a:solidFill>
                <a:prstDash val="solid"/>
              </a:ln>
              <a:solidFill>
                <a:schemeClr val="tx2">
                  <a:lumMod val="60000"/>
                  <a:lumOff val="40000"/>
                </a:schemeClr>
              </a:solidFill>
              <a:latin typeface="Georgia" pitchFamily="18" charset="0"/>
            </a:endParaRPr>
          </a:p>
          <a:p>
            <a:pPr>
              <a:lnSpc>
                <a:spcPct val="90000"/>
              </a:lnSpc>
              <a:buFont typeface="Arial" pitchFamily="34" charset="0"/>
              <a:buNone/>
              <a:defRPr/>
            </a:pPr>
            <a:endParaRPr lang="en-US" u="sng" dirty="0">
              <a:ln w="18415" cmpd="sng">
                <a:solidFill>
                  <a:schemeClr val="tx2"/>
                </a:solidFill>
                <a:prstDash val="solid"/>
              </a:ln>
              <a:solidFill>
                <a:schemeClr val="tx2">
                  <a:lumMod val="60000"/>
                  <a:lumOff val="40000"/>
                </a:schemeClr>
              </a:solidFill>
              <a:latin typeface="Georgia" pitchFamily="18" charset="0"/>
            </a:endParaRPr>
          </a:p>
          <a:p>
            <a:pPr>
              <a:defRPr/>
            </a:pPr>
            <a:endParaRPr lang="en-US" u="sng" dirty="0">
              <a:ln w="18415" cmpd="sng">
                <a:solidFill>
                  <a:schemeClr val="tx2"/>
                </a:solidFill>
                <a:prstDash val="solid"/>
              </a:ln>
              <a:solidFill>
                <a:schemeClr val="tx2">
                  <a:lumMod val="60000"/>
                  <a:lumOff val="40000"/>
                </a:schemeClr>
              </a:solidFill>
              <a:latin typeface="Georgia" pitchFamily="18" charset="0"/>
            </a:endParaRPr>
          </a:p>
        </p:txBody>
      </p:sp>
      <p:sp>
        <p:nvSpPr>
          <p:cNvPr id="5" name="Slide Number Placeholder 4"/>
          <p:cNvSpPr>
            <a:spLocks noGrp="1"/>
          </p:cNvSpPr>
          <p:nvPr>
            <p:ph type="sldNum" sz="quarter" idx="12"/>
          </p:nvPr>
        </p:nvSpPr>
        <p:spPr/>
        <p:txBody>
          <a:bodyPr/>
          <a:lstStyle/>
          <a:p>
            <a:fld id="{E7A68F15-0688-42D2-881D-37901F0B610E}" type="slidenum">
              <a:rPr lang="en-US" smtClean="0"/>
              <a:pPr/>
              <a:t>16</a:t>
            </a:fld>
            <a:endParaRPr lang="en-US" dirty="0"/>
          </a:p>
        </p:txBody>
      </p:sp>
      <p:sp>
        <p:nvSpPr>
          <p:cNvPr id="6" name="Title 1">
            <a:extLst>
              <a:ext uri="{FF2B5EF4-FFF2-40B4-BE49-F238E27FC236}">
                <a16:creationId xmlns:a16="http://schemas.microsoft.com/office/drawing/2014/main" id="{2E8E4439-1E31-4758-A699-620919356F21}"/>
              </a:ext>
            </a:extLst>
          </p:cNvPr>
          <p:cNvSpPr>
            <a:spLocks noGrp="1"/>
          </p:cNvSpPr>
          <p:nvPr>
            <p:ph type="title"/>
          </p:nvPr>
        </p:nvSpPr>
        <p:spPr>
          <a:xfrm>
            <a:off x="1752601" y="1"/>
            <a:ext cx="7239000" cy="838200"/>
          </a:xfrm>
        </p:spPr>
        <p:txBody>
          <a:bodyPr vert="horz" lIns="91440" tIns="45720" rIns="91440" bIns="45720" rtlCol="0" anchor="ctr">
            <a:normAutofit fontScale="90000"/>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Cognizant Or Oversight Agency for Audit Responsibilities</a:t>
            </a:r>
          </a:p>
        </p:txBody>
      </p:sp>
      <p:sp>
        <p:nvSpPr>
          <p:cNvPr id="7" name="Content Placeholder 20">
            <a:extLst>
              <a:ext uri="{FF2B5EF4-FFF2-40B4-BE49-F238E27FC236}">
                <a16:creationId xmlns:a16="http://schemas.microsoft.com/office/drawing/2014/main" id="{AC73AF38-1B9E-4DA6-A45E-F4C478EB0109}"/>
              </a:ext>
            </a:extLst>
          </p:cNvPr>
          <p:cNvSpPr txBox="1">
            <a:spLocks/>
          </p:cNvSpPr>
          <p:nvPr/>
        </p:nvSpPr>
        <p:spPr>
          <a:xfrm>
            <a:off x="152401" y="900112"/>
            <a:ext cx="8839200" cy="563880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u="sng" dirty="0">
                <a:solidFill>
                  <a:srgbClr val="7030A0"/>
                </a:solidFill>
              </a:rPr>
              <a:t>Cognizant and Oversight agency responsibilities include:</a:t>
            </a:r>
          </a:p>
          <a:p>
            <a:pPr marL="514350" indent="-514350">
              <a:buFont typeface="+mj-lt"/>
              <a:buAutoNum type="arabicPeriod"/>
            </a:pPr>
            <a:r>
              <a:rPr lang="en-US" sz="2100" dirty="0">
                <a:highlight>
                  <a:srgbClr val="FFFF00"/>
                </a:highlight>
              </a:rPr>
              <a:t>Provide technical audit advice and liaison to auditees and auditors.</a:t>
            </a:r>
          </a:p>
          <a:p>
            <a:pPr marL="514350" indent="-514350">
              <a:buFont typeface="+mj-lt"/>
              <a:buAutoNum type="arabicPeriod"/>
            </a:pPr>
            <a:r>
              <a:rPr lang="en-US" sz="2100" dirty="0">
                <a:highlight>
                  <a:srgbClr val="FFFF00"/>
                </a:highlight>
              </a:rPr>
              <a:t>Obtain or conduct quality control reviews of selected audits made by non-Federal auditors, and provide the results, when appropriate, to other interested organizations.</a:t>
            </a:r>
          </a:p>
          <a:p>
            <a:pPr marL="514350" indent="-514350">
              <a:buFont typeface="+mj-lt"/>
              <a:buAutoNum type="arabicPeriod"/>
            </a:pPr>
            <a:r>
              <a:rPr lang="en-US" sz="2100" dirty="0">
                <a:highlight>
                  <a:srgbClr val="FFFF00"/>
                </a:highlight>
              </a:rPr>
              <a:t>Promptly inform other affected Federal agencies and appropriate Federal law enforcement officials of any direct reporting by the auditee by the auditee or its auditor of Irregularities (fraud) or Illegal acts as required by </a:t>
            </a:r>
            <a:r>
              <a:rPr lang="en-US" sz="2100" dirty="0" err="1">
                <a:highlight>
                  <a:srgbClr val="FFFF00"/>
                </a:highlight>
              </a:rPr>
              <a:t>GAGAS</a:t>
            </a:r>
            <a:r>
              <a:rPr lang="en-US" sz="2100" dirty="0">
                <a:highlight>
                  <a:srgbClr val="FFFF00"/>
                </a:highlight>
              </a:rPr>
              <a:t> or laws and regulations. </a:t>
            </a:r>
          </a:p>
          <a:p>
            <a:pPr marL="514350" indent="-514350">
              <a:buFont typeface="+mj-lt"/>
              <a:buAutoNum type="arabicPeriod"/>
            </a:pPr>
            <a:r>
              <a:rPr lang="en-US" sz="2100" dirty="0">
                <a:highlight>
                  <a:srgbClr val="FFFF00"/>
                </a:highlight>
              </a:rPr>
              <a:t>Advise the auditors and, where appropriate, the auditee of any deficiencies found in the audits when the deficiencies require corrective action by the auditor. When advised of deficiencies, the auditee shall work with the auditor to take corrective action. If corrective action is not taken, the cognizant agency for audit shall notify the auditor, the auditee, and applicable Federal awarding agencies and pass-through entities of the facts and make recommendations for follow up action. Major inadequacies or repetitive substandard performance by auditors shall be referred to appropriate State licensing agencies and professional bodies for disciplinary action. </a:t>
            </a:r>
          </a:p>
          <a:p>
            <a:pPr marL="514350" indent="-514350">
              <a:buFont typeface="+mj-lt"/>
              <a:buAutoNum type="arabicPeriod"/>
            </a:pPr>
            <a:r>
              <a:rPr lang="en-US" sz="2100" dirty="0">
                <a:highlight>
                  <a:srgbClr val="FFFF00"/>
                </a:highlight>
              </a:rPr>
              <a:t> Coordinate to extend practical, audits or reviews made by or for Federal agencies that are in addition to the audits made pursuant to this part, so that the additional audits or reviews build upon audits performed in accordance with this part. </a:t>
            </a:r>
          </a:p>
          <a:p>
            <a:pPr marL="514350" indent="-514350">
              <a:buFont typeface="+mj-lt"/>
              <a:buAutoNum type="arabicPeriod"/>
            </a:pPr>
            <a:r>
              <a:rPr lang="en-US" sz="2100" dirty="0">
                <a:highlight>
                  <a:srgbClr val="FFFF00"/>
                </a:highlight>
              </a:rPr>
              <a:t>Coordinate a management decision for audit findings that affect the Federal programs of more than one agency.</a:t>
            </a:r>
          </a:p>
          <a:p>
            <a:pPr marL="514350" indent="-514350">
              <a:buFont typeface="+mj-lt"/>
              <a:buAutoNum type="arabicPeriod"/>
            </a:pPr>
            <a:r>
              <a:rPr lang="en-US" sz="2100" dirty="0">
                <a:highlight>
                  <a:srgbClr val="FFFF00"/>
                </a:highlight>
              </a:rPr>
              <a:t>Coordinate the audit work and reporting responsibilities among auditors to achieve the most cost-effective audit.    </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890353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514599"/>
            <a:ext cx="8229600" cy="3429001"/>
          </a:xfrm>
        </p:spPr>
        <p:txBody>
          <a:bodyPr vert="horz" lIns="91440" tIns="45720" rIns="91440" bIns="45720" rtlCol="0">
            <a:normAutofit/>
          </a:bodyPr>
          <a:lstStyle/>
          <a:p>
            <a:pPr>
              <a:lnSpc>
                <a:spcPct val="90000"/>
              </a:lnSpc>
              <a:buFont typeface="Arial" pitchFamily="34" charset="0"/>
              <a:buNone/>
              <a:defRPr/>
            </a:pPr>
            <a:endParaRPr lang="en-US" u="sng" dirty="0">
              <a:ln w="18415" cmpd="sng">
                <a:solidFill>
                  <a:schemeClr val="tx2"/>
                </a:solidFill>
                <a:prstDash val="solid"/>
              </a:ln>
              <a:solidFill>
                <a:schemeClr val="tx2">
                  <a:lumMod val="60000"/>
                  <a:lumOff val="40000"/>
                </a:schemeClr>
              </a:solidFill>
              <a:latin typeface="Georgia" pitchFamily="18" charset="0"/>
            </a:endParaRPr>
          </a:p>
          <a:p>
            <a:pPr>
              <a:lnSpc>
                <a:spcPct val="90000"/>
              </a:lnSpc>
              <a:buFont typeface="Arial" pitchFamily="34" charset="0"/>
              <a:buNone/>
              <a:defRPr/>
            </a:pPr>
            <a:endParaRPr lang="en-US" u="sng" dirty="0">
              <a:ln w="18415" cmpd="sng">
                <a:solidFill>
                  <a:schemeClr val="tx2"/>
                </a:solidFill>
                <a:prstDash val="solid"/>
              </a:ln>
              <a:solidFill>
                <a:schemeClr val="tx2">
                  <a:lumMod val="60000"/>
                  <a:lumOff val="40000"/>
                </a:schemeClr>
              </a:solidFill>
              <a:latin typeface="Georgia" pitchFamily="18" charset="0"/>
            </a:endParaRPr>
          </a:p>
          <a:p>
            <a:pPr>
              <a:defRPr/>
            </a:pPr>
            <a:endParaRPr lang="en-US" u="sng" dirty="0">
              <a:ln w="18415" cmpd="sng">
                <a:solidFill>
                  <a:schemeClr val="tx2"/>
                </a:solidFill>
                <a:prstDash val="solid"/>
              </a:ln>
              <a:solidFill>
                <a:schemeClr val="tx2">
                  <a:lumMod val="60000"/>
                  <a:lumOff val="40000"/>
                </a:schemeClr>
              </a:solidFill>
              <a:latin typeface="Georgia" pitchFamily="18" charset="0"/>
            </a:endParaRPr>
          </a:p>
        </p:txBody>
      </p:sp>
      <p:sp>
        <p:nvSpPr>
          <p:cNvPr id="5" name="Slide Number Placeholder 4"/>
          <p:cNvSpPr>
            <a:spLocks noGrp="1"/>
          </p:cNvSpPr>
          <p:nvPr>
            <p:ph type="sldNum" sz="quarter" idx="12"/>
          </p:nvPr>
        </p:nvSpPr>
        <p:spPr/>
        <p:txBody>
          <a:bodyPr/>
          <a:lstStyle/>
          <a:p>
            <a:fld id="{E7A68F15-0688-42D2-881D-37901F0B610E}" type="slidenum">
              <a:rPr lang="en-US" smtClean="0"/>
              <a:pPr/>
              <a:t>17</a:t>
            </a:fld>
            <a:endParaRPr lang="en-US" dirty="0"/>
          </a:p>
        </p:txBody>
      </p:sp>
      <p:sp>
        <p:nvSpPr>
          <p:cNvPr id="6" name="Title 1">
            <a:extLst>
              <a:ext uri="{FF2B5EF4-FFF2-40B4-BE49-F238E27FC236}">
                <a16:creationId xmlns:a16="http://schemas.microsoft.com/office/drawing/2014/main" id="{EEDA8CE2-7CE4-441B-AA4B-531E4100446E}"/>
              </a:ext>
            </a:extLst>
          </p:cNvPr>
          <p:cNvSpPr>
            <a:spLocks noGrp="1"/>
          </p:cNvSpPr>
          <p:nvPr>
            <p:ph type="title"/>
          </p:nvPr>
        </p:nvSpPr>
        <p:spPr>
          <a:xfrm>
            <a:off x="457200" y="1752600"/>
            <a:ext cx="8305800" cy="1535767"/>
          </a:xfrm>
        </p:spPr>
        <p:txBody>
          <a:bodyPr vert="horz" lIns="91440" tIns="45720" rIns="91440" bIns="45720" rtlCol="0" anchor="ctr">
            <a:normAutofit/>
          </a:bodyPr>
          <a:lstStyle/>
          <a:p>
            <a:pPr algn="ctr"/>
            <a:r>
              <a:rPr lang="en-US" sz="40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1C. Single Audit Planning</a:t>
            </a:r>
          </a:p>
        </p:txBody>
      </p:sp>
    </p:spTree>
    <p:extLst>
      <p:ext uri="{BB962C8B-B14F-4D97-AF65-F5344CB8AC3E}">
        <p14:creationId xmlns:p14="http://schemas.microsoft.com/office/powerpoint/2010/main" val="2520774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A68F15-0688-42D2-881D-37901F0B610E}" type="slidenum">
              <a:rPr lang="en-US" smtClean="0"/>
              <a:pPr/>
              <a:t>18</a:t>
            </a:fld>
            <a:endParaRPr lang="en-US" dirty="0"/>
          </a:p>
        </p:txBody>
      </p:sp>
      <p:sp>
        <p:nvSpPr>
          <p:cNvPr id="9" name="Rectangle 8">
            <a:extLst>
              <a:ext uri="{FF2B5EF4-FFF2-40B4-BE49-F238E27FC236}">
                <a16:creationId xmlns:a16="http://schemas.microsoft.com/office/drawing/2014/main" id="{D0B10F90-3A9C-4473-85C9-024D5638D419}"/>
              </a:ext>
            </a:extLst>
          </p:cNvPr>
          <p:cNvSpPr/>
          <p:nvPr/>
        </p:nvSpPr>
        <p:spPr>
          <a:xfrm>
            <a:off x="76200" y="1081867"/>
            <a:ext cx="8896350" cy="4145109"/>
          </a:xfrm>
          <a:prstGeom prst="rect">
            <a:avLst/>
          </a:prstGeom>
        </p:spPr>
        <p:txBody>
          <a:bodyPr wrap="square">
            <a:spAutoFit/>
          </a:bodyPr>
          <a:lstStyle/>
          <a:p>
            <a:pPr algn="just">
              <a:lnSpc>
                <a:spcPct val="90000"/>
              </a:lnSpc>
              <a:spcBef>
                <a:spcPts val="1000"/>
              </a:spcBef>
            </a:pPr>
            <a:r>
              <a:rPr lang="en-US" dirty="0"/>
              <a:t>Grants received on or after December 26, 2014, will be under the Uniform Guidance for administrative and cost rules. </a:t>
            </a:r>
          </a:p>
          <a:p>
            <a:pPr algn="just">
              <a:lnSpc>
                <a:spcPct val="107000"/>
              </a:lnSpc>
              <a:spcAft>
                <a:spcPts val="800"/>
              </a:spcAft>
            </a:pPr>
            <a:endParaRPr lang="en-US" dirty="0">
              <a:ln>
                <a:solidFill>
                  <a:srgbClr val="1F497D"/>
                </a:solidFill>
              </a:ln>
              <a:solidFill>
                <a:srgbClr val="00CC00"/>
              </a:solidFill>
              <a:effectLst>
                <a:outerShdw blurRad="38100" dist="38100" dir="2700000" algn="tl">
                  <a:srgbClr val="000000">
                    <a:alpha val="43137"/>
                  </a:srgbClr>
                </a:outerShdw>
              </a:effectLst>
              <a:latin typeface="Georgia" pitchFamily="18" charset="0"/>
            </a:endParaRPr>
          </a:p>
          <a:p>
            <a:pPr algn="just">
              <a:lnSpc>
                <a:spcPct val="107000"/>
              </a:lnSpc>
              <a:spcAft>
                <a:spcPts val="800"/>
              </a:spcAft>
            </a:pPr>
            <a:r>
              <a:rPr lang="en-US"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GENERAL</a:t>
            </a:r>
          </a:p>
          <a:p>
            <a:pPr algn="just"/>
            <a:r>
              <a:rPr lang="en-US" dirty="0"/>
              <a:t>The first standard of field work states that ''the auditor must adequately plan the work and must properly supervise any assistants”. </a:t>
            </a:r>
          </a:p>
          <a:p>
            <a:pPr algn="just"/>
            <a:endParaRPr lang="en-US" dirty="0"/>
          </a:p>
          <a:p>
            <a:pPr algn="just">
              <a:lnSpc>
                <a:spcPct val="107000"/>
              </a:lnSpc>
              <a:spcAft>
                <a:spcPts val="800"/>
              </a:spcAft>
            </a:pPr>
            <a:r>
              <a:rPr lang="en-US"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REALITY</a:t>
            </a:r>
          </a:p>
          <a:p>
            <a:pPr algn="just"/>
            <a:r>
              <a:rPr lang="en-US" dirty="0"/>
              <a:t>Planning is the most critical part of any audit and this is especially true for a Single Audit. In the real world, however, it tends to be one of the least-considered parts of many audits. Getting an accurate </a:t>
            </a:r>
            <a:r>
              <a:rPr lang="en-US" dirty="0" err="1"/>
              <a:t>SEFA</a:t>
            </a:r>
            <a:r>
              <a:rPr lang="en-US" dirty="0"/>
              <a:t> is sometimes challenging. </a:t>
            </a:r>
          </a:p>
          <a:p>
            <a:pPr algn="just">
              <a:lnSpc>
                <a:spcPct val="107000"/>
              </a:lnSpc>
              <a:spcAft>
                <a:spcPts val="800"/>
              </a:spcAft>
            </a:pPr>
            <a:endParaRPr lang="en-US" dirty="0">
              <a:ln>
                <a:solidFill>
                  <a:srgbClr val="1F497D"/>
                </a:solidFill>
              </a:ln>
              <a:solidFill>
                <a:srgbClr val="00CC00"/>
              </a:solidFill>
              <a:effectLst>
                <a:outerShdw blurRad="38100" dist="38100" dir="2700000" algn="tl">
                  <a:srgbClr val="000000">
                    <a:alpha val="43137"/>
                  </a:srgbClr>
                </a:outerShdw>
              </a:effectLst>
              <a:latin typeface="Georgia" pitchFamily="18" charset="0"/>
            </a:endParaRPr>
          </a:p>
          <a:p>
            <a:pPr>
              <a:lnSpc>
                <a:spcPct val="107000"/>
              </a:lnSpc>
              <a:spcAft>
                <a:spcPts val="800"/>
              </a:spcAft>
            </a:pPr>
            <a:endParaRPr lang="en-US" dirty="0"/>
          </a:p>
        </p:txBody>
      </p:sp>
      <p:sp>
        <p:nvSpPr>
          <p:cNvPr id="10" name="TextBox 9">
            <a:extLst>
              <a:ext uri="{FF2B5EF4-FFF2-40B4-BE49-F238E27FC236}">
                <a16:creationId xmlns:a16="http://schemas.microsoft.com/office/drawing/2014/main" id="{B27F11EF-2836-435D-A595-ED5EB5D1CEE2}"/>
              </a:ext>
            </a:extLst>
          </p:cNvPr>
          <p:cNvSpPr txBox="1"/>
          <p:nvPr/>
        </p:nvSpPr>
        <p:spPr>
          <a:xfrm>
            <a:off x="8077200" y="423614"/>
            <a:ext cx="438150" cy="400110"/>
          </a:xfrm>
          <a:prstGeom prst="rect">
            <a:avLst/>
          </a:prstGeom>
          <a:noFill/>
        </p:spPr>
        <p:txBody>
          <a:bodyPr wrap="square" rtlCol="0">
            <a:spAutoFit/>
          </a:bodyPr>
          <a:lstStyle/>
          <a:p>
            <a:r>
              <a:rPr lang="en-US" sz="20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1</a:t>
            </a:r>
          </a:p>
        </p:txBody>
      </p:sp>
      <p:pic>
        <p:nvPicPr>
          <p:cNvPr id="6" name="Picture 5">
            <a:extLst>
              <a:ext uri="{FF2B5EF4-FFF2-40B4-BE49-F238E27FC236}">
                <a16:creationId xmlns:a16="http://schemas.microsoft.com/office/drawing/2014/main" id="{4953472D-29A7-47DF-8193-297F4D2F109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19200" y="4907057"/>
            <a:ext cx="1519165" cy="1156123"/>
          </a:xfrm>
          <a:prstGeom prst="rect">
            <a:avLst/>
          </a:prstGeom>
        </p:spPr>
      </p:pic>
    </p:spTree>
    <p:extLst>
      <p:ext uri="{BB962C8B-B14F-4D97-AF65-F5344CB8AC3E}">
        <p14:creationId xmlns:p14="http://schemas.microsoft.com/office/powerpoint/2010/main" val="2008867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A68F15-0688-42D2-881D-37901F0B610E}" type="slidenum">
              <a:rPr lang="en-US" smtClean="0"/>
              <a:pPr/>
              <a:t>19</a:t>
            </a:fld>
            <a:endParaRPr lang="en-US" dirty="0"/>
          </a:p>
        </p:txBody>
      </p:sp>
      <p:sp>
        <p:nvSpPr>
          <p:cNvPr id="9" name="Rectangle 8">
            <a:extLst>
              <a:ext uri="{FF2B5EF4-FFF2-40B4-BE49-F238E27FC236}">
                <a16:creationId xmlns:a16="http://schemas.microsoft.com/office/drawing/2014/main" id="{D0B10F90-3A9C-4473-85C9-024D5638D419}"/>
              </a:ext>
            </a:extLst>
          </p:cNvPr>
          <p:cNvSpPr/>
          <p:nvPr/>
        </p:nvSpPr>
        <p:spPr>
          <a:xfrm>
            <a:off x="304800" y="1180471"/>
            <a:ext cx="8743950" cy="4433008"/>
          </a:xfrm>
          <a:prstGeom prst="rect">
            <a:avLst/>
          </a:prstGeom>
        </p:spPr>
        <p:txBody>
          <a:bodyPr wrap="square">
            <a:spAutoFit/>
          </a:bodyPr>
          <a:lstStyle/>
          <a:p>
            <a:pPr>
              <a:lnSpc>
                <a:spcPct val="107000"/>
              </a:lnSpc>
              <a:spcAft>
                <a:spcPts val="800"/>
              </a:spcAft>
            </a:pPr>
            <a:r>
              <a:rPr lang="en-US"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Understanding the Entity and Its Environment</a:t>
            </a:r>
          </a:p>
          <a:p>
            <a:pPr marL="285750" indent="-285750" algn="just">
              <a:buFont typeface="Arial" panose="020B0604020202020204" pitchFamily="34" charset="0"/>
              <a:buChar char="•"/>
            </a:pPr>
            <a:r>
              <a:rPr lang="en-US" dirty="0"/>
              <a:t>Obtaining an understanding of the entity and its environment, including the entity's internal control, is a continuous, dynamic process of gathering, updating, and analyzing information throughout the audit. </a:t>
            </a:r>
          </a:p>
          <a:p>
            <a:pPr marL="285750" indent="-285750" algn="just">
              <a:buFont typeface="Arial" panose="020B0604020202020204" pitchFamily="34" charset="0"/>
              <a:buChar char="•"/>
            </a:pPr>
            <a:r>
              <a:rPr lang="en-US" dirty="0"/>
              <a:t>determining materiality in accordance with Section 320, Materiality In Planning and Performing an Audit;</a:t>
            </a:r>
          </a:p>
          <a:p>
            <a:pPr marL="285750" indent="-285750" algn="just">
              <a:lnSpc>
                <a:spcPct val="107000"/>
              </a:lnSpc>
              <a:spcAft>
                <a:spcPts val="800"/>
              </a:spcAft>
              <a:buFont typeface="Arial" panose="020B0604020202020204" pitchFamily="34" charset="0"/>
              <a:buChar char="•"/>
            </a:pPr>
            <a:r>
              <a:rPr lang="en-US" dirty="0"/>
              <a:t>considering the appropriateness of the selection and application of accounting policies and the adequacy of financial statement disclosures;</a:t>
            </a:r>
          </a:p>
          <a:p>
            <a:pPr marL="285750" indent="-285750" algn="just">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identifying areas for which special audit consideration may be necessary (for example, related party transactions, the appropriateness of management's use of the going concern assumption, considering the business purpose of transactions, or the existence of complex and unusual transactions);</a:t>
            </a:r>
          </a:p>
          <a:p>
            <a:pPr algn="just"/>
            <a:endParaRPr lang="en-US" dirty="0"/>
          </a:p>
          <a:p>
            <a:pPr>
              <a:lnSpc>
                <a:spcPct val="107000"/>
              </a:lnSpc>
              <a:spcAft>
                <a:spcPts val="800"/>
              </a:spcAft>
            </a:pPr>
            <a:endParaRPr lang="en-US" dirty="0"/>
          </a:p>
        </p:txBody>
      </p:sp>
      <p:sp>
        <p:nvSpPr>
          <p:cNvPr id="10" name="TextBox 9">
            <a:extLst>
              <a:ext uri="{FF2B5EF4-FFF2-40B4-BE49-F238E27FC236}">
                <a16:creationId xmlns:a16="http://schemas.microsoft.com/office/drawing/2014/main" id="{B27F11EF-2836-435D-A595-ED5EB5D1CEE2}"/>
              </a:ext>
            </a:extLst>
          </p:cNvPr>
          <p:cNvSpPr txBox="1"/>
          <p:nvPr/>
        </p:nvSpPr>
        <p:spPr>
          <a:xfrm>
            <a:off x="8077200" y="423614"/>
            <a:ext cx="438150" cy="400110"/>
          </a:xfrm>
          <a:prstGeom prst="rect">
            <a:avLst/>
          </a:prstGeom>
          <a:noFill/>
        </p:spPr>
        <p:txBody>
          <a:bodyPr wrap="square" rtlCol="0">
            <a:spAutoFit/>
          </a:bodyPr>
          <a:lstStyle/>
          <a:p>
            <a:r>
              <a:rPr lang="en-US" sz="20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2</a:t>
            </a:r>
          </a:p>
        </p:txBody>
      </p:sp>
    </p:spTree>
    <p:extLst>
      <p:ext uri="{BB962C8B-B14F-4D97-AF65-F5344CB8AC3E}">
        <p14:creationId xmlns:p14="http://schemas.microsoft.com/office/powerpoint/2010/main" val="797274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 y="1382713"/>
            <a:ext cx="9067800" cy="4648200"/>
          </a:xfrm>
        </p:spPr>
        <p:txBody>
          <a:bodyPr vert="horz" lIns="91440" tIns="45720" rIns="91440" bIns="45720" rtlCol="0">
            <a:normAutofit/>
          </a:bodyPr>
          <a:lstStyle/>
          <a:p>
            <a:pPr marL="457200" indent="-457200" algn="just">
              <a:buFont typeface="+mj-lt"/>
              <a:buAutoNum type="arabicPeriod"/>
              <a:defRPr/>
            </a:pPr>
            <a:r>
              <a:rPr lang="en-US" sz="2500" dirty="0"/>
              <a:t>Introduction to Single Audit &amp; Single Audit Planning </a:t>
            </a:r>
          </a:p>
          <a:p>
            <a:pPr marL="457200" indent="-457200" algn="just">
              <a:buFont typeface="+mj-lt"/>
              <a:buAutoNum type="arabicPeriod"/>
              <a:defRPr/>
            </a:pPr>
            <a:r>
              <a:rPr lang="en-US" sz="2500" dirty="0"/>
              <a:t>Single Audit Uniform Guidance</a:t>
            </a:r>
          </a:p>
          <a:p>
            <a:pPr marL="457200" indent="-457200" algn="just">
              <a:buFont typeface="+mj-lt"/>
              <a:buAutoNum type="arabicPeriod"/>
              <a:defRPr/>
            </a:pPr>
            <a:r>
              <a:rPr lang="en-US" sz="2500" dirty="0"/>
              <a:t>Determination of Major Programs and the Compliance Supplement</a:t>
            </a:r>
          </a:p>
          <a:p>
            <a:pPr marL="457200" indent="-457200" algn="just">
              <a:buFont typeface="+mj-lt"/>
              <a:buAutoNum type="arabicPeriod"/>
              <a:defRPr/>
            </a:pPr>
            <a:r>
              <a:rPr lang="en-US" sz="2500" dirty="0"/>
              <a:t>Understanding the Entity, Its Environment, and Internal Controls</a:t>
            </a:r>
          </a:p>
          <a:p>
            <a:pPr marL="457200" indent="-457200" algn="just">
              <a:buFont typeface="+mj-lt"/>
              <a:buAutoNum type="arabicPeriod"/>
              <a:defRPr/>
            </a:pPr>
            <a:r>
              <a:rPr lang="en-US" sz="2500" dirty="0"/>
              <a:t>Preliminary Analytical Procedures &amp; Risk Assessment</a:t>
            </a:r>
          </a:p>
          <a:p>
            <a:pPr marL="457200" indent="-457200" algn="just">
              <a:buFont typeface="+mj-lt"/>
              <a:buAutoNum type="arabicPeriod"/>
              <a:defRPr/>
            </a:pPr>
            <a:r>
              <a:rPr lang="en-US" sz="2500" dirty="0"/>
              <a:t>Tests of Compliance and Controls </a:t>
            </a:r>
          </a:p>
          <a:p>
            <a:pPr marL="457200" indent="-457200" algn="just">
              <a:buFont typeface="+mj-lt"/>
              <a:buAutoNum type="arabicPeriod"/>
              <a:defRPr/>
            </a:pPr>
            <a:r>
              <a:rPr lang="en-US" sz="2500" dirty="0"/>
              <a:t>Data Mining, Conducting and Reporting on the Single Audit</a:t>
            </a:r>
          </a:p>
          <a:p>
            <a:pPr>
              <a:defRPr/>
            </a:pPr>
            <a:endParaRPr lang="en-US" sz="2500" dirty="0">
              <a:latin typeface="Georgia" panose="02040502050405020303" pitchFamily="18" charset="0"/>
            </a:endParaRPr>
          </a:p>
        </p:txBody>
      </p:sp>
      <p:sp>
        <p:nvSpPr>
          <p:cNvPr id="5" name="Slide Number Placeholder 4"/>
          <p:cNvSpPr>
            <a:spLocks noGrp="1"/>
          </p:cNvSpPr>
          <p:nvPr>
            <p:ph type="sldNum" sz="quarter" idx="12"/>
          </p:nvPr>
        </p:nvSpPr>
        <p:spPr/>
        <p:txBody>
          <a:bodyPr/>
          <a:lstStyle/>
          <a:p>
            <a:fld id="{E7A68F15-0688-42D2-881D-37901F0B610E}" type="slidenum">
              <a:rPr lang="en-US" smtClean="0"/>
              <a:pPr/>
              <a:t>2</a:t>
            </a:fld>
            <a:endParaRPr lang="en-US" dirty="0"/>
          </a:p>
        </p:txBody>
      </p:sp>
      <p:sp>
        <p:nvSpPr>
          <p:cNvPr id="6" name="Title 5">
            <a:extLst>
              <a:ext uri="{FF2B5EF4-FFF2-40B4-BE49-F238E27FC236}">
                <a16:creationId xmlns:a16="http://schemas.microsoft.com/office/drawing/2014/main" id="{A3E93200-5049-4A8E-B734-9488E1E08945}"/>
              </a:ext>
            </a:extLst>
          </p:cNvPr>
          <p:cNvSpPr>
            <a:spLocks noGrp="1"/>
          </p:cNvSpPr>
          <p:nvPr>
            <p:ph type="title"/>
          </p:nvPr>
        </p:nvSpPr>
        <p:spPr>
          <a:xfrm>
            <a:off x="1981199" y="365919"/>
            <a:ext cx="7141029" cy="854075"/>
          </a:xfrm>
        </p:spPr>
        <p:txBody>
          <a:bodyPr>
            <a:noAutofit/>
          </a:bodyPr>
          <a:lstStyle/>
          <a:p>
            <a:pPr algn="ctr"/>
            <a:r>
              <a:rPr lang="en-US" sz="36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Single Audits Performed Under the Uniform Guidance</a:t>
            </a:r>
            <a:endParaRPr lang="en-US" sz="3600" dirty="0"/>
          </a:p>
        </p:txBody>
      </p:sp>
    </p:spTree>
    <p:extLst>
      <p:ext uri="{BB962C8B-B14F-4D97-AF65-F5344CB8AC3E}">
        <p14:creationId xmlns:p14="http://schemas.microsoft.com/office/powerpoint/2010/main" val="1391154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A68F15-0688-42D2-881D-37901F0B610E}" type="slidenum">
              <a:rPr lang="en-US" smtClean="0"/>
              <a:pPr/>
              <a:t>20</a:t>
            </a:fld>
            <a:endParaRPr lang="en-US" dirty="0"/>
          </a:p>
        </p:txBody>
      </p:sp>
      <p:sp>
        <p:nvSpPr>
          <p:cNvPr id="9" name="Rectangle 8">
            <a:extLst>
              <a:ext uri="{FF2B5EF4-FFF2-40B4-BE49-F238E27FC236}">
                <a16:creationId xmlns:a16="http://schemas.microsoft.com/office/drawing/2014/main" id="{D0B10F90-3A9C-4473-85C9-024D5638D419}"/>
              </a:ext>
            </a:extLst>
          </p:cNvPr>
          <p:cNvSpPr/>
          <p:nvPr/>
        </p:nvSpPr>
        <p:spPr>
          <a:xfrm>
            <a:off x="152400" y="1190640"/>
            <a:ext cx="8743950" cy="375552"/>
          </a:xfrm>
          <a:prstGeom prst="rect">
            <a:avLst/>
          </a:prstGeom>
        </p:spPr>
        <p:txBody>
          <a:bodyPr wrap="square">
            <a:spAutoFit/>
          </a:bodyPr>
          <a:lstStyle/>
          <a:p>
            <a:pPr>
              <a:lnSpc>
                <a:spcPct val="107000"/>
              </a:lnSpc>
              <a:spcAft>
                <a:spcPts val="800"/>
              </a:spcAft>
            </a:pPr>
            <a:endParaRPr lang="en-US" dirty="0"/>
          </a:p>
        </p:txBody>
      </p:sp>
      <p:sp>
        <p:nvSpPr>
          <p:cNvPr id="10" name="TextBox 9">
            <a:extLst>
              <a:ext uri="{FF2B5EF4-FFF2-40B4-BE49-F238E27FC236}">
                <a16:creationId xmlns:a16="http://schemas.microsoft.com/office/drawing/2014/main" id="{B27F11EF-2836-435D-A595-ED5EB5D1CEE2}"/>
              </a:ext>
            </a:extLst>
          </p:cNvPr>
          <p:cNvSpPr txBox="1"/>
          <p:nvPr/>
        </p:nvSpPr>
        <p:spPr>
          <a:xfrm>
            <a:off x="8077200" y="423614"/>
            <a:ext cx="438150" cy="400110"/>
          </a:xfrm>
          <a:prstGeom prst="rect">
            <a:avLst/>
          </a:prstGeom>
          <a:noFill/>
        </p:spPr>
        <p:txBody>
          <a:bodyPr wrap="square" rtlCol="0">
            <a:spAutoFit/>
          </a:bodyPr>
          <a:lstStyle/>
          <a:p>
            <a:r>
              <a:rPr lang="en-US" sz="20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3</a:t>
            </a:r>
          </a:p>
        </p:txBody>
      </p:sp>
      <p:sp>
        <p:nvSpPr>
          <p:cNvPr id="2" name="Rectangle 1">
            <a:extLst>
              <a:ext uri="{FF2B5EF4-FFF2-40B4-BE49-F238E27FC236}">
                <a16:creationId xmlns:a16="http://schemas.microsoft.com/office/drawing/2014/main" id="{6F533301-35C5-4817-B84A-60ED85B58858}"/>
              </a:ext>
            </a:extLst>
          </p:cNvPr>
          <p:cNvSpPr/>
          <p:nvPr/>
        </p:nvSpPr>
        <p:spPr>
          <a:xfrm>
            <a:off x="304800" y="1200165"/>
            <a:ext cx="8458200" cy="4458015"/>
          </a:xfrm>
          <a:prstGeom prst="rect">
            <a:avLst/>
          </a:prstGeom>
        </p:spPr>
        <p:txBody>
          <a:bodyPr wrap="square">
            <a:spAutoFit/>
          </a:bodyPr>
          <a:lstStyle/>
          <a:p>
            <a:pPr algn="just">
              <a:lnSpc>
                <a:spcPct val="107000"/>
              </a:lnSpc>
              <a:spcAft>
                <a:spcPts val="800"/>
              </a:spcAft>
            </a:pPr>
            <a:r>
              <a:rPr lang="en-US"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Understanding the Entity and Its Environment</a:t>
            </a:r>
          </a:p>
          <a:p>
            <a:pPr marL="285750" indent="-285750" algn="just">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identifying areas for which special audit consideration may be necessary (for example, related party transactions, the appropriateness of management's use of the going concern assumption, considering the business purpose of transactions, or the existence of complex and unusual transactions);</a:t>
            </a:r>
          </a:p>
          <a:p>
            <a:pPr marL="285750" indent="-285750" algn="just">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developing expectations for use when performing analytical procedures;</a:t>
            </a:r>
          </a:p>
          <a:p>
            <a:pPr marL="285750" indent="-285750" algn="just">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responding to the assessed risks of material misstatement, including designing and performing further audit procedures to obtain sufficient appropriate audit evidence; and</a:t>
            </a:r>
          </a:p>
          <a:p>
            <a:pPr marL="285750" indent="-285750" algn="just">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evaluating the sufficiency and appropriateness of audit evidence obtained, such as the appropriateness of assumptions and management's oral and written representations.</a:t>
            </a:r>
          </a:p>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9215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A68F15-0688-42D2-881D-37901F0B610E}" type="slidenum">
              <a:rPr lang="en-US" smtClean="0"/>
              <a:pPr/>
              <a:t>21</a:t>
            </a:fld>
            <a:endParaRPr lang="en-US" dirty="0"/>
          </a:p>
        </p:txBody>
      </p:sp>
      <p:sp>
        <p:nvSpPr>
          <p:cNvPr id="9" name="Rectangle 8">
            <a:extLst>
              <a:ext uri="{FF2B5EF4-FFF2-40B4-BE49-F238E27FC236}">
                <a16:creationId xmlns:a16="http://schemas.microsoft.com/office/drawing/2014/main" id="{D0B10F90-3A9C-4473-85C9-024D5638D419}"/>
              </a:ext>
            </a:extLst>
          </p:cNvPr>
          <p:cNvSpPr/>
          <p:nvPr/>
        </p:nvSpPr>
        <p:spPr>
          <a:xfrm>
            <a:off x="76200" y="1069800"/>
            <a:ext cx="8972550" cy="5374676"/>
          </a:xfrm>
          <a:prstGeom prst="rect">
            <a:avLst/>
          </a:prstGeom>
        </p:spPr>
        <p:txBody>
          <a:bodyPr wrap="square">
            <a:spAutoFit/>
          </a:bodyPr>
          <a:lstStyle/>
          <a:p>
            <a:pPr algn="just"/>
            <a:r>
              <a:rPr lang="en-US" sz="1700" dirty="0"/>
              <a:t>The first step in determining the need for a Single Audit is to get a draft of the schedule of</a:t>
            </a:r>
          </a:p>
          <a:p>
            <a:pPr algn="just"/>
            <a:r>
              <a:rPr lang="en-US" sz="1700" dirty="0"/>
              <a:t>expenditures of federal awards (</a:t>
            </a:r>
            <a:r>
              <a:rPr lang="en-US" sz="1700" dirty="0" err="1"/>
              <a:t>SEFA</a:t>
            </a:r>
            <a:r>
              <a:rPr lang="en-US" sz="1700" dirty="0"/>
              <a:t>) from your client. Once this is obtained, complete the</a:t>
            </a:r>
          </a:p>
          <a:p>
            <a:pPr algn="just"/>
            <a:r>
              <a:rPr lang="en-US" sz="1700" dirty="0"/>
              <a:t>following worksheet in order to answer the question as to whether or not a Single Audit is required:</a:t>
            </a:r>
          </a:p>
          <a:p>
            <a:pPr algn="just"/>
            <a:r>
              <a:rPr lang="en-US" sz="1700" u="sng" dirty="0">
                <a:solidFill>
                  <a:srgbClr val="7030A0"/>
                </a:solidFill>
              </a:rPr>
              <a:t>The Single Audit and Major Program Determination Worksheet.</a:t>
            </a:r>
          </a:p>
          <a:p>
            <a:pPr algn="just"/>
            <a:endParaRPr lang="en-US" sz="1700" dirty="0">
              <a:highlight>
                <a:srgbClr val="FFFF00"/>
              </a:highlight>
            </a:endParaRPr>
          </a:p>
          <a:p>
            <a:pPr algn="just"/>
            <a:r>
              <a:rPr lang="en-US" sz="1700" dirty="0">
                <a:highlight>
                  <a:srgbClr val="FFFF00"/>
                </a:highlight>
              </a:rPr>
              <a:t>The basic requirement for a Single Audit is the client expends an amount equal to or</a:t>
            </a:r>
          </a:p>
          <a:p>
            <a:pPr algn="just"/>
            <a:r>
              <a:rPr lang="en-US" sz="1700" dirty="0">
                <a:highlight>
                  <a:srgbClr val="FFFF00"/>
                </a:highlight>
              </a:rPr>
              <a:t>exceeding $750,000. If the client expends less than this amount, a Single Audit is not required.</a:t>
            </a:r>
          </a:p>
          <a:p>
            <a:pPr algn="just"/>
            <a:endParaRPr lang="en-US" sz="1700" dirty="0"/>
          </a:p>
          <a:p>
            <a:pPr algn="just"/>
            <a:r>
              <a:rPr lang="en-US" sz="1700" dirty="0"/>
              <a:t>Completion of the form stops at Step 2. Some might question using the form at all in this situation. Using the form shows that the Single Audit requirement was considered and a written draft </a:t>
            </a:r>
            <a:r>
              <a:rPr lang="en-US" sz="1700" dirty="0" err="1"/>
              <a:t>SEFA</a:t>
            </a:r>
            <a:r>
              <a:rPr lang="en-US" sz="1700" dirty="0"/>
              <a:t> was obtained from the client. If, after the fact, it becomes apparent that there was a requirement for a Single Audit, the auditor will have documentation showing that he gave it due consideration and that the information provided was incorrect.</a:t>
            </a:r>
          </a:p>
          <a:p>
            <a:pPr algn="just"/>
            <a:endParaRPr lang="en-US" sz="1700" dirty="0"/>
          </a:p>
          <a:p>
            <a:pPr algn="just"/>
            <a:r>
              <a:rPr lang="en-US" sz="1700" dirty="0"/>
              <a:t>How does an auditor determine that the information provided is correct? The answer is tied to the client's system for recording FA and will be covered in the following sections. If the client does not have an adequate system, there would be a significant deficiency in internal controls. The auditor would most likely have to issue a disclaimer of opinion.</a:t>
            </a:r>
          </a:p>
          <a:p>
            <a:pPr algn="just"/>
            <a:endParaRPr lang="en-US" dirty="0"/>
          </a:p>
          <a:p>
            <a:pPr>
              <a:lnSpc>
                <a:spcPct val="107000"/>
              </a:lnSpc>
              <a:spcAft>
                <a:spcPts val="800"/>
              </a:spcAft>
            </a:pPr>
            <a:endParaRPr lang="en-US" dirty="0"/>
          </a:p>
        </p:txBody>
      </p:sp>
      <p:sp>
        <p:nvSpPr>
          <p:cNvPr id="10" name="TextBox 9">
            <a:extLst>
              <a:ext uri="{FF2B5EF4-FFF2-40B4-BE49-F238E27FC236}">
                <a16:creationId xmlns:a16="http://schemas.microsoft.com/office/drawing/2014/main" id="{B27F11EF-2836-435D-A595-ED5EB5D1CEE2}"/>
              </a:ext>
            </a:extLst>
          </p:cNvPr>
          <p:cNvSpPr txBox="1"/>
          <p:nvPr/>
        </p:nvSpPr>
        <p:spPr>
          <a:xfrm>
            <a:off x="8077200" y="423614"/>
            <a:ext cx="438150" cy="400110"/>
          </a:xfrm>
          <a:prstGeom prst="rect">
            <a:avLst/>
          </a:prstGeom>
          <a:noFill/>
        </p:spPr>
        <p:txBody>
          <a:bodyPr wrap="square" rtlCol="0">
            <a:spAutoFit/>
          </a:bodyPr>
          <a:lstStyle/>
          <a:p>
            <a:r>
              <a:rPr lang="en-US" sz="20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4</a:t>
            </a:r>
          </a:p>
        </p:txBody>
      </p:sp>
      <p:sp>
        <p:nvSpPr>
          <p:cNvPr id="2" name="Rectangle 1">
            <a:extLst>
              <a:ext uri="{FF2B5EF4-FFF2-40B4-BE49-F238E27FC236}">
                <a16:creationId xmlns:a16="http://schemas.microsoft.com/office/drawing/2014/main" id="{568A89FE-D807-47CB-8AAD-3F0F7C36581C}"/>
              </a:ext>
            </a:extLst>
          </p:cNvPr>
          <p:cNvSpPr/>
          <p:nvPr/>
        </p:nvSpPr>
        <p:spPr>
          <a:xfrm>
            <a:off x="2390774" y="452189"/>
            <a:ext cx="5153025" cy="369332"/>
          </a:xfrm>
          <a:prstGeom prst="rect">
            <a:avLst/>
          </a:prstGeom>
        </p:spPr>
        <p:txBody>
          <a:bodyPr wrap="square">
            <a:spAutoFit/>
          </a:bodyPr>
          <a:lstStyle/>
          <a:p>
            <a:r>
              <a:rPr lang="en-US"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Single Audit and Major Program Determination</a:t>
            </a:r>
            <a:endParaRPr lang="en-US" dirty="0"/>
          </a:p>
        </p:txBody>
      </p:sp>
    </p:spTree>
    <p:extLst>
      <p:ext uri="{BB962C8B-B14F-4D97-AF65-F5344CB8AC3E}">
        <p14:creationId xmlns:p14="http://schemas.microsoft.com/office/powerpoint/2010/main" val="877016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A68F15-0688-42D2-881D-37901F0B610E}" type="slidenum">
              <a:rPr lang="en-US" smtClean="0"/>
              <a:pPr/>
              <a:t>22</a:t>
            </a:fld>
            <a:endParaRPr lang="en-US" dirty="0"/>
          </a:p>
        </p:txBody>
      </p:sp>
      <p:sp>
        <p:nvSpPr>
          <p:cNvPr id="10" name="TextBox 9">
            <a:extLst>
              <a:ext uri="{FF2B5EF4-FFF2-40B4-BE49-F238E27FC236}">
                <a16:creationId xmlns:a16="http://schemas.microsoft.com/office/drawing/2014/main" id="{B27F11EF-2836-435D-A595-ED5EB5D1CEE2}"/>
              </a:ext>
            </a:extLst>
          </p:cNvPr>
          <p:cNvSpPr txBox="1"/>
          <p:nvPr/>
        </p:nvSpPr>
        <p:spPr>
          <a:xfrm>
            <a:off x="8677275" y="223558"/>
            <a:ext cx="438150" cy="400110"/>
          </a:xfrm>
          <a:prstGeom prst="rect">
            <a:avLst/>
          </a:prstGeom>
          <a:noFill/>
        </p:spPr>
        <p:txBody>
          <a:bodyPr wrap="square" rtlCol="0">
            <a:spAutoFit/>
          </a:bodyPr>
          <a:lstStyle/>
          <a:p>
            <a:r>
              <a:rPr lang="en-US" sz="20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5</a:t>
            </a:r>
          </a:p>
        </p:txBody>
      </p:sp>
      <p:sp>
        <p:nvSpPr>
          <p:cNvPr id="2" name="Rectangle 1">
            <a:extLst>
              <a:ext uri="{FF2B5EF4-FFF2-40B4-BE49-F238E27FC236}">
                <a16:creationId xmlns:a16="http://schemas.microsoft.com/office/drawing/2014/main" id="{212B4852-9C9E-4361-A8C5-E2F6DBB55FD8}"/>
              </a:ext>
            </a:extLst>
          </p:cNvPr>
          <p:cNvSpPr/>
          <p:nvPr/>
        </p:nvSpPr>
        <p:spPr>
          <a:xfrm>
            <a:off x="2286000" y="281139"/>
            <a:ext cx="6019800" cy="664413"/>
          </a:xfrm>
          <a:prstGeom prst="rect">
            <a:avLst/>
          </a:prstGeom>
        </p:spPr>
        <p:txBody>
          <a:bodyPr wrap="square">
            <a:spAutoFit/>
          </a:bodyPr>
          <a:lstStyle/>
          <a:p>
            <a:pPr algn="ctr">
              <a:lnSpc>
                <a:spcPct val="107000"/>
              </a:lnSpc>
              <a:spcAft>
                <a:spcPts val="800"/>
              </a:spcAft>
            </a:pPr>
            <a:r>
              <a:rPr lang="en-US"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DETERMINING IF THE AUDITEE IS A LOW-RISK AUDITEE</a:t>
            </a:r>
          </a:p>
        </p:txBody>
      </p:sp>
      <p:sp>
        <p:nvSpPr>
          <p:cNvPr id="3" name="Rectangle 2">
            <a:extLst>
              <a:ext uri="{FF2B5EF4-FFF2-40B4-BE49-F238E27FC236}">
                <a16:creationId xmlns:a16="http://schemas.microsoft.com/office/drawing/2014/main" id="{65B159D4-E220-4BB9-8086-D7214054A6C2}"/>
              </a:ext>
            </a:extLst>
          </p:cNvPr>
          <p:cNvSpPr/>
          <p:nvPr/>
        </p:nvSpPr>
        <p:spPr>
          <a:xfrm>
            <a:off x="457200" y="1351597"/>
            <a:ext cx="8382000" cy="3363741"/>
          </a:xfrm>
          <a:prstGeom prst="rect">
            <a:avLst/>
          </a:prstGeom>
        </p:spPr>
        <p:txBody>
          <a:bodyPr wrap="square">
            <a:spAutoFit/>
          </a:bodyPr>
          <a:lstStyle/>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 Uniform Guidance prescribes a risk-based approach. </a:t>
            </a:r>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auditor must audit all Type A programs not identified as low risk</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all Type B programs identified as high-risk</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and such additional programs as may be necessary to comply with the percentage of coverage rule.</a:t>
            </a:r>
            <a:r>
              <a:rPr lang="en-US"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If the auditee meets the criteria for a low-risk auditee, the auditor need only audit the major programs and such additional federal programs with FA expended that, in aggregate, </a:t>
            </a:r>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encompass at least 20% </a:t>
            </a:r>
            <a:r>
              <a:rPr lang="en-US" dirty="0">
                <a:latin typeface="Calibri" panose="020F0502020204030204" pitchFamily="34" charset="0"/>
                <a:ea typeface="Calibri" panose="020F0502020204030204" pitchFamily="34" charset="0"/>
                <a:cs typeface="Times New Roman" panose="02020603050405020304" pitchFamily="18" charset="0"/>
              </a:rPr>
              <a:t>of the Federal Awards expended. If the auditee does not meet the criteria for a low-risk, the audit of all major programs must encompass </a:t>
            </a:r>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at least 40% of the Federal Awards expended</a:t>
            </a:r>
            <a:r>
              <a:rPr lang="en-US" dirty="0">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178139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A68F15-0688-42D2-881D-37901F0B610E}" type="slidenum">
              <a:rPr lang="en-US" smtClean="0"/>
              <a:pPr/>
              <a:t>23</a:t>
            </a:fld>
            <a:endParaRPr lang="en-US" dirty="0"/>
          </a:p>
        </p:txBody>
      </p:sp>
      <p:sp>
        <p:nvSpPr>
          <p:cNvPr id="10" name="TextBox 9">
            <a:extLst>
              <a:ext uri="{FF2B5EF4-FFF2-40B4-BE49-F238E27FC236}">
                <a16:creationId xmlns:a16="http://schemas.microsoft.com/office/drawing/2014/main" id="{B27F11EF-2836-435D-A595-ED5EB5D1CEE2}"/>
              </a:ext>
            </a:extLst>
          </p:cNvPr>
          <p:cNvSpPr txBox="1"/>
          <p:nvPr/>
        </p:nvSpPr>
        <p:spPr>
          <a:xfrm>
            <a:off x="8677275" y="223558"/>
            <a:ext cx="438150" cy="400110"/>
          </a:xfrm>
          <a:prstGeom prst="rect">
            <a:avLst/>
          </a:prstGeom>
          <a:noFill/>
        </p:spPr>
        <p:txBody>
          <a:bodyPr wrap="square" rtlCol="0">
            <a:spAutoFit/>
          </a:bodyPr>
          <a:lstStyle/>
          <a:p>
            <a:r>
              <a:rPr lang="en-US" sz="20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6</a:t>
            </a:r>
          </a:p>
        </p:txBody>
      </p:sp>
      <p:sp>
        <p:nvSpPr>
          <p:cNvPr id="2" name="Rectangle 1">
            <a:extLst>
              <a:ext uri="{FF2B5EF4-FFF2-40B4-BE49-F238E27FC236}">
                <a16:creationId xmlns:a16="http://schemas.microsoft.com/office/drawing/2014/main" id="{212B4852-9C9E-4361-A8C5-E2F6DBB55FD8}"/>
              </a:ext>
            </a:extLst>
          </p:cNvPr>
          <p:cNvSpPr/>
          <p:nvPr/>
        </p:nvSpPr>
        <p:spPr>
          <a:xfrm>
            <a:off x="2286000" y="281139"/>
            <a:ext cx="6019800" cy="664413"/>
          </a:xfrm>
          <a:prstGeom prst="rect">
            <a:avLst/>
          </a:prstGeom>
        </p:spPr>
        <p:txBody>
          <a:bodyPr wrap="square">
            <a:spAutoFit/>
          </a:bodyPr>
          <a:lstStyle/>
          <a:p>
            <a:pPr algn="ctr">
              <a:lnSpc>
                <a:spcPct val="107000"/>
              </a:lnSpc>
              <a:spcAft>
                <a:spcPts val="800"/>
              </a:spcAft>
            </a:pPr>
            <a:r>
              <a:rPr lang="en-US"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DETERMINING IF THE AUDITEE IS A LOW-RISK AUDITEE</a:t>
            </a:r>
          </a:p>
        </p:txBody>
      </p:sp>
      <p:sp>
        <p:nvSpPr>
          <p:cNvPr id="3" name="Rectangle 2">
            <a:extLst>
              <a:ext uri="{FF2B5EF4-FFF2-40B4-BE49-F238E27FC236}">
                <a16:creationId xmlns:a16="http://schemas.microsoft.com/office/drawing/2014/main" id="{65B159D4-E220-4BB9-8086-D7214054A6C2}"/>
              </a:ext>
            </a:extLst>
          </p:cNvPr>
          <p:cNvSpPr/>
          <p:nvPr/>
        </p:nvSpPr>
        <p:spPr>
          <a:xfrm>
            <a:off x="457200" y="1351597"/>
            <a:ext cx="8382000" cy="4247317"/>
          </a:xfrm>
          <a:prstGeom prst="rect">
            <a:avLst/>
          </a:prstGeom>
        </p:spPr>
        <p:txBody>
          <a:bodyPr wrap="square">
            <a:spAutoFit/>
          </a:bodyPr>
          <a:lstStyle/>
          <a:p>
            <a:r>
              <a:rPr lang="en-US" dirty="0">
                <a:highlight>
                  <a:srgbClr val="FFFF00"/>
                </a:highlight>
              </a:rPr>
              <a:t>In order to be a Low-Risk Auditee, the following conditions must exist for the previous 2 audit periods:</a:t>
            </a:r>
          </a:p>
          <a:p>
            <a:endParaRPr lang="en-US" dirty="0">
              <a:highlight>
                <a:srgbClr val="FFFF00"/>
              </a:highlight>
            </a:endParaRPr>
          </a:p>
          <a:p>
            <a:pPr marL="342900" indent="-342900">
              <a:buAutoNum type="arabicPeriod"/>
            </a:pPr>
            <a:r>
              <a:rPr lang="en-US" dirty="0">
                <a:highlight>
                  <a:srgbClr val="FFFF00"/>
                </a:highlight>
              </a:rPr>
              <a:t>Single or program-specific audits were performed on an annual basis.  An entity that has biennial audits does not qualify as a low-risk entity, unless agreed to in advance by the cognizant or oversight agency for audit.</a:t>
            </a:r>
          </a:p>
          <a:p>
            <a:pPr marL="342900" indent="-342900">
              <a:buAutoNum type="arabicPeriod"/>
            </a:pPr>
            <a:endParaRPr lang="en-US" dirty="0">
              <a:highlight>
                <a:srgbClr val="FFFF00"/>
              </a:highlight>
            </a:endParaRPr>
          </a:p>
          <a:p>
            <a:r>
              <a:rPr lang="en-US" dirty="0">
                <a:highlight>
                  <a:srgbClr val="FFFF00"/>
                </a:highlight>
              </a:rPr>
              <a:t>2. The auditor’s opinions were unmodified.</a:t>
            </a:r>
          </a:p>
          <a:p>
            <a:endParaRPr lang="en-US" dirty="0">
              <a:highlight>
                <a:srgbClr val="FFFF00"/>
              </a:highlight>
            </a:endParaRPr>
          </a:p>
          <a:p>
            <a:r>
              <a:rPr lang="en-US" dirty="0">
                <a:highlight>
                  <a:srgbClr val="FFFF00"/>
                </a:highlight>
              </a:rPr>
              <a:t>3. There were no deficiencies in internal controls which were identified as material weaknesses under the requirements of </a:t>
            </a:r>
            <a:r>
              <a:rPr lang="en-US" dirty="0" err="1">
                <a:highlight>
                  <a:srgbClr val="FFFF00"/>
                </a:highlight>
              </a:rPr>
              <a:t>GAGAS</a:t>
            </a:r>
            <a:r>
              <a:rPr lang="en-US" dirty="0">
                <a:highlight>
                  <a:srgbClr val="FFFF00"/>
                </a:highlight>
              </a:rPr>
              <a:t>.</a:t>
            </a:r>
          </a:p>
          <a:p>
            <a:endParaRPr lang="en-US" dirty="0">
              <a:highlight>
                <a:srgbClr val="FFFF00"/>
              </a:highlight>
            </a:endParaRPr>
          </a:p>
          <a:p>
            <a:r>
              <a:rPr lang="en-US" dirty="0">
                <a:highlight>
                  <a:srgbClr val="FFFF00"/>
                </a:highlight>
              </a:rPr>
              <a:t>4. The auditor did not report a substantial doubt about the auditee’s ability to continue as a going concern.</a:t>
            </a:r>
          </a:p>
          <a:p>
            <a:endParaRPr lang="en-US" dirty="0"/>
          </a:p>
        </p:txBody>
      </p:sp>
    </p:spTree>
    <p:extLst>
      <p:ext uri="{BB962C8B-B14F-4D97-AF65-F5344CB8AC3E}">
        <p14:creationId xmlns:p14="http://schemas.microsoft.com/office/powerpoint/2010/main" val="2653979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A68F15-0688-42D2-881D-37901F0B610E}" type="slidenum">
              <a:rPr lang="en-US" smtClean="0"/>
              <a:pPr/>
              <a:t>24</a:t>
            </a:fld>
            <a:endParaRPr lang="en-US" dirty="0"/>
          </a:p>
        </p:txBody>
      </p:sp>
      <p:sp>
        <p:nvSpPr>
          <p:cNvPr id="10" name="TextBox 9">
            <a:extLst>
              <a:ext uri="{FF2B5EF4-FFF2-40B4-BE49-F238E27FC236}">
                <a16:creationId xmlns:a16="http://schemas.microsoft.com/office/drawing/2014/main" id="{B27F11EF-2836-435D-A595-ED5EB5D1CEE2}"/>
              </a:ext>
            </a:extLst>
          </p:cNvPr>
          <p:cNvSpPr txBox="1"/>
          <p:nvPr/>
        </p:nvSpPr>
        <p:spPr>
          <a:xfrm>
            <a:off x="8610600" y="223558"/>
            <a:ext cx="504825" cy="400110"/>
          </a:xfrm>
          <a:prstGeom prst="rect">
            <a:avLst/>
          </a:prstGeom>
          <a:noFill/>
        </p:spPr>
        <p:txBody>
          <a:bodyPr wrap="square" rtlCol="0">
            <a:spAutoFit/>
          </a:bodyPr>
          <a:lstStyle/>
          <a:p>
            <a:r>
              <a:rPr lang="en-US" sz="20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7</a:t>
            </a:r>
          </a:p>
        </p:txBody>
      </p:sp>
      <p:sp>
        <p:nvSpPr>
          <p:cNvPr id="2" name="Rectangle 1">
            <a:extLst>
              <a:ext uri="{FF2B5EF4-FFF2-40B4-BE49-F238E27FC236}">
                <a16:creationId xmlns:a16="http://schemas.microsoft.com/office/drawing/2014/main" id="{212B4852-9C9E-4361-A8C5-E2F6DBB55FD8}"/>
              </a:ext>
            </a:extLst>
          </p:cNvPr>
          <p:cNvSpPr/>
          <p:nvPr/>
        </p:nvSpPr>
        <p:spPr>
          <a:xfrm>
            <a:off x="2286000" y="281139"/>
            <a:ext cx="6019800" cy="855171"/>
          </a:xfrm>
          <a:prstGeom prst="rect">
            <a:avLst/>
          </a:prstGeom>
        </p:spPr>
        <p:txBody>
          <a:bodyPr wrap="square">
            <a:spAutoFit/>
          </a:bodyPr>
          <a:lstStyle/>
          <a:p>
            <a:pPr algn="ctr">
              <a:lnSpc>
                <a:spcPct val="107000"/>
              </a:lnSpc>
              <a:spcAft>
                <a:spcPts val="800"/>
              </a:spcAft>
            </a:pPr>
            <a:r>
              <a:rPr lang="en-US" sz="24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DETERMINING IF THE AUDITEE IS A LOW-RISK AUDITEE</a:t>
            </a:r>
          </a:p>
        </p:txBody>
      </p:sp>
      <p:sp>
        <p:nvSpPr>
          <p:cNvPr id="3" name="Rectangle 2">
            <a:extLst>
              <a:ext uri="{FF2B5EF4-FFF2-40B4-BE49-F238E27FC236}">
                <a16:creationId xmlns:a16="http://schemas.microsoft.com/office/drawing/2014/main" id="{65B159D4-E220-4BB9-8086-D7214054A6C2}"/>
              </a:ext>
            </a:extLst>
          </p:cNvPr>
          <p:cNvSpPr/>
          <p:nvPr/>
        </p:nvSpPr>
        <p:spPr>
          <a:xfrm>
            <a:off x="457200" y="1351597"/>
            <a:ext cx="8382000" cy="4524315"/>
          </a:xfrm>
          <a:prstGeom prst="rect">
            <a:avLst/>
          </a:prstGeom>
        </p:spPr>
        <p:txBody>
          <a:bodyPr wrap="square">
            <a:spAutoFit/>
          </a:bodyPr>
          <a:lstStyle/>
          <a:p>
            <a:r>
              <a:rPr lang="en-US" dirty="0">
                <a:highlight>
                  <a:srgbClr val="FFFF00"/>
                </a:highlight>
              </a:rPr>
              <a:t>5. None of the Federal programs had audit findings from any of the following in either of the preceding 2 audit periods in which they were classified as Type A programs:</a:t>
            </a:r>
          </a:p>
          <a:p>
            <a:endParaRPr lang="en-US" dirty="0">
              <a:highlight>
                <a:srgbClr val="FFFF00"/>
              </a:highlight>
            </a:endParaRPr>
          </a:p>
          <a:p>
            <a:r>
              <a:rPr lang="en-US" dirty="0">
                <a:highlight>
                  <a:srgbClr val="FFFF00"/>
                </a:highlight>
              </a:rPr>
              <a:t>Internal control deficiencies that were identified as material weaknesses in the auditor’s</a:t>
            </a:r>
          </a:p>
          <a:p>
            <a:r>
              <a:rPr lang="en-US" dirty="0">
                <a:highlight>
                  <a:srgbClr val="FFFF00"/>
                </a:highlight>
              </a:rPr>
              <a:t>report on internal control for major programs,</a:t>
            </a:r>
          </a:p>
          <a:p>
            <a:endParaRPr lang="en-US" dirty="0">
              <a:highlight>
                <a:srgbClr val="FFFF00"/>
              </a:highlight>
            </a:endParaRPr>
          </a:p>
          <a:p>
            <a:r>
              <a:rPr lang="en-US" dirty="0">
                <a:highlight>
                  <a:srgbClr val="FFFF00"/>
                </a:highlight>
              </a:rPr>
              <a:t>A modified opinion on a major program in the auditor’s report on major programs, or</a:t>
            </a:r>
          </a:p>
          <a:p>
            <a:endParaRPr lang="en-US" dirty="0">
              <a:highlight>
                <a:srgbClr val="FFFF00"/>
              </a:highlight>
            </a:endParaRPr>
          </a:p>
          <a:p>
            <a:r>
              <a:rPr lang="en-US" dirty="0">
                <a:highlight>
                  <a:srgbClr val="FFFF00"/>
                </a:highlight>
              </a:rPr>
              <a:t>Known or likely questioned costs that exceeded 5% of the total Federal awards</a:t>
            </a:r>
          </a:p>
          <a:p>
            <a:r>
              <a:rPr lang="en-US" dirty="0">
                <a:highlight>
                  <a:srgbClr val="FFFF00"/>
                </a:highlight>
              </a:rPr>
              <a:t>expended for a Type A program during the audit period.</a:t>
            </a:r>
          </a:p>
          <a:p>
            <a:endParaRPr lang="en-US" dirty="0">
              <a:highlight>
                <a:srgbClr val="FFFF00"/>
              </a:highlight>
            </a:endParaRPr>
          </a:p>
          <a:p>
            <a:r>
              <a:rPr lang="en-US" dirty="0">
                <a:highlight>
                  <a:srgbClr val="FFFF00"/>
                </a:highlight>
              </a:rPr>
              <a:t>6. OMB may approve a Federal awarding agency's request that a Type A program not be</a:t>
            </a:r>
          </a:p>
          <a:p>
            <a:r>
              <a:rPr lang="en-US" dirty="0">
                <a:highlight>
                  <a:srgbClr val="FFFF00"/>
                </a:highlight>
              </a:rPr>
              <a:t>considered low-risk for a certain recipient.</a:t>
            </a:r>
          </a:p>
          <a:p>
            <a:endParaRPr lang="en-US" dirty="0">
              <a:highlight>
                <a:srgbClr val="FFFF00"/>
              </a:highlight>
            </a:endParaRPr>
          </a:p>
          <a:p>
            <a:r>
              <a:rPr lang="en-US" dirty="0">
                <a:highlight>
                  <a:srgbClr val="FFFF00"/>
                </a:highlight>
              </a:rPr>
              <a:t>If there were no Type A programs in either year, these items are not applicable and do not need to be answered for Type B programs.</a:t>
            </a:r>
          </a:p>
        </p:txBody>
      </p:sp>
    </p:spTree>
    <p:extLst>
      <p:ext uri="{BB962C8B-B14F-4D97-AF65-F5344CB8AC3E}">
        <p14:creationId xmlns:p14="http://schemas.microsoft.com/office/powerpoint/2010/main" val="3230540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A68F15-0688-42D2-881D-37901F0B610E}" type="slidenum">
              <a:rPr lang="en-US" smtClean="0"/>
              <a:pPr/>
              <a:t>25</a:t>
            </a:fld>
            <a:endParaRPr lang="en-US" dirty="0"/>
          </a:p>
        </p:txBody>
      </p:sp>
      <p:sp>
        <p:nvSpPr>
          <p:cNvPr id="10" name="TextBox 9">
            <a:extLst>
              <a:ext uri="{FF2B5EF4-FFF2-40B4-BE49-F238E27FC236}">
                <a16:creationId xmlns:a16="http://schemas.microsoft.com/office/drawing/2014/main" id="{B27F11EF-2836-435D-A595-ED5EB5D1CEE2}"/>
              </a:ext>
            </a:extLst>
          </p:cNvPr>
          <p:cNvSpPr txBox="1"/>
          <p:nvPr/>
        </p:nvSpPr>
        <p:spPr>
          <a:xfrm>
            <a:off x="8677275" y="223558"/>
            <a:ext cx="438150" cy="400110"/>
          </a:xfrm>
          <a:prstGeom prst="rect">
            <a:avLst/>
          </a:prstGeom>
          <a:noFill/>
        </p:spPr>
        <p:txBody>
          <a:bodyPr wrap="square" rtlCol="0">
            <a:spAutoFit/>
          </a:bodyPr>
          <a:lstStyle/>
          <a:p>
            <a:r>
              <a:rPr lang="en-US" sz="20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6</a:t>
            </a:r>
          </a:p>
        </p:txBody>
      </p:sp>
      <p:sp>
        <p:nvSpPr>
          <p:cNvPr id="2" name="Rectangle 1">
            <a:extLst>
              <a:ext uri="{FF2B5EF4-FFF2-40B4-BE49-F238E27FC236}">
                <a16:creationId xmlns:a16="http://schemas.microsoft.com/office/drawing/2014/main" id="{212B4852-9C9E-4361-A8C5-E2F6DBB55FD8}"/>
              </a:ext>
            </a:extLst>
          </p:cNvPr>
          <p:cNvSpPr/>
          <p:nvPr/>
        </p:nvSpPr>
        <p:spPr>
          <a:xfrm>
            <a:off x="2286000" y="281139"/>
            <a:ext cx="6019800" cy="664413"/>
          </a:xfrm>
          <a:prstGeom prst="rect">
            <a:avLst/>
          </a:prstGeom>
        </p:spPr>
        <p:txBody>
          <a:bodyPr wrap="square">
            <a:spAutoFit/>
          </a:bodyPr>
          <a:lstStyle/>
          <a:p>
            <a:pPr algn="ctr">
              <a:lnSpc>
                <a:spcPct val="107000"/>
              </a:lnSpc>
              <a:spcAft>
                <a:spcPts val="800"/>
              </a:spcAft>
            </a:pPr>
            <a:r>
              <a:rPr lang="en-US"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DETERMINING IF THE AUDITEE IS A LOW-RISK AUDITEE</a:t>
            </a:r>
          </a:p>
        </p:txBody>
      </p:sp>
      <p:sp>
        <p:nvSpPr>
          <p:cNvPr id="3" name="Rectangle 2">
            <a:extLst>
              <a:ext uri="{FF2B5EF4-FFF2-40B4-BE49-F238E27FC236}">
                <a16:creationId xmlns:a16="http://schemas.microsoft.com/office/drawing/2014/main" id="{65B159D4-E220-4BB9-8086-D7214054A6C2}"/>
              </a:ext>
            </a:extLst>
          </p:cNvPr>
          <p:cNvSpPr/>
          <p:nvPr/>
        </p:nvSpPr>
        <p:spPr>
          <a:xfrm>
            <a:off x="457200" y="1351597"/>
            <a:ext cx="8382000" cy="2308324"/>
          </a:xfrm>
          <a:prstGeom prst="rect">
            <a:avLst/>
          </a:prstGeom>
        </p:spPr>
        <p:txBody>
          <a:bodyPr wrap="square">
            <a:spAutoFit/>
          </a:bodyPr>
          <a:lstStyle/>
          <a:p>
            <a:r>
              <a:rPr lang="en-US" b="1" dirty="0"/>
              <a:t>True or False:</a:t>
            </a:r>
            <a:endParaRPr lang="en-US" dirty="0"/>
          </a:p>
          <a:p>
            <a:r>
              <a:rPr lang="en-US" dirty="0"/>
              <a:t>An entity has a financial audit every year and from time to time it is required to have a single audit when it expends $750,000 or more.  The entity has had clean opinions every year and although it has sometime had significant deficiencies related to its financial statements and to its single audit.  It has not had a material weakness in at least 5 years.  The last single audit took place in 2015.  In 2018, the entity will require a single audit.  Based on this information the entity will be qualified as a low-risk auditee.</a:t>
            </a:r>
          </a:p>
          <a:p>
            <a:endParaRPr lang="en-US" dirty="0"/>
          </a:p>
        </p:txBody>
      </p:sp>
    </p:spTree>
    <p:extLst>
      <p:ext uri="{BB962C8B-B14F-4D97-AF65-F5344CB8AC3E}">
        <p14:creationId xmlns:p14="http://schemas.microsoft.com/office/powerpoint/2010/main" val="542463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A68F15-0688-42D2-881D-37901F0B610E}" type="slidenum">
              <a:rPr lang="en-US" smtClean="0"/>
              <a:pPr/>
              <a:t>26</a:t>
            </a:fld>
            <a:endParaRPr lang="en-US" dirty="0"/>
          </a:p>
        </p:txBody>
      </p:sp>
      <p:sp>
        <p:nvSpPr>
          <p:cNvPr id="10" name="TextBox 9">
            <a:extLst>
              <a:ext uri="{FF2B5EF4-FFF2-40B4-BE49-F238E27FC236}">
                <a16:creationId xmlns:a16="http://schemas.microsoft.com/office/drawing/2014/main" id="{B27F11EF-2836-435D-A595-ED5EB5D1CEE2}"/>
              </a:ext>
            </a:extLst>
          </p:cNvPr>
          <p:cNvSpPr txBox="1"/>
          <p:nvPr/>
        </p:nvSpPr>
        <p:spPr>
          <a:xfrm>
            <a:off x="8677275" y="223558"/>
            <a:ext cx="438150" cy="400110"/>
          </a:xfrm>
          <a:prstGeom prst="rect">
            <a:avLst/>
          </a:prstGeom>
          <a:noFill/>
        </p:spPr>
        <p:txBody>
          <a:bodyPr wrap="square" rtlCol="0">
            <a:spAutoFit/>
          </a:bodyPr>
          <a:lstStyle/>
          <a:p>
            <a:r>
              <a:rPr lang="en-US" sz="20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6</a:t>
            </a:r>
          </a:p>
        </p:txBody>
      </p:sp>
      <p:sp>
        <p:nvSpPr>
          <p:cNvPr id="2" name="Rectangle 1">
            <a:extLst>
              <a:ext uri="{FF2B5EF4-FFF2-40B4-BE49-F238E27FC236}">
                <a16:creationId xmlns:a16="http://schemas.microsoft.com/office/drawing/2014/main" id="{212B4852-9C9E-4361-A8C5-E2F6DBB55FD8}"/>
              </a:ext>
            </a:extLst>
          </p:cNvPr>
          <p:cNvSpPr/>
          <p:nvPr/>
        </p:nvSpPr>
        <p:spPr>
          <a:xfrm>
            <a:off x="2286000" y="281139"/>
            <a:ext cx="6019800" cy="551882"/>
          </a:xfrm>
          <a:prstGeom prst="rect">
            <a:avLst/>
          </a:prstGeom>
        </p:spPr>
        <p:txBody>
          <a:bodyPr wrap="square">
            <a:spAutoFit/>
          </a:bodyPr>
          <a:lstStyle/>
          <a:p>
            <a:pPr algn="ctr">
              <a:lnSpc>
                <a:spcPct val="107000"/>
              </a:lnSpc>
              <a:spcAft>
                <a:spcPts val="800"/>
              </a:spcAft>
            </a:pPr>
            <a:r>
              <a:rPr lang="en-US" sz="30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QUESTION</a:t>
            </a:r>
          </a:p>
        </p:txBody>
      </p:sp>
      <p:sp>
        <p:nvSpPr>
          <p:cNvPr id="3" name="Rectangle 2">
            <a:extLst>
              <a:ext uri="{FF2B5EF4-FFF2-40B4-BE49-F238E27FC236}">
                <a16:creationId xmlns:a16="http://schemas.microsoft.com/office/drawing/2014/main" id="{65B159D4-E220-4BB9-8086-D7214054A6C2}"/>
              </a:ext>
            </a:extLst>
          </p:cNvPr>
          <p:cNvSpPr/>
          <p:nvPr/>
        </p:nvSpPr>
        <p:spPr>
          <a:xfrm>
            <a:off x="457200" y="1351597"/>
            <a:ext cx="8382000" cy="3970318"/>
          </a:xfrm>
          <a:prstGeom prst="rect">
            <a:avLst/>
          </a:prstGeom>
        </p:spPr>
        <p:txBody>
          <a:bodyPr wrap="square">
            <a:spAutoFit/>
          </a:bodyPr>
          <a:lstStyle/>
          <a:p>
            <a:r>
              <a:rPr lang="en-US" dirty="0"/>
              <a:t>Under the Uniform Guidance, which of the following situations would prevent an auditee from being low-risk?</a:t>
            </a:r>
          </a:p>
          <a:p>
            <a:endParaRPr lang="en-US" dirty="0"/>
          </a:p>
          <a:p>
            <a:r>
              <a:rPr lang="en-US" dirty="0"/>
              <a:t>a. A single audit was performed in each of the two preceding audit periods.</a:t>
            </a:r>
          </a:p>
          <a:p>
            <a:r>
              <a:rPr lang="en-US" dirty="0"/>
              <a:t> </a:t>
            </a:r>
          </a:p>
          <a:p>
            <a:r>
              <a:rPr lang="en-US" dirty="0"/>
              <a:t>b. There was a significant deficiency in internal control over financial reporting in one of the two preceding audit periods.</a:t>
            </a:r>
          </a:p>
          <a:p>
            <a:endParaRPr lang="en-US" dirty="0"/>
          </a:p>
          <a:p>
            <a:r>
              <a:rPr lang="en-US" dirty="0"/>
              <a:t>c. A material weakness was reported in a Type B federal program in one of the two preceding audit periods.</a:t>
            </a:r>
          </a:p>
          <a:p>
            <a:endParaRPr lang="en-US" dirty="0"/>
          </a:p>
          <a:p>
            <a:r>
              <a:rPr lang="en-US" dirty="0"/>
              <a:t>d. The data collection form and reporting package for one or both of the two preceding audit periods was submitted to the Federal Audit Clearinghouse late.</a:t>
            </a:r>
          </a:p>
          <a:p>
            <a:endParaRPr lang="en-US" dirty="0"/>
          </a:p>
        </p:txBody>
      </p:sp>
    </p:spTree>
    <p:extLst>
      <p:ext uri="{BB962C8B-B14F-4D97-AF65-F5344CB8AC3E}">
        <p14:creationId xmlns:p14="http://schemas.microsoft.com/office/powerpoint/2010/main" val="1192379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A68F15-0688-42D2-881D-37901F0B610E}" type="slidenum">
              <a:rPr lang="en-US" smtClean="0"/>
              <a:pPr/>
              <a:t>27</a:t>
            </a:fld>
            <a:endParaRPr lang="en-US" dirty="0"/>
          </a:p>
        </p:txBody>
      </p:sp>
      <p:sp>
        <p:nvSpPr>
          <p:cNvPr id="10" name="TextBox 9">
            <a:extLst>
              <a:ext uri="{FF2B5EF4-FFF2-40B4-BE49-F238E27FC236}">
                <a16:creationId xmlns:a16="http://schemas.microsoft.com/office/drawing/2014/main" id="{B27F11EF-2836-435D-A595-ED5EB5D1CEE2}"/>
              </a:ext>
            </a:extLst>
          </p:cNvPr>
          <p:cNvSpPr txBox="1"/>
          <p:nvPr/>
        </p:nvSpPr>
        <p:spPr>
          <a:xfrm>
            <a:off x="8677275" y="223558"/>
            <a:ext cx="438150" cy="400110"/>
          </a:xfrm>
          <a:prstGeom prst="rect">
            <a:avLst/>
          </a:prstGeom>
          <a:noFill/>
        </p:spPr>
        <p:txBody>
          <a:bodyPr wrap="square" rtlCol="0">
            <a:spAutoFit/>
          </a:bodyPr>
          <a:lstStyle/>
          <a:p>
            <a:r>
              <a:rPr lang="en-US" sz="20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6</a:t>
            </a:r>
          </a:p>
        </p:txBody>
      </p:sp>
      <p:sp>
        <p:nvSpPr>
          <p:cNvPr id="2" name="Rectangle 1">
            <a:extLst>
              <a:ext uri="{FF2B5EF4-FFF2-40B4-BE49-F238E27FC236}">
                <a16:creationId xmlns:a16="http://schemas.microsoft.com/office/drawing/2014/main" id="{212B4852-9C9E-4361-A8C5-E2F6DBB55FD8}"/>
              </a:ext>
            </a:extLst>
          </p:cNvPr>
          <p:cNvSpPr/>
          <p:nvPr/>
        </p:nvSpPr>
        <p:spPr>
          <a:xfrm>
            <a:off x="2286000" y="281139"/>
            <a:ext cx="6019800" cy="551882"/>
          </a:xfrm>
          <a:prstGeom prst="rect">
            <a:avLst/>
          </a:prstGeom>
        </p:spPr>
        <p:txBody>
          <a:bodyPr wrap="square">
            <a:spAutoFit/>
          </a:bodyPr>
          <a:lstStyle/>
          <a:p>
            <a:pPr algn="ctr">
              <a:lnSpc>
                <a:spcPct val="107000"/>
              </a:lnSpc>
              <a:spcAft>
                <a:spcPts val="800"/>
              </a:spcAft>
            </a:pPr>
            <a:r>
              <a:rPr lang="en-US" sz="30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QUESTION</a:t>
            </a:r>
          </a:p>
        </p:txBody>
      </p:sp>
      <p:sp>
        <p:nvSpPr>
          <p:cNvPr id="3" name="Rectangle 2">
            <a:extLst>
              <a:ext uri="{FF2B5EF4-FFF2-40B4-BE49-F238E27FC236}">
                <a16:creationId xmlns:a16="http://schemas.microsoft.com/office/drawing/2014/main" id="{65B159D4-E220-4BB9-8086-D7214054A6C2}"/>
              </a:ext>
            </a:extLst>
          </p:cNvPr>
          <p:cNvSpPr/>
          <p:nvPr/>
        </p:nvSpPr>
        <p:spPr>
          <a:xfrm>
            <a:off x="457200" y="1351597"/>
            <a:ext cx="8382000" cy="2585323"/>
          </a:xfrm>
          <a:prstGeom prst="rect">
            <a:avLst/>
          </a:prstGeom>
        </p:spPr>
        <p:txBody>
          <a:bodyPr wrap="square">
            <a:spAutoFit/>
          </a:bodyPr>
          <a:lstStyle/>
          <a:p>
            <a:pPr lvl="0"/>
            <a:r>
              <a:rPr lang="en-US" dirty="0"/>
              <a:t>What would prevent a type A program from being considered low risk?</a:t>
            </a:r>
          </a:p>
          <a:p>
            <a:pPr lvl="0"/>
            <a:endParaRPr lang="en-US" dirty="0"/>
          </a:p>
          <a:p>
            <a:pPr marL="342900" indent="-342900">
              <a:buAutoNum type="alphaLcPeriod"/>
            </a:pPr>
            <a:r>
              <a:rPr lang="en-US" dirty="0"/>
              <a:t>A material weakness in internal control over compliance reported for the program in the prior year. </a:t>
            </a:r>
          </a:p>
          <a:p>
            <a:pPr marL="342900" indent="-342900">
              <a:buAutoNum type="alphaLcPeriod"/>
            </a:pPr>
            <a:r>
              <a:rPr lang="en-US" dirty="0"/>
              <a:t>Either a significant deficiency or a material weakness in internal control over compliance reported for the program in the prior year. </a:t>
            </a:r>
          </a:p>
          <a:p>
            <a:pPr marL="342900" indent="-342900">
              <a:buAutoNum type="alphaLcPeriod"/>
            </a:pPr>
            <a:r>
              <a:rPr lang="en-US" dirty="0"/>
              <a:t>A significant deficiency in internal control over compliance reported for the program in the prior year. </a:t>
            </a:r>
          </a:p>
          <a:p>
            <a:pPr marL="342900" indent="-342900">
              <a:buAutoNum type="alphaLcPeriod"/>
            </a:pPr>
            <a:r>
              <a:rPr lang="en-US" dirty="0"/>
              <a:t>None of the above.</a:t>
            </a:r>
          </a:p>
        </p:txBody>
      </p:sp>
    </p:spTree>
    <p:extLst>
      <p:ext uri="{BB962C8B-B14F-4D97-AF65-F5344CB8AC3E}">
        <p14:creationId xmlns:p14="http://schemas.microsoft.com/office/powerpoint/2010/main" val="2067993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514599"/>
            <a:ext cx="8229600" cy="3429001"/>
          </a:xfrm>
        </p:spPr>
        <p:txBody>
          <a:bodyPr vert="horz" lIns="91440" tIns="45720" rIns="91440" bIns="45720" rtlCol="0">
            <a:normAutofit/>
          </a:bodyPr>
          <a:lstStyle/>
          <a:p>
            <a:pPr>
              <a:lnSpc>
                <a:spcPct val="90000"/>
              </a:lnSpc>
              <a:buFont typeface="Arial" pitchFamily="34" charset="0"/>
              <a:buNone/>
              <a:defRPr/>
            </a:pPr>
            <a:endParaRPr lang="en-US" u="sng" dirty="0">
              <a:ln w="18415" cmpd="sng">
                <a:solidFill>
                  <a:schemeClr val="tx2"/>
                </a:solidFill>
                <a:prstDash val="solid"/>
              </a:ln>
              <a:solidFill>
                <a:schemeClr val="tx2">
                  <a:lumMod val="60000"/>
                  <a:lumOff val="40000"/>
                </a:schemeClr>
              </a:solidFill>
              <a:latin typeface="Georgia" pitchFamily="18" charset="0"/>
            </a:endParaRPr>
          </a:p>
          <a:p>
            <a:pPr>
              <a:lnSpc>
                <a:spcPct val="90000"/>
              </a:lnSpc>
              <a:buFont typeface="Arial" pitchFamily="34" charset="0"/>
              <a:buNone/>
              <a:defRPr/>
            </a:pPr>
            <a:endParaRPr lang="en-US" u="sng" dirty="0">
              <a:ln w="18415" cmpd="sng">
                <a:solidFill>
                  <a:schemeClr val="tx2"/>
                </a:solidFill>
                <a:prstDash val="solid"/>
              </a:ln>
              <a:solidFill>
                <a:schemeClr val="tx2">
                  <a:lumMod val="60000"/>
                  <a:lumOff val="40000"/>
                </a:schemeClr>
              </a:solidFill>
              <a:latin typeface="Georgia" pitchFamily="18" charset="0"/>
            </a:endParaRPr>
          </a:p>
          <a:p>
            <a:pPr>
              <a:defRPr/>
            </a:pPr>
            <a:endParaRPr lang="en-US" u="sng" dirty="0">
              <a:ln w="18415" cmpd="sng">
                <a:solidFill>
                  <a:schemeClr val="tx2"/>
                </a:solidFill>
                <a:prstDash val="solid"/>
              </a:ln>
              <a:solidFill>
                <a:schemeClr val="tx2">
                  <a:lumMod val="60000"/>
                  <a:lumOff val="40000"/>
                </a:schemeClr>
              </a:solidFill>
              <a:latin typeface="Georgia" pitchFamily="18" charset="0"/>
            </a:endParaRPr>
          </a:p>
        </p:txBody>
      </p:sp>
      <p:sp>
        <p:nvSpPr>
          <p:cNvPr id="5" name="Slide Number Placeholder 4"/>
          <p:cNvSpPr>
            <a:spLocks noGrp="1"/>
          </p:cNvSpPr>
          <p:nvPr>
            <p:ph type="sldNum" sz="quarter" idx="12"/>
          </p:nvPr>
        </p:nvSpPr>
        <p:spPr/>
        <p:txBody>
          <a:bodyPr/>
          <a:lstStyle/>
          <a:p>
            <a:fld id="{E7A68F15-0688-42D2-881D-37901F0B610E}" type="slidenum">
              <a:rPr lang="en-US" smtClean="0"/>
              <a:pPr/>
              <a:t>28</a:t>
            </a:fld>
            <a:endParaRPr lang="en-US" dirty="0"/>
          </a:p>
        </p:txBody>
      </p:sp>
      <p:sp>
        <p:nvSpPr>
          <p:cNvPr id="6" name="Title 1">
            <a:extLst>
              <a:ext uri="{FF2B5EF4-FFF2-40B4-BE49-F238E27FC236}">
                <a16:creationId xmlns:a16="http://schemas.microsoft.com/office/drawing/2014/main" id="{EEDA8CE2-7CE4-441B-AA4B-531E4100446E}"/>
              </a:ext>
            </a:extLst>
          </p:cNvPr>
          <p:cNvSpPr>
            <a:spLocks noGrp="1"/>
          </p:cNvSpPr>
          <p:nvPr>
            <p:ph type="title"/>
          </p:nvPr>
        </p:nvSpPr>
        <p:spPr>
          <a:xfrm>
            <a:off x="381000" y="1676400"/>
            <a:ext cx="8305800" cy="2895600"/>
          </a:xfrm>
        </p:spPr>
        <p:txBody>
          <a:bodyPr vert="horz" lIns="91440" tIns="45720" rIns="91440" bIns="45720" rtlCol="0" anchor="ctr">
            <a:noAutofit/>
          </a:bodyPr>
          <a:lstStyle/>
          <a:p>
            <a:pPr algn="ctr">
              <a:defRPr/>
            </a:pPr>
            <a:r>
              <a:rPr lang="en-US" sz="54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(2). </a:t>
            </a:r>
            <a:br>
              <a:rPr lang="en-US" sz="54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br>
            <a:r>
              <a:rPr lang="en-US" sz="54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Single Audit Uniform Guidance</a:t>
            </a:r>
          </a:p>
        </p:txBody>
      </p:sp>
    </p:spTree>
    <p:extLst>
      <p:ext uri="{BB962C8B-B14F-4D97-AF65-F5344CB8AC3E}">
        <p14:creationId xmlns:p14="http://schemas.microsoft.com/office/powerpoint/2010/main" val="3911187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A68F15-0688-42D2-881D-37901F0B610E}" type="slidenum">
              <a:rPr lang="en-US" smtClean="0"/>
              <a:pPr/>
              <a:t>29</a:t>
            </a:fld>
            <a:endParaRPr lang="en-US" dirty="0"/>
          </a:p>
        </p:txBody>
      </p:sp>
      <p:sp>
        <p:nvSpPr>
          <p:cNvPr id="2" name="Rectangle 1">
            <a:extLst>
              <a:ext uri="{FF2B5EF4-FFF2-40B4-BE49-F238E27FC236}">
                <a16:creationId xmlns:a16="http://schemas.microsoft.com/office/drawing/2014/main" id="{568A89FE-D807-47CB-8AAD-3F0F7C36581C}"/>
              </a:ext>
            </a:extLst>
          </p:cNvPr>
          <p:cNvSpPr/>
          <p:nvPr/>
        </p:nvSpPr>
        <p:spPr>
          <a:xfrm>
            <a:off x="2390774" y="452189"/>
            <a:ext cx="5153025" cy="369332"/>
          </a:xfrm>
          <a:prstGeom prst="rect">
            <a:avLst/>
          </a:prstGeom>
        </p:spPr>
        <p:txBody>
          <a:bodyPr wrap="square">
            <a:spAutoFit/>
          </a:bodyPr>
          <a:lstStyle/>
          <a:p>
            <a:r>
              <a:rPr lang="en-US"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Single Audit Under the Uniform Guidance</a:t>
            </a:r>
            <a:endParaRPr lang="en-US" dirty="0"/>
          </a:p>
        </p:txBody>
      </p:sp>
      <p:sp>
        <p:nvSpPr>
          <p:cNvPr id="3" name="Rectangle 2">
            <a:extLst>
              <a:ext uri="{FF2B5EF4-FFF2-40B4-BE49-F238E27FC236}">
                <a16:creationId xmlns:a16="http://schemas.microsoft.com/office/drawing/2014/main" id="{D205048A-412F-4ED3-A574-7698BD878BBE}"/>
              </a:ext>
            </a:extLst>
          </p:cNvPr>
          <p:cNvSpPr/>
          <p:nvPr/>
        </p:nvSpPr>
        <p:spPr>
          <a:xfrm>
            <a:off x="161925" y="1114283"/>
            <a:ext cx="8153400" cy="3820918"/>
          </a:xfrm>
          <a:prstGeom prst="rect">
            <a:avLst/>
          </a:prstGeom>
        </p:spPr>
        <p:txBody>
          <a:bodyPr wrap="square">
            <a:spAutoFit/>
          </a:bodyPr>
          <a:lstStyle/>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Single audits went through many changes under the Uniform Guidance. These changes are effective in varying stages.  </a:t>
            </a:r>
          </a:p>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r>
              <a:rPr lang="en-US" dirty="0"/>
              <a:t>We will cover:</a:t>
            </a:r>
          </a:p>
          <a:p>
            <a:pPr algn="just"/>
            <a:endParaRPr lang="en-US" dirty="0"/>
          </a:p>
          <a:p>
            <a:pPr algn="just"/>
            <a:r>
              <a:rPr lang="en-US" dirty="0">
                <a:solidFill>
                  <a:srgbClr val="7030A0"/>
                </a:solidFill>
              </a:rPr>
              <a:t>• </a:t>
            </a:r>
            <a:r>
              <a:rPr lang="en-US" u="sng" dirty="0">
                <a:solidFill>
                  <a:srgbClr val="7030A0"/>
                </a:solidFill>
              </a:rPr>
              <a:t>the changes for Single Audits,</a:t>
            </a:r>
          </a:p>
          <a:p>
            <a:pPr algn="just"/>
            <a:endParaRPr lang="en-US" u="sng" dirty="0">
              <a:solidFill>
                <a:srgbClr val="7030A0"/>
              </a:solidFill>
            </a:endParaRPr>
          </a:p>
          <a:p>
            <a:pPr algn="just"/>
            <a:r>
              <a:rPr lang="en-US" dirty="0">
                <a:solidFill>
                  <a:srgbClr val="7030A0"/>
                </a:solidFill>
              </a:rPr>
              <a:t>• </a:t>
            </a:r>
            <a:r>
              <a:rPr lang="en-US" u="sng" dirty="0">
                <a:solidFill>
                  <a:srgbClr val="7030A0"/>
                </a:solidFill>
              </a:rPr>
              <a:t>list the new thresholds for Single Audits, and</a:t>
            </a:r>
          </a:p>
          <a:p>
            <a:pPr algn="just"/>
            <a:endParaRPr lang="en-US" u="sng" dirty="0">
              <a:solidFill>
                <a:srgbClr val="7030A0"/>
              </a:solidFill>
            </a:endParaRPr>
          </a:p>
          <a:p>
            <a:pPr algn="just"/>
            <a:r>
              <a:rPr lang="en-US" dirty="0">
                <a:solidFill>
                  <a:srgbClr val="7030A0"/>
                </a:solidFill>
              </a:rPr>
              <a:t>• </a:t>
            </a:r>
            <a:r>
              <a:rPr lang="en-US" u="sng" dirty="0">
                <a:solidFill>
                  <a:srgbClr val="7030A0"/>
                </a:solidFill>
              </a:rPr>
              <a:t>the changes and requirements applicable for clients.</a:t>
            </a: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388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514599"/>
            <a:ext cx="8229600" cy="3429001"/>
          </a:xfrm>
        </p:spPr>
        <p:txBody>
          <a:bodyPr vert="horz" lIns="91440" tIns="45720" rIns="91440" bIns="45720" rtlCol="0">
            <a:normAutofit/>
          </a:bodyPr>
          <a:lstStyle/>
          <a:p>
            <a:pPr>
              <a:lnSpc>
                <a:spcPct val="90000"/>
              </a:lnSpc>
              <a:buFont typeface="Arial" pitchFamily="34" charset="0"/>
              <a:buNone/>
              <a:defRPr/>
            </a:pPr>
            <a:endParaRPr lang="en-US" u="sng" dirty="0">
              <a:ln w="18415" cmpd="sng">
                <a:solidFill>
                  <a:schemeClr val="tx2"/>
                </a:solidFill>
                <a:prstDash val="solid"/>
              </a:ln>
              <a:solidFill>
                <a:schemeClr val="tx2">
                  <a:lumMod val="60000"/>
                  <a:lumOff val="40000"/>
                </a:schemeClr>
              </a:solidFill>
              <a:latin typeface="Georgia" pitchFamily="18" charset="0"/>
            </a:endParaRPr>
          </a:p>
          <a:p>
            <a:pPr>
              <a:lnSpc>
                <a:spcPct val="90000"/>
              </a:lnSpc>
              <a:buFont typeface="Arial" pitchFamily="34" charset="0"/>
              <a:buNone/>
              <a:defRPr/>
            </a:pPr>
            <a:endParaRPr lang="en-US" u="sng" dirty="0">
              <a:ln w="18415" cmpd="sng">
                <a:solidFill>
                  <a:schemeClr val="tx2"/>
                </a:solidFill>
                <a:prstDash val="solid"/>
              </a:ln>
              <a:solidFill>
                <a:schemeClr val="tx2">
                  <a:lumMod val="60000"/>
                  <a:lumOff val="40000"/>
                </a:schemeClr>
              </a:solidFill>
              <a:latin typeface="Georgia" pitchFamily="18" charset="0"/>
            </a:endParaRPr>
          </a:p>
          <a:p>
            <a:pPr>
              <a:defRPr/>
            </a:pPr>
            <a:endParaRPr lang="en-US" u="sng" dirty="0">
              <a:ln w="18415" cmpd="sng">
                <a:solidFill>
                  <a:schemeClr val="tx2"/>
                </a:solidFill>
                <a:prstDash val="solid"/>
              </a:ln>
              <a:solidFill>
                <a:schemeClr val="tx2">
                  <a:lumMod val="60000"/>
                  <a:lumOff val="40000"/>
                </a:schemeClr>
              </a:solidFill>
              <a:latin typeface="Georgia" pitchFamily="18" charset="0"/>
            </a:endParaRPr>
          </a:p>
        </p:txBody>
      </p:sp>
      <p:sp>
        <p:nvSpPr>
          <p:cNvPr id="5" name="Slide Number Placeholder 4"/>
          <p:cNvSpPr>
            <a:spLocks noGrp="1"/>
          </p:cNvSpPr>
          <p:nvPr>
            <p:ph type="sldNum" sz="quarter" idx="12"/>
          </p:nvPr>
        </p:nvSpPr>
        <p:spPr/>
        <p:txBody>
          <a:bodyPr/>
          <a:lstStyle/>
          <a:p>
            <a:fld id="{E7A68F15-0688-42D2-881D-37901F0B610E}" type="slidenum">
              <a:rPr lang="en-US" smtClean="0"/>
              <a:pPr/>
              <a:t>3</a:t>
            </a:fld>
            <a:endParaRPr lang="en-US" dirty="0"/>
          </a:p>
        </p:txBody>
      </p:sp>
      <p:sp>
        <p:nvSpPr>
          <p:cNvPr id="6" name="Title 1">
            <a:extLst>
              <a:ext uri="{FF2B5EF4-FFF2-40B4-BE49-F238E27FC236}">
                <a16:creationId xmlns:a16="http://schemas.microsoft.com/office/drawing/2014/main" id="{EEDA8CE2-7CE4-441B-AA4B-531E4100446E}"/>
              </a:ext>
            </a:extLst>
          </p:cNvPr>
          <p:cNvSpPr>
            <a:spLocks noGrp="1"/>
          </p:cNvSpPr>
          <p:nvPr>
            <p:ph type="title"/>
          </p:nvPr>
        </p:nvSpPr>
        <p:spPr>
          <a:xfrm>
            <a:off x="457200" y="1524000"/>
            <a:ext cx="8305800" cy="2895600"/>
          </a:xfrm>
        </p:spPr>
        <p:txBody>
          <a:bodyPr vert="horz" lIns="91440" tIns="45720" rIns="91440" bIns="45720" rtlCol="0" anchor="ctr">
            <a:noAutofit/>
          </a:bodyPr>
          <a:lstStyle/>
          <a:p>
            <a:pPr algn="ctr">
              <a:defRPr/>
            </a:pPr>
            <a:r>
              <a:rPr lang="en-US" sz="54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(1). </a:t>
            </a:r>
            <a:br>
              <a:rPr lang="en-US" sz="5400">
                <a:ln>
                  <a:solidFill>
                    <a:srgbClr val="1F497D"/>
                  </a:solidFill>
                </a:ln>
                <a:solidFill>
                  <a:srgbClr val="00CC00"/>
                </a:solidFill>
                <a:effectLst>
                  <a:outerShdw blurRad="38100" dist="38100" dir="2700000" algn="tl">
                    <a:srgbClr val="000000">
                      <a:alpha val="43137"/>
                    </a:srgbClr>
                  </a:outerShdw>
                </a:effectLst>
                <a:latin typeface="Georgia" pitchFamily="18" charset="0"/>
              </a:rPr>
            </a:br>
            <a:r>
              <a:rPr lang="en-US" sz="5400">
                <a:ln>
                  <a:solidFill>
                    <a:srgbClr val="1F497D"/>
                  </a:solidFill>
                </a:ln>
                <a:solidFill>
                  <a:srgbClr val="00CC00"/>
                </a:solidFill>
                <a:effectLst>
                  <a:outerShdw blurRad="38100" dist="38100" dir="2700000" algn="tl">
                    <a:srgbClr val="000000">
                      <a:alpha val="43137"/>
                    </a:srgbClr>
                  </a:outerShdw>
                </a:effectLst>
                <a:latin typeface="Georgia" pitchFamily="18" charset="0"/>
              </a:rPr>
              <a:t>Introduction </a:t>
            </a:r>
            <a:r>
              <a:rPr lang="en-US" sz="54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to </a:t>
            </a:r>
            <a:br>
              <a:rPr lang="en-US" sz="54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br>
            <a:r>
              <a:rPr lang="en-US" sz="54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Single Audit &amp; </a:t>
            </a:r>
            <a:br>
              <a:rPr lang="en-US" sz="54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br>
            <a:r>
              <a:rPr lang="en-US" sz="54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Single Audit Planning </a:t>
            </a:r>
          </a:p>
        </p:txBody>
      </p:sp>
    </p:spTree>
    <p:extLst>
      <p:ext uri="{BB962C8B-B14F-4D97-AF65-F5344CB8AC3E}">
        <p14:creationId xmlns:p14="http://schemas.microsoft.com/office/powerpoint/2010/main" val="915636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514599"/>
            <a:ext cx="8229600" cy="3429001"/>
          </a:xfrm>
        </p:spPr>
        <p:txBody>
          <a:bodyPr vert="horz" lIns="91440" tIns="45720" rIns="91440" bIns="45720" rtlCol="0">
            <a:normAutofit/>
          </a:bodyPr>
          <a:lstStyle/>
          <a:p>
            <a:pPr>
              <a:lnSpc>
                <a:spcPct val="90000"/>
              </a:lnSpc>
              <a:buFont typeface="Arial" pitchFamily="34" charset="0"/>
              <a:buNone/>
              <a:defRPr/>
            </a:pPr>
            <a:endParaRPr lang="en-US" u="sng" dirty="0">
              <a:ln w="18415" cmpd="sng">
                <a:solidFill>
                  <a:schemeClr val="tx2"/>
                </a:solidFill>
                <a:prstDash val="solid"/>
              </a:ln>
              <a:solidFill>
                <a:schemeClr val="tx2">
                  <a:lumMod val="60000"/>
                  <a:lumOff val="40000"/>
                </a:schemeClr>
              </a:solidFill>
              <a:latin typeface="Georgia" pitchFamily="18" charset="0"/>
            </a:endParaRPr>
          </a:p>
          <a:p>
            <a:pPr>
              <a:lnSpc>
                <a:spcPct val="90000"/>
              </a:lnSpc>
              <a:buFont typeface="Arial" pitchFamily="34" charset="0"/>
              <a:buNone/>
              <a:defRPr/>
            </a:pPr>
            <a:endParaRPr lang="en-US" u="sng" dirty="0">
              <a:ln w="18415" cmpd="sng">
                <a:solidFill>
                  <a:schemeClr val="tx2"/>
                </a:solidFill>
                <a:prstDash val="solid"/>
              </a:ln>
              <a:solidFill>
                <a:schemeClr val="tx2">
                  <a:lumMod val="60000"/>
                  <a:lumOff val="40000"/>
                </a:schemeClr>
              </a:solidFill>
              <a:latin typeface="Georgia" pitchFamily="18" charset="0"/>
            </a:endParaRPr>
          </a:p>
          <a:p>
            <a:pPr>
              <a:defRPr/>
            </a:pPr>
            <a:endParaRPr lang="en-US" u="sng" dirty="0">
              <a:ln w="18415" cmpd="sng">
                <a:solidFill>
                  <a:schemeClr val="tx2"/>
                </a:solidFill>
                <a:prstDash val="solid"/>
              </a:ln>
              <a:solidFill>
                <a:schemeClr val="tx2">
                  <a:lumMod val="60000"/>
                  <a:lumOff val="40000"/>
                </a:schemeClr>
              </a:solidFill>
              <a:latin typeface="Georgia" pitchFamily="18" charset="0"/>
            </a:endParaRPr>
          </a:p>
        </p:txBody>
      </p:sp>
      <p:sp>
        <p:nvSpPr>
          <p:cNvPr id="5" name="Slide Number Placeholder 4"/>
          <p:cNvSpPr>
            <a:spLocks noGrp="1"/>
          </p:cNvSpPr>
          <p:nvPr>
            <p:ph type="sldNum" sz="quarter" idx="12"/>
          </p:nvPr>
        </p:nvSpPr>
        <p:spPr/>
        <p:txBody>
          <a:bodyPr/>
          <a:lstStyle/>
          <a:p>
            <a:fld id="{E7A68F15-0688-42D2-881D-37901F0B610E}" type="slidenum">
              <a:rPr lang="en-US" smtClean="0"/>
              <a:pPr/>
              <a:t>30</a:t>
            </a:fld>
            <a:endParaRPr lang="en-US" dirty="0"/>
          </a:p>
        </p:txBody>
      </p:sp>
      <p:sp>
        <p:nvSpPr>
          <p:cNvPr id="6" name="Title 1">
            <a:extLst>
              <a:ext uri="{FF2B5EF4-FFF2-40B4-BE49-F238E27FC236}">
                <a16:creationId xmlns:a16="http://schemas.microsoft.com/office/drawing/2014/main" id="{EEDA8CE2-7CE4-441B-AA4B-531E4100446E}"/>
              </a:ext>
            </a:extLst>
          </p:cNvPr>
          <p:cNvSpPr>
            <a:spLocks noGrp="1"/>
          </p:cNvSpPr>
          <p:nvPr>
            <p:ph type="title"/>
          </p:nvPr>
        </p:nvSpPr>
        <p:spPr>
          <a:xfrm>
            <a:off x="457200" y="1752600"/>
            <a:ext cx="8305800" cy="1535767"/>
          </a:xfrm>
        </p:spPr>
        <p:txBody>
          <a:bodyPr vert="horz" lIns="91440" tIns="45720" rIns="91440" bIns="45720" rtlCol="0" anchor="ctr">
            <a:normAutofit/>
          </a:bodyPr>
          <a:lstStyle/>
          <a:p>
            <a:pPr algn="ctr"/>
            <a:r>
              <a:rPr lang="en-US" sz="40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1A</a:t>
            </a:r>
            <a:r>
              <a:rPr lang="en-US" sz="4000">
                <a:ln>
                  <a:solidFill>
                    <a:srgbClr val="1F497D"/>
                  </a:solidFill>
                </a:ln>
                <a:solidFill>
                  <a:srgbClr val="00CC00"/>
                </a:solidFill>
                <a:effectLst>
                  <a:outerShdw blurRad="38100" dist="38100" dir="2700000" algn="tl">
                    <a:srgbClr val="000000">
                      <a:alpha val="43137"/>
                    </a:srgbClr>
                  </a:outerShdw>
                </a:effectLst>
                <a:latin typeface="Georgia" pitchFamily="18" charset="0"/>
              </a:rPr>
              <a:t>. INTRODUCTION</a:t>
            </a:r>
            <a:endParaRPr lang="en-US" sz="4000" dirty="0">
              <a:ln>
                <a:solidFill>
                  <a:srgbClr val="1F497D"/>
                </a:solidFill>
              </a:ln>
              <a:solidFill>
                <a:srgbClr val="00CC00"/>
              </a:solidFill>
              <a:effectLst>
                <a:outerShdw blurRad="38100" dist="38100" dir="2700000" algn="tl">
                  <a:srgbClr val="000000">
                    <a:alpha val="43137"/>
                  </a:srgbClr>
                </a:outerShdw>
              </a:effectLst>
              <a:latin typeface="Georgia" pitchFamily="18" charset="0"/>
            </a:endParaRPr>
          </a:p>
        </p:txBody>
      </p:sp>
    </p:spTree>
    <p:extLst>
      <p:ext uri="{BB962C8B-B14F-4D97-AF65-F5344CB8AC3E}">
        <p14:creationId xmlns:p14="http://schemas.microsoft.com/office/powerpoint/2010/main" val="2540615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A68F15-0688-42D2-881D-37901F0B610E}" type="slidenum">
              <a:rPr lang="en-US" smtClean="0"/>
              <a:pPr/>
              <a:t>31</a:t>
            </a:fld>
            <a:endParaRPr lang="en-US" dirty="0"/>
          </a:p>
        </p:txBody>
      </p:sp>
      <p:sp>
        <p:nvSpPr>
          <p:cNvPr id="9" name="Rectangle 8">
            <a:extLst>
              <a:ext uri="{FF2B5EF4-FFF2-40B4-BE49-F238E27FC236}">
                <a16:creationId xmlns:a16="http://schemas.microsoft.com/office/drawing/2014/main" id="{D0B10F90-3A9C-4473-85C9-024D5638D419}"/>
              </a:ext>
            </a:extLst>
          </p:cNvPr>
          <p:cNvSpPr/>
          <p:nvPr/>
        </p:nvSpPr>
        <p:spPr>
          <a:xfrm>
            <a:off x="228600" y="1295400"/>
            <a:ext cx="8743950" cy="3712683"/>
          </a:xfrm>
          <a:prstGeom prst="rect">
            <a:avLst/>
          </a:prstGeom>
        </p:spPr>
        <p:txBody>
          <a:bodyPr wrap="square">
            <a:spAutoFit/>
          </a:bodyPr>
          <a:lstStyle/>
          <a:p>
            <a:pPr algn="just"/>
            <a:r>
              <a:rPr lang="en-US" dirty="0">
                <a:highlight>
                  <a:srgbClr val="FFFF00"/>
                </a:highlight>
              </a:rPr>
              <a:t>The Uniform Guidance combines all the rules into one place. It supersedes and combines the cost circulars (A-21, 87, and 122), it supersedes and combines the common rule circulars (A-89, 102 and 110), and it supersedes A-133. It is located at:</a:t>
            </a:r>
          </a:p>
          <a:p>
            <a:pPr algn="just"/>
            <a:r>
              <a:rPr lang="en-US" u="sng" dirty="0">
                <a:solidFill>
                  <a:srgbClr val="0070C0"/>
                </a:solidFill>
              </a:rPr>
              <a:t>https:/ /www.federalregister.gov</a:t>
            </a:r>
          </a:p>
          <a:p>
            <a:pPr algn="just"/>
            <a:endParaRPr lang="en-US" dirty="0"/>
          </a:p>
          <a:p>
            <a:pPr algn="just"/>
            <a:r>
              <a:rPr lang="en-US" u="sng" dirty="0">
                <a:solidFill>
                  <a:srgbClr val="7030A0"/>
                </a:solidFill>
              </a:rPr>
              <a:t>The purpose of the Uniform Guidance is to:</a:t>
            </a:r>
          </a:p>
          <a:p>
            <a:pPr algn="just"/>
            <a:endParaRPr lang="en-US" dirty="0"/>
          </a:p>
          <a:p>
            <a:pPr marL="342900" indent="-342900" algn="just">
              <a:buFont typeface="+mj-lt"/>
              <a:buAutoNum type="arabicPeriod"/>
            </a:pPr>
            <a:r>
              <a:rPr lang="en-US" dirty="0">
                <a:highlight>
                  <a:srgbClr val="FFFF00"/>
                </a:highlight>
              </a:rPr>
              <a:t>Tailor regulations to impose the least burden, while being consistent with obtaining</a:t>
            </a:r>
          </a:p>
          <a:p>
            <a:pPr algn="just" defTabSz="339725"/>
            <a:r>
              <a:rPr lang="en-US" dirty="0">
                <a:highlight>
                  <a:srgbClr val="FFFF00"/>
                </a:highlight>
              </a:rPr>
              <a:t>	regulatory objectives;</a:t>
            </a:r>
          </a:p>
          <a:p>
            <a:pPr algn="just"/>
            <a:endParaRPr lang="en-US" dirty="0">
              <a:highlight>
                <a:srgbClr val="FFFF00"/>
              </a:highlight>
            </a:endParaRPr>
          </a:p>
          <a:p>
            <a:pPr algn="just" defTabSz="169863">
              <a:tabLst>
                <a:tab pos="339725" algn="l"/>
              </a:tabLst>
            </a:pPr>
            <a:r>
              <a:rPr lang="en-US" dirty="0">
                <a:highlight>
                  <a:srgbClr val="FFFF00"/>
                </a:highlight>
              </a:rPr>
              <a:t>2. Eliminate unnecessary and reforming requirements that are overly burdensome, 	including combining various circulars into one document.</a:t>
            </a:r>
          </a:p>
          <a:p>
            <a:pPr>
              <a:lnSpc>
                <a:spcPct val="107000"/>
              </a:lnSpc>
              <a:spcAft>
                <a:spcPts val="800"/>
              </a:spcAft>
            </a:pPr>
            <a:endParaRPr lang="en-US" dirty="0"/>
          </a:p>
        </p:txBody>
      </p:sp>
    </p:spTree>
    <p:extLst>
      <p:ext uri="{BB962C8B-B14F-4D97-AF65-F5344CB8AC3E}">
        <p14:creationId xmlns:p14="http://schemas.microsoft.com/office/powerpoint/2010/main" val="2270927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514599"/>
            <a:ext cx="8229600" cy="3429001"/>
          </a:xfrm>
        </p:spPr>
        <p:txBody>
          <a:bodyPr vert="horz" lIns="91440" tIns="45720" rIns="91440" bIns="45720" rtlCol="0">
            <a:normAutofit/>
          </a:bodyPr>
          <a:lstStyle/>
          <a:p>
            <a:pPr>
              <a:lnSpc>
                <a:spcPct val="90000"/>
              </a:lnSpc>
              <a:buFont typeface="Arial" pitchFamily="34" charset="0"/>
              <a:buNone/>
              <a:defRPr/>
            </a:pPr>
            <a:endParaRPr lang="en-US" u="sng" dirty="0">
              <a:ln w="18415" cmpd="sng">
                <a:solidFill>
                  <a:schemeClr val="tx2"/>
                </a:solidFill>
                <a:prstDash val="solid"/>
              </a:ln>
              <a:solidFill>
                <a:schemeClr val="tx2">
                  <a:lumMod val="60000"/>
                  <a:lumOff val="40000"/>
                </a:schemeClr>
              </a:solidFill>
              <a:latin typeface="Georgia" pitchFamily="18" charset="0"/>
            </a:endParaRPr>
          </a:p>
          <a:p>
            <a:pPr>
              <a:lnSpc>
                <a:spcPct val="90000"/>
              </a:lnSpc>
              <a:buFont typeface="Arial" pitchFamily="34" charset="0"/>
              <a:buNone/>
              <a:defRPr/>
            </a:pPr>
            <a:endParaRPr lang="en-US" u="sng" dirty="0">
              <a:ln w="18415" cmpd="sng">
                <a:solidFill>
                  <a:schemeClr val="tx2"/>
                </a:solidFill>
                <a:prstDash val="solid"/>
              </a:ln>
              <a:solidFill>
                <a:schemeClr val="tx2">
                  <a:lumMod val="60000"/>
                  <a:lumOff val="40000"/>
                </a:schemeClr>
              </a:solidFill>
              <a:latin typeface="Georgia" pitchFamily="18" charset="0"/>
            </a:endParaRPr>
          </a:p>
          <a:p>
            <a:pPr>
              <a:defRPr/>
            </a:pPr>
            <a:endParaRPr lang="en-US" u="sng" dirty="0">
              <a:ln w="18415" cmpd="sng">
                <a:solidFill>
                  <a:schemeClr val="tx2"/>
                </a:solidFill>
                <a:prstDash val="solid"/>
              </a:ln>
              <a:solidFill>
                <a:schemeClr val="tx2">
                  <a:lumMod val="60000"/>
                  <a:lumOff val="40000"/>
                </a:schemeClr>
              </a:solidFill>
              <a:latin typeface="Georgia" pitchFamily="18" charset="0"/>
            </a:endParaRPr>
          </a:p>
        </p:txBody>
      </p:sp>
      <p:sp>
        <p:nvSpPr>
          <p:cNvPr id="5" name="Slide Number Placeholder 4"/>
          <p:cNvSpPr>
            <a:spLocks noGrp="1"/>
          </p:cNvSpPr>
          <p:nvPr>
            <p:ph type="sldNum" sz="quarter" idx="12"/>
          </p:nvPr>
        </p:nvSpPr>
        <p:spPr/>
        <p:txBody>
          <a:bodyPr/>
          <a:lstStyle/>
          <a:p>
            <a:fld id="{E7A68F15-0688-42D2-881D-37901F0B610E}" type="slidenum">
              <a:rPr lang="en-US" smtClean="0"/>
              <a:pPr/>
              <a:t>32</a:t>
            </a:fld>
            <a:endParaRPr lang="en-US" dirty="0"/>
          </a:p>
        </p:txBody>
      </p:sp>
      <p:sp>
        <p:nvSpPr>
          <p:cNvPr id="6" name="Title 1">
            <a:extLst>
              <a:ext uri="{FF2B5EF4-FFF2-40B4-BE49-F238E27FC236}">
                <a16:creationId xmlns:a16="http://schemas.microsoft.com/office/drawing/2014/main" id="{EEDA8CE2-7CE4-441B-AA4B-531E4100446E}"/>
              </a:ext>
            </a:extLst>
          </p:cNvPr>
          <p:cNvSpPr>
            <a:spLocks noGrp="1"/>
          </p:cNvSpPr>
          <p:nvPr>
            <p:ph type="title"/>
          </p:nvPr>
        </p:nvSpPr>
        <p:spPr>
          <a:xfrm>
            <a:off x="457200" y="1752600"/>
            <a:ext cx="8305800" cy="1535767"/>
          </a:xfrm>
        </p:spPr>
        <p:txBody>
          <a:bodyPr vert="horz" lIns="91440" tIns="45720" rIns="91440" bIns="45720" rtlCol="0" anchor="ctr">
            <a:normAutofit/>
          </a:bodyPr>
          <a:lstStyle/>
          <a:p>
            <a:pPr algn="ctr"/>
            <a:r>
              <a:rPr lang="en-US" sz="40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2B. </a:t>
            </a:r>
            <a:r>
              <a:rPr lang="en-US" sz="4000">
                <a:ln>
                  <a:solidFill>
                    <a:srgbClr val="1F497D"/>
                  </a:solidFill>
                </a:ln>
                <a:solidFill>
                  <a:srgbClr val="00CC00"/>
                </a:solidFill>
                <a:effectLst>
                  <a:outerShdw blurRad="38100" dist="38100" dir="2700000" algn="tl">
                    <a:srgbClr val="000000">
                      <a:alpha val="43137"/>
                    </a:srgbClr>
                  </a:outerShdw>
                </a:effectLst>
                <a:latin typeface="Georgia" pitchFamily="18" charset="0"/>
              </a:rPr>
              <a:t>SOME HIGHLIGHTS</a:t>
            </a:r>
            <a:endParaRPr lang="en-US" sz="4000" dirty="0">
              <a:ln>
                <a:solidFill>
                  <a:srgbClr val="1F497D"/>
                </a:solidFill>
              </a:ln>
              <a:solidFill>
                <a:srgbClr val="00CC00"/>
              </a:solidFill>
              <a:effectLst>
                <a:outerShdw blurRad="38100" dist="38100" dir="2700000" algn="tl">
                  <a:srgbClr val="000000">
                    <a:alpha val="43137"/>
                  </a:srgbClr>
                </a:outerShdw>
              </a:effectLst>
              <a:latin typeface="Georgia" pitchFamily="18" charset="0"/>
            </a:endParaRPr>
          </a:p>
        </p:txBody>
      </p:sp>
    </p:spTree>
    <p:extLst>
      <p:ext uri="{BB962C8B-B14F-4D97-AF65-F5344CB8AC3E}">
        <p14:creationId xmlns:p14="http://schemas.microsoft.com/office/powerpoint/2010/main" val="3685953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79228"/>
            <a:ext cx="7315200" cy="609600"/>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Section 200.302 Financial Management-1</a:t>
            </a:r>
          </a:p>
        </p:txBody>
      </p:sp>
      <p:sp>
        <p:nvSpPr>
          <p:cNvPr id="5" name="Slide Number Placeholder 4"/>
          <p:cNvSpPr>
            <a:spLocks noGrp="1"/>
          </p:cNvSpPr>
          <p:nvPr>
            <p:ph type="sldNum" sz="quarter" idx="12"/>
          </p:nvPr>
        </p:nvSpPr>
        <p:spPr/>
        <p:txBody>
          <a:bodyPr/>
          <a:lstStyle/>
          <a:p>
            <a:fld id="{E7A68F15-0688-42D2-881D-37901F0B610E}" type="slidenum">
              <a:rPr lang="en-US" smtClean="0"/>
              <a:pPr/>
              <a:t>33</a:t>
            </a:fld>
            <a:endParaRPr lang="en-US" dirty="0"/>
          </a:p>
        </p:txBody>
      </p:sp>
      <p:sp>
        <p:nvSpPr>
          <p:cNvPr id="4" name="Rectangle 3">
            <a:extLst>
              <a:ext uri="{FF2B5EF4-FFF2-40B4-BE49-F238E27FC236}">
                <a16:creationId xmlns:a16="http://schemas.microsoft.com/office/drawing/2014/main" id="{C4A1BDB1-2760-44B2-8F34-165EB8920772}"/>
              </a:ext>
            </a:extLst>
          </p:cNvPr>
          <p:cNvSpPr/>
          <p:nvPr/>
        </p:nvSpPr>
        <p:spPr>
          <a:xfrm>
            <a:off x="381000" y="1143000"/>
            <a:ext cx="8286750" cy="3754874"/>
          </a:xfrm>
          <a:prstGeom prst="rect">
            <a:avLst/>
          </a:prstGeom>
        </p:spPr>
        <p:txBody>
          <a:bodyPr wrap="square">
            <a:spAutoFit/>
          </a:bodyPr>
          <a:lstStyle/>
          <a:p>
            <a:pPr algn="just"/>
            <a:r>
              <a:rPr lang="en-US" sz="1700" dirty="0"/>
              <a:t>a. </a:t>
            </a:r>
            <a:r>
              <a:rPr lang="en-US" sz="1700" dirty="0">
                <a:highlight>
                  <a:srgbClr val="FFFF00"/>
                </a:highlight>
              </a:rPr>
              <a:t>Each state must expend and account for the Federal award in accordance with state laws and procedures for expending and accounting for the state's own funds. </a:t>
            </a:r>
            <a:r>
              <a:rPr lang="en-US" sz="1700" dirty="0"/>
              <a:t>In addition, the state's and the other non-Federal entity's financial management systems, including records documenting compliance with Federal statutes, regulations, and the terms and conditions of the Federal award, must be sufficient to permit the preparation of reports required by general and program-specific terms and conditions; and the tracing of funds to a level of expenditures adequate to establish that such funds have been used according to the Federal statutes, regulations, and the terms and conditions of the Federal award. See also §200.450 Lobbying.</a:t>
            </a:r>
          </a:p>
          <a:p>
            <a:pPr algn="just"/>
            <a:endParaRPr lang="en-US" sz="1700" dirty="0"/>
          </a:p>
          <a:p>
            <a:pPr algn="just"/>
            <a:r>
              <a:rPr lang="en-US" sz="1700" dirty="0"/>
              <a:t>b. The financial management system of each non-Federal entity must provide for the </a:t>
            </a:r>
            <a:r>
              <a:rPr lang="en-US" sz="1700" b="1" u="sng" dirty="0">
                <a:solidFill>
                  <a:srgbClr val="7030A0"/>
                </a:solidFill>
              </a:rPr>
              <a:t>following</a:t>
            </a:r>
            <a:r>
              <a:rPr lang="en-US" sz="1700" dirty="0">
                <a:solidFill>
                  <a:srgbClr val="7030A0"/>
                </a:solidFill>
              </a:rPr>
              <a:t> :</a:t>
            </a:r>
          </a:p>
          <a:p>
            <a:pPr algn="just"/>
            <a:endParaRPr lang="en-US" sz="1700" dirty="0"/>
          </a:p>
          <a:p>
            <a:pPr algn="just"/>
            <a:endParaRPr lang="en-US" sz="1700" dirty="0"/>
          </a:p>
        </p:txBody>
      </p:sp>
    </p:spTree>
    <p:extLst>
      <p:ext uri="{BB962C8B-B14F-4D97-AF65-F5344CB8AC3E}">
        <p14:creationId xmlns:p14="http://schemas.microsoft.com/office/powerpoint/2010/main" val="271895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79228"/>
            <a:ext cx="7315200" cy="609600"/>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Section 200.302 Financial Management-2</a:t>
            </a:r>
          </a:p>
        </p:txBody>
      </p:sp>
      <p:sp>
        <p:nvSpPr>
          <p:cNvPr id="5" name="Slide Number Placeholder 4"/>
          <p:cNvSpPr>
            <a:spLocks noGrp="1"/>
          </p:cNvSpPr>
          <p:nvPr>
            <p:ph type="sldNum" sz="quarter" idx="12"/>
          </p:nvPr>
        </p:nvSpPr>
        <p:spPr/>
        <p:txBody>
          <a:bodyPr/>
          <a:lstStyle/>
          <a:p>
            <a:fld id="{E7A68F15-0688-42D2-881D-37901F0B610E}" type="slidenum">
              <a:rPr lang="en-US" smtClean="0"/>
              <a:pPr/>
              <a:t>34</a:t>
            </a:fld>
            <a:endParaRPr lang="en-US" dirty="0"/>
          </a:p>
        </p:txBody>
      </p:sp>
      <p:sp>
        <p:nvSpPr>
          <p:cNvPr id="3" name="Rectangle 2">
            <a:extLst>
              <a:ext uri="{FF2B5EF4-FFF2-40B4-BE49-F238E27FC236}">
                <a16:creationId xmlns:a16="http://schemas.microsoft.com/office/drawing/2014/main" id="{9FE4FA92-4C23-4EC1-801C-079EBCB54B69}"/>
              </a:ext>
            </a:extLst>
          </p:cNvPr>
          <p:cNvSpPr/>
          <p:nvPr/>
        </p:nvSpPr>
        <p:spPr>
          <a:xfrm>
            <a:off x="76200" y="990600"/>
            <a:ext cx="8839200" cy="4179542"/>
          </a:xfrm>
          <a:prstGeom prst="rect">
            <a:avLst/>
          </a:prstGeom>
        </p:spPr>
        <p:txBody>
          <a:bodyPr wrap="square">
            <a:spAutoFit/>
          </a:bodyPr>
          <a:lstStyle/>
          <a:p>
            <a:pPr algn="just">
              <a:lnSpc>
                <a:spcPct val="107000"/>
              </a:lnSpc>
              <a:spcAft>
                <a:spcPts val="800"/>
              </a:spcAft>
            </a:pPr>
            <a:r>
              <a:rPr lang="en-US" sz="1600" dirty="0">
                <a:solidFill>
                  <a:srgbClr val="7030A0"/>
                </a:solidFill>
                <a:latin typeface="Calibri" panose="020F0502020204030204" pitchFamily="34" charset="0"/>
                <a:ea typeface="Calibri" panose="020F0502020204030204" pitchFamily="34" charset="0"/>
                <a:cs typeface="Times New Roman" panose="02020603050405020304" pitchFamily="18" charset="0"/>
              </a:rPr>
              <a:t>1. </a:t>
            </a:r>
            <a:r>
              <a:rPr lang="en-US" sz="1600" b="1" u="sng" dirty="0">
                <a:solidFill>
                  <a:srgbClr val="7030A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Identification, in its accounts</a:t>
            </a:r>
            <a:r>
              <a:rPr lang="en-US" sz="1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 of all Federal awards received and expended and the Federal programs under which they were received. Federal program and Federal award identification must include, as applicable, the </a:t>
            </a:r>
            <a:r>
              <a:rPr lang="en-US" sz="1600" dirty="0" err="1">
                <a:highlight>
                  <a:srgbClr val="FFFF00"/>
                </a:highlight>
                <a:latin typeface="Calibri" panose="020F0502020204030204" pitchFamily="34" charset="0"/>
                <a:ea typeface="Calibri" panose="020F0502020204030204" pitchFamily="34" charset="0"/>
                <a:cs typeface="Times New Roman" panose="02020603050405020304" pitchFamily="18" charset="0"/>
              </a:rPr>
              <a:t>CFDA</a:t>
            </a:r>
            <a:r>
              <a:rPr lang="en-US" sz="1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 {Catalog of Federal Financial Assistance) title and number, Federal award identification number and year, name of the Federal agency, and name of the pass-through entity, if any.</a:t>
            </a:r>
          </a:p>
          <a:p>
            <a:pPr algn="just">
              <a:lnSpc>
                <a:spcPct val="107000"/>
              </a:lnSpc>
              <a:spcAft>
                <a:spcPts val="80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600" dirty="0">
                <a:solidFill>
                  <a:srgbClr val="7030A0"/>
                </a:solidFill>
                <a:latin typeface="Calibri" panose="020F0502020204030204" pitchFamily="34" charset="0"/>
                <a:ea typeface="Calibri" panose="020F0502020204030204" pitchFamily="34" charset="0"/>
                <a:cs typeface="Times New Roman" panose="02020603050405020304" pitchFamily="18" charset="0"/>
              </a:rPr>
              <a:t>2. </a:t>
            </a:r>
            <a:r>
              <a:rPr lang="en-US" sz="1600" b="1" u="sng" dirty="0">
                <a:solidFill>
                  <a:srgbClr val="7030A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Accurate, current, and complete disclosure</a:t>
            </a:r>
            <a:r>
              <a:rPr lang="en-US" sz="16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of the financial results of each Federal award or program in accordance with the reporting requirements</a:t>
            </a:r>
            <a:r>
              <a:rPr lang="en-US" sz="1600" dirty="0">
                <a:latin typeface="Calibri" panose="020F0502020204030204" pitchFamily="34" charset="0"/>
                <a:ea typeface="Calibri" panose="020F0502020204030204" pitchFamily="34" charset="0"/>
                <a:cs typeface="Times New Roman" panose="02020603050405020304" pitchFamily="18" charset="0"/>
              </a:rPr>
              <a:t> set forth in §200.327</a:t>
            </a:r>
          </a:p>
          <a:p>
            <a:pPr algn="just">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Financial reporting and §200.328 Monitoring and reporting program performance. </a:t>
            </a:r>
            <a:r>
              <a:rPr lang="en-US" sz="1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If a Federal awarding agency requires reporting on an accrual basis from a recipient that maintains its records on other than an accrual basis, the recipient must not be required to establish an accrual accounting system. </a:t>
            </a:r>
          </a:p>
          <a:p>
            <a:pPr algn="just">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This recipient may develop accrual data for its reports on the basis of an analysis of the documentation on hand. </a:t>
            </a:r>
            <a:r>
              <a:rPr lang="en-US" sz="1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Similarly, a passthrough entity must not require a subrecipient to establish an accrual accounting system and must allow the subrecipient to develop accrual data for its reports on the basis of an analysis of the documentation on hand. </a:t>
            </a:r>
          </a:p>
        </p:txBody>
      </p:sp>
    </p:spTree>
    <p:extLst>
      <p:ext uri="{BB962C8B-B14F-4D97-AF65-F5344CB8AC3E}">
        <p14:creationId xmlns:p14="http://schemas.microsoft.com/office/powerpoint/2010/main" val="1343477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79228"/>
            <a:ext cx="7315200" cy="609600"/>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Section 200.302 Financial Management-3</a:t>
            </a:r>
          </a:p>
        </p:txBody>
      </p:sp>
      <p:sp>
        <p:nvSpPr>
          <p:cNvPr id="5" name="Slide Number Placeholder 4"/>
          <p:cNvSpPr>
            <a:spLocks noGrp="1"/>
          </p:cNvSpPr>
          <p:nvPr>
            <p:ph type="sldNum" sz="quarter" idx="12"/>
          </p:nvPr>
        </p:nvSpPr>
        <p:spPr/>
        <p:txBody>
          <a:bodyPr/>
          <a:lstStyle/>
          <a:p>
            <a:fld id="{E7A68F15-0688-42D2-881D-37901F0B610E}" type="slidenum">
              <a:rPr lang="en-US" smtClean="0"/>
              <a:pPr/>
              <a:t>35</a:t>
            </a:fld>
            <a:endParaRPr lang="en-US" dirty="0"/>
          </a:p>
        </p:txBody>
      </p:sp>
      <p:sp>
        <p:nvSpPr>
          <p:cNvPr id="3" name="Rectangle 2">
            <a:extLst>
              <a:ext uri="{FF2B5EF4-FFF2-40B4-BE49-F238E27FC236}">
                <a16:creationId xmlns:a16="http://schemas.microsoft.com/office/drawing/2014/main" id="{9FE4FA92-4C23-4EC1-801C-079EBCB54B69}"/>
              </a:ext>
            </a:extLst>
          </p:cNvPr>
          <p:cNvSpPr/>
          <p:nvPr/>
        </p:nvSpPr>
        <p:spPr>
          <a:xfrm>
            <a:off x="228600" y="1295400"/>
            <a:ext cx="8534400" cy="4031873"/>
          </a:xfrm>
          <a:prstGeom prst="rect">
            <a:avLst/>
          </a:prstGeom>
        </p:spPr>
        <p:txBody>
          <a:bodyPr wrap="square">
            <a:spAutoFit/>
          </a:bodyPr>
          <a:lstStyle/>
          <a:p>
            <a:pPr algn="just"/>
            <a:r>
              <a:rPr lang="en-US" sz="1600" dirty="0">
                <a:solidFill>
                  <a:srgbClr val="7030A0"/>
                </a:solidFill>
              </a:rPr>
              <a:t>3. </a:t>
            </a:r>
            <a:r>
              <a:rPr lang="en-US" sz="1600" b="1" u="sng" dirty="0">
                <a:solidFill>
                  <a:srgbClr val="7030A0"/>
                </a:solidFill>
                <a:highlight>
                  <a:srgbClr val="FFFF00"/>
                </a:highlight>
              </a:rPr>
              <a:t>Records</a:t>
            </a:r>
            <a:r>
              <a:rPr lang="en-US" sz="1600" dirty="0">
                <a:solidFill>
                  <a:srgbClr val="7030A0"/>
                </a:solidFill>
                <a:highlight>
                  <a:srgbClr val="FFFF00"/>
                </a:highlight>
              </a:rPr>
              <a:t> </a:t>
            </a:r>
            <a:r>
              <a:rPr lang="en-US" sz="1600" dirty="0">
                <a:highlight>
                  <a:srgbClr val="FFFF00"/>
                </a:highlight>
              </a:rPr>
              <a:t>that identify adequately the source and application of funds for federally-funded activities. These records must contain information pertaining to Federal awards, authorizations, obligations, unobligated balances, assets, expenditures, income and interest and be supported by source documentation</a:t>
            </a:r>
            <a:r>
              <a:rPr lang="en-US" sz="1600" dirty="0"/>
              <a:t>. </a:t>
            </a:r>
            <a:endParaRPr lang="en-US" sz="1600" dirty="0">
              <a:highlight>
                <a:srgbClr val="FFFF00"/>
              </a:highlight>
            </a:endParaRPr>
          </a:p>
          <a:p>
            <a:pPr algn="just"/>
            <a:endParaRPr lang="en-US" sz="1600" dirty="0">
              <a:highlight>
                <a:srgbClr val="FFFF00"/>
              </a:highlight>
            </a:endParaRPr>
          </a:p>
          <a:p>
            <a:pPr algn="just"/>
            <a:r>
              <a:rPr lang="en-US" sz="1600" dirty="0">
                <a:solidFill>
                  <a:srgbClr val="7030A0"/>
                </a:solidFill>
              </a:rPr>
              <a:t>4. </a:t>
            </a:r>
            <a:r>
              <a:rPr lang="en-US" sz="1600" b="1" u="sng" dirty="0">
                <a:solidFill>
                  <a:srgbClr val="7030A0"/>
                </a:solidFill>
                <a:highlight>
                  <a:srgbClr val="FFFF00"/>
                </a:highlight>
              </a:rPr>
              <a:t>Effective control</a:t>
            </a:r>
            <a:r>
              <a:rPr lang="en-US" sz="1600" b="1" dirty="0">
                <a:solidFill>
                  <a:srgbClr val="7030A0"/>
                </a:solidFill>
                <a:highlight>
                  <a:srgbClr val="FFFF00"/>
                </a:highlight>
              </a:rPr>
              <a:t> </a:t>
            </a:r>
            <a:r>
              <a:rPr lang="en-US" sz="1600" dirty="0">
                <a:highlight>
                  <a:srgbClr val="FFFF00"/>
                </a:highlight>
              </a:rPr>
              <a:t>over, and Accountability for, all funds, property, and other assets. </a:t>
            </a:r>
            <a:r>
              <a:rPr lang="en-US" sz="1600" dirty="0"/>
              <a:t>The non-Federal entity must adequately safeguard all assets and assure that they are used solely for authorized purposes. See §200.303 internal controls.</a:t>
            </a:r>
          </a:p>
          <a:p>
            <a:pPr algn="just"/>
            <a:endParaRPr lang="en-US" sz="800" dirty="0"/>
          </a:p>
          <a:p>
            <a:pPr algn="just"/>
            <a:r>
              <a:rPr lang="en-US" sz="1600" dirty="0">
                <a:solidFill>
                  <a:srgbClr val="7030A0"/>
                </a:solidFill>
              </a:rPr>
              <a:t>5. </a:t>
            </a:r>
            <a:r>
              <a:rPr lang="en-US" sz="1600" b="1" u="sng" dirty="0">
                <a:solidFill>
                  <a:srgbClr val="7030A0"/>
                </a:solidFill>
                <a:highlight>
                  <a:srgbClr val="FFFF00"/>
                </a:highlight>
              </a:rPr>
              <a:t>Comparison of expenditures</a:t>
            </a:r>
            <a:r>
              <a:rPr lang="en-US" sz="1600" b="1" dirty="0">
                <a:solidFill>
                  <a:srgbClr val="7030A0"/>
                </a:solidFill>
                <a:highlight>
                  <a:srgbClr val="FFFF00"/>
                </a:highlight>
              </a:rPr>
              <a:t> </a:t>
            </a:r>
            <a:r>
              <a:rPr lang="en-US" sz="1600" dirty="0">
                <a:highlight>
                  <a:srgbClr val="FFFF00"/>
                </a:highlight>
              </a:rPr>
              <a:t>with budget amounts for each Federal award. </a:t>
            </a:r>
          </a:p>
          <a:p>
            <a:pPr algn="just"/>
            <a:endParaRPr lang="en-US" sz="800" dirty="0">
              <a:highlight>
                <a:srgbClr val="FFFF00"/>
              </a:highlight>
            </a:endParaRPr>
          </a:p>
          <a:p>
            <a:pPr algn="just">
              <a:tabLst>
                <a:tab pos="457200" algn="l"/>
              </a:tabLst>
            </a:pPr>
            <a:r>
              <a:rPr lang="en-US" sz="1600" dirty="0">
                <a:solidFill>
                  <a:srgbClr val="7030A0"/>
                </a:solidFill>
              </a:rPr>
              <a:t>6</a:t>
            </a:r>
            <a:r>
              <a:rPr lang="en-US" sz="1600" b="1" dirty="0">
                <a:solidFill>
                  <a:srgbClr val="7030A0"/>
                </a:solidFill>
              </a:rPr>
              <a:t>. </a:t>
            </a:r>
            <a:r>
              <a:rPr lang="en-US" sz="1600" b="1" u="sng" dirty="0">
                <a:solidFill>
                  <a:srgbClr val="7030A0"/>
                </a:solidFill>
              </a:rPr>
              <a:t>Written procedures</a:t>
            </a:r>
            <a:r>
              <a:rPr lang="en-US" sz="1600" b="1" dirty="0">
                <a:solidFill>
                  <a:srgbClr val="7030A0"/>
                </a:solidFill>
              </a:rPr>
              <a:t> </a:t>
            </a:r>
            <a:r>
              <a:rPr lang="en-US" sz="1600" dirty="0"/>
              <a:t>to implement the requirements of </a:t>
            </a:r>
            <a:r>
              <a:rPr lang="en-US" sz="1600" dirty="0">
                <a:highlight>
                  <a:srgbClr val="FFFF00"/>
                </a:highlight>
              </a:rPr>
              <a:t>§200.305 Payment</a:t>
            </a:r>
            <a:r>
              <a:rPr lang="en-US" sz="1600" dirty="0"/>
              <a:t>. </a:t>
            </a:r>
            <a:r>
              <a:rPr lang="en-US" sz="1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(No longer best practice, </a:t>
            </a:r>
            <a:r>
              <a:rPr lang="en-US" sz="1600" dirty="0">
                <a:highlight>
                  <a:srgbClr val="FFFF00"/>
                </a:highlight>
              </a:rPr>
              <a:t>It is a requirement) </a:t>
            </a:r>
          </a:p>
          <a:p>
            <a:pPr algn="just">
              <a:tabLst>
                <a:tab pos="457200" algn="l"/>
              </a:tabLst>
            </a:pPr>
            <a:endParaRPr lang="en-US" sz="800" dirty="0">
              <a:highlight>
                <a:srgbClr val="FFFF00"/>
              </a:highlight>
            </a:endParaRPr>
          </a:p>
          <a:p>
            <a:pPr algn="just"/>
            <a:r>
              <a:rPr lang="en-US" sz="1600" dirty="0">
                <a:solidFill>
                  <a:srgbClr val="7030A0"/>
                </a:solidFill>
              </a:rPr>
              <a:t>7. </a:t>
            </a:r>
            <a:r>
              <a:rPr lang="en-US" sz="1600" b="1" u="sng" dirty="0">
                <a:solidFill>
                  <a:srgbClr val="7030A0"/>
                </a:solidFill>
              </a:rPr>
              <a:t>Written procedures</a:t>
            </a:r>
            <a:r>
              <a:rPr lang="en-US" sz="1600" b="1" dirty="0">
                <a:solidFill>
                  <a:srgbClr val="7030A0"/>
                </a:solidFill>
              </a:rPr>
              <a:t> </a:t>
            </a:r>
            <a:r>
              <a:rPr lang="en-US" sz="1600" dirty="0"/>
              <a:t>for determining the </a:t>
            </a:r>
            <a:r>
              <a:rPr lang="en-US" sz="1600" dirty="0">
                <a:highlight>
                  <a:srgbClr val="FFFF00"/>
                </a:highlight>
              </a:rPr>
              <a:t>allowability of costs in accordance with Subpart. E-Cost Principles of this Part</a:t>
            </a:r>
            <a:r>
              <a:rPr lang="en-US" sz="1600" dirty="0"/>
              <a:t> and the terms and conditions of the Federal award. </a:t>
            </a:r>
            <a:r>
              <a:rPr lang="en-US" sz="1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(No longer best practice, </a:t>
            </a:r>
            <a:r>
              <a:rPr lang="en-US" sz="1600" dirty="0">
                <a:highlight>
                  <a:srgbClr val="FFFF00"/>
                </a:highlight>
              </a:rPr>
              <a:t>It is a requirement) </a:t>
            </a:r>
            <a:endParaRPr lang="en-US" sz="1600" dirty="0"/>
          </a:p>
        </p:txBody>
      </p:sp>
    </p:spTree>
    <p:extLst>
      <p:ext uri="{BB962C8B-B14F-4D97-AF65-F5344CB8AC3E}">
        <p14:creationId xmlns:p14="http://schemas.microsoft.com/office/powerpoint/2010/main" val="2087628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9161" y="654742"/>
            <a:ext cx="7315200" cy="609600"/>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What written procedures must your Organization have in place?</a:t>
            </a:r>
            <a:b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br>
            <a:endPar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endParaRPr>
          </a:p>
        </p:txBody>
      </p:sp>
      <p:sp>
        <p:nvSpPr>
          <p:cNvPr id="5" name="Slide Number Placeholder 4"/>
          <p:cNvSpPr>
            <a:spLocks noGrp="1"/>
          </p:cNvSpPr>
          <p:nvPr>
            <p:ph type="sldNum" sz="quarter" idx="12"/>
          </p:nvPr>
        </p:nvSpPr>
        <p:spPr/>
        <p:txBody>
          <a:bodyPr/>
          <a:lstStyle/>
          <a:p>
            <a:fld id="{E7A68F15-0688-42D2-881D-37901F0B610E}" type="slidenum">
              <a:rPr lang="en-US" smtClean="0"/>
              <a:pPr/>
              <a:t>36</a:t>
            </a:fld>
            <a:endParaRPr lang="en-US" dirty="0"/>
          </a:p>
        </p:txBody>
      </p:sp>
      <p:sp>
        <p:nvSpPr>
          <p:cNvPr id="3" name="Rectangle 2">
            <a:extLst>
              <a:ext uri="{FF2B5EF4-FFF2-40B4-BE49-F238E27FC236}">
                <a16:creationId xmlns:a16="http://schemas.microsoft.com/office/drawing/2014/main" id="{9FE4FA92-4C23-4EC1-801C-079EBCB54B69}"/>
              </a:ext>
            </a:extLst>
          </p:cNvPr>
          <p:cNvSpPr/>
          <p:nvPr/>
        </p:nvSpPr>
        <p:spPr>
          <a:xfrm>
            <a:off x="228600" y="1295400"/>
            <a:ext cx="8534400" cy="3970318"/>
          </a:xfrm>
          <a:prstGeom prst="rect">
            <a:avLst/>
          </a:prstGeom>
        </p:spPr>
        <p:txBody>
          <a:bodyPr wrap="square">
            <a:spAutoFit/>
          </a:bodyPr>
          <a:lstStyle/>
          <a:p>
            <a:r>
              <a:rPr lang="en-US" u="sng" dirty="0">
                <a:solidFill>
                  <a:srgbClr val="7030A0"/>
                </a:solidFill>
                <a:effectLst>
                  <a:outerShdw blurRad="38100" dist="38100" dir="2700000" algn="tl">
                    <a:srgbClr val="000000">
                      <a:alpha val="43137"/>
                    </a:srgbClr>
                  </a:outerShdw>
                </a:effectLst>
                <a:highlight>
                  <a:srgbClr val="FFFF00"/>
                </a:highlight>
              </a:rPr>
              <a:t>Develop written procedures for:</a:t>
            </a:r>
          </a:p>
          <a:p>
            <a:pPr lvl="0"/>
            <a:endParaRPr lang="en-US" dirty="0"/>
          </a:p>
          <a:p>
            <a:pPr lvl="0"/>
            <a:r>
              <a:rPr lang="en-US" dirty="0"/>
              <a:t>Cash Management - §200.302(b)(6)</a:t>
            </a:r>
          </a:p>
          <a:p>
            <a:pPr lvl="0"/>
            <a:endParaRPr lang="en-US" dirty="0"/>
          </a:p>
          <a:p>
            <a:pPr lvl="0"/>
            <a:r>
              <a:rPr lang="en-US" dirty="0"/>
              <a:t>Allowability of Costs - §200.302(b)(7)</a:t>
            </a:r>
          </a:p>
          <a:p>
            <a:pPr lvl="0"/>
            <a:endParaRPr lang="en-US" dirty="0"/>
          </a:p>
          <a:p>
            <a:pPr lvl="0"/>
            <a:r>
              <a:rPr lang="en-US" dirty="0"/>
              <a:t>Conflict of Interest - §200.318(c)(1-2)</a:t>
            </a:r>
          </a:p>
          <a:p>
            <a:r>
              <a:rPr lang="en-US" dirty="0"/>
              <a:t> </a:t>
            </a:r>
          </a:p>
          <a:p>
            <a:endParaRPr lang="en-US" dirty="0"/>
          </a:p>
          <a:p>
            <a:r>
              <a:rPr lang="en-US" u="sng" dirty="0">
                <a:solidFill>
                  <a:srgbClr val="7030A0"/>
                </a:solidFill>
                <a:effectLst>
                  <a:outerShdw blurRad="38100" dist="38100" dir="2700000" algn="tl">
                    <a:srgbClr val="000000">
                      <a:alpha val="43137"/>
                    </a:srgbClr>
                  </a:outerShdw>
                </a:effectLst>
                <a:highlight>
                  <a:srgbClr val="FFFF00"/>
                </a:highlight>
              </a:rPr>
              <a:t>Ensure that existing written procedures are in compliance with</a:t>
            </a:r>
            <a:r>
              <a:rPr lang="en-US" u="sng" dirty="0">
                <a:solidFill>
                  <a:srgbClr val="7030A0"/>
                </a:solidFill>
                <a:effectLst>
                  <a:outerShdw blurRad="38100" dist="38100" dir="2700000" algn="tl">
                    <a:srgbClr val="000000">
                      <a:alpha val="43137"/>
                    </a:srgbClr>
                  </a:outerShdw>
                </a:effectLst>
              </a:rPr>
              <a:t>:</a:t>
            </a:r>
          </a:p>
          <a:p>
            <a:pPr lvl="0"/>
            <a:endParaRPr lang="en-US" dirty="0"/>
          </a:p>
          <a:p>
            <a:pPr lvl="0"/>
            <a:r>
              <a:rPr lang="en-US" dirty="0"/>
              <a:t>General Procurement Standards - §200.318-.326</a:t>
            </a:r>
          </a:p>
          <a:p>
            <a:endParaRPr lang="en-US" dirty="0"/>
          </a:p>
          <a:p>
            <a:r>
              <a:rPr lang="en-US" dirty="0"/>
              <a:t>Equipment Management Requirements - §200.313</a:t>
            </a:r>
            <a:endParaRPr lang="en-US" sz="1600" dirty="0"/>
          </a:p>
        </p:txBody>
      </p:sp>
    </p:spTree>
    <p:extLst>
      <p:ext uri="{BB962C8B-B14F-4D97-AF65-F5344CB8AC3E}">
        <p14:creationId xmlns:p14="http://schemas.microsoft.com/office/powerpoint/2010/main" val="6339223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9161" y="654742"/>
            <a:ext cx="7315200" cy="609600"/>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What written procedures must your Organization have in place?</a:t>
            </a:r>
            <a:b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br>
            <a:endPar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endParaRPr>
          </a:p>
        </p:txBody>
      </p:sp>
      <p:sp>
        <p:nvSpPr>
          <p:cNvPr id="5" name="Slide Number Placeholder 4"/>
          <p:cNvSpPr>
            <a:spLocks noGrp="1"/>
          </p:cNvSpPr>
          <p:nvPr>
            <p:ph type="sldNum" sz="quarter" idx="12"/>
          </p:nvPr>
        </p:nvSpPr>
        <p:spPr/>
        <p:txBody>
          <a:bodyPr/>
          <a:lstStyle/>
          <a:p>
            <a:fld id="{E7A68F15-0688-42D2-881D-37901F0B610E}" type="slidenum">
              <a:rPr lang="en-US" smtClean="0"/>
              <a:pPr/>
              <a:t>37</a:t>
            </a:fld>
            <a:endParaRPr lang="en-US" dirty="0"/>
          </a:p>
        </p:txBody>
      </p:sp>
      <p:sp>
        <p:nvSpPr>
          <p:cNvPr id="3" name="Rectangle 2">
            <a:extLst>
              <a:ext uri="{FF2B5EF4-FFF2-40B4-BE49-F238E27FC236}">
                <a16:creationId xmlns:a16="http://schemas.microsoft.com/office/drawing/2014/main" id="{9FE4FA92-4C23-4EC1-801C-079EBCB54B69}"/>
              </a:ext>
            </a:extLst>
          </p:cNvPr>
          <p:cNvSpPr/>
          <p:nvPr/>
        </p:nvSpPr>
        <p:spPr>
          <a:xfrm>
            <a:off x="152400" y="1676400"/>
            <a:ext cx="8534400" cy="2031325"/>
          </a:xfrm>
          <a:prstGeom prst="rect">
            <a:avLst/>
          </a:prstGeom>
        </p:spPr>
        <p:txBody>
          <a:bodyPr wrap="square">
            <a:spAutoFit/>
          </a:bodyPr>
          <a:lstStyle/>
          <a:p>
            <a:pPr lvl="1"/>
            <a:r>
              <a:rPr lang="en-US" dirty="0"/>
              <a:t>Written procedures should ensure claiming of allowable costs without stopping or bottlenecking activities.</a:t>
            </a:r>
            <a:endParaRPr lang="en-US" sz="900" dirty="0"/>
          </a:p>
          <a:p>
            <a:r>
              <a:rPr lang="en-US" dirty="0"/>
              <a:t> </a:t>
            </a:r>
            <a:endParaRPr lang="en-US" sz="800" dirty="0"/>
          </a:p>
          <a:p>
            <a:pPr lvl="1"/>
            <a:r>
              <a:rPr lang="en-US" dirty="0"/>
              <a:t>Make the procedures reliable but not burdensome.</a:t>
            </a:r>
            <a:endParaRPr lang="en-US" sz="900" dirty="0"/>
          </a:p>
          <a:p>
            <a:r>
              <a:rPr lang="en-US" dirty="0"/>
              <a:t> </a:t>
            </a:r>
            <a:endParaRPr lang="en-US" sz="900" dirty="0"/>
          </a:p>
          <a:p>
            <a:pPr lvl="1"/>
            <a:r>
              <a:rPr lang="en-US" dirty="0"/>
              <a:t>Accountability is important, but just as important is allowing the program area timely access to Federal funds to implement grant activities.</a:t>
            </a:r>
            <a:endParaRPr lang="en-US" sz="900" dirty="0"/>
          </a:p>
        </p:txBody>
      </p:sp>
      <p:pic>
        <p:nvPicPr>
          <p:cNvPr id="6" name="Picture 5">
            <a:extLst>
              <a:ext uri="{FF2B5EF4-FFF2-40B4-BE49-F238E27FC236}">
                <a16:creationId xmlns:a16="http://schemas.microsoft.com/office/drawing/2014/main" id="{19133A3C-2F37-4E07-9F37-F9F01D36308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66800" y="4267200"/>
            <a:ext cx="3695700" cy="1398207"/>
          </a:xfrm>
          <a:prstGeom prst="rect">
            <a:avLst/>
          </a:prstGeom>
        </p:spPr>
      </p:pic>
    </p:spTree>
    <p:extLst>
      <p:ext uri="{BB962C8B-B14F-4D97-AF65-F5344CB8AC3E}">
        <p14:creationId xmlns:p14="http://schemas.microsoft.com/office/powerpoint/2010/main" val="40626832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9161" y="654742"/>
            <a:ext cx="7315200" cy="609600"/>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What written procedures must your Organization have in place?</a:t>
            </a:r>
            <a:b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br>
            <a:endPar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endParaRPr>
          </a:p>
        </p:txBody>
      </p:sp>
      <p:sp>
        <p:nvSpPr>
          <p:cNvPr id="5" name="Slide Number Placeholder 4"/>
          <p:cNvSpPr>
            <a:spLocks noGrp="1"/>
          </p:cNvSpPr>
          <p:nvPr>
            <p:ph type="sldNum" sz="quarter" idx="12"/>
          </p:nvPr>
        </p:nvSpPr>
        <p:spPr/>
        <p:txBody>
          <a:bodyPr/>
          <a:lstStyle/>
          <a:p>
            <a:fld id="{E7A68F15-0688-42D2-881D-37901F0B610E}" type="slidenum">
              <a:rPr lang="en-US" smtClean="0"/>
              <a:pPr/>
              <a:t>38</a:t>
            </a:fld>
            <a:endParaRPr lang="en-US" dirty="0"/>
          </a:p>
        </p:txBody>
      </p:sp>
      <p:sp>
        <p:nvSpPr>
          <p:cNvPr id="3" name="Rectangle 2">
            <a:extLst>
              <a:ext uri="{FF2B5EF4-FFF2-40B4-BE49-F238E27FC236}">
                <a16:creationId xmlns:a16="http://schemas.microsoft.com/office/drawing/2014/main" id="{9FE4FA92-4C23-4EC1-801C-079EBCB54B69}"/>
              </a:ext>
            </a:extLst>
          </p:cNvPr>
          <p:cNvSpPr/>
          <p:nvPr/>
        </p:nvSpPr>
        <p:spPr>
          <a:xfrm>
            <a:off x="228600" y="1295400"/>
            <a:ext cx="8534400" cy="2585323"/>
          </a:xfrm>
          <a:prstGeom prst="rect">
            <a:avLst/>
          </a:prstGeom>
        </p:spPr>
        <p:txBody>
          <a:bodyPr wrap="square">
            <a:spAutoFit/>
          </a:bodyPr>
          <a:lstStyle/>
          <a:p>
            <a:pPr lvl="1"/>
            <a:r>
              <a:rPr lang="en-US" dirty="0"/>
              <a:t>Written procedures should outline manageable steps;</a:t>
            </a:r>
            <a:endParaRPr lang="en-US" sz="900" dirty="0"/>
          </a:p>
          <a:p>
            <a:r>
              <a:rPr lang="en-US" dirty="0"/>
              <a:t> </a:t>
            </a:r>
            <a:endParaRPr lang="en-US" sz="900" dirty="0"/>
          </a:p>
          <a:p>
            <a:pPr lvl="1"/>
            <a:r>
              <a:rPr lang="en-US" dirty="0"/>
              <a:t>Everyone involved must know the written procedures and how to implement them, otherwise the written procedures do not matter (and there could be an internal control deficiency finding and possibly a non-compliance finding);</a:t>
            </a:r>
            <a:endParaRPr lang="en-US" sz="900" dirty="0"/>
          </a:p>
          <a:p>
            <a:r>
              <a:rPr lang="en-US" dirty="0"/>
              <a:t> </a:t>
            </a:r>
            <a:endParaRPr lang="en-US" sz="900" dirty="0"/>
          </a:p>
          <a:p>
            <a:pPr lvl="1"/>
            <a:r>
              <a:rPr lang="en-US" dirty="0"/>
              <a:t>If the procedure is overly complicated or the people involved in authorizing are never available, the subrecipient is setting the stage for staff to ignore procedures in order to move work along.</a:t>
            </a:r>
            <a:endParaRPr lang="en-US" sz="900" dirty="0"/>
          </a:p>
        </p:txBody>
      </p:sp>
      <p:pic>
        <p:nvPicPr>
          <p:cNvPr id="6" name="Picture 5">
            <a:extLst>
              <a:ext uri="{FF2B5EF4-FFF2-40B4-BE49-F238E27FC236}">
                <a16:creationId xmlns:a16="http://schemas.microsoft.com/office/drawing/2014/main" id="{3EA841C5-E347-4AF4-9E34-2F96AA8A8BA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66800" y="4009282"/>
            <a:ext cx="2200275" cy="2209800"/>
          </a:xfrm>
          <a:prstGeom prst="rect">
            <a:avLst/>
          </a:prstGeom>
        </p:spPr>
      </p:pic>
    </p:spTree>
    <p:extLst>
      <p:ext uri="{BB962C8B-B14F-4D97-AF65-F5344CB8AC3E}">
        <p14:creationId xmlns:p14="http://schemas.microsoft.com/office/powerpoint/2010/main" val="3900096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7315200" cy="609600"/>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Rule 200.303 Internal Controls-1</a:t>
            </a:r>
          </a:p>
        </p:txBody>
      </p:sp>
      <p:sp>
        <p:nvSpPr>
          <p:cNvPr id="5" name="Slide Number Placeholder 4"/>
          <p:cNvSpPr>
            <a:spLocks noGrp="1"/>
          </p:cNvSpPr>
          <p:nvPr>
            <p:ph type="sldNum" sz="quarter" idx="12"/>
          </p:nvPr>
        </p:nvSpPr>
        <p:spPr/>
        <p:txBody>
          <a:bodyPr/>
          <a:lstStyle/>
          <a:p>
            <a:fld id="{E7A68F15-0688-42D2-881D-37901F0B610E}" type="slidenum">
              <a:rPr lang="en-US" smtClean="0"/>
              <a:pPr/>
              <a:t>39</a:t>
            </a:fld>
            <a:endParaRPr lang="en-US" dirty="0"/>
          </a:p>
        </p:txBody>
      </p:sp>
      <p:sp>
        <p:nvSpPr>
          <p:cNvPr id="4" name="Rectangle 3">
            <a:extLst>
              <a:ext uri="{FF2B5EF4-FFF2-40B4-BE49-F238E27FC236}">
                <a16:creationId xmlns:a16="http://schemas.microsoft.com/office/drawing/2014/main" id="{C4A1BDB1-2760-44B2-8F34-165EB8920772}"/>
              </a:ext>
            </a:extLst>
          </p:cNvPr>
          <p:cNvSpPr/>
          <p:nvPr/>
        </p:nvSpPr>
        <p:spPr>
          <a:xfrm>
            <a:off x="228600" y="1143000"/>
            <a:ext cx="8286750" cy="4508927"/>
          </a:xfrm>
          <a:prstGeom prst="rect">
            <a:avLst/>
          </a:prstGeom>
        </p:spPr>
        <p:txBody>
          <a:bodyPr wrap="square">
            <a:spAutoFit/>
          </a:bodyPr>
          <a:lstStyle/>
          <a:p>
            <a:pPr algn="just"/>
            <a:r>
              <a:rPr lang="en-US" dirty="0"/>
              <a:t>The non-Federal entity </a:t>
            </a:r>
            <a:r>
              <a:rPr lang="en-US" b="1" u="sng" dirty="0">
                <a:highlight>
                  <a:srgbClr val="FFFF00"/>
                </a:highlight>
              </a:rPr>
              <a:t>must</a:t>
            </a:r>
            <a:r>
              <a:rPr lang="en-US" dirty="0">
                <a:highlight>
                  <a:srgbClr val="FFFF00"/>
                </a:highlight>
              </a:rPr>
              <a:t>:</a:t>
            </a:r>
          </a:p>
          <a:p>
            <a:pPr algn="just"/>
            <a:endParaRPr lang="en-US" dirty="0"/>
          </a:p>
          <a:p>
            <a:pPr marL="342900" indent="-342900" algn="just">
              <a:buAutoNum type="alphaLcPeriod"/>
            </a:pPr>
            <a:r>
              <a:rPr lang="en-US" dirty="0"/>
              <a:t>Establish and maintain effective internal control over the Federal award that provides reasonable assurance that the non-Federal entity is managing the Federal award in compliance with Federal statutes, regulations, and the terms and conditions of the Federal award. </a:t>
            </a:r>
          </a:p>
          <a:p>
            <a:pPr algn="just"/>
            <a:endParaRPr lang="en-US" dirty="0"/>
          </a:p>
          <a:p>
            <a:pPr algn="just"/>
            <a:r>
              <a:rPr lang="en-US" dirty="0"/>
              <a:t>These internal controls </a:t>
            </a:r>
            <a:r>
              <a:rPr lang="en-US" b="1" u="sng" dirty="0">
                <a:highlight>
                  <a:srgbClr val="FFFF00"/>
                </a:highlight>
              </a:rPr>
              <a:t>should</a:t>
            </a:r>
            <a:r>
              <a:rPr lang="en-US" dirty="0"/>
              <a:t> be in compliance with guidance in "Standards for Internal Control in the Federal Government' issued by the Comptroller General of the United States and the Internal Control Integrated Framework", issued by the </a:t>
            </a:r>
            <a:r>
              <a:rPr lang="en-US" dirty="0">
                <a:highlight>
                  <a:srgbClr val="FFFF00"/>
                </a:highlight>
              </a:rPr>
              <a:t>Committee of Sponsoring Organizations of the Treadway Commission (</a:t>
            </a:r>
            <a:r>
              <a:rPr lang="en-US" dirty="0" err="1">
                <a:highlight>
                  <a:srgbClr val="FFFF00"/>
                </a:highlight>
              </a:rPr>
              <a:t>COSO</a:t>
            </a:r>
            <a:r>
              <a:rPr lang="en-US" dirty="0"/>
              <a:t>).</a:t>
            </a:r>
          </a:p>
          <a:p>
            <a:pPr marL="342900" indent="-342900" algn="just">
              <a:buAutoNum type="alphaLcPeriod"/>
            </a:pPr>
            <a:endParaRPr lang="en-US" dirty="0"/>
          </a:p>
          <a:p>
            <a:pPr algn="just"/>
            <a:r>
              <a:rPr lang="en-US" dirty="0"/>
              <a:t>b. Comply with Federal statutes, regulations, and the terms and conditions of the Federal awards.</a:t>
            </a:r>
          </a:p>
          <a:p>
            <a:endParaRPr lang="en-US" dirty="0"/>
          </a:p>
          <a:p>
            <a:endParaRPr lang="en-US" sz="1700" dirty="0"/>
          </a:p>
        </p:txBody>
      </p:sp>
    </p:spTree>
    <p:extLst>
      <p:ext uri="{BB962C8B-B14F-4D97-AF65-F5344CB8AC3E}">
        <p14:creationId xmlns:p14="http://schemas.microsoft.com/office/powerpoint/2010/main" val="1314663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514599"/>
            <a:ext cx="8229600" cy="3429001"/>
          </a:xfrm>
        </p:spPr>
        <p:txBody>
          <a:bodyPr vert="horz" lIns="91440" tIns="45720" rIns="91440" bIns="45720" rtlCol="0">
            <a:normAutofit/>
          </a:bodyPr>
          <a:lstStyle/>
          <a:p>
            <a:pPr>
              <a:lnSpc>
                <a:spcPct val="90000"/>
              </a:lnSpc>
              <a:buFont typeface="Arial" pitchFamily="34" charset="0"/>
              <a:buNone/>
              <a:defRPr/>
            </a:pPr>
            <a:endParaRPr lang="en-US" u="sng" dirty="0">
              <a:ln w="18415" cmpd="sng">
                <a:solidFill>
                  <a:schemeClr val="tx2"/>
                </a:solidFill>
                <a:prstDash val="solid"/>
              </a:ln>
              <a:solidFill>
                <a:schemeClr val="tx2">
                  <a:lumMod val="60000"/>
                  <a:lumOff val="40000"/>
                </a:schemeClr>
              </a:solidFill>
              <a:latin typeface="Georgia" pitchFamily="18" charset="0"/>
            </a:endParaRPr>
          </a:p>
          <a:p>
            <a:pPr>
              <a:lnSpc>
                <a:spcPct val="90000"/>
              </a:lnSpc>
              <a:buFont typeface="Arial" pitchFamily="34" charset="0"/>
              <a:buNone/>
              <a:defRPr/>
            </a:pPr>
            <a:endParaRPr lang="en-US" u="sng" dirty="0">
              <a:ln w="18415" cmpd="sng">
                <a:solidFill>
                  <a:schemeClr val="tx2"/>
                </a:solidFill>
                <a:prstDash val="solid"/>
              </a:ln>
              <a:solidFill>
                <a:schemeClr val="tx2">
                  <a:lumMod val="60000"/>
                  <a:lumOff val="40000"/>
                </a:schemeClr>
              </a:solidFill>
              <a:latin typeface="Georgia" pitchFamily="18" charset="0"/>
            </a:endParaRPr>
          </a:p>
          <a:p>
            <a:pPr>
              <a:defRPr/>
            </a:pPr>
            <a:endParaRPr lang="en-US" u="sng" dirty="0">
              <a:ln w="18415" cmpd="sng">
                <a:solidFill>
                  <a:schemeClr val="tx2"/>
                </a:solidFill>
                <a:prstDash val="solid"/>
              </a:ln>
              <a:solidFill>
                <a:schemeClr val="tx2">
                  <a:lumMod val="60000"/>
                  <a:lumOff val="40000"/>
                </a:schemeClr>
              </a:solidFill>
              <a:latin typeface="Georgia" pitchFamily="18" charset="0"/>
            </a:endParaRPr>
          </a:p>
        </p:txBody>
      </p:sp>
      <p:sp>
        <p:nvSpPr>
          <p:cNvPr id="5" name="Slide Number Placeholder 4"/>
          <p:cNvSpPr>
            <a:spLocks noGrp="1"/>
          </p:cNvSpPr>
          <p:nvPr>
            <p:ph type="sldNum" sz="quarter" idx="12"/>
          </p:nvPr>
        </p:nvSpPr>
        <p:spPr/>
        <p:txBody>
          <a:bodyPr/>
          <a:lstStyle/>
          <a:p>
            <a:fld id="{E7A68F15-0688-42D2-881D-37901F0B610E}" type="slidenum">
              <a:rPr lang="en-US" smtClean="0"/>
              <a:pPr/>
              <a:t>4</a:t>
            </a:fld>
            <a:endParaRPr lang="en-US" dirty="0"/>
          </a:p>
        </p:txBody>
      </p:sp>
      <p:sp>
        <p:nvSpPr>
          <p:cNvPr id="6" name="Title 1">
            <a:extLst>
              <a:ext uri="{FF2B5EF4-FFF2-40B4-BE49-F238E27FC236}">
                <a16:creationId xmlns:a16="http://schemas.microsoft.com/office/drawing/2014/main" id="{EEDA8CE2-7CE4-441B-AA4B-531E4100446E}"/>
              </a:ext>
            </a:extLst>
          </p:cNvPr>
          <p:cNvSpPr>
            <a:spLocks noGrp="1"/>
          </p:cNvSpPr>
          <p:nvPr>
            <p:ph type="title"/>
          </p:nvPr>
        </p:nvSpPr>
        <p:spPr>
          <a:xfrm>
            <a:off x="457200" y="1752600"/>
            <a:ext cx="8305800" cy="1535767"/>
          </a:xfrm>
        </p:spPr>
        <p:txBody>
          <a:bodyPr vert="horz" lIns="91440" tIns="45720" rIns="91440" bIns="45720" rtlCol="0" anchor="ctr">
            <a:normAutofit/>
          </a:bodyPr>
          <a:lstStyle/>
          <a:p>
            <a:pPr algn="ctr"/>
            <a:r>
              <a:rPr lang="en-US" sz="40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1A. BACKGROUND</a:t>
            </a:r>
          </a:p>
        </p:txBody>
      </p:sp>
    </p:spTree>
    <p:extLst>
      <p:ext uri="{BB962C8B-B14F-4D97-AF65-F5344CB8AC3E}">
        <p14:creationId xmlns:p14="http://schemas.microsoft.com/office/powerpoint/2010/main" val="33201335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199" y="304800"/>
            <a:ext cx="6553201" cy="609600"/>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Rule 200.303 Internal Controls-2</a:t>
            </a:r>
          </a:p>
        </p:txBody>
      </p:sp>
      <p:sp>
        <p:nvSpPr>
          <p:cNvPr id="5" name="Slide Number Placeholder 4"/>
          <p:cNvSpPr>
            <a:spLocks noGrp="1"/>
          </p:cNvSpPr>
          <p:nvPr>
            <p:ph type="sldNum" sz="quarter" idx="12"/>
          </p:nvPr>
        </p:nvSpPr>
        <p:spPr/>
        <p:txBody>
          <a:bodyPr/>
          <a:lstStyle/>
          <a:p>
            <a:fld id="{E7A68F15-0688-42D2-881D-37901F0B610E}" type="slidenum">
              <a:rPr lang="en-US" smtClean="0"/>
              <a:pPr/>
              <a:t>40</a:t>
            </a:fld>
            <a:endParaRPr lang="en-US" dirty="0"/>
          </a:p>
        </p:txBody>
      </p:sp>
      <p:sp>
        <p:nvSpPr>
          <p:cNvPr id="4" name="Rectangle 3">
            <a:extLst>
              <a:ext uri="{FF2B5EF4-FFF2-40B4-BE49-F238E27FC236}">
                <a16:creationId xmlns:a16="http://schemas.microsoft.com/office/drawing/2014/main" id="{C4A1BDB1-2760-44B2-8F34-165EB8920772}"/>
              </a:ext>
            </a:extLst>
          </p:cNvPr>
          <p:cNvSpPr/>
          <p:nvPr/>
        </p:nvSpPr>
        <p:spPr>
          <a:xfrm>
            <a:off x="381000" y="1676400"/>
            <a:ext cx="8286750" cy="3400931"/>
          </a:xfrm>
          <a:prstGeom prst="rect">
            <a:avLst/>
          </a:prstGeom>
        </p:spPr>
        <p:txBody>
          <a:bodyPr wrap="square">
            <a:spAutoFit/>
          </a:bodyPr>
          <a:lstStyle/>
          <a:p>
            <a:pPr algn="just"/>
            <a:r>
              <a:rPr lang="en-US" dirty="0"/>
              <a:t>c. </a:t>
            </a:r>
            <a:r>
              <a:rPr lang="en-US" dirty="0">
                <a:highlight>
                  <a:srgbClr val="FFFF00"/>
                </a:highlight>
              </a:rPr>
              <a:t>Evaluate and monitor the non-Federal entity's compliance with statute, regulations and the terms and conditions of Federal awards.</a:t>
            </a:r>
          </a:p>
          <a:p>
            <a:pPr algn="just"/>
            <a:endParaRPr lang="en-US" dirty="0">
              <a:highlight>
                <a:srgbClr val="FFFF00"/>
              </a:highlight>
            </a:endParaRPr>
          </a:p>
          <a:p>
            <a:pPr algn="just"/>
            <a:r>
              <a:rPr lang="en-US" dirty="0">
                <a:highlight>
                  <a:srgbClr val="FFFF00"/>
                </a:highlight>
              </a:rPr>
              <a:t>d. Take prompt action when instances of noncompliance are identified including noncompliance identified in audit findings.</a:t>
            </a:r>
          </a:p>
          <a:p>
            <a:pPr algn="just"/>
            <a:endParaRPr lang="en-US" dirty="0">
              <a:highlight>
                <a:srgbClr val="FFFF00"/>
              </a:highlight>
            </a:endParaRPr>
          </a:p>
          <a:p>
            <a:pPr algn="just"/>
            <a:r>
              <a:rPr lang="en-US" dirty="0">
                <a:highlight>
                  <a:srgbClr val="FFFF00"/>
                </a:highlight>
              </a:rPr>
              <a:t>e. Take reasonable measures to safeguard protected personally identifiable information and other information the Federal awarding agency or pass-through entity designates as sensitive or the non-Federal entity considers sensitive consistent with applicable Federal, state and local laws regarding privacy and obligations of confidentiality.</a:t>
            </a:r>
          </a:p>
          <a:p>
            <a:endParaRPr lang="en-US" sz="1700" dirty="0"/>
          </a:p>
        </p:txBody>
      </p:sp>
    </p:spTree>
    <p:extLst>
      <p:ext uri="{BB962C8B-B14F-4D97-AF65-F5344CB8AC3E}">
        <p14:creationId xmlns:p14="http://schemas.microsoft.com/office/powerpoint/2010/main" val="3478053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32948"/>
            <a:ext cx="6096000" cy="609600"/>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200.508 Auditee Responsibilities</a:t>
            </a:r>
          </a:p>
        </p:txBody>
      </p:sp>
      <p:sp>
        <p:nvSpPr>
          <p:cNvPr id="5" name="Slide Number Placeholder 4"/>
          <p:cNvSpPr>
            <a:spLocks noGrp="1"/>
          </p:cNvSpPr>
          <p:nvPr>
            <p:ph type="sldNum" sz="quarter" idx="12"/>
          </p:nvPr>
        </p:nvSpPr>
        <p:spPr/>
        <p:txBody>
          <a:bodyPr/>
          <a:lstStyle/>
          <a:p>
            <a:fld id="{E7A68F15-0688-42D2-881D-37901F0B610E}" type="slidenum">
              <a:rPr lang="en-US" smtClean="0"/>
              <a:pPr/>
              <a:t>41</a:t>
            </a:fld>
            <a:endParaRPr lang="en-US" dirty="0"/>
          </a:p>
        </p:txBody>
      </p:sp>
      <p:sp>
        <p:nvSpPr>
          <p:cNvPr id="4" name="Rectangle 3">
            <a:extLst>
              <a:ext uri="{FF2B5EF4-FFF2-40B4-BE49-F238E27FC236}">
                <a16:creationId xmlns:a16="http://schemas.microsoft.com/office/drawing/2014/main" id="{C4A1BDB1-2760-44B2-8F34-165EB8920772}"/>
              </a:ext>
            </a:extLst>
          </p:cNvPr>
          <p:cNvSpPr/>
          <p:nvPr/>
        </p:nvSpPr>
        <p:spPr>
          <a:xfrm>
            <a:off x="228600" y="1143000"/>
            <a:ext cx="8534400" cy="5339923"/>
          </a:xfrm>
          <a:prstGeom prst="rect">
            <a:avLst/>
          </a:prstGeom>
        </p:spPr>
        <p:txBody>
          <a:bodyPr wrap="square">
            <a:spAutoFit/>
          </a:bodyPr>
          <a:lstStyle/>
          <a:p>
            <a:r>
              <a:rPr lang="en-US" i="1" u="sng" dirty="0">
                <a:solidFill>
                  <a:srgbClr val="7030A0"/>
                </a:solidFill>
                <a:effectLst>
                  <a:outerShdw blurRad="38100" dist="38100" dir="2700000" algn="tl">
                    <a:srgbClr val="000000">
                      <a:alpha val="43137"/>
                    </a:srgbClr>
                  </a:outerShdw>
                </a:effectLst>
              </a:rPr>
              <a:t>The auditee must:</a:t>
            </a:r>
          </a:p>
          <a:p>
            <a:endParaRPr lang="en-US" dirty="0"/>
          </a:p>
          <a:p>
            <a:pPr algn="just"/>
            <a:r>
              <a:rPr lang="en-US" dirty="0"/>
              <a:t>a. </a:t>
            </a:r>
            <a:r>
              <a:rPr lang="en-US" dirty="0">
                <a:highlight>
                  <a:srgbClr val="FFFF00"/>
                </a:highlight>
              </a:rPr>
              <a:t>Procure or otherwise arrange for the audit </a:t>
            </a:r>
            <a:r>
              <a:rPr lang="en-US" dirty="0"/>
              <a:t>required by this Part in accordance with §200.509 Auditor selection, and ensure it is properly performed and submitted when due in accordance with §200.512 Report submission.</a:t>
            </a:r>
          </a:p>
          <a:p>
            <a:pPr algn="just"/>
            <a:endParaRPr lang="en-US" dirty="0"/>
          </a:p>
          <a:p>
            <a:pPr algn="just"/>
            <a:r>
              <a:rPr lang="en-US" dirty="0"/>
              <a:t>b. </a:t>
            </a:r>
            <a:r>
              <a:rPr lang="en-US" dirty="0">
                <a:highlight>
                  <a:srgbClr val="FFFF00"/>
                </a:highlight>
              </a:rPr>
              <a:t>Prepare appropriate financial statements, including the schedule of expenditures of Federal awards in accordance with §200.510 Financial statements.</a:t>
            </a:r>
          </a:p>
          <a:p>
            <a:pPr algn="just"/>
            <a:endParaRPr lang="en-US" dirty="0"/>
          </a:p>
          <a:p>
            <a:pPr algn="just"/>
            <a:r>
              <a:rPr lang="en-US" dirty="0"/>
              <a:t>c. </a:t>
            </a:r>
            <a:r>
              <a:rPr lang="en-US" dirty="0">
                <a:highlight>
                  <a:srgbClr val="FFFF00"/>
                </a:highlight>
              </a:rPr>
              <a:t>Promptly follow up and take corrective action on audit findings, including preparation of a summary schedule of prior audit findings and a corrective action plan in accordance with §200.511</a:t>
            </a:r>
            <a:r>
              <a:rPr lang="en-US" dirty="0"/>
              <a:t> Audit findings follow-up, paragraph (b) and §200.511 Audit findings follow-up, paragraph (c), respectively.</a:t>
            </a:r>
          </a:p>
          <a:p>
            <a:pPr algn="just"/>
            <a:endParaRPr lang="en-US" dirty="0"/>
          </a:p>
          <a:p>
            <a:pPr algn="just"/>
            <a:r>
              <a:rPr lang="en-US" dirty="0"/>
              <a:t>d. </a:t>
            </a:r>
            <a:r>
              <a:rPr lang="en-US" dirty="0">
                <a:highlight>
                  <a:srgbClr val="FFFF00"/>
                </a:highlight>
              </a:rPr>
              <a:t>Provide the auditor with access to personnel, accounts, books, records, supporting</a:t>
            </a:r>
          </a:p>
          <a:p>
            <a:pPr algn="just"/>
            <a:r>
              <a:rPr lang="en-US" dirty="0">
                <a:highlight>
                  <a:srgbClr val="FFFF00"/>
                </a:highlight>
              </a:rPr>
              <a:t>documentation, and other information as needed for the auditor to perform the audit required by this Part.</a:t>
            </a:r>
          </a:p>
          <a:p>
            <a:endParaRPr lang="en-US" dirty="0"/>
          </a:p>
          <a:p>
            <a:endParaRPr lang="en-US" sz="1700" dirty="0"/>
          </a:p>
        </p:txBody>
      </p:sp>
    </p:spTree>
    <p:extLst>
      <p:ext uri="{BB962C8B-B14F-4D97-AF65-F5344CB8AC3E}">
        <p14:creationId xmlns:p14="http://schemas.microsoft.com/office/powerpoint/2010/main" val="36663679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29601"/>
            <a:ext cx="7315200" cy="609600"/>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200.510 Financial Statements</a:t>
            </a:r>
          </a:p>
        </p:txBody>
      </p:sp>
      <p:sp>
        <p:nvSpPr>
          <p:cNvPr id="5" name="Slide Number Placeholder 4"/>
          <p:cNvSpPr>
            <a:spLocks noGrp="1"/>
          </p:cNvSpPr>
          <p:nvPr>
            <p:ph type="sldNum" sz="quarter" idx="12"/>
          </p:nvPr>
        </p:nvSpPr>
        <p:spPr/>
        <p:txBody>
          <a:bodyPr/>
          <a:lstStyle/>
          <a:p>
            <a:fld id="{E7A68F15-0688-42D2-881D-37901F0B610E}" type="slidenum">
              <a:rPr lang="en-US" smtClean="0"/>
              <a:pPr/>
              <a:t>42</a:t>
            </a:fld>
            <a:endParaRPr lang="en-US" dirty="0"/>
          </a:p>
        </p:txBody>
      </p:sp>
      <p:sp>
        <p:nvSpPr>
          <p:cNvPr id="4" name="Rectangle 3">
            <a:extLst>
              <a:ext uri="{FF2B5EF4-FFF2-40B4-BE49-F238E27FC236}">
                <a16:creationId xmlns:a16="http://schemas.microsoft.com/office/drawing/2014/main" id="{C4A1BDB1-2760-44B2-8F34-165EB8920772}"/>
              </a:ext>
            </a:extLst>
          </p:cNvPr>
          <p:cNvSpPr/>
          <p:nvPr/>
        </p:nvSpPr>
        <p:spPr>
          <a:xfrm>
            <a:off x="6324600" y="4953000"/>
            <a:ext cx="8534400" cy="630942"/>
          </a:xfrm>
          <a:prstGeom prst="rect">
            <a:avLst/>
          </a:prstGeom>
        </p:spPr>
        <p:txBody>
          <a:bodyPr wrap="square">
            <a:spAutoFit/>
          </a:bodyPr>
          <a:lstStyle/>
          <a:p>
            <a:endParaRPr lang="en-US" dirty="0"/>
          </a:p>
          <a:p>
            <a:endParaRPr lang="en-US" sz="1700" dirty="0"/>
          </a:p>
        </p:txBody>
      </p:sp>
      <p:sp>
        <p:nvSpPr>
          <p:cNvPr id="3" name="Rectangle 2">
            <a:extLst>
              <a:ext uri="{FF2B5EF4-FFF2-40B4-BE49-F238E27FC236}">
                <a16:creationId xmlns:a16="http://schemas.microsoft.com/office/drawing/2014/main" id="{102AE0EC-E21C-49ED-AC01-E8D369AB3431}"/>
              </a:ext>
            </a:extLst>
          </p:cNvPr>
          <p:cNvSpPr/>
          <p:nvPr/>
        </p:nvSpPr>
        <p:spPr>
          <a:xfrm>
            <a:off x="152400" y="1143000"/>
            <a:ext cx="8763000" cy="4543680"/>
          </a:xfrm>
          <a:prstGeom prst="rect">
            <a:avLst/>
          </a:prstGeom>
        </p:spPr>
        <p:txBody>
          <a:bodyPr wrap="square">
            <a:spAutoFit/>
          </a:bodyPr>
          <a:lstStyle/>
          <a:p>
            <a:r>
              <a:rPr lang="en-US" b="1" u="sng" dirty="0">
                <a:solidFill>
                  <a:srgbClr val="7030A0"/>
                </a:solidFill>
              </a:rPr>
              <a:t>At a minimum, the schedule must</a:t>
            </a:r>
            <a:r>
              <a:rPr lang="en-US" u="sng" dirty="0">
                <a:solidFill>
                  <a:srgbClr val="7030A0"/>
                </a:solidFill>
              </a:rPr>
              <a:t>:</a:t>
            </a:r>
          </a:p>
          <a:p>
            <a:endParaRPr lang="en-US" u="sng" dirty="0">
              <a:solidFill>
                <a:srgbClr val="7030A0"/>
              </a:solidFill>
            </a:endParaRPr>
          </a:p>
          <a:p>
            <a:r>
              <a:rPr lang="en-US" dirty="0"/>
              <a:t>List individual Federal programs by Federal agency. </a:t>
            </a:r>
          </a:p>
          <a:p>
            <a:pPr marL="285750" indent="-285750">
              <a:buFont typeface="Arial" panose="020B0604020202020204" pitchFamily="34" charset="0"/>
              <a:buChar char="•"/>
            </a:pPr>
            <a:r>
              <a:rPr lang="en-US" dirty="0"/>
              <a:t>For a cluster of programs, provide the cluster name</a:t>
            </a:r>
          </a:p>
          <a:p>
            <a:pPr marL="285750" indent="-285750">
              <a:buFont typeface="Arial" panose="020B0604020202020204" pitchFamily="34" charset="0"/>
              <a:buChar char="•"/>
            </a:pPr>
            <a:r>
              <a:rPr lang="en-US" dirty="0"/>
              <a:t>List individual Federal programs within the cluster of programs, and provide</a:t>
            </a:r>
          </a:p>
          <a:p>
            <a:pPr marL="288925"/>
            <a:r>
              <a:rPr lang="en-US" dirty="0"/>
              <a:t>the applicable Federal agency name. </a:t>
            </a:r>
          </a:p>
          <a:p>
            <a:pPr marL="285750" indent="-285750">
              <a:buFont typeface="Arial" panose="020B0604020202020204" pitchFamily="34" charset="0"/>
              <a:buChar char="•"/>
            </a:pPr>
            <a:r>
              <a:rPr lang="en-US" dirty="0"/>
              <a:t>For R&amp;D, total Federal awards expended must be shown either by individual Federal award or by Federal agency and major subdivision within the Federal agency. For example, the National Institutes of Health is a major subdivision in the Department of Health and Human Services.</a:t>
            </a:r>
          </a:p>
          <a:p>
            <a:endParaRPr lang="en-US" dirty="0"/>
          </a:p>
          <a:p>
            <a:r>
              <a:rPr lang="en-US" b="1" u="sng" dirty="0">
                <a:solidFill>
                  <a:srgbClr val="7030A0"/>
                </a:solidFill>
              </a:rPr>
              <a:t>Best Practice</a:t>
            </a:r>
            <a:r>
              <a:rPr lang="en-US" dirty="0"/>
              <a:t>: when a Federal program has multiple Federal award years, the auditee may list the amount of Federal awards expended for each Federal award year separately). </a:t>
            </a:r>
          </a:p>
          <a:p>
            <a:endParaRPr lang="en-US" dirty="0"/>
          </a:p>
          <a:p>
            <a:endParaRPr lang="en-US" u="sng" dirty="0">
              <a:solidFill>
                <a:srgbClr val="7030A0"/>
              </a:solidFill>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60D30F72-E4A4-4DC5-AD64-86EB1FF0340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90600" y="4724400"/>
            <a:ext cx="2127250" cy="1276350"/>
          </a:xfrm>
          <a:prstGeom prst="rect">
            <a:avLst/>
          </a:prstGeom>
        </p:spPr>
      </p:pic>
    </p:spTree>
    <p:extLst>
      <p:ext uri="{BB962C8B-B14F-4D97-AF65-F5344CB8AC3E}">
        <p14:creationId xmlns:p14="http://schemas.microsoft.com/office/powerpoint/2010/main" val="14609557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67701"/>
            <a:ext cx="7315200" cy="609600"/>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200.510 Financial Statements</a:t>
            </a:r>
          </a:p>
        </p:txBody>
      </p:sp>
      <p:sp>
        <p:nvSpPr>
          <p:cNvPr id="5" name="Slide Number Placeholder 4"/>
          <p:cNvSpPr>
            <a:spLocks noGrp="1"/>
          </p:cNvSpPr>
          <p:nvPr>
            <p:ph type="sldNum" sz="quarter" idx="12"/>
          </p:nvPr>
        </p:nvSpPr>
        <p:spPr/>
        <p:txBody>
          <a:bodyPr/>
          <a:lstStyle/>
          <a:p>
            <a:fld id="{E7A68F15-0688-42D2-881D-37901F0B610E}" type="slidenum">
              <a:rPr lang="en-US" smtClean="0"/>
              <a:pPr/>
              <a:t>43</a:t>
            </a:fld>
            <a:endParaRPr lang="en-US" dirty="0"/>
          </a:p>
        </p:txBody>
      </p:sp>
      <p:sp>
        <p:nvSpPr>
          <p:cNvPr id="4" name="Rectangle 3">
            <a:extLst>
              <a:ext uri="{FF2B5EF4-FFF2-40B4-BE49-F238E27FC236}">
                <a16:creationId xmlns:a16="http://schemas.microsoft.com/office/drawing/2014/main" id="{C4A1BDB1-2760-44B2-8F34-165EB8920772}"/>
              </a:ext>
            </a:extLst>
          </p:cNvPr>
          <p:cNvSpPr/>
          <p:nvPr/>
        </p:nvSpPr>
        <p:spPr>
          <a:xfrm>
            <a:off x="228600" y="1143000"/>
            <a:ext cx="8534400" cy="630942"/>
          </a:xfrm>
          <a:prstGeom prst="rect">
            <a:avLst/>
          </a:prstGeom>
        </p:spPr>
        <p:txBody>
          <a:bodyPr wrap="square">
            <a:spAutoFit/>
          </a:bodyPr>
          <a:lstStyle/>
          <a:p>
            <a:endParaRPr lang="en-US" dirty="0"/>
          </a:p>
          <a:p>
            <a:endParaRPr lang="en-US" sz="1700" dirty="0"/>
          </a:p>
        </p:txBody>
      </p:sp>
      <p:sp>
        <p:nvSpPr>
          <p:cNvPr id="3" name="Rectangle 2">
            <a:extLst>
              <a:ext uri="{FF2B5EF4-FFF2-40B4-BE49-F238E27FC236}">
                <a16:creationId xmlns:a16="http://schemas.microsoft.com/office/drawing/2014/main" id="{102AE0EC-E21C-49ED-AC01-E8D369AB3431}"/>
              </a:ext>
            </a:extLst>
          </p:cNvPr>
          <p:cNvSpPr/>
          <p:nvPr/>
        </p:nvSpPr>
        <p:spPr>
          <a:xfrm>
            <a:off x="152400" y="1143000"/>
            <a:ext cx="8991600" cy="5374676"/>
          </a:xfrm>
          <a:prstGeom prst="rect">
            <a:avLst/>
          </a:prstGeom>
        </p:spPr>
        <p:txBody>
          <a:bodyPr wrap="square">
            <a:spAutoFit/>
          </a:bodyPr>
          <a:lstStyle/>
          <a:p>
            <a:pPr algn="just"/>
            <a:r>
              <a:rPr lang="en-US" dirty="0">
                <a:solidFill>
                  <a:srgbClr val="7030A0"/>
                </a:solidFill>
              </a:rPr>
              <a:t>2. </a:t>
            </a:r>
            <a:r>
              <a:rPr lang="en-US" dirty="0"/>
              <a:t>For Federal awards received as a subrecipient, the name of the passthrough entity and</a:t>
            </a:r>
          </a:p>
          <a:p>
            <a:pPr algn="just"/>
            <a:r>
              <a:rPr lang="en-US" dirty="0"/>
              <a:t>identifying number assigned by the pass-through entity must be included.</a:t>
            </a:r>
          </a:p>
          <a:p>
            <a:pPr algn="just"/>
            <a:endParaRPr lang="en-US" dirty="0"/>
          </a:p>
          <a:p>
            <a:pPr algn="just"/>
            <a:r>
              <a:rPr lang="en-US" dirty="0">
                <a:solidFill>
                  <a:srgbClr val="7030A0"/>
                </a:solidFill>
              </a:rPr>
              <a:t>3. </a:t>
            </a:r>
            <a:r>
              <a:rPr lang="en-US" dirty="0"/>
              <a:t>Provide total Federal awards expended for each individual Federal program and the </a:t>
            </a:r>
            <a:r>
              <a:rPr lang="en-US" dirty="0" err="1"/>
              <a:t>CFDA</a:t>
            </a:r>
            <a:endParaRPr lang="en-US" dirty="0"/>
          </a:p>
          <a:p>
            <a:pPr algn="just"/>
            <a:r>
              <a:rPr lang="en-US" dirty="0"/>
              <a:t>number or other identifying number when the </a:t>
            </a:r>
            <a:r>
              <a:rPr lang="en-US" dirty="0" err="1"/>
              <a:t>CFDA</a:t>
            </a:r>
            <a:r>
              <a:rPr lang="en-US" dirty="0"/>
              <a:t> information is not available. For a</a:t>
            </a:r>
          </a:p>
          <a:p>
            <a:pPr algn="just"/>
            <a:r>
              <a:rPr lang="en-US" dirty="0"/>
              <a:t>cluster of programs also provide the total for the cluster.</a:t>
            </a:r>
          </a:p>
          <a:p>
            <a:pPr algn="just"/>
            <a:endParaRPr lang="en-US" dirty="0"/>
          </a:p>
          <a:p>
            <a:pPr algn="just"/>
            <a:r>
              <a:rPr lang="en-US" dirty="0">
                <a:solidFill>
                  <a:srgbClr val="7030A0"/>
                </a:solidFill>
              </a:rPr>
              <a:t>4.</a:t>
            </a:r>
            <a:r>
              <a:rPr lang="en-US" dirty="0"/>
              <a:t> </a:t>
            </a:r>
            <a:r>
              <a:rPr lang="en-US" dirty="0">
                <a:highlight>
                  <a:srgbClr val="FFFF00"/>
                </a:highlight>
              </a:rPr>
              <a:t>Include the total amount provided to subrecipients from each Federal program</a:t>
            </a:r>
            <a:r>
              <a:rPr lang="en-US" dirty="0"/>
              <a:t>.</a:t>
            </a:r>
          </a:p>
          <a:p>
            <a:pPr algn="just"/>
            <a:endParaRPr lang="en-US" dirty="0"/>
          </a:p>
          <a:p>
            <a:pPr algn="just"/>
            <a:r>
              <a:rPr lang="en-US" dirty="0">
                <a:solidFill>
                  <a:srgbClr val="7030A0"/>
                </a:solidFill>
              </a:rPr>
              <a:t>5.</a:t>
            </a:r>
            <a:r>
              <a:rPr lang="en-US" dirty="0"/>
              <a:t> For loan or loan guarantee programs described in §200.502. Basis for determining Federal awards expended, paragraph (b), identify in the notes to the schedule the balances outstanding at the end of the audit period. This is in addition to including the total Federal awards expended for Loan or Loan guarantee programs in the schedule.</a:t>
            </a:r>
          </a:p>
          <a:p>
            <a:pPr algn="just"/>
            <a:endParaRPr lang="en-US" dirty="0"/>
          </a:p>
          <a:p>
            <a:pPr algn="just"/>
            <a:r>
              <a:rPr lang="en-US" dirty="0">
                <a:solidFill>
                  <a:srgbClr val="7030A0"/>
                </a:solidFill>
              </a:rPr>
              <a:t>6.</a:t>
            </a:r>
            <a:r>
              <a:rPr lang="en-US" dirty="0"/>
              <a:t> Include notes that describe that significant accounting policies used in preparing the schedule, and note whether or not the non-Federal entity elected to use the 10% de </a:t>
            </a:r>
            <a:r>
              <a:rPr lang="en-US" dirty="0" err="1"/>
              <a:t>minimis</a:t>
            </a:r>
            <a:r>
              <a:rPr lang="en-US" dirty="0"/>
              <a:t> cost rate as covered in §200.414 indirect (</a:t>
            </a:r>
            <a:r>
              <a:rPr lang="en-US" dirty="0" err="1"/>
              <a:t>F&amp;A</a:t>
            </a:r>
            <a:r>
              <a:rPr lang="en-US" dirty="0"/>
              <a:t>) costs.</a:t>
            </a:r>
          </a:p>
          <a:p>
            <a:pPr algn="just"/>
            <a:endParaRPr lang="en-US" u="sng" dirty="0">
              <a:solidFill>
                <a:srgbClr val="7030A0"/>
              </a:solidFill>
              <a:highlight>
                <a:srgbClr val="00FFFF"/>
              </a:highlight>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79053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67701"/>
            <a:ext cx="7315200" cy="609600"/>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Question</a:t>
            </a:r>
          </a:p>
        </p:txBody>
      </p:sp>
      <p:sp>
        <p:nvSpPr>
          <p:cNvPr id="5" name="Slide Number Placeholder 4"/>
          <p:cNvSpPr>
            <a:spLocks noGrp="1"/>
          </p:cNvSpPr>
          <p:nvPr>
            <p:ph type="sldNum" sz="quarter" idx="12"/>
          </p:nvPr>
        </p:nvSpPr>
        <p:spPr/>
        <p:txBody>
          <a:bodyPr/>
          <a:lstStyle/>
          <a:p>
            <a:fld id="{E7A68F15-0688-42D2-881D-37901F0B610E}" type="slidenum">
              <a:rPr lang="en-US" smtClean="0"/>
              <a:pPr/>
              <a:t>44</a:t>
            </a:fld>
            <a:endParaRPr lang="en-US" dirty="0"/>
          </a:p>
        </p:txBody>
      </p:sp>
      <p:sp>
        <p:nvSpPr>
          <p:cNvPr id="4" name="Rectangle 3">
            <a:extLst>
              <a:ext uri="{FF2B5EF4-FFF2-40B4-BE49-F238E27FC236}">
                <a16:creationId xmlns:a16="http://schemas.microsoft.com/office/drawing/2014/main" id="{C4A1BDB1-2760-44B2-8F34-165EB8920772}"/>
              </a:ext>
            </a:extLst>
          </p:cNvPr>
          <p:cNvSpPr/>
          <p:nvPr/>
        </p:nvSpPr>
        <p:spPr>
          <a:xfrm>
            <a:off x="228600" y="1143000"/>
            <a:ext cx="8534400" cy="630942"/>
          </a:xfrm>
          <a:prstGeom prst="rect">
            <a:avLst/>
          </a:prstGeom>
        </p:spPr>
        <p:txBody>
          <a:bodyPr wrap="square">
            <a:spAutoFit/>
          </a:bodyPr>
          <a:lstStyle/>
          <a:p>
            <a:endParaRPr lang="en-US" dirty="0"/>
          </a:p>
          <a:p>
            <a:endParaRPr lang="en-US" sz="1700" dirty="0"/>
          </a:p>
        </p:txBody>
      </p:sp>
      <p:sp>
        <p:nvSpPr>
          <p:cNvPr id="3" name="Rectangle 2">
            <a:extLst>
              <a:ext uri="{FF2B5EF4-FFF2-40B4-BE49-F238E27FC236}">
                <a16:creationId xmlns:a16="http://schemas.microsoft.com/office/drawing/2014/main" id="{102AE0EC-E21C-49ED-AC01-E8D369AB3431}"/>
              </a:ext>
            </a:extLst>
          </p:cNvPr>
          <p:cNvSpPr/>
          <p:nvPr/>
        </p:nvSpPr>
        <p:spPr>
          <a:xfrm>
            <a:off x="152400" y="1143000"/>
            <a:ext cx="8991600" cy="3435684"/>
          </a:xfrm>
          <a:prstGeom prst="rect">
            <a:avLst/>
          </a:prstGeom>
        </p:spPr>
        <p:txBody>
          <a:bodyPr wrap="square">
            <a:spAutoFit/>
          </a:bodyPr>
          <a:lstStyle/>
          <a:p>
            <a:r>
              <a:rPr lang="en-US" dirty="0"/>
              <a:t>Which of the following items are not required to be included in the Schedule of Expenditures of Federal Awards (</a:t>
            </a:r>
            <a:r>
              <a:rPr lang="en-US" dirty="0" err="1"/>
              <a:t>SEFA</a:t>
            </a:r>
            <a:r>
              <a:rPr lang="en-US" dirty="0"/>
              <a:t>)?</a:t>
            </a:r>
          </a:p>
          <a:p>
            <a:r>
              <a:rPr lang="en-US" dirty="0"/>
              <a:t> </a:t>
            </a:r>
          </a:p>
          <a:p>
            <a:pPr marL="342900" indent="-342900">
              <a:buAutoNum type="alphaLcPeriod"/>
            </a:pPr>
            <a:r>
              <a:rPr lang="en-US" dirty="0"/>
              <a:t>List of individual federal programs by federal agency.</a:t>
            </a:r>
          </a:p>
          <a:p>
            <a:pPr marL="342900" indent="-342900">
              <a:buAutoNum type="alphaLcPeriod"/>
            </a:pPr>
            <a:r>
              <a:rPr lang="en-US" dirty="0"/>
              <a:t>The name of the passthrough entity and identifying number assigned by the passthrough entity for federal awards received as a subrecipient.</a:t>
            </a:r>
          </a:p>
          <a:p>
            <a:pPr marL="342900" indent="-342900">
              <a:buAutoNum type="alphaLcPeriod"/>
            </a:pPr>
            <a:r>
              <a:rPr lang="en-US" dirty="0"/>
              <a:t>Total federal awards expended for each individual federal program and the Catalog of Federal Domestic Assistance (</a:t>
            </a:r>
            <a:r>
              <a:rPr lang="en-US" dirty="0" err="1"/>
              <a:t>CFDA</a:t>
            </a:r>
            <a:r>
              <a:rPr lang="en-US" dirty="0"/>
              <a:t>) number or other identifying number when the </a:t>
            </a:r>
            <a:r>
              <a:rPr lang="en-US" dirty="0" err="1"/>
              <a:t>CFDA</a:t>
            </a:r>
            <a:r>
              <a:rPr lang="en-US" dirty="0"/>
              <a:t> information is not available.</a:t>
            </a:r>
          </a:p>
          <a:p>
            <a:pPr marL="342900" indent="-342900">
              <a:buAutoNum type="alphaLcPeriod"/>
            </a:pPr>
            <a:r>
              <a:rPr lang="en-US" dirty="0"/>
              <a:t>List of federal awards expended for each Federal award year separately.</a:t>
            </a:r>
          </a:p>
          <a:p>
            <a:pPr algn="just"/>
            <a:endParaRPr lang="en-US" u="sng" dirty="0">
              <a:solidFill>
                <a:srgbClr val="7030A0"/>
              </a:solidFill>
              <a:highlight>
                <a:srgbClr val="00FFFF"/>
              </a:highlight>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23557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225" y="325658"/>
            <a:ext cx="7315200" cy="609600"/>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Common Rule 200.303 Internal Controls</a:t>
            </a:r>
          </a:p>
        </p:txBody>
      </p:sp>
      <p:sp>
        <p:nvSpPr>
          <p:cNvPr id="5" name="Slide Number Placeholder 4"/>
          <p:cNvSpPr>
            <a:spLocks noGrp="1"/>
          </p:cNvSpPr>
          <p:nvPr>
            <p:ph type="sldNum" sz="quarter" idx="12"/>
          </p:nvPr>
        </p:nvSpPr>
        <p:spPr/>
        <p:txBody>
          <a:bodyPr/>
          <a:lstStyle/>
          <a:p>
            <a:fld id="{E7A68F15-0688-42D2-881D-37901F0B610E}" type="slidenum">
              <a:rPr lang="en-US" smtClean="0"/>
              <a:pPr/>
              <a:t>45</a:t>
            </a:fld>
            <a:endParaRPr lang="en-US" dirty="0"/>
          </a:p>
        </p:txBody>
      </p:sp>
      <p:sp>
        <p:nvSpPr>
          <p:cNvPr id="4" name="Rectangle 3">
            <a:extLst>
              <a:ext uri="{FF2B5EF4-FFF2-40B4-BE49-F238E27FC236}">
                <a16:creationId xmlns:a16="http://schemas.microsoft.com/office/drawing/2014/main" id="{C4A1BDB1-2760-44B2-8F34-165EB8920772}"/>
              </a:ext>
            </a:extLst>
          </p:cNvPr>
          <p:cNvSpPr/>
          <p:nvPr/>
        </p:nvSpPr>
        <p:spPr>
          <a:xfrm>
            <a:off x="228600" y="1143000"/>
            <a:ext cx="8534400" cy="630942"/>
          </a:xfrm>
          <a:prstGeom prst="rect">
            <a:avLst/>
          </a:prstGeom>
        </p:spPr>
        <p:txBody>
          <a:bodyPr wrap="square">
            <a:spAutoFit/>
          </a:bodyPr>
          <a:lstStyle/>
          <a:p>
            <a:endParaRPr lang="en-US" dirty="0"/>
          </a:p>
          <a:p>
            <a:endParaRPr lang="en-US" sz="1700" dirty="0"/>
          </a:p>
        </p:txBody>
      </p:sp>
      <p:sp>
        <p:nvSpPr>
          <p:cNvPr id="6" name="Rectangle 5">
            <a:extLst>
              <a:ext uri="{FF2B5EF4-FFF2-40B4-BE49-F238E27FC236}">
                <a16:creationId xmlns:a16="http://schemas.microsoft.com/office/drawing/2014/main" id="{4479CD13-1455-4684-A7C8-B18AFC814C33}"/>
              </a:ext>
            </a:extLst>
          </p:cNvPr>
          <p:cNvSpPr/>
          <p:nvPr/>
        </p:nvSpPr>
        <p:spPr>
          <a:xfrm>
            <a:off x="304800" y="1318066"/>
            <a:ext cx="8686800" cy="3272563"/>
          </a:xfrm>
          <a:prstGeom prst="rect">
            <a:avLst/>
          </a:prstGeom>
        </p:spPr>
        <p:txBody>
          <a:bodyPr wrap="square">
            <a:spAutoFit/>
          </a:bodyPr>
          <a:lstStyle/>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How </a:t>
            </a:r>
            <a:r>
              <a:rPr lang="en-US" dirty="0">
                <a:latin typeface="Calibri" panose="020F0502020204030204" pitchFamily="34" charset="0"/>
                <a:cs typeface="Times New Roman" panose="02020603050405020304" pitchFamily="18" charset="0"/>
              </a:rPr>
              <a:t>does this affect smaller entities which do not have adequate segregation of duties?</a:t>
            </a:r>
          </a:p>
          <a:p>
            <a:pPr algn="just">
              <a:lnSpc>
                <a:spcPct val="107000"/>
              </a:lnSpc>
              <a:spcAft>
                <a:spcPts val="800"/>
              </a:spcAft>
            </a:pPr>
            <a:r>
              <a:rPr lang="en-US" dirty="0">
                <a:latin typeface="Calibri" panose="020F0502020204030204" pitchFamily="34" charset="0"/>
                <a:cs typeface="Times New Roman" panose="02020603050405020304" pitchFamily="18" charset="0"/>
              </a:rPr>
              <a:t>It doesn't </a:t>
            </a:r>
            <a:r>
              <a:rPr lang="en-US" dirty="0">
                <a:latin typeface="Calibri" panose="020F0502020204030204" pitchFamily="34" charset="0"/>
                <a:ea typeface="Calibri" panose="020F0502020204030204" pitchFamily="34" charset="0"/>
                <a:cs typeface="Times New Roman" panose="02020603050405020304" pitchFamily="18" charset="0"/>
              </a:rPr>
              <a:t>affect them anymore than the previous rules did.</a:t>
            </a:r>
          </a:p>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When the federal government grants these entities funds they know that internal controls will not be in total compliance with the </a:t>
            </a:r>
            <a:r>
              <a:rPr lang="en-US" dirty="0" err="1">
                <a:latin typeface="Calibri" panose="020F0502020204030204" pitchFamily="34" charset="0"/>
                <a:ea typeface="Calibri" panose="020F0502020204030204" pitchFamily="34" charset="0"/>
                <a:cs typeface="Times New Roman" panose="02020603050405020304" pitchFamily="18" charset="0"/>
              </a:rPr>
              <a:t>COSO</a:t>
            </a:r>
            <a:r>
              <a:rPr lang="en-US" dirty="0">
                <a:latin typeface="Calibri" panose="020F0502020204030204" pitchFamily="34" charset="0"/>
                <a:ea typeface="Calibri" panose="020F0502020204030204" pitchFamily="34" charset="0"/>
                <a:cs typeface="Times New Roman" panose="02020603050405020304" pitchFamily="18" charset="0"/>
              </a:rPr>
              <a:t> framework. </a:t>
            </a:r>
          </a:p>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These entities just need to continue doing the best they can and implementing whatever controls are possible, especially where it applies to compliance requirements for the federal funds expended.</a:t>
            </a:r>
          </a:p>
        </p:txBody>
      </p:sp>
    </p:spTree>
    <p:extLst>
      <p:ext uri="{BB962C8B-B14F-4D97-AF65-F5344CB8AC3E}">
        <p14:creationId xmlns:p14="http://schemas.microsoft.com/office/powerpoint/2010/main" val="35203240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9275" y="316133"/>
            <a:ext cx="7315200" cy="992408"/>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Uniform Guidance 200.62 Internal Control Over Compliance Requirements for Federal Awards</a:t>
            </a:r>
          </a:p>
        </p:txBody>
      </p:sp>
      <p:sp>
        <p:nvSpPr>
          <p:cNvPr id="5" name="Slide Number Placeholder 4"/>
          <p:cNvSpPr>
            <a:spLocks noGrp="1"/>
          </p:cNvSpPr>
          <p:nvPr>
            <p:ph type="sldNum" sz="quarter" idx="12"/>
          </p:nvPr>
        </p:nvSpPr>
        <p:spPr/>
        <p:txBody>
          <a:bodyPr/>
          <a:lstStyle/>
          <a:p>
            <a:fld id="{E7A68F15-0688-42D2-881D-37901F0B610E}" type="slidenum">
              <a:rPr lang="en-US" smtClean="0"/>
              <a:pPr/>
              <a:t>46</a:t>
            </a:fld>
            <a:endParaRPr lang="en-US" dirty="0"/>
          </a:p>
        </p:txBody>
      </p:sp>
      <p:sp>
        <p:nvSpPr>
          <p:cNvPr id="4" name="Rectangle 3">
            <a:extLst>
              <a:ext uri="{FF2B5EF4-FFF2-40B4-BE49-F238E27FC236}">
                <a16:creationId xmlns:a16="http://schemas.microsoft.com/office/drawing/2014/main" id="{C4A1BDB1-2760-44B2-8F34-165EB8920772}"/>
              </a:ext>
            </a:extLst>
          </p:cNvPr>
          <p:cNvSpPr/>
          <p:nvPr/>
        </p:nvSpPr>
        <p:spPr>
          <a:xfrm>
            <a:off x="228600" y="1143000"/>
            <a:ext cx="8534400" cy="630942"/>
          </a:xfrm>
          <a:prstGeom prst="rect">
            <a:avLst/>
          </a:prstGeom>
        </p:spPr>
        <p:txBody>
          <a:bodyPr wrap="square">
            <a:spAutoFit/>
          </a:bodyPr>
          <a:lstStyle/>
          <a:p>
            <a:endParaRPr lang="en-US" dirty="0"/>
          </a:p>
          <a:p>
            <a:endParaRPr lang="en-US" sz="1700" dirty="0"/>
          </a:p>
        </p:txBody>
      </p:sp>
      <p:sp>
        <p:nvSpPr>
          <p:cNvPr id="3" name="Rectangle 2">
            <a:extLst>
              <a:ext uri="{FF2B5EF4-FFF2-40B4-BE49-F238E27FC236}">
                <a16:creationId xmlns:a16="http://schemas.microsoft.com/office/drawing/2014/main" id="{8C6F66C7-DB9E-4223-AB4C-BE6DD4734CC7}"/>
              </a:ext>
            </a:extLst>
          </p:cNvPr>
          <p:cNvSpPr/>
          <p:nvPr/>
        </p:nvSpPr>
        <p:spPr>
          <a:xfrm>
            <a:off x="238125" y="1676400"/>
            <a:ext cx="8720138" cy="3609450"/>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Internal control over compliance requirements for Federal awards means a process implemented by a non-Federal entity designed to provide </a:t>
            </a:r>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reasonable assurance </a:t>
            </a:r>
            <a:r>
              <a:rPr lang="en-US" dirty="0">
                <a:latin typeface="Calibri" panose="020F0502020204030204" pitchFamily="34" charset="0"/>
                <a:ea typeface="Calibri" panose="020F0502020204030204" pitchFamily="34" charset="0"/>
                <a:cs typeface="Times New Roman" panose="02020603050405020304" pitchFamily="18" charset="0"/>
              </a:rPr>
              <a:t>regarding the achievement of the following objectives for Federal awards:</a:t>
            </a:r>
          </a:p>
          <a:p>
            <a:pPr>
              <a:lnSpc>
                <a:spcPct val="107000"/>
              </a:lnSpc>
              <a:spcAft>
                <a:spcPts val="800"/>
              </a:spcAf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Transactions are properly recorded and accounted for, in order to:</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Permit the preparation of reliable financial statements and Federal reports;</a:t>
            </a:r>
          </a:p>
          <a:p>
            <a:pPr>
              <a:lnSpc>
                <a:spcPct val="107000"/>
              </a:lnSpc>
              <a:spcAft>
                <a:spcPts val="800"/>
              </a:spcAft>
            </a:pP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Maintain accountability over assets; and</a:t>
            </a:r>
          </a:p>
          <a:p>
            <a:pPr>
              <a:lnSpc>
                <a:spcPct val="107000"/>
              </a:lnSpc>
              <a:spcAft>
                <a:spcPts val="800"/>
              </a:spcAft>
            </a:pP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Demonstrate compliance with Federal statutes, regulations, and the terms and conditions of the Federal award.</a:t>
            </a:r>
          </a:p>
        </p:txBody>
      </p:sp>
    </p:spTree>
    <p:extLst>
      <p:ext uri="{BB962C8B-B14F-4D97-AF65-F5344CB8AC3E}">
        <p14:creationId xmlns:p14="http://schemas.microsoft.com/office/powerpoint/2010/main" val="2372286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9275" y="316133"/>
            <a:ext cx="7315200" cy="992408"/>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Uniform Guidance 200.62 Internal Control Over Compliance Requirements for Federal Awards</a:t>
            </a:r>
          </a:p>
        </p:txBody>
      </p:sp>
      <p:sp>
        <p:nvSpPr>
          <p:cNvPr id="5" name="Slide Number Placeholder 4"/>
          <p:cNvSpPr>
            <a:spLocks noGrp="1"/>
          </p:cNvSpPr>
          <p:nvPr>
            <p:ph type="sldNum" sz="quarter" idx="12"/>
          </p:nvPr>
        </p:nvSpPr>
        <p:spPr/>
        <p:txBody>
          <a:bodyPr/>
          <a:lstStyle/>
          <a:p>
            <a:fld id="{E7A68F15-0688-42D2-881D-37901F0B610E}" type="slidenum">
              <a:rPr lang="en-US" smtClean="0"/>
              <a:pPr/>
              <a:t>47</a:t>
            </a:fld>
            <a:endParaRPr lang="en-US" dirty="0"/>
          </a:p>
        </p:txBody>
      </p:sp>
      <p:sp>
        <p:nvSpPr>
          <p:cNvPr id="4" name="Rectangle 3">
            <a:extLst>
              <a:ext uri="{FF2B5EF4-FFF2-40B4-BE49-F238E27FC236}">
                <a16:creationId xmlns:a16="http://schemas.microsoft.com/office/drawing/2014/main" id="{C4A1BDB1-2760-44B2-8F34-165EB8920772}"/>
              </a:ext>
            </a:extLst>
          </p:cNvPr>
          <p:cNvSpPr/>
          <p:nvPr/>
        </p:nvSpPr>
        <p:spPr>
          <a:xfrm>
            <a:off x="228600" y="1143000"/>
            <a:ext cx="8534400" cy="630942"/>
          </a:xfrm>
          <a:prstGeom prst="rect">
            <a:avLst/>
          </a:prstGeom>
        </p:spPr>
        <p:txBody>
          <a:bodyPr wrap="square">
            <a:spAutoFit/>
          </a:bodyPr>
          <a:lstStyle/>
          <a:p>
            <a:endParaRPr lang="en-US" dirty="0"/>
          </a:p>
          <a:p>
            <a:endParaRPr lang="en-US" sz="1700" dirty="0"/>
          </a:p>
        </p:txBody>
      </p:sp>
      <p:sp>
        <p:nvSpPr>
          <p:cNvPr id="3" name="Rectangle 2">
            <a:extLst>
              <a:ext uri="{FF2B5EF4-FFF2-40B4-BE49-F238E27FC236}">
                <a16:creationId xmlns:a16="http://schemas.microsoft.com/office/drawing/2014/main" id="{8C6F66C7-DB9E-4223-AB4C-BE6DD4734CC7}"/>
              </a:ext>
            </a:extLst>
          </p:cNvPr>
          <p:cNvSpPr/>
          <p:nvPr/>
        </p:nvSpPr>
        <p:spPr>
          <a:xfrm>
            <a:off x="304800" y="1905000"/>
            <a:ext cx="8720138" cy="2677656"/>
          </a:xfrm>
          <a:prstGeom prst="rect">
            <a:avLst/>
          </a:prstGeom>
        </p:spPr>
        <p:txBody>
          <a:bodyPr wrap="square">
            <a:spAutoFit/>
          </a:bodyPr>
          <a:lstStyle/>
          <a:p>
            <a:r>
              <a:rPr lang="en-US" dirty="0"/>
              <a:t>Transactions are executed in compliance with:</a:t>
            </a:r>
          </a:p>
          <a:p>
            <a:endParaRPr lang="en-US" dirty="0"/>
          </a:p>
          <a:p>
            <a:r>
              <a:rPr lang="en-US" dirty="0"/>
              <a:t>• Federal statutes, regulations, and the terms and conditions of the Federal award that could have a direct and material effect on a Federal program;</a:t>
            </a:r>
          </a:p>
          <a:p>
            <a:endParaRPr lang="en-US" sz="1200" dirty="0"/>
          </a:p>
          <a:p>
            <a:r>
              <a:rPr lang="en-US" dirty="0"/>
              <a:t>• Any other Federal statutes and regulations that are identified in the Compliance Supplement; and</a:t>
            </a:r>
          </a:p>
          <a:p>
            <a:endParaRPr lang="en-US" sz="1200" dirty="0"/>
          </a:p>
          <a:p>
            <a:r>
              <a:rPr lang="en-US" dirty="0"/>
              <a:t>• Funds, property, and other assets are safeguarded against loss from unauthorized use or</a:t>
            </a:r>
          </a:p>
          <a:p>
            <a:r>
              <a:rPr lang="en-US" dirty="0"/>
              <a:t>disposition.</a:t>
            </a:r>
          </a:p>
        </p:txBody>
      </p:sp>
    </p:spTree>
    <p:extLst>
      <p:ext uri="{BB962C8B-B14F-4D97-AF65-F5344CB8AC3E}">
        <p14:creationId xmlns:p14="http://schemas.microsoft.com/office/powerpoint/2010/main" val="42228775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9275" y="316133"/>
            <a:ext cx="7315200" cy="992408"/>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Single Audit Rules Under Uniform Guidance</a:t>
            </a:r>
          </a:p>
        </p:txBody>
      </p:sp>
      <p:sp>
        <p:nvSpPr>
          <p:cNvPr id="5" name="Slide Number Placeholder 4"/>
          <p:cNvSpPr>
            <a:spLocks noGrp="1"/>
          </p:cNvSpPr>
          <p:nvPr>
            <p:ph type="sldNum" sz="quarter" idx="12"/>
          </p:nvPr>
        </p:nvSpPr>
        <p:spPr/>
        <p:txBody>
          <a:bodyPr/>
          <a:lstStyle/>
          <a:p>
            <a:fld id="{E7A68F15-0688-42D2-881D-37901F0B610E}" type="slidenum">
              <a:rPr lang="en-US" smtClean="0"/>
              <a:pPr/>
              <a:t>48</a:t>
            </a:fld>
            <a:endParaRPr lang="en-US" dirty="0"/>
          </a:p>
        </p:txBody>
      </p:sp>
      <p:sp>
        <p:nvSpPr>
          <p:cNvPr id="4" name="Rectangle 3">
            <a:extLst>
              <a:ext uri="{FF2B5EF4-FFF2-40B4-BE49-F238E27FC236}">
                <a16:creationId xmlns:a16="http://schemas.microsoft.com/office/drawing/2014/main" id="{C4A1BDB1-2760-44B2-8F34-165EB8920772}"/>
              </a:ext>
            </a:extLst>
          </p:cNvPr>
          <p:cNvSpPr/>
          <p:nvPr/>
        </p:nvSpPr>
        <p:spPr>
          <a:xfrm>
            <a:off x="228600" y="1143000"/>
            <a:ext cx="8534400" cy="630942"/>
          </a:xfrm>
          <a:prstGeom prst="rect">
            <a:avLst/>
          </a:prstGeom>
        </p:spPr>
        <p:txBody>
          <a:bodyPr wrap="square">
            <a:spAutoFit/>
          </a:bodyPr>
          <a:lstStyle/>
          <a:p>
            <a:endParaRPr lang="en-US" dirty="0"/>
          </a:p>
          <a:p>
            <a:endParaRPr lang="en-US" sz="1700" dirty="0"/>
          </a:p>
        </p:txBody>
      </p:sp>
      <p:sp>
        <p:nvSpPr>
          <p:cNvPr id="3" name="Rectangle 2">
            <a:extLst>
              <a:ext uri="{FF2B5EF4-FFF2-40B4-BE49-F238E27FC236}">
                <a16:creationId xmlns:a16="http://schemas.microsoft.com/office/drawing/2014/main" id="{8C6F66C7-DB9E-4223-AB4C-BE6DD4734CC7}"/>
              </a:ext>
            </a:extLst>
          </p:cNvPr>
          <p:cNvSpPr/>
          <p:nvPr/>
        </p:nvSpPr>
        <p:spPr>
          <a:xfrm>
            <a:off x="228600" y="1600200"/>
            <a:ext cx="8610600" cy="3447098"/>
          </a:xfrm>
          <a:prstGeom prst="rect">
            <a:avLst/>
          </a:prstGeom>
        </p:spPr>
        <p:txBody>
          <a:bodyPr wrap="square">
            <a:spAutoFit/>
          </a:bodyPr>
          <a:lstStyle/>
          <a:p>
            <a:r>
              <a:rPr lang="en-US" sz="2000" u="sng" dirty="0">
                <a:solidFill>
                  <a:srgbClr val="7030A0"/>
                </a:solidFill>
                <a:effectLst>
                  <a:outerShdw blurRad="38100" dist="38100" dir="2700000" algn="tl">
                    <a:srgbClr val="000000">
                      <a:alpha val="43137"/>
                    </a:srgbClr>
                  </a:outerShdw>
                </a:effectLst>
              </a:rPr>
              <a:t>Section 200.511 Audit Findings Follow-Up</a:t>
            </a:r>
          </a:p>
          <a:p>
            <a:endParaRPr lang="en-US" dirty="0"/>
          </a:p>
          <a:p>
            <a:pPr algn="just"/>
            <a:r>
              <a:rPr lang="en-US" dirty="0"/>
              <a:t>The auditee is responsible for follow-up and corrective action on all audit findings. As part of this responsibility, the auditee must prepare a </a:t>
            </a:r>
            <a:r>
              <a:rPr lang="en-US" dirty="0">
                <a:highlight>
                  <a:srgbClr val="FFFF00"/>
                </a:highlight>
              </a:rPr>
              <a:t>summary schedule </a:t>
            </a:r>
            <a:r>
              <a:rPr lang="en-US" dirty="0"/>
              <a:t>of prior audit findings.</a:t>
            </a:r>
          </a:p>
          <a:p>
            <a:pPr algn="just"/>
            <a:r>
              <a:rPr lang="en-US" dirty="0"/>
              <a:t>The auditee must also prepare a corrective action plan for current year audit findings. </a:t>
            </a:r>
          </a:p>
          <a:p>
            <a:pPr algn="just"/>
            <a:endParaRPr lang="en-US" dirty="0"/>
          </a:p>
          <a:p>
            <a:pPr algn="just"/>
            <a:r>
              <a:rPr lang="en-US" dirty="0"/>
              <a:t>The summary schedule of prior audit findings and the corrective action plan must include the reference numbers the auditor assigns to audit findings.</a:t>
            </a:r>
          </a:p>
          <a:p>
            <a:pPr algn="just"/>
            <a:endParaRPr lang="en-US" dirty="0"/>
          </a:p>
          <a:p>
            <a:pPr algn="just"/>
            <a:r>
              <a:rPr lang="en-US" dirty="0"/>
              <a:t>Since the summary schedule may include audit findings from multiple years, It must include the fiscal year In which the finding initially occurred.</a:t>
            </a:r>
          </a:p>
          <a:p>
            <a:endParaRPr lang="en-US" dirty="0"/>
          </a:p>
        </p:txBody>
      </p:sp>
    </p:spTree>
    <p:extLst>
      <p:ext uri="{BB962C8B-B14F-4D97-AF65-F5344CB8AC3E}">
        <p14:creationId xmlns:p14="http://schemas.microsoft.com/office/powerpoint/2010/main" val="579327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9275" y="316133"/>
            <a:ext cx="7315200" cy="992408"/>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Summary Schedule of Prior Audit Findings</a:t>
            </a:r>
            <a:br>
              <a:rPr lang="en-US" dirty="0"/>
            </a:br>
            <a:endPar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endParaRPr>
          </a:p>
        </p:txBody>
      </p:sp>
      <p:sp>
        <p:nvSpPr>
          <p:cNvPr id="5" name="Slide Number Placeholder 4"/>
          <p:cNvSpPr>
            <a:spLocks noGrp="1"/>
          </p:cNvSpPr>
          <p:nvPr>
            <p:ph type="sldNum" sz="quarter" idx="12"/>
          </p:nvPr>
        </p:nvSpPr>
        <p:spPr/>
        <p:txBody>
          <a:bodyPr/>
          <a:lstStyle/>
          <a:p>
            <a:fld id="{E7A68F15-0688-42D2-881D-37901F0B610E}" type="slidenum">
              <a:rPr lang="en-US" smtClean="0"/>
              <a:pPr/>
              <a:t>49</a:t>
            </a:fld>
            <a:endParaRPr lang="en-US" dirty="0"/>
          </a:p>
        </p:txBody>
      </p:sp>
      <p:sp>
        <p:nvSpPr>
          <p:cNvPr id="4" name="Rectangle 3">
            <a:extLst>
              <a:ext uri="{FF2B5EF4-FFF2-40B4-BE49-F238E27FC236}">
                <a16:creationId xmlns:a16="http://schemas.microsoft.com/office/drawing/2014/main" id="{C4A1BDB1-2760-44B2-8F34-165EB8920772}"/>
              </a:ext>
            </a:extLst>
          </p:cNvPr>
          <p:cNvSpPr/>
          <p:nvPr/>
        </p:nvSpPr>
        <p:spPr>
          <a:xfrm>
            <a:off x="228600" y="1143000"/>
            <a:ext cx="8534400" cy="630942"/>
          </a:xfrm>
          <a:prstGeom prst="rect">
            <a:avLst/>
          </a:prstGeom>
        </p:spPr>
        <p:txBody>
          <a:bodyPr wrap="square">
            <a:spAutoFit/>
          </a:bodyPr>
          <a:lstStyle/>
          <a:p>
            <a:endParaRPr lang="en-US" dirty="0"/>
          </a:p>
          <a:p>
            <a:endParaRPr lang="en-US" sz="1700" dirty="0"/>
          </a:p>
        </p:txBody>
      </p:sp>
      <p:sp>
        <p:nvSpPr>
          <p:cNvPr id="3" name="Rectangle 2">
            <a:extLst>
              <a:ext uri="{FF2B5EF4-FFF2-40B4-BE49-F238E27FC236}">
                <a16:creationId xmlns:a16="http://schemas.microsoft.com/office/drawing/2014/main" id="{8C6F66C7-DB9E-4223-AB4C-BE6DD4734CC7}"/>
              </a:ext>
            </a:extLst>
          </p:cNvPr>
          <p:cNvSpPr/>
          <p:nvPr/>
        </p:nvSpPr>
        <p:spPr>
          <a:xfrm>
            <a:off x="152400" y="1066800"/>
            <a:ext cx="8982075" cy="2215991"/>
          </a:xfrm>
          <a:prstGeom prst="rect">
            <a:avLst/>
          </a:prstGeom>
        </p:spPr>
        <p:txBody>
          <a:bodyPr wrap="square">
            <a:spAutoFit/>
          </a:bodyPr>
          <a:lstStyle/>
          <a:p>
            <a:r>
              <a:rPr lang="en-US" sz="1200" dirty="0"/>
              <a:t>The summary schedule of prior audit findings must report the status of all audit findings included in the prior audit's schedule of findings and questioned costs. The summary schedule must also include audit findings reported in the prior audit's summary schedule of prior audit findings except audit findings listed as corrected, or no longer valid or not warranting further action.</a:t>
            </a:r>
          </a:p>
          <a:p>
            <a:endParaRPr lang="en-US" sz="1200" dirty="0"/>
          </a:p>
          <a:p>
            <a:r>
              <a:rPr lang="en-US" sz="1200" dirty="0"/>
              <a:t>1. </a:t>
            </a:r>
            <a:r>
              <a:rPr lang="en-US" sz="1200" dirty="0">
                <a:highlight>
                  <a:srgbClr val="FFFF00"/>
                </a:highlight>
              </a:rPr>
              <a:t>When audit findings were fully corrected, the summary schedule need only list the audit findings and state that corrective action was taken.</a:t>
            </a:r>
          </a:p>
          <a:p>
            <a:endParaRPr lang="en-US" sz="1200" dirty="0"/>
          </a:p>
          <a:p>
            <a:r>
              <a:rPr lang="en-US" sz="1200" dirty="0"/>
              <a:t>2. </a:t>
            </a:r>
            <a:r>
              <a:rPr lang="en-US" sz="1200" dirty="0">
                <a:highlight>
                  <a:srgbClr val="FFFF00"/>
                </a:highlight>
              </a:rPr>
              <a:t>When audit findings were not corrected or were only partially corrected, the summary schedule must describe the reasons for the finding's recurrence and planned corrective action, and any partial corrective action taken. When corrective action taken is significantly different from corrective action previously reported in a corrective action plan or in the Federal agency's or pass-through entity's management decision, the summary schedule must provide an explanation.</a:t>
            </a:r>
          </a:p>
          <a:p>
            <a:endParaRPr lang="en-US" dirty="0"/>
          </a:p>
        </p:txBody>
      </p:sp>
      <p:graphicFrame>
        <p:nvGraphicFramePr>
          <p:cNvPr id="6" name="Table 5">
            <a:extLst>
              <a:ext uri="{FF2B5EF4-FFF2-40B4-BE49-F238E27FC236}">
                <a16:creationId xmlns:a16="http://schemas.microsoft.com/office/drawing/2014/main" id="{44ACEB95-E836-4944-9B37-38659E9FEA43}"/>
              </a:ext>
            </a:extLst>
          </p:cNvPr>
          <p:cNvGraphicFramePr>
            <a:graphicFrameLocks noGrp="1"/>
          </p:cNvGraphicFramePr>
          <p:nvPr>
            <p:extLst>
              <p:ext uri="{D42A27DB-BD31-4B8C-83A1-F6EECF244321}">
                <p14:modId xmlns:p14="http://schemas.microsoft.com/office/powerpoint/2010/main" val="1922251069"/>
              </p:ext>
            </p:extLst>
          </p:nvPr>
        </p:nvGraphicFramePr>
        <p:xfrm>
          <a:off x="609600" y="3042590"/>
          <a:ext cx="6096000" cy="3496322"/>
        </p:xfrm>
        <a:graphic>
          <a:graphicData uri="http://schemas.openxmlformats.org/drawingml/2006/table">
            <a:tbl>
              <a:tblPr>
                <a:tableStyleId>{5C22544A-7EE6-4342-B048-85BDC9FD1C3A}</a:tableStyleId>
              </a:tblPr>
              <a:tblGrid>
                <a:gridCol w="1528469">
                  <a:extLst>
                    <a:ext uri="{9D8B030D-6E8A-4147-A177-3AD203B41FA5}">
                      <a16:colId xmlns:a16="http://schemas.microsoft.com/office/drawing/2014/main" val="1063761956"/>
                    </a:ext>
                  </a:extLst>
                </a:gridCol>
                <a:gridCol w="95342">
                  <a:extLst>
                    <a:ext uri="{9D8B030D-6E8A-4147-A177-3AD203B41FA5}">
                      <a16:colId xmlns:a16="http://schemas.microsoft.com/office/drawing/2014/main" val="1105388492"/>
                    </a:ext>
                  </a:extLst>
                </a:gridCol>
                <a:gridCol w="2556301">
                  <a:extLst>
                    <a:ext uri="{9D8B030D-6E8A-4147-A177-3AD203B41FA5}">
                      <a16:colId xmlns:a16="http://schemas.microsoft.com/office/drawing/2014/main" val="2314356880"/>
                    </a:ext>
                  </a:extLst>
                </a:gridCol>
                <a:gridCol w="137140">
                  <a:extLst>
                    <a:ext uri="{9D8B030D-6E8A-4147-A177-3AD203B41FA5}">
                      <a16:colId xmlns:a16="http://schemas.microsoft.com/office/drawing/2014/main" val="1124126855"/>
                    </a:ext>
                  </a:extLst>
                </a:gridCol>
                <a:gridCol w="572059">
                  <a:extLst>
                    <a:ext uri="{9D8B030D-6E8A-4147-A177-3AD203B41FA5}">
                      <a16:colId xmlns:a16="http://schemas.microsoft.com/office/drawing/2014/main" val="2843318080"/>
                    </a:ext>
                  </a:extLst>
                </a:gridCol>
                <a:gridCol w="62571">
                  <a:extLst>
                    <a:ext uri="{9D8B030D-6E8A-4147-A177-3AD203B41FA5}">
                      <a16:colId xmlns:a16="http://schemas.microsoft.com/office/drawing/2014/main" val="4214932003"/>
                    </a:ext>
                  </a:extLst>
                </a:gridCol>
                <a:gridCol w="572059">
                  <a:extLst>
                    <a:ext uri="{9D8B030D-6E8A-4147-A177-3AD203B41FA5}">
                      <a16:colId xmlns:a16="http://schemas.microsoft.com/office/drawing/2014/main" val="3134520077"/>
                    </a:ext>
                  </a:extLst>
                </a:gridCol>
                <a:gridCol w="572059">
                  <a:extLst>
                    <a:ext uri="{9D8B030D-6E8A-4147-A177-3AD203B41FA5}">
                      <a16:colId xmlns:a16="http://schemas.microsoft.com/office/drawing/2014/main" val="2772803804"/>
                    </a:ext>
                  </a:extLst>
                </a:gridCol>
              </a:tblGrid>
              <a:tr h="218561">
                <a:tc>
                  <a:txBody>
                    <a:bodyPr/>
                    <a:lstStyle/>
                    <a:p>
                      <a:pPr algn="ctr" fontAlgn="b"/>
                      <a:r>
                        <a:rPr lang="en-US" sz="900" u="none" strike="noStrike" dirty="0">
                          <a:effectLst/>
                        </a:rPr>
                        <a:t>Reference #</a:t>
                      </a:r>
                      <a:endParaRPr lang="en-US" sz="900" b="1" i="0" u="none" strike="noStrike" dirty="0">
                        <a:solidFill>
                          <a:srgbClr val="000000"/>
                        </a:solidFill>
                        <a:effectLst/>
                        <a:latin typeface="Georgia" panose="02040502050405020303" pitchFamily="18" charset="0"/>
                      </a:endParaRPr>
                    </a:p>
                  </a:txBody>
                  <a:tcPr marL="9525" marR="9525" marT="9525" marB="0" anchor="b"/>
                </a:tc>
                <a:tc>
                  <a:txBody>
                    <a:bodyPr/>
                    <a:lstStyle/>
                    <a:p>
                      <a:pPr algn="ctr" fontAlgn="b"/>
                      <a:endParaRPr lang="en-US" sz="900" b="1" i="0" u="none" strike="noStrike">
                        <a:solidFill>
                          <a:srgbClr val="000000"/>
                        </a:solidFill>
                        <a:effectLst/>
                        <a:latin typeface="Georgia" panose="02040502050405020303" pitchFamily="18" charset="0"/>
                      </a:endParaRPr>
                    </a:p>
                  </a:txBody>
                  <a:tcPr marL="9525" marR="9525" marT="9525" marB="0" anchor="b"/>
                </a:tc>
                <a:tc>
                  <a:txBody>
                    <a:bodyPr/>
                    <a:lstStyle/>
                    <a:p>
                      <a:pPr algn="ctr" fontAlgn="b"/>
                      <a:r>
                        <a:rPr lang="en-US" sz="900" u="none" strike="noStrike" dirty="0">
                          <a:effectLst/>
                        </a:rPr>
                        <a:t>Findings</a:t>
                      </a:r>
                      <a:endParaRPr lang="en-US" sz="900" b="1" i="0" u="none" strike="noStrike" dirty="0">
                        <a:solidFill>
                          <a:srgbClr val="000000"/>
                        </a:solidFill>
                        <a:effectLst/>
                        <a:latin typeface="Georgia" panose="02040502050405020303" pitchFamily="18" charset="0"/>
                      </a:endParaRPr>
                    </a:p>
                  </a:txBody>
                  <a:tcPr marL="9525" marR="9525" marT="9525" marB="0" anchor="b"/>
                </a:tc>
                <a:tc>
                  <a:txBody>
                    <a:bodyPr/>
                    <a:lstStyle/>
                    <a:p>
                      <a:pPr algn="ctr" fontAlgn="b"/>
                      <a:endParaRPr lang="en-US" sz="900" b="1" i="0" u="none" strike="noStrike">
                        <a:solidFill>
                          <a:srgbClr val="000000"/>
                        </a:solidFill>
                        <a:effectLst/>
                        <a:latin typeface="Georgia" panose="02040502050405020303" pitchFamily="18" charset="0"/>
                      </a:endParaRPr>
                    </a:p>
                  </a:txBody>
                  <a:tcPr marL="9525" marR="9525" marT="9525" marB="0" anchor="b"/>
                </a:tc>
                <a:tc>
                  <a:txBody>
                    <a:bodyPr/>
                    <a:lstStyle/>
                    <a:p>
                      <a:pPr algn="ctr" fontAlgn="b"/>
                      <a:r>
                        <a:rPr lang="en-US" sz="900" u="none" strike="noStrike" dirty="0">
                          <a:effectLst/>
                        </a:rPr>
                        <a:t>Status of Findings</a:t>
                      </a:r>
                      <a:endParaRPr lang="en-US" sz="900" b="1" i="0" u="none" strike="noStrike" dirty="0">
                        <a:solidFill>
                          <a:srgbClr val="000000"/>
                        </a:solidFill>
                        <a:effectLst/>
                        <a:latin typeface="Georgia" panose="02040502050405020303" pitchFamily="18" charset="0"/>
                      </a:endParaRPr>
                    </a:p>
                  </a:txBody>
                  <a:tcPr marL="9525" marR="9525" marT="9525" marB="0" anchor="b"/>
                </a:tc>
                <a:tc>
                  <a:txBody>
                    <a:bodyPr/>
                    <a:lstStyle/>
                    <a:p>
                      <a:pPr algn="ctr" fontAlgn="b"/>
                      <a:endParaRPr lang="en-US" sz="900" b="1" i="0" u="none" strike="noStrike">
                        <a:solidFill>
                          <a:srgbClr val="000000"/>
                        </a:solidFill>
                        <a:effectLst/>
                        <a:latin typeface="Georgia" panose="02040502050405020303" pitchFamily="18" charset="0"/>
                      </a:endParaRPr>
                    </a:p>
                  </a:txBody>
                  <a:tcPr marL="9525" marR="9525" marT="9525" marB="0" anchor="b"/>
                </a:tc>
                <a:tc>
                  <a:txBody>
                    <a:bodyPr/>
                    <a:lstStyle/>
                    <a:p>
                      <a:pPr algn="ctr" fontAlgn="b"/>
                      <a:r>
                        <a:rPr lang="en-US" sz="900" u="none" strike="noStrike" dirty="0">
                          <a:effectLst/>
                        </a:rPr>
                        <a:t>Type of Finding*</a:t>
                      </a:r>
                      <a:endParaRPr lang="en-US" sz="900" b="1" i="0" u="none" strike="noStrike" dirty="0">
                        <a:solidFill>
                          <a:srgbClr val="000000"/>
                        </a:solidFill>
                        <a:effectLst/>
                        <a:latin typeface="Georgia" panose="02040502050405020303" pitchFamily="18"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09719592"/>
                  </a:ext>
                </a:extLst>
              </a:tr>
              <a:tr h="71342">
                <a:tc>
                  <a:txBody>
                    <a:bodyPr/>
                    <a:lstStyle/>
                    <a:p>
                      <a:pPr algn="l" fontAlgn="b"/>
                      <a:r>
                        <a:rPr lang="en-US" sz="900" u="none" strike="noStrike">
                          <a:effectLst/>
                        </a:rPr>
                        <a:t>PRIOR </a:t>
                      </a:r>
                      <a:r>
                        <a:rPr lang="en-US" sz="900" u="none" strike="noStrike" dirty="0">
                          <a:effectLst/>
                        </a:rPr>
                        <a:t>YEAR</a:t>
                      </a:r>
                      <a:endParaRPr lang="en-US" sz="900" b="1" i="0" u="none" strike="noStrike" dirty="0">
                        <a:solidFill>
                          <a:srgbClr val="000000"/>
                        </a:solidFill>
                        <a:effectLst/>
                        <a:latin typeface="Georgia" panose="02040502050405020303" pitchFamily="18" charset="0"/>
                      </a:endParaRPr>
                    </a:p>
                  </a:txBody>
                  <a:tcPr marL="9525" marR="9525" marT="9525" marB="0" anchor="b"/>
                </a:tc>
                <a:tc>
                  <a:txBody>
                    <a:bodyPr/>
                    <a:lstStyle/>
                    <a:p>
                      <a:pPr algn="l" fontAlgn="b"/>
                      <a:endParaRPr lang="en-US" sz="900" b="0" i="0" u="none" strike="noStrike">
                        <a:solidFill>
                          <a:srgbClr val="000000"/>
                        </a:solidFill>
                        <a:effectLst/>
                        <a:latin typeface="Georgia" panose="02040502050405020303" pitchFamily="18" charset="0"/>
                      </a:endParaRPr>
                    </a:p>
                  </a:txBody>
                  <a:tcPr marL="9525" marR="9525" marT="9525" marB="0" anchor="b"/>
                </a:tc>
                <a:tc>
                  <a:txBody>
                    <a:bodyPr/>
                    <a:lstStyle/>
                    <a:p>
                      <a:pPr algn="l" fontAlgn="b"/>
                      <a:endParaRPr lang="en-US" sz="900" b="1" i="0" u="none" strike="noStrike">
                        <a:solidFill>
                          <a:srgbClr val="000000"/>
                        </a:solidFill>
                        <a:effectLst/>
                        <a:latin typeface="Georgia" panose="02040502050405020303" pitchFamily="18" charset="0"/>
                      </a:endParaRPr>
                    </a:p>
                  </a:txBody>
                  <a:tcPr marL="9525" marR="9525" marT="9525" marB="0" anchor="b"/>
                </a:tc>
                <a:tc>
                  <a:txBody>
                    <a:bodyPr/>
                    <a:lstStyle/>
                    <a:p>
                      <a:pPr algn="l" fontAlgn="b"/>
                      <a:endParaRPr lang="en-US" sz="900" b="0" i="0" u="none" strike="noStrike">
                        <a:solidFill>
                          <a:srgbClr val="000000"/>
                        </a:solidFill>
                        <a:effectLst/>
                        <a:latin typeface="Georgia" panose="02040502050405020303" pitchFamily="18" charset="0"/>
                      </a:endParaRPr>
                    </a:p>
                  </a:txBody>
                  <a:tcPr marL="9525" marR="9525" marT="9525" marB="0" anchor="b"/>
                </a:tc>
                <a:tc>
                  <a:txBody>
                    <a:bodyPr/>
                    <a:lstStyle/>
                    <a:p>
                      <a:pPr algn="l" fontAlgn="b"/>
                      <a:endParaRPr lang="en-US" sz="900" b="0" i="0" u="none" strike="noStrike">
                        <a:solidFill>
                          <a:srgbClr val="000000"/>
                        </a:solidFill>
                        <a:effectLst/>
                        <a:latin typeface="Georgia" panose="02040502050405020303" pitchFamily="18" charset="0"/>
                      </a:endParaRPr>
                    </a:p>
                  </a:txBody>
                  <a:tcPr marL="9525" marR="9525" marT="9525" marB="0" anchor="b"/>
                </a:tc>
                <a:tc>
                  <a:txBody>
                    <a:bodyPr/>
                    <a:lstStyle/>
                    <a:p>
                      <a:pPr algn="l" fontAlgn="b"/>
                      <a:endParaRPr lang="en-US" sz="900" b="0" i="0" u="none" strike="noStrike">
                        <a:solidFill>
                          <a:srgbClr val="000000"/>
                        </a:solidFill>
                        <a:effectLst/>
                        <a:latin typeface="Georgia" panose="02040502050405020303" pitchFamily="18" charset="0"/>
                      </a:endParaRPr>
                    </a:p>
                  </a:txBody>
                  <a:tcPr marL="9525" marR="9525" marT="9525" marB="0" anchor="b"/>
                </a:tc>
                <a:tc>
                  <a:txBody>
                    <a:bodyPr/>
                    <a:lstStyle/>
                    <a:p>
                      <a:pPr algn="l" fontAlgn="b"/>
                      <a:endParaRPr lang="en-US" sz="900" b="0" i="0" u="none" strike="noStrike">
                        <a:solidFill>
                          <a:srgbClr val="000000"/>
                        </a:solidFill>
                        <a:effectLst/>
                        <a:latin typeface="Georgia" panose="02040502050405020303" pitchFamily="18"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58237119"/>
                  </a:ext>
                </a:extLst>
              </a:tr>
              <a:tr h="136417">
                <a:tc>
                  <a:txBody>
                    <a:bodyPr/>
                    <a:lstStyle/>
                    <a:p>
                      <a:pPr algn="l" fontAlgn="t"/>
                      <a:r>
                        <a:rPr lang="en-US" sz="900" u="none" strike="noStrike">
                          <a:effectLst/>
                        </a:rPr>
                        <a:t>2016-001</a:t>
                      </a:r>
                      <a:endParaRPr lang="en-US" sz="900" b="1" i="0" u="none" strike="noStrike">
                        <a:solidFill>
                          <a:srgbClr val="000000"/>
                        </a:solidFill>
                        <a:effectLst/>
                        <a:latin typeface="Georgia" panose="02040502050405020303" pitchFamily="18" charset="0"/>
                      </a:endParaRPr>
                    </a:p>
                  </a:txBody>
                  <a:tcPr marL="9525" marR="9525" marT="9525" marB="0"/>
                </a:tc>
                <a:tc>
                  <a:txBody>
                    <a:bodyPr/>
                    <a:lstStyle/>
                    <a:p>
                      <a:pPr algn="l" fontAlgn="t"/>
                      <a:endParaRPr lang="en-US" sz="900" b="1" i="0" u="none" strike="noStrike">
                        <a:solidFill>
                          <a:srgbClr val="000000"/>
                        </a:solidFill>
                        <a:effectLst/>
                        <a:latin typeface="Georgia" panose="02040502050405020303" pitchFamily="18" charset="0"/>
                      </a:endParaRPr>
                    </a:p>
                  </a:txBody>
                  <a:tcPr marL="9525" marR="9525" marT="9525" marB="0"/>
                </a:tc>
                <a:tc>
                  <a:txBody>
                    <a:bodyPr/>
                    <a:lstStyle/>
                    <a:p>
                      <a:pPr algn="l" fontAlgn="t"/>
                      <a:r>
                        <a:rPr lang="en-US" sz="900" u="none" strike="noStrike" dirty="0">
                          <a:effectLst/>
                        </a:rPr>
                        <a:t>Disposition of Property</a:t>
                      </a:r>
                      <a:endParaRPr lang="en-US" sz="900" b="1" i="0" u="none" strike="noStrike" dirty="0">
                        <a:solidFill>
                          <a:srgbClr val="000000"/>
                        </a:solidFill>
                        <a:effectLst/>
                        <a:latin typeface="Georgia" panose="02040502050405020303" pitchFamily="18" charset="0"/>
                      </a:endParaRPr>
                    </a:p>
                  </a:txBody>
                  <a:tcPr marL="9525" marR="9525" marT="9525" marB="0"/>
                </a:tc>
                <a:tc>
                  <a:txBody>
                    <a:bodyPr/>
                    <a:lstStyle/>
                    <a:p>
                      <a:pPr algn="l" fontAlgn="b"/>
                      <a:endParaRPr lang="en-US" sz="900" b="1" i="0" u="none" strike="noStrike">
                        <a:solidFill>
                          <a:srgbClr val="000000"/>
                        </a:solidFill>
                        <a:effectLst/>
                        <a:latin typeface="Georgia" panose="02040502050405020303" pitchFamily="18" charset="0"/>
                      </a:endParaRPr>
                    </a:p>
                  </a:txBody>
                  <a:tcPr marL="9525" marR="9525" marT="9525" marB="0" anchor="b"/>
                </a:tc>
                <a:tc>
                  <a:txBody>
                    <a:bodyPr/>
                    <a:lstStyle/>
                    <a:p>
                      <a:pPr algn="ctr" fontAlgn="t"/>
                      <a:r>
                        <a:rPr lang="en-US" sz="900" u="none" strike="noStrike">
                          <a:effectLst/>
                        </a:rPr>
                        <a:t>Resolved</a:t>
                      </a:r>
                      <a:endParaRPr lang="en-US" sz="900" b="1" i="0" u="none" strike="noStrike">
                        <a:solidFill>
                          <a:srgbClr val="000000"/>
                        </a:solidFill>
                        <a:effectLst/>
                        <a:latin typeface="Georgia" panose="02040502050405020303" pitchFamily="18" charset="0"/>
                      </a:endParaRPr>
                    </a:p>
                  </a:txBody>
                  <a:tcPr marL="9525" marR="9525" marT="9525" marB="0"/>
                </a:tc>
                <a:tc>
                  <a:txBody>
                    <a:bodyPr/>
                    <a:lstStyle/>
                    <a:p>
                      <a:pPr algn="ctr" fontAlgn="b"/>
                      <a:endParaRPr lang="en-US" sz="900" b="1" i="0" u="none" strike="noStrike">
                        <a:solidFill>
                          <a:srgbClr val="000000"/>
                        </a:solidFill>
                        <a:effectLst/>
                        <a:latin typeface="Georgia" panose="02040502050405020303" pitchFamily="18" charset="0"/>
                      </a:endParaRPr>
                    </a:p>
                  </a:txBody>
                  <a:tcPr marL="9525" marR="9525" marT="9525" marB="0" anchor="b"/>
                </a:tc>
                <a:tc>
                  <a:txBody>
                    <a:bodyPr/>
                    <a:lstStyle/>
                    <a:p>
                      <a:pPr algn="ctr" fontAlgn="b"/>
                      <a:r>
                        <a:rPr lang="en-US" sz="900" u="none" strike="noStrike">
                          <a:effectLst/>
                        </a:rPr>
                        <a:t>G</a:t>
                      </a:r>
                      <a:endParaRPr lang="en-US" sz="900" b="1" i="0" u="none" strike="noStrike">
                        <a:solidFill>
                          <a:srgbClr val="000000"/>
                        </a:solidFill>
                        <a:effectLst/>
                        <a:latin typeface="Georgia" panose="02040502050405020303" pitchFamily="18"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11333214"/>
                  </a:ext>
                </a:extLst>
              </a:tr>
              <a:tr h="218561">
                <a:tc>
                  <a:txBody>
                    <a:bodyPr/>
                    <a:lstStyle/>
                    <a:p>
                      <a:pPr algn="l" fontAlgn="ctr"/>
                      <a:r>
                        <a:rPr lang="en-US" sz="900" u="none" strike="noStrike">
                          <a:effectLst/>
                        </a:rPr>
                        <a:t>2016-002</a:t>
                      </a:r>
                      <a:endParaRPr lang="en-US" sz="900" b="0" i="0" u="none" strike="noStrike">
                        <a:solidFill>
                          <a:srgbClr val="000000"/>
                        </a:solidFill>
                        <a:effectLst/>
                        <a:latin typeface="Georgia" panose="02040502050405020303" pitchFamily="18" charset="0"/>
                      </a:endParaRPr>
                    </a:p>
                  </a:txBody>
                  <a:tcPr marL="9525" marR="9525" marT="9525" marB="0" anchor="ctr"/>
                </a:tc>
                <a:tc>
                  <a:txBody>
                    <a:bodyPr/>
                    <a:lstStyle/>
                    <a:p>
                      <a:pPr algn="l" fontAlgn="ctr"/>
                      <a:endParaRPr lang="en-US" sz="900" b="0" i="0" u="none" strike="noStrike">
                        <a:solidFill>
                          <a:srgbClr val="000000"/>
                        </a:solidFill>
                        <a:effectLst/>
                        <a:latin typeface="Georgia" panose="02040502050405020303" pitchFamily="18" charset="0"/>
                      </a:endParaRPr>
                    </a:p>
                  </a:txBody>
                  <a:tcPr marL="9525" marR="9525" marT="9525" marB="0" anchor="ctr"/>
                </a:tc>
                <a:tc>
                  <a:txBody>
                    <a:bodyPr/>
                    <a:lstStyle/>
                    <a:p>
                      <a:pPr algn="l" fontAlgn="ctr"/>
                      <a:r>
                        <a:rPr lang="en-US" sz="900" u="none" strike="noStrike">
                          <a:effectLst/>
                        </a:rPr>
                        <a:t>Chief Procurement Officer Certification</a:t>
                      </a:r>
                      <a:endParaRPr lang="en-US" sz="900" b="0" i="0" u="none" strike="noStrike">
                        <a:solidFill>
                          <a:srgbClr val="000000"/>
                        </a:solidFill>
                        <a:effectLst/>
                        <a:latin typeface="Georgia" panose="02040502050405020303" pitchFamily="18" charset="0"/>
                      </a:endParaRPr>
                    </a:p>
                  </a:txBody>
                  <a:tcPr marL="9525" marR="9525" marT="9525" marB="0" anchor="ctr"/>
                </a:tc>
                <a:tc>
                  <a:txBody>
                    <a:bodyPr/>
                    <a:lstStyle/>
                    <a:p>
                      <a:pPr algn="l" fontAlgn="b"/>
                      <a:endParaRPr lang="en-US" sz="900" b="0" i="0" u="none" strike="noStrike">
                        <a:solidFill>
                          <a:srgbClr val="000000"/>
                        </a:solidFill>
                        <a:effectLst/>
                        <a:latin typeface="Georgia" panose="02040502050405020303" pitchFamily="18" charset="0"/>
                      </a:endParaRPr>
                    </a:p>
                  </a:txBody>
                  <a:tcPr marL="9525" marR="9525" marT="9525" marB="0" anchor="b"/>
                </a:tc>
                <a:tc>
                  <a:txBody>
                    <a:bodyPr/>
                    <a:lstStyle/>
                    <a:p>
                      <a:pPr algn="ctr" fontAlgn="t"/>
                      <a:r>
                        <a:rPr lang="en-US" sz="900" u="none" strike="noStrike" dirty="0">
                          <a:effectLst/>
                        </a:rPr>
                        <a:t>Modified/ Repeated</a:t>
                      </a:r>
                      <a:endParaRPr lang="en-US" sz="900" b="0" i="0" u="none" strike="noStrike" dirty="0">
                        <a:solidFill>
                          <a:srgbClr val="000000"/>
                        </a:solidFill>
                        <a:effectLst/>
                        <a:latin typeface="Georgia" panose="02040502050405020303" pitchFamily="18" charset="0"/>
                      </a:endParaRPr>
                    </a:p>
                  </a:txBody>
                  <a:tcPr marL="9525" marR="9525" marT="9525" marB="0"/>
                </a:tc>
                <a:tc>
                  <a:txBody>
                    <a:bodyPr/>
                    <a:lstStyle/>
                    <a:p>
                      <a:pPr algn="l" fontAlgn="b"/>
                      <a:endParaRPr lang="en-US" sz="900" b="0" i="0" u="none" strike="noStrike">
                        <a:solidFill>
                          <a:srgbClr val="000000"/>
                        </a:solidFill>
                        <a:effectLst/>
                        <a:latin typeface="Georgia" panose="02040502050405020303" pitchFamily="18" charset="0"/>
                      </a:endParaRPr>
                    </a:p>
                  </a:txBody>
                  <a:tcPr marL="9525" marR="9525" marT="9525" marB="0" anchor="b"/>
                </a:tc>
                <a:tc>
                  <a:txBody>
                    <a:bodyPr/>
                    <a:lstStyle/>
                    <a:p>
                      <a:pPr algn="ctr" fontAlgn="ctr"/>
                      <a:r>
                        <a:rPr lang="en-US" sz="900" u="none" strike="noStrike">
                          <a:effectLst/>
                        </a:rPr>
                        <a:t>G</a:t>
                      </a:r>
                      <a:endParaRPr lang="en-US" sz="900" b="0" i="0" u="none" strike="noStrike">
                        <a:solidFill>
                          <a:srgbClr val="000000"/>
                        </a:solidFill>
                        <a:effectLst/>
                        <a:latin typeface="Georgia" panose="02040502050405020303" pitchFamily="18" charset="0"/>
                      </a:endParaRPr>
                    </a:p>
                  </a:txBody>
                  <a:tcPr marL="9525" marR="9525" marT="9525" marB="0" anchor="ct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68128718"/>
                  </a:ext>
                </a:extLst>
              </a:tr>
              <a:tr h="136417">
                <a:tc>
                  <a:txBody>
                    <a:bodyPr/>
                    <a:lstStyle/>
                    <a:p>
                      <a:pPr algn="l" fontAlgn="b"/>
                      <a:endParaRPr lang="en-US" sz="900" b="1" i="0" u="none" strike="noStrike">
                        <a:solidFill>
                          <a:srgbClr val="000000"/>
                        </a:solidFill>
                        <a:effectLst/>
                        <a:latin typeface="Georgia" panose="02040502050405020303" pitchFamily="18" charset="0"/>
                      </a:endParaRPr>
                    </a:p>
                  </a:txBody>
                  <a:tcPr marL="9525" marR="9525" marT="9525" marB="0" anchor="b"/>
                </a:tc>
                <a:tc>
                  <a:txBody>
                    <a:bodyPr/>
                    <a:lstStyle/>
                    <a:p>
                      <a:pPr algn="l" fontAlgn="b"/>
                      <a:endParaRPr lang="en-US" sz="900" b="0" i="0" u="none" strike="noStrike">
                        <a:solidFill>
                          <a:srgbClr val="000000"/>
                        </a:solidFill>
                        <a:effectLst/>
                        <a:latin typeface="Georgia" panose="02040502050405020303" pitchFamily="18" charset="0"/>
                      </a:endParaRPr>
                    </a:p>
                  </a:txBody>
                  <a:tcPr marL="9525" marR="9525" marT="9525" marB="0" anchor="b"/>
                </a:tc>
                <a:tc>
                  <a:txBody>
                    <a:bodyPr/>
                    <a:lstStyle/>
                    <a:p>
                      <a:pPr algn="l" fontAlgn="b"/>
                      <a:endParaRPr lang="en-US" sz="900" b="1" i="0" u="none" strike="noStrike">
                        <a:solidFill>
                          <a:srgbClr val="000000"/>
                        </a:solidFill>
                        <a:effectLst/>
                        <a:latin typeface="Georgia" panose="02040502050405020303" pitchFamily="18" charset="0"/>
                      </a:endParaRPr>
                    </a:p>
                  </a:txBody>
                  <a:tcPr marL="9525" marR="9525" marT="9525" marB="0" anchor="b"/>
                </a:tc>
                <a:tc>
                  <a:txBody>
                    <a:bodyPr/>
                    <a:lstStyle/>
                    <a:p>
                      <a:pPr algn="l" fontAlgn="b"/>
                      <a:endParaRPr lang="en-US" sz="900" b="0" i="0" u="none" strike="noStrike">
                        <a:solidFill>
                          <a:srgbClr val="000000"/>
                        </a:solidFill>
                        <a:effectLst/>
                        <a:latin typeface="Georgia" panose="02040502050405020303" pitchFamily="18" charset="0"/>
                      </a:endParaRPr>
                    </a:p>
                  </a:txBody>
                  <a:tcPr marL="9525" marR="9525" marT="9525" marB="0" anchor="b"/>
                </a:tc>
                <a:tc>
                  <a:txBody>
                    <a:bodyPr/>
                    <a:lstStyle/>
                    <a:p>
                      <a:pPr algn="ctr" fontAlgn="t"/>
                      <a:endParaRPr lang="en-US" sz="900" b="1" i="0" u="none" strike="noStrike">
                        <a:solidFill>
                          <a:srgbClr val="000000"/>
                        </a:solidFill>
                        <a:effectLst/>
                        <a:latin typeface="Georgia" panose="02040502050405020303" pitchFamily="18" charset="0"/>
                      </a:endParaRPr>
                    </a:p>
                  </a:txBody>
                  <a:tcPr marL="9525" marR="9525" marT="9525" marB="0"/>
                </a:tc>
                <a:tc>
                  <a:txBody>
                    <a:bodyPr/>
                    <a:lstStyle/>
                    <a:p>
                      <a:pPr algn="l" fontAlgn="b"/>
                      <a:endParaRPr lang="en-US" sz="900" b="0" i="0" u="none" strike="noStrike">
                        <a:solidFill>
                          <a:srgbClr val="000000"/>
                        </a:solidFill>
                        <a:effectLst/>
                        <a:latin typeface="Georgia" panose="02040502050405020303" pitchFamily="18" charset="0"/>
                      </a:endParaRPr>
                    </a:p>
                  </a:txBody>
                  <a:tcPr marL="9525" marR="9525" marT="9525" marB="0" anchor="b"/>
                </a:tc>
                <a:tc>
                  <a:txBody>
                    <a:bodyPr/>
                    <a:lstStyle/>
                    <a:p>
                      <a:pPr algn="ctr" fontAlgn="b"/>
                      <a:endParaRPr lang="en-US" sz="900" b="0" i="0" u="none" strike="noStrike">
                        <a:solidFill>
                          <a:srgbClr val="000000"/>
                        </a:solidFill>
                        <a:effectLst/>
                        <a:latin typeface="Georgia" panose="02040502050405020303" pitchFamily="18"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53302289"/>
                  </a:ext>
                </a:extLst>
              </a:tr>
              <a:tr h="136417">
                <a:tc>
                  <a:txBody>
                    <a:bodyPr/>
                    <a:lstStyle/>
                    <a:p>
                      <a:pPr algn="l" fontAlgn="b"/>
                      <a:r>
                        <a:rPr lang="en-US" sz="900" u="none" strike="noStrike">
                          <a:effectLst/>
                        </a:rPr>
                        <a:t>CURRENT YEAR</a:t>
                      </a:r>
                      <a:endParaRPr lang="en-US" sz="900" b="1" i="0" u="none" strike="noStrike">
                        <a:solidFill>
                          <a:srgbClr val="000000"/>
                        </a:solidFill>
                        <a:effectLst/>
                        <a:latin typeface="Georgia" panose="02040502050405020303" pitchFamily="18" charset="0"/>
                      </a:endParaRPr>
                    </a:p>
                  </a:txBody>
                  <a:tcPr marL="9525" marR="9525" marT="9525" marB="0" anchor="b"/>
                </a:tc>
                <a:tc>
                  <a:txBody>
                    <a:bodyPr/>
                    <a:lstStyle/>
                    <a:p>
                      <a:pPr algn="l" fontAlgn="b"/>
                      <a:endParaRPr lang="en-US" sz="900" b="0" i="0" u="none" strike="noStrike">
                        <a:solidFill>
                          <a:srgbClr val="000000"/>
                        </a:solidFill>
                        <a:effectLst/>
                        <a:latin typeface="Georgia" panose="02040502050405020303" pitchFamily="18" charset="0"/>
                      </a:endParaRPr>
                    </a:p>
                  </a:txBody>
                  <a:tcPr marL="9525" marR="9525" marT="9525" marB="0" anchor="b"/>
                </a:tc>
                <a:tc>
                  <a:txBody>
                    <a:bodyPr/>
                    <a:lstStyle/>
                    <a:p>
                      <a:pPr algn="l" fontAlgn="b"/>
                      <a:endParaRPr lang="en-US" sz="900" b="0" i="0" u="none" strike="noStrike" dirty="0">
                        <a:solidFill>
                          <a:srgbClr val="000000"/>
                        </a:solidFill>
                        <a:effectLst/>
                        <a:latin typeface="Georgia" panose="02040502050405020303" pitchFamily="18" charset="0"/>
                      </a:endParaRPr>
                    </a:p>
                  </a:txBody>
                  <a:tcPr marL="9525" marR="9525" marT="9525" marB="0" anchor="b"/>
                </a:tc>
                <a:tc>
                  <a:txBody>
                    <a:bodyPr/>
                    <a:lstStyle/>
                    <a:p>
                      <a:pPr algn="l" fontAlgn="b"/>
                      <a:endParaRPr lang="en-US" sz="900" b="0" i="0" u="none" strike="noStrike">
                        <a:solidFill>
                          <a:srgbClr val="000000"/>
                        </a:solidFill>
                        <a:effectLst/>
                        <a:latin typeface="Georgia" panose="02040502050405020303" pitchFamily="18" charset="0"/>
                      </a:endParaRPr>
                    </a:p>
                  </a:txBody>
                  <a:tcPr marL="9525" marR="9525" marT="9525" marB="0" anchor="b"/>
                </a:tc>
                <a:tc>
                  <a:txBody>
                    <a:bodyPr/>
                    <a:lstStyle/>
                    <a:p>
                      <a:pPr algn="l" fontAlgn="b"/>
                      <a:endParaRPr lang="en-US" sz="900" b="0" i="0" u="none" strike="noStrike">
                        <a:solidFill>
                          <a:srgbClr val="000000"/>
                        </a:solidFill>
                        <a:effectLst/>
                        <a:latin typeface="Georgia" panose="02040502050405020303" pitchFamily="18" charset="0"/>
                      </a:endParaRPr>
                    </a:p>
                  </a:txBody>
                  <a:tcPr marL="9525" marR="9525" marT="9525" marB="0" anchor="b"/>
                </a:tc>
                <a:tc>
                  <a:txBody>
                    <a:bodyPr/>
                    <a:lstStyle/>
                    <a:p>
                      <a:pPr algn="l" fontAlgn="b"/>
                      <a:endParaRPr lang="en-US" sz="900" b="0" i="0" u="none" strike="noStrike">
                        <a:solidFill>
                          <a:srgbClr val="000000"/>
                        </a:solidFill>
                        <a:effectLst/>
                        <a:latin typeface="Georgia" panose="02040502050405020303" pitchFamily="18" charset="0"/>
                      </a:endParaRPr>
                    </a:p>
                  </a:txBody>
                  <a:tcPr marL="9525" marR="9525" marT="9525" marB="0" anchor="b"/>
                </a:tc>
                <a:tc>
                  <a:txBody>
                    <a:bodyPr/>
                    <a:lstStyle/>
                    <a:p>
                      <a:pPr algn="l" fontAlgn="b"/>
                      <a:endParaRPr lang="en-US" sz="900" b="0" i="0" u="none" strike="noStrike">
                        <a:solidFill>
                          <a:srgbClr val="000000"/>
                        </a:solidFill>
                        <a:effectLst/>
                        <a:latin typeface="Georgia" panose="02040502050405020303" pitchFamily="18"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00842081"/>
                  </a:ext>
                </a:extLst>
              </a:tr>
              <a:tr h="136417">
                <a:tc>
                  <a:txBody>
                    <a:bodyPr/>
                    <a:lstStyle/>
                    <a:p>
                      <a:pPr algn="l" fontAlgn="b"/>
                      <a:r>
                        <a:rPr lang="en-US" sz="900" u="none" strike="noStrike">
                          <a:effectLst/>
                        </a:rPr>
                        <a:t>None</a:t>
                      </a:r>
                      <a:endParaRPr lang="en-US" sz="900" b="0" i="0" u="none" strike="noStrike">
                        <a:solidFill>
                          <a:srgbClr val="000000"/>
                        </a:solidFill>
                        <a:effectLst/>
                        <a:latin typeface="Georgia" panose="02040502050405020303" pitchFamily="18"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82838737"/>
                  </a:ext>
                </a:extLst>
              </a:tr>
              <a:tr h="136417">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66114441"/>
                  </a:ext>
                </a:extLst>
              </a:tr>
              <a:tr h="136417">
                <a:tc>
                  <a:txBody>
                    <a:bodyPr/>
                    <a:lstStyle/>
                    <a:p>
                      <a:pPr algn="l" fontAlgn="b"/>
                      <a:endParaRPr lang="en-US" sz="900" b="0" i="0" u="none" strike="noStrike">
                        <a:solidFill>
                          <a:srgbClr val="000000"/>
                        </a:solidFill>
                        <a:effectLst/>
                        <a:latin typeface="Georgia" panose="02040502050405020303" pitchFamily="18" charset="0"/>
                      </a:endParaRPr>
                    </a:p>
                  </a:txBody>
                  <a:tcPr marL="9525" marR="9525" marT="9525" marB="0" anchor="b"/>
                </a:tc>
                <a:tc>
                  <a:txBody>
                    <a:bodyPr/>
                    <a:lstStyle/>
                    <a:p>
                      <a:pPr algn="l" fontAlgn="b"/>
                      <a:endParaRPr lang="en-US" sz="900" b="0" i="0" u="none" strike="noStrike">
                        <a:solidFill>
                          <a:srgbClr val="000000"/>
                        </a:solidFill>
                        <a:effectLst/>
                        <a:latin typeface="Georgia" panose="02040502050405020303" pitchFamily="18" charset="0"/>
                      </a:endParaRPr>
                    </a:p>
                  </a:txBody>
                  <a:tcPr marL="9525" marR="9525" marT="9525" marB="0" anchor="b"/>
                </a:tc>
                <a:tc>
                  <a:txBody>
                    <a:bodyPr/>
                    <a:lstStyle/>
                    <a:p>
                      <a:pPr algn="l" fontAlgn="b"/>
                      <a:endParaRPr lang="en-US" sz="900" b="0" i="0" u="none" strike="noStrike">
                        <a:solidFill>
                          <a:srgbClr val="000000"/>
                        </a:solidFill>
                        <a:effectLst/>
                        <a:latin typeface="Georgia" panose="02040502050405020303" pitchFamily="18" charset="0"/>
                      </a:endParaRPr>
                    </a:p>
                  </a:txBody>
                  <a:tcPr marL="9525" marR="9525" marT="9525" marB="0" anchor="b"/>
                </a:tc>
                <a:tc>
                  <a:txBody>
                    <a:bodyPr/>
                    <a:lstStyle/>
                    <a:p>
                      <a:pPr algn="l" fontAlgn="b"/>
                      <a:endParaRPr lang="en-US" sz="900" b="0" i="0" u="none" strike="noStrike">
                        <a:solidFill>
                          <a:srgbClr val="000000"/>
                        </a:solidFill>
                        <a:effectLst/>
                        <a:latin typeface="Georgia" panose="02040502050405020303" pitchFamily="18" charset="0"/>
                      </a:endParaRPr>
                    </a:p>
                  </a:txBody>
                  <a:tcPr marL="9525" marR="9525" marT="9525" marB="0" anchor="b"/>
                </a:tc>
                <a:tc>
                  <a:txBody>
                    <a:bodyPr/>
                    <a:lstStyle/>
                    <a:p>
                      <a:pPr algn="ctr" fontAlgn="b"/>
                      <a:endParaRPr lang="en-US" sz="900" b="0" i="0" u="none" strike="noStrike">
                        <a:solidFill>
                          <a:srgbClr val="000000"/>
                        </a:solidFill>
                        <a:effectLst/>
                        <a:latin typeface="Georgia" panose="02040502050405020303" pitchFamily="18" charset="0"/>
                      </a:endParaRPr>
                    </a:p>
                  </a:txBody>
                  <a:tcPr marL="9525" marR="9525" marT="9525" marB="0" anchor="b"/>
                </a:tc>
                <a:tc>
                  <a:txBody>
                    <a:bodyPr/>
                    <a:lstStyle/>
                    <a:p>
                      <a:pPr algn="l" fontAlgn="b"/>
                      <a:endParaRPr lang="en-US" sz="900" b="0" i="0" u="none" strike="noStrike">
                        <a:solidFill>
                          <a:srgbClr val="000000"/>
                        </a:solidFill>
                        <a:effectLst/>
                        <a:latin typeface="Georgia" panose="02040502050405020303" pitchFamily="18" charset="0"/>
                      </a:endParaRPr>
                    </a:p>
                  </a:txBody>
                  <a:tcPr marL="9525" marR="9525" marT="9525" marB="0" anchor="b"/>
                </a:tc>
                <a:tc>
                  <a:txBody>
                    <a:bodyPr/>
                    <a:lstStyle/>
                    <a:p>
                      <a:pPr algn="ctr" fontAlgn="b"/>
                      <a:endParaRPr lang="en-US" sz="900" b="0" i="0" u="none" strike="noStrike">
                        <a:solidFill>
                          <a:srgbClr val="000000"/>
                        </a:solidFill>
                        <a:effectLst/>
                        <a:latin typeface="Georgia" panose="02040502050405020303" pitchFamily="18"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29871951"/>
                  </a:ext>
                </a:extLst>
              </a:tr>
              <a:tr h="136417">
                <a:tc>
                  <a:txBody>
                    <a:bodyPr/>
                    <a:lstStyle/>
                    <a:p>
                      <a:pPr algn="l" fontAlgn="b"/>
                      <a:endParaRPr lang="en-US" sz="900" b="0" i="0" u="none" strike="noStrike">
                        <a:solidFill>
                          <a:srgbClr val="000000"/>
                        </a:solidFill>
                        <a:effectLst/>
                        <a:latin typeface="Georgia" panose="02040502050405020303" pitchFamily="18" charset="0"/>
                      </a:endParaRPr>
                    </a:p>
                  </a:txBody>
                  <a:tcPr marL="9525" marR="9525" marT="9525" marB="0" anchor="b"/>
                </a:tc>
                <a:tc>
                  <a:txBody>
                    <a:bodyPr/>
                    <a:lstStyle/>
                    <a:p>
                      <a:pPr algn="l" fontAlgn="b"/>
                      <a:endParaRPr lang="en-US" sz="900" b="0" i="0" u="none" strike="noStrike">
                        <a:solidFill>
                          <a:srgbClr val="000000"/>
                        </a:solidFill>
                        <a:effectLst/>
                        <a:latin typeface="Georgia" panose="02040502050405020303" pitchFamily="18" charset="0"/>
                      </a:endParaRPr>
                    </a:p>
                  </a:txBody>
                  <a:tcPr marL="9525" marR="9525" marT="9525" marB="0" anchor="b"/>
                </a:tc>
                <a:tc>
                  <a:txBody>
                    <a:bodyPr/>
                    <a:lstStyle/>
                    <a:p>
                      <a:pPr algn="l" fontAlgn="b"/>
                      <a:endParaRPr lang="en-US" sz="900" b="0" i="0" u="none" strike="noStrike">
                        <a:solidFill>
                          <a:srgbClr val="000000"/>
                        </a:solidFill>
                        <a:effectLst/>
                        <a:latin typeface="Georgia" panose="02040502050405020303" pitchFamily="18" charset="0"/>
                      </a:endParaRPr>
                    </a:p>
                  </a:txBody>
                  <a:tcPr marL="9525" marR="9525" marT="9525" marB="0" anchor="b"/>
                </a:tc>
                <a:tc>
                  <a:txBody>
                    <a:bodyPr/>
                    <a:lstStyle/>
                    <a:p>
                      <a:pPr algn="l" fontAlgn="b"/>
                      <a:endParaRPr lang="en-US" sz="900" b="0" i="0" u="none" strike="noStrike">
                        <a:solidFill>
                          <a:srgbClr val="000000"/>
                        </a:solidFill>
                        <a:effectLst/>
                        <a:latin typeface="Georgia" panose="02040502050405020303" pitchFamily="18" charset="0"/>
                      </a:endParaRPr>
                    </a:p>
                  </a:txBody>
                  <a:tcPr marL="9525" marR="9525" marT="9525" marB="0" anchor="b"/>
                </a:tc>
                <a:tc>
                  <a:txBody>
                    <a:bodyPr/>
                    <a:lstStyle/>
                    <a:p>
                      <a:pPr algn="l" fontAlgn="b"/>
                      <a:endParaRPr lang="en-US" sz="900" b="0" i="0" u="none" strike="noStrike">
                        <a:solidFill>
                          <a:srgbClr val="000000"/>
                        </a:solidFill>
                        <a:effectLst/>
                        <a:latin typeface="Georgia" panose="02040502050405020303" pitchFamily="18" charset="0"/>
                      </a:endParaRPr>
                    </a:p>
                  </a:txBody>
                  <a:tcPr marL="9525" marR="9525" marT="9525" marB="0" anchor="b"/>
                </a:tc>
                <a:tc>
                  <a:txBody>
                    <a:bodyPr/>
                    <a:lstStyle/>
                    <a:p>
                      <a:pPr algn="l" fontAlgn="b"/>
                      <a:endParaRPr lang="en-US" sz="900" b="0" i="0" u="none" strike="noStrike">
                        <a:solidFill>
                          <a:srgbClr val="000000"/>
                        </a:solidFill>
                        <a:effectLst/>
                        <a:latin typeface="Georgia" panose="02040502050405020303" pitchFamily="18" charset="0"/>
                      </a:endParaRPr>
                    </a:p>
                  </a:txBody>
                  <a:tcPr marL="9525" marR="9525" marT="9525" marB="0" anchor="b"/>
                </a:tc>
                <a:tc>
                  <a:txBody>
                    <a:bodyPr/>
                    <a:lstStyle/>
                    <a:p>
                      <a:pPr algn="l" fontAlgn="b"/>
                      <a:endParaRPr lang="en-US" sz="900" b="0" i="0" u="none" strike="noStrike">
                        <a:solidFill>
                          <a:srgbClr val="000000"/>
                        </a:solidFill>
                        <a:effectLst/>
                        <a:latin typeface="Georgia" panose="02040502050405020303" pitchFamily="18"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68557807"/>
                  </a:ext>
                </a:extLst>
              </a:tr>
              <a:tr h="136417">
                <a:tc gridSpan="2">
                  <a:txBody>
                    <a:bodyPr/>
                    <a:lstStyle/>
                    <a:p>
                      <a:pPr algn="l" fontAlgn="b"/>
                      <a:r>
                        <a:rPr lang="en-US" sz="900" u="none" strike="noStrike" dirty="0">
                          <a:effectLst/>
                        </a:rPr>
                        <a:t>* Legend for Type of Findings</a:t>
                      </a:r>
                      <a:endParaRPr lang="en-US" sz="900" b="0" i="0" u="none" strike="noStrike" dirty="0">
                        <a:solidFill>
                          <a:srgbClr val="000000"/>
                        </a:solidFill>
                        <a:effectLst/>
                        <a:latin typeface="Georgia" panose="02040502050405020303" pitchFamily="18" charset="0"/>
                      </a:endParaRPr>
                    </a:p>
                  </a:txBody>
                  <a:tcPr marL="9525" marR="9525" marT="9525" marB="0" anchor="b"/>
                </a:tc>
                <a:tc hMerge="1">
                  <a:txBody>
                    <a:bodyPr/>
                    <a:lstStyle/>
                    <a:p>
                      <a:endParaRPr lang="en-US"/>
                    </a:p>
                  </a:txBody>
                  <a:tcPr/>
                </a:tc>
                <a:tc>
                  <a:txBody>
                    <a:bodyPr/>
                    <a:lstStyle/>
                    <a:p>
                      <a:pPr algn="l" fontAlgn="b"/>
                      <a:endParaRPr lang="en-US" sz="900" b="0" i="0" u="none" strike="noStrike">
                        <a:solidFill>
                          <a:srgbClr val="000000"/>
                        </a:solidFill>
                        <a:effectLst/>
                        <a:latin typeface="Georgia" panose="02040502050405020303" pitchFamily="18" charset="0"/>
                      </a:endParaRPr>
                    </a:p>
                  </a:txBody>
                  <a:tcPr marL="9525" marR="9525" marT="9525" marB="0" anchor="b"/>
                </a:tc>
                <a:tc>
                  <a:txBody>
                    <a:bodyPr/>
                    <a:lstStyle/>
                    <a:p>
                      <a:pPr algn="l" fontAlgn="b"/>
                      <a:endParaRPr lang="en-US" sz="900" b="0" i="0" u="none" strike="noStrike">
                        <a:solidFill>
                          <a:srgbClr val="000000"/>
                        </a:solidFill>
                        <a:effectLst/>
                        <a:latin typeface="Georgia" panose="02040502050405020303" pitchFamily="18" charset="0"/>
                      </a:endParaRPr>
                    </a:p>
                  </a:txBody>
                  <a:tcPr marL="9525" marR="9525" marT="9525" marB="0" anchor="b"/>
                </a:tc>
                <a:tc>
                  <a:txBody>
                    <a:bodyPr/>
                    <a:lstStyle/>
                    <a:p>
                      <a:pPr algn="l" fontAlgn="b"/>
                      <a:endParaRPr lang="en-US" sz="900" b="0" i="0" u="none" strike="noStrike">
                        <a:solidFill>
                          <a:srgbClr val="000000"/>
                        </a:solidFill>
                        <a:effectLst/>
                        <a:latin typeface="Georgia" panose="02040502050405020303" pitchFamily="18" charset="0"/>
                      </a:endParaRPr>
                    </a:p>
                  </a:txBody>
                  <a:tcPr marL="9525" marR="9525" marT="9525" marB="0" anchor="b"/>
                </a:tc>
                <a:tc>
                  <a:txBody>
                    <a:bodyPr/>
                    <a:lstStyle/>
                    <a:p>
                      <a:pPr algn="l" fontAlgn="b"/>
                      <a:endParaRPr lang="en-US" sz="900" b="0" i="0" u="none" strike="noStrike">
                        <a:solidFill>
                          <a:srgbClr val="000000"/>
                        </a:solidFill>
                        <a:effectLst/>
                        <a:latin typeface="Georgia" panose="02040502050405020303" pitchFamily="18" charset="0"/>
                      </a:endParaRPr>
                    </a:p>
                  </a:txBody>
                  <a:tcPr marL="9525" marR="9525" marT="9525" marB="0" anchor="b"/>
                </a:tc>
                <a:tc>
                  <a:txBody>
                    <a:bodyPr/>
                    <a:lstStyle/>
                    <a:p>
                      <a:pPr algn="l" fontAlgn="b"/>
                      <a:endParaRPr lang="en-US" sz="900" b="0" i="0" u="none" strike="noStrike">
                        <a:solidFill>
                          <a:srgbClr val="000000"/>
                        </a:solidFill>
                        <a:effectLst/>
                        <a:latin typeface="Georgia" panose="02040502050405020303" pitchFamily="18"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46232199"/>
                  </a:ext>
                </a:extLst>
              </a:tr>
              <a:tr h="136417">
                <a:tc>
                  <a:txBody>
                    <a:bodyPr/>
                    <a:lstStyle/>
                    <a:p>
                      <a:pPr algn="r" fontAlgn="b"/>
                      <a:r>
                        <a:rPr lang="en-US" sz="900" u="none" strike="noStrike" dirty="0">
                          <a:effectLst/>
                        </a:rPr>
                        <a:t>A.</a:t>
                      </a:r>
                      <a:endParaRPr lang="en-US" sz="900" b="1" i="0" u="none" strike="noStrike" dirty="0">
                        <a:solidFill>
                          <a:srgbClr val="000000"/>
                        </a:solidFill>
                        <a:effectLst/>
                        <a:latin typeface="Georgia" panose="02040502050405020303" pitchFamily="18" charset="0"/>
                      </a:endParaRPr>
                    </a:p>
                  </a:txBody>
                  <a:tcPr marL="9525" marR="9525" marT="9525" marB="0" anchor="b"/>
                </a:tc>
                <a:tc gridSpan="5">
                  <a:txBody>
                    <a:bodyPr/>
                    <a:lstStyle/>
                    <a:p>
                      <a:pPr algn="l" fontAlgn="b"/>
                      <a:r>
                        <a:rPr lang="en-US" sz="900" u="none" strike="noStrike" dirty="0">
                          <a:effectLst/>
                        </a:rPr>
                        <a:t>Material Weakness in Internal Control Over Financial Reporting</a:t>
                      </a:r>
                      <a:endParaRPr lang="en-US" sz="900" b="0" i="0" u="none" strike="noStrike" dirty="0">
                        <a:solidFill>
                          <a:srgbClr val="000000"/>
                        </a:solidFill>
                        <a:effectLst/>
                        <a:latin typeface="Georgia" panose="02040502050405020303" pitchFamily="18"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71634891"/>
                  </a:ext>
                </a:extLst>
              </a:tr>
              <a:tr h="136417">
                <a:tc>
                  <a:txBody>
                    <a:bodyPr/>
                    <a:lstStyle/>
                    <a:p>
                      <a:pPr algn="r" fontAlgn="b"/>
                      <a:r>
                        <a:rPr lang="en-US" sz="900" u="none" strike="noStrike">
                          <a:effectLst/>
                        </a:rPr>
                        <a:t>B.</a:t>
                      </a:r>
                      <a:endParaRPr lang="en-US" sz="900" b="1" i="0" u="none" strike="noStrike">
                        <a:solidFill>
                          <a:srgbClr val="000000"/>
                        </a:solidFill>
                        <a:effectLst/>
                        <a:latin typeface="Georgia" panose="02040502050405020303" pitchFamily="18" charset="0"/>
                      </a:endParaRPr>
                    </a:p>
                  </a:txBody>
                  <a:tcPr marL="9525" marR="9525" marT="9525" marB="0" anchor="b"/>
                </a:tc>
                <a:tc gridSpan="6">
                  <a:txBody>
                    <a:bodyPr/>
                    <a:lstStyle/>
                    <a:p>
                      <a:pPr algn="l" fontAlgn="b"/>
                      <a:r>
                        <a:rPr lang="en-US" sz="900" u="none" strike="noStrike" dirty="0">
                          <a:effectLst/>
                        </a:rPr>
                        <a:t>Significant Deficiency in Internal Control Over Financial Reporting</a:t>
                      </a:r>
                      <a:endParaRPr lang="en-US" sz="900" b="0" i="0" u="none" strike="noStrike" dirty="0">
                        <a:solidFill>
                          <a:srgbClr val="000000"/>
                        </a:solidFill>
                        <a:effectLst/>
                        <a:latin typeface="Georgia" panose="02040502050405020303" pitchFamily="18"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99304186"/>
                  </a:ext>
                </a:extLst>
              </a:tr>
              <a:tr h="136417">
                <a:tc>
                  <a:txBody>
                    <a:bodyPr/>
                    <a:lstStyle/>
                    <a:p>
                      <a:pPr algn="r" fontAlgn="b"/>
                      <a:r>
                        <a:rPr lang="en-US" sz="900" u="none" strike="noStrike">
                          <a:effectLst/>
                        </a:rPr>
                        <a:t>C.</a:t>
                      </a:r>
                      <a:endParaRPr lang="en-US" sz="900" b="1" i="0" u="none" strike="noStrike">
                        <a:solidFill>
                          <a:srgbClr val="000000"/>
                        </a:solidFill>
                        <a:effectLst/>
                        <a:latin typeface="Georgia" panose="02040502050405020303" pitchFamily="18" charset="0"/>
                      </a:endParaRPr>
                    </a:p>
                  </a:txBody>
                  <a:tcPr marL="9525" marR="9525" marT="9525" marB="0" anchor="b"/>
                </a:tc>
                <a:tc gridSpan="6">
                  <a:txBody>
                    <a:bodyPr/>
                    <a:lstStyle/>
                    <a:p>
                      <a:pPr algn="l" fontAlgn="b"/>
                      <a:r>
                        <a:rPr lang="en-US" sz="900" u="none" strike="noStrike" dirty="0">
                          <a:effectLst/>
                        </a:rPr>
                        <a:t>Other Matters Involving Internal Control Over Financial Reporting</a:t>
                      </a:r>
                      <a:endParaRPr lang="en-US" sz="900" b="0" i="0" u="none" strike="noStrike" dirty="0">
                        <a:solidFill>
                          <a:srgbClr val="000000"/>
                        </a:solidFill>
                        <a:effectLst/>
                        <a:latin typeface="Georgia" panose="02040502050405020303" pitchFamily="18"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34524221"/>
                  </a:ext>
                </a:extLst>
              </a:tr>
              <a:tr h="136417">
                <a:tc>
                  <a:txBody>
                    <a:bodyPr/>
                    <a:lstStyle/>
                    <a:p>
                      <a:pPr algn="r" fontAlgn="b"/>
                      <a:r>
                        <a:rPr lang="en-US" sz="900" u="none" strike="noStrike">
                          <a:effectLst/>
                        </a:rPr>
                        <a:t>D.</a:t>
                      </a:r>
                      <a:endParaRPr lang="en-US" sz="900" b="1" i="0" u="none" strike="noStrike">
                        <a:solidFill>
                          <a:srgbClr val="000000"/>
                        </a:solidFill>
                        <a:effectLst/>
                        <a:latin typeface="Georgia" panose="02040502050405020303" pitchFamily="18" charset="0"/>
                      </a:endParaRPr>
                    </a:p>
                  </a:txBody>
                  <a:tcPr marL="9525" marR="9525" marT="9525" marB="0" anchor="b"/>
                </a:tc>
                <a:tc gridSpan="6">
                  <a:txBody>
                    <a:bodyPr/>
                    <a:lstStyle/>
                    <a:p>
                      <a:pPr algn="l" fontAlgn="b"/>
                      <a:r>
                        <a:rPr lang="en-US" sz="900" u="none" strike="noStrike" dirty="0">
                          <a:effectLst/>
                        </a:rPr>
                        <a:t>Material Weakness in Internal Control Over Compliance of Federal Awards</a:t>
                      </a:r>
                      <a:endParaRPr lang="en-US" sz="900" b="0" i="0" u="none" strike="noStrike" dirty="0">
                        <a:solidFill>
                          <a:srgbClr val="000000"/>
                        </a:solidFill>
                        <a:effectLst/>
                        <a:latin typeface="Georgia" panose="02040502050405020303" pitchFamily="18"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82973506"/>
                  </a:ext>
                </a:extLst>
              </a:tr>
              <a:tr h="112948">
                <a:tc>
                  <a:txBody>
                    <a:bodyPr/>
                    <a:lstStyle/>
                    <a:p>
                      <a:pPr algn="r" fontAlgn="b"/>
                      <a:r>
                        <a:rPr lang="en-US" sz="900" u="none" strike="noStrike">
                          <a:effectLst/>
                        </a:rPr>
                        <a:t>E.</a:t>
                      </a:r>
                      <a:endParaRPr lang="en-US" sz="900" b="1" i="0" u="none" strike="noStrike">
                        <a:solidFill>
                          <a:srgbClr val="000000"/>
                        </a:solidFill>
                        <a:effectLst/>
                        <a:latin typeface="Georgia" panose="02040502050405020303" pitchFamily="18" charset="0"/>
                      </a:endParaRPr>
                    </a:p>
                  </a:txBody>
                  <a:tcPr marL="9525" marR="9525" marT="9525" marB="0" anchor="b"/>
                </a:tc>
                <a:tc gridSpan="7">
                  <a:txBody>
                    <a:bodyPr/>
                    <a:lstStyle/>
                    <a:p>
                      <a:pPr algn="l" fontAlgn="b"/>
                      <a:r>
                        <a:rPr lang="en-US" sz="900" u="none" strike="noStrike" dirty="0">
                          <a:effectLst/>
                        </a:rPr>
                        <a:t>Significant Deficiency in Internal Control Over Compliance of Federal Awards</a:t>
                      </a:r>
                      <a:endParaRPr lang="en-US" sz="900" b="0" i="0" u="none" strike="noStrike" dirty="0">
                        <a:solidFill>
                          <a:srgbClr val="000000"/>
                        </a:solidFill>
                        <a:effectLst/>
                        <a:latin typeface="Georgia" panose="02040502050405020303" pitchFamily="18"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1889976"/>
                  </a:ext>
                </a:extLst>
              </a:tr>
              <a:tr h="194957">
                <a:tc>
                  <a:txBody>
                    <a:bodyPr/>
                    <a:lstStyle/>
                    <a:p>
                      <a:pPr algn="r" fontAlgn="b"/>
                      <a:r>
                        <a:rPr lang="en-US" sz="900" u="none" strike="noStrike">
                          <a:effectLst/>
                        </a:rPr>
                        <a:t>F.</a:t>
                      </a:r>
                      <a:endParaRPr lang="en-US" sz="900" b="1" i="0" u="none" strike="noStrike">
                        <a:solidFill>
                          <a:srgbClr val="000000"/>
                        </a:solidFill>
                        <a:effectLst/>
                        <a:latin typeface="Georgia" panose="02040502050405020303" pitchFamily="18" charset="0"/>
                      </a:endParaRPr>
                    </a:p>
                  </a:txBody>
                  <a:tcPr marL="9525" marR="9525" marT="9525" marB="0" anchor="b"/>
                </a:tc>
                <a:tc gridSpan="3">
                  <a:txBody>
                    <a:bodyPr/>
                    <a:lstStyle/>
                    <a:p>
                      <a:pPr algn="l" fontAlgn="b"/>
                      <a:r>
                        <a:rPr lang="en-US" sz="900" u="none" strike="noStrike" dirty="0">
                          <a:effectLst/>
                        </a:rPr>
                        <a:t>Instance of Noncompliance related to Federal Awards</a:t>
                      </a:r>
                      <a:endParaRPr lang="en-US" sz="900" b="0" i="0" u="none" strike="noStrike" dirty="0">
                        <a:solidFill>
                          <a:srgbClr val="000000"/>
                        </a:solidFill>
                        <a:effectLst/>
                        <a:latin typeface="Georgia" panose="02040502050405020303" pitchFamily="18"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Georgia" panose="02040502050405020303" pitchFamily="18" charset="0"/>
                      </a:endParaRPr>
                    </a:p>
                  </a:txBody>
                  <a:tcPr marL="9525" marR="9525" marT="9525" marB="0" anchor="b"/>
                </a:tc>
                <a:tc>
                  <a:txBody>
                    <a:bodyPr/>
                    <a:lstStyle/>
                    <a:p>
                      <a:pPr algn="l" fontAlgn="b"/>
                      <a:endParaRPr lang="en-US" sz="900" b="0" i="0" u="none" strike="noStrike">
                        <a:solidFill>
                          <a:srgbClr val="000000"/>
                        </a:solidFill>
                        <a:effectLst/>
                        <a:latin typeface="Georgia" panose="02040502050405020303" pitchFamily="18" charset="0"/>
                      </a:endParaRPr>
                    </a:p>
                  </a:txBody>
                  <a:tcPr marL="9525" marR="9525" marT="9525" marB="0" anchor="b"/>
                </a:tc>
                <a:tc>
                  <a:txBody>
                    <a:bodyPr/>
                    <a:lstStyle/>
                    <a:p>
                      <a:pPr algn="l" fontAlgn="b"/>
                      <a:endParaRPr lang="en-US" sz="900" b="0" i="0" u="none" strike="noStrike">
                        <a:solidFill>
                          <a:srgbClr val="000000"/>
                        </a:solidFill>
                        <a:effectLst/>
                        <a:latin typeface="Georgia" panose="02040502050405020303" pitchFamily="18"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38942788"/>
                  </a:ext>
                </a:extLst>
              </a:tr>
              <a:tr h="218561">
                <a:tc>
                  <a:txBody>
                    <a:bodyPr/>
                    <a:lstStyle/>
                    <a:p>
                      <a:pPr algn="r" fontAlgn="t"/>
                      <a:r>
                        <a:rPr lang="en-US" sz="900" u="none" strike="noStrike">
                          <a:effectLst/>
                        </a:rPr>
                        <a:t>G.</a:t>
                      </a:r>
                      <a:endParaRPr lang="en-US" sz="900" b="1" i="0" u="none" strike="noStrike">
                        <a:solidFill>
                          <a:srgbClr val="000000"/>
                        </a:solidFill>
                        <a:effectLst/>
                        <a:latin typeface="Georgia" panose="02040502050405020303" pitchFamily="18" charset="0"/>
                      </a:endParaRPr>
                    </a:p>
                  </a:txBody>
                  <a:tcPr marL="9525" marR="9525" marT="9525" marB="0"/>
                </a:tc>
                <a:tc gridSpan="6">
                  <a:txBody>
                    <a:bodyPr/>
                    <a:lstStyle/>
                    <a:p>
                      <a:pPr algn="just" fontAlgn="b"/>
                      <a:r>
                        <a:rPr lang="en-US" sz="900" u="none" strike="noStrike" dirty="0">
                          <a:effectLst/>
                        </a:rPr>
                        <a:t>Non-compliance with State Audit Rule, NM State Statutes, </a:t>
                      </a:r>
                      <a:r>
                        <a:rPr lang="en-US" sz="900" u="none" strike="noStrike" dirty="0" err="1">
                          <a:effectLst/>
                        </a:rPr>
                        <a:t>NMAC</a:t>
                      </a:r>
                      <a:r>
                        <a:rPr lang="en-US" sz="900" u="none" strike="noStrike" dirty="0">
                          <a:effectLst/>
                        </a:rPr>
                        <a:t>, or other entity compliance</a:t>
                      </a:r>
                      <a:endParaRPr lang="en-US" sz="900" b="0" i="0" u="none" strike="noStrike" dirty="0">
                        <a:solidFill>
                          <a:srgbClr val="000000"/>
                        </a:solidFill>
                        <a:effectLst/>
                        <a:latin typeface="Georgia" panose="02040502050405020303" pitchFamily="18"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05001499"/>
                  </a:ext>
                </a:extLst>
              </a:tr>
            </a:tbl>
          </a:graphicData>
        </a:graphic>
      </p:graphicFrame>
    </p:spTree>
    <p:extLst>
      <p:ext uri="{BB962C8B-B14F-4D97-AF65-F5344CB8AC3E}">
        <p14:creationId xmlns:p14="http://schemas.microsoft.com/office/powerpoint/2010/main" val="3105816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514599"/>
            <a:ext cx="8229600" cy="3429001"/>
          </a:xfrm>
        </p:spPr>
        <p:txBody>
          <a:bodyPr vert="horz" lIns="91440" tIns="45720" rIns="91440" bIns="45720" rtlCol="0">
            <a:normAutofit/>
          </a:bodyPr>
          <a:lstStyle/>
          <a:p>
            <a:pPr>
              <a:lnSpc>
                <a:spcPct val="90000"/>
              </a:lnSpc>
              <a:buFont typeface="Arial" pitchFamily="34" charset="0"/>
              <a:buNone/>
              <a:defRPr/>
            </a:pPr>
            <a:endParaRPr lang="en-US" u="sng" dirty="0">
              <a:ln w="18415" cmpd="sng">
                <a:solidFill>
                  <a:schemeClr val="tx2"/>
                </a:solidFill>
                <a:prstDash val="solid"/>
              </a:ln>
              <a:solidFill>
                <a:schemeClr val="tx2">
                  <a:lumMod val="60000"/>
                  <a:lumOff val="40000"/>
                </a:schemeClr>
              </a:solidFill>
              <a:latin typeface="Georgia" pitchFamily="18" charset="0"/>
            </a:endParaRPr>
          </a:p>
          <a:p>
            <a:pPr>
              <a:lnSpc>
                <a:spcPct val="90000"/>
              </a:lnSpc>
              <a:buFont typeface="Arial" pitchFamily="34" charset="0"/>
              <a:buNone/>
              <a:defRPr/>
            </a:pPr>
            <a:endParaRPr lang="en-US" u="sng" dirty="0">
              <a:ln w="18415" cmpd="sng">
                <a:solidFill>
                  <a:schemeClr val="tx2"/>
                </a:solidFill>
                <a:prstDash val="solid"/>
              </a:ln>
              <a:solidFill>
                <a:schemeClr val="tx2">
                  <a:lumMod val="60000"/>
                  <a:lumOff val="40000"/>
                </a:schemeClr>
              </a:solidFill>
              <a:latin typeface="Georgia" pitchFamily="18" charset="0"/>
            </a:endParaRPr>
          </a:p>
          <a:p>
            <a:pPr>
              <a:defRPr/>
            </a:pPr>
            <a:endParaRPr lang="en-US" u="sng" dirty="0">
              <a:ln w="18415" cmpd="sng">
                <a:solidFill>
                  <a:schemeClr val="tx2"/>
                </a:solidFill>
                <a:prstDash val="solid"/>
              </a:ln>
              <a:solidFill>
                <a:schemeClr val="tx2">
                  <a:lumMod val="60000"/>
                  <a:lumOff val="40000"/>
                </a:schemeClr>
              </a:solidFill>
              <a:latin typeface="Georgia" pitchFamily="18" charset="0"/>
            </a:endParaRPr>
          </a:p>
        </p:txBody>
      </p:sp>
      <p:sp>
        <p:nvSpPr>
          <p:cNvPr id="5" name="Slide Number Placeholder 4"/>
          <p:cNvSpPr>
            <a:spLocks noGrp="1"/>
          </p:cNvSpPr>
          <p:nvPr>
            <p:ph type="sldNum" sz="quarter" idx="12"/>
          </p:nvPr>
        </p:nvSpPr>
        <p:spPr/>
        <p:txBody>
          <a:bodyPr/>
          <a:lstStyle/>
          <a:p>
            <a:fld id="{E7A68F15-0688-42D2-881D-37901F0B610E}" type="slidenum">
              <a:rPr lang="en-US" smtClean="0"/>
              <a:pPr/>
              <a:t>5</a:t>
            </a:fld>
            <a:endParaRPr lang="en-US" dirty="0"/>
          </a:p>
        </p:txBody>
      </p:sp>
      <p:sp>
        <p:nvSpPr>
          <p:cNvPr id="6" name="Title 1">
            <a:extLst>
              <a:ext uri="{FF2B5EF4-FFF2-40B4-BE49-F238E27FC236}">
                <a16:creationId xmlns:a16="http://schemas.microsoft.com/office/drawing/2014/main" id="{EEDA8CE2-7CE4-441B-AA4B-531E4100446E}"/>
              </a:ext>
            </a:extLst>
          </p:cNvPr>
          <p:cNvSpPr>
            <a:spLocks noGrp="1"/>
          </p:cNvSpPr>
          <p:nvPr>
            <p:ph type="title"/>
          </p:nvPr>
        </p:nvSpPr>
        <p:spPr>
          <a:xfrm>
            <a:off x="1447800" y="261510"/>
            <a:ext cx="8229600" cy="1143000"/>
          </a:xfrm>
        </p:spPr>
        <p:txBody>
          <a:bodyPr vert="horz" lIns="91440" tIns="45720" rIns="91440" bIns="45720" rtlCol="0" anchor="ctr">
            <a:normAutofit fontScale="90000"/>
          </a:bodyPr>
          <a:lstStyle/>
          <a:p>
            <a:pPr algn="ctr"/>
            <a:r>
              <a:rPr lang="en-US" sz="40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1. Background and Overview of Uniform Guidance (</a:t>
            </a:r>
            <a:r>
              <a:rPr lang="en-US" sz="4000" dirty="0" err="1">
                <a:ln>
                  <a:solidFill>
                    <a:srgbClr val="1F497D"/>
                  </a:solidFill>
                </a:ln>
                <a:solidFill>
                  <a:srgbClr val="00CC00"/>
                </a:solidFill>
                <a:effectLst>
                  <a:outerShdw blurRad="38100" dist="38100" dir="2700000" algn="tl">
                    <a:srgbClr val="000000">
                      <a:alpha val="43137"/>
                    </a:srgbClr>
                  </a:outerShdw>
                </a:effectLst>
                <a:latin typeface="Georgia" pitchFamily="18" charset="0"/>
              </a:rPr>
              <a:t>UG</a:t>
            </a:r>
            <a:r>
              <a:rPr lang="en-US" sz="40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a:t>
            </a:r>
          </a:p>
        </p:txBody>
      </p:sp>
      <p:sp>
        <p:nvSpPr>
          <p:cNvPr id="4" name="TextBox 3">
            <a:extLst>
              <a:ext uri="{FF2B5EF4-FFF2-40B4-BE49-F238E27FC236}">
                <a16:creationId xmlns:a16="http://schemas.microsoft.com/office/drawing/2014/main" id="{4401265A-A007-4126-BDA6-5862B7C562C1}"/>
              </a:ext>
            </a:extLst>
          </p:cNvPr>
          <p:cNvSpPr txBox="1"/>
          <p:nvPr/>
        </p:nvSpPr>
        <p:spPr>
          <a:xfrm>
            <a:off x="184585" y="1600200"/>
            <a:ext cx="8959415" cy="4031873"/>
          </a:xfrm>
          <a:prstGeom prst="rect">
            <a:avLst/>
          </a:prstGeom>
          <a:noFill/>
        </p:spPr>
        <p:txBody>
          <a:bodyPr wrap="square" rtlCol="0">
            <a:spAutoFit/>
          </a:bodyPr>
          <a:lstStyle/>
          <a:p>
            <a:pPr algn="just"/>
            <a:r>
              <a:rPr lang="en-US" dirty="0"/>
              <a:t>The Office of Management and Budget- Uniform Administrative  Requirements, Cost Principles, and Audit Requirements for Federal Awards at 2 CFR 200, referred to as the Uniform Guidance, is changing auditor requirements generally for December 31, 2015, year-end and later single audits. </a:t>
            </a:r>
          </a:p>
          <a:p>
            <a:pPr algn="just"/>
            <a:endParaRPr lang="en-US" dirty="0"/>
          </a:p>
          <a:p>
            <a:pPr marL="285750" indent="-285750" algn="just">
              <a:buFont typeface="Arial" panose="020B0604020202020204" pitchFamily="34" charset="0"/>
              <a:buChar char="•"/>
            </a:pPr>
            <a:r>
              <a:rPr lang="en-US" dirty="0"/>
              <a:t>The </a:t>
            </a:r>
            <a:r>
              <a:rPr lang="en-US" dirty="0" err="1"/>
              <a:t>UG</a:t>
            </a:r>
            <a:r>
              <a:rPr lang="en-US" dirty="0"/>
              <a:t> combines all the rules into one place. </a:t>
            </a:r>
          </a:p>
          <a:p>
            <a:pPr marL="285750" indent="-285750" algn="just">
              <a:buFont typeface="Arial" panose="020B0604020202020204" pitchFamily="34" charset="0"/>
              <a:buChar char="•"/>
            </a:pPr>
            <a:r>
              <a:rPr lang="en-US" dirty="0"/>
              <a:t>It supersedes and combines the cost circulars (A-21, 87, AND 122).</a:t>
            </a:r>
          </a:p>
          <a:p>
            <a:pPr marL="285750" indent="-285750" algn="just">
              <a:buFont typeface="Arial" panose="020B0604020202020204" pitchFamily="34" charset="0"/>
              <a:buChar char="•"/>
            </a:pPr>
            <a:r>
              <a:rPr lang="en-US" dirty="0"/>
              <a:t>It supersedes and combines the common rule circulars (A-89, 109 AND 110), and it supersedes A-133.</a:t>
            </a:r>
          </a:p>
          <a:p>
            <a:pPr algn="just"/>
            <a:endParaRPr lang="en-US" dirty="0"/>
          </a:p>
          <a:p>
            <a:pPr algn="just"/>
            <a:r>
              <a:rPr lang="en-US" dirty="0"/>
              <a:t>It is located at:</a:t>
            </a:r>
          </a:p>
          <a:p>
            <a:pPr algn="just"/>
            <a:r>
              <a:rPr lang="en-US" dirty="0">
                <a:hlinkClick r:id="rId3"/>
              </a:rPr>
              <a:t>https://www.federalregister.gov</a:t>
            </a:r>
            <a:endParaRPr lang="en-US" dirty="0"/>
          </a:p>
          <a:p>
            <a:endParaRPr lang="en-US" sz="2000" dirty="0">
              <a:latin typeface="Georgia" panose="02040502050405020303" pitchFamily="18" charset="0"/>
            </a:endParaRPr>
          </a:p>
          <a:p>
            <a:endParaRPr lang="en-US" sz="2000" dirty="0">
              <a:latin typeface="Georgia" panose="02040502050405020303" pitchFamily="18" charset="0"/>
            </a:endParaRPr>
          </a:p>
        </p:txBody>
      </p:sp>
    </p:spTree>
    <p:extLst>
      <p:ext uri="{BB962C8B-B14F-4D97-AF65-F5344CB8AC3E}">
        <p14:creationId xmlns:p14="http://schemas.microsoft.com/office/powerpoint/2010/main" val="1997448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9275" y="316133"/>
            <a:ext cx="7315200" cy="992408"/>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Summary Schedule of Prior Audit Findings</a:t>
            </a:r>
            <a:br>
              <a:rPr lang="en-US" dirty="0"/>
            </a:br>
            <a:endPar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endParaRPr>
          </a:p>
        </p:txBody>
      </p:sp>
      <p:sp>
        <p:nvSpPr>
          <p:cNvPr id="5" name="Slide Number Placeholder 4"/>
          <p:cNvSpPr>
            <a:spLocks noGrp="1"/>
          </p:cNvSpPr>
          <p:nvPr>
            <p:ph type="sldNum" sz="quarter" idx="12"/>
          </p:nvPr>
        </p:nvSpPr>
        <p:spPr/>
        <p:txBody>
          <a:bodyPr/>
          <a:lstStyle/>
          <a:p>
            <a:fld id="{E7A68F15-0688-42D2-881D-37901F0B610E}" type="slidenum">
              <a:rPr lang="en-US" smtClean="0"/>
              <a:pPr/>
              <a:t>50</a:t>
            </a:fld>
            <a:endParaRPr lang="en-US" dirty="0"/>
          </a:p>
        </p:txBody>
      </p:sp>
      <p:sp>
        <p:nvSpPr>
          <p:cNvPr id="4" name="Rectangle 3">
            <a:extLst>
              <a:ext uri="{FF2B5EF4-FFF2-40B4-BE49-F238E27FC236}">
                <a16:creationId xmlns:a16="http://schemas.microsoft.com/office/drawing/2014/main" id="{C4A1BDB1-2760-44B2-8F34-165EB8920772}"/>
              </a:ext>
            </a:extLst>
          </p:cNvPr>
          <p:cNvSpPr/>
          <p:nvPr/>
        </p:nvSpPr>
        <p:spPr>
          <a:xfrm>
            <a:off x="152400" y="1524000"/>
            <a:ext cx="8534400" cy="3416320"/>
          </a:xfrm>
          <a:prstGeom prst="rect">
            <a:avLst/>
          </a:prstGeom>
        </p:spPr>
        <p:txBody>
          <a:bodyPr wrap="square">
            <a:spAutoFit/>
          </a:bodyPr>
          <a:lstStyle/>
          <a:p>
            <a:pPr algn="just"/>
            <a:r>
              <a:rPr lang="en-US" dirty="0"/>
              <a:t>3. When the auditee believes the audit findings are no longer valid or do not warrant further action, the reasons for this position must be described in the summary schedule. A valid reason for considering an audit finding as not warranting further action is that </a:t>
            </a:r>
            <a:r>
              <a:rPr lang="en-US" b="1" u="sng" dirty="0">
                <a:highlight>
                  <a:srgbClr val="FFFF00"/>
                </a:highlight>
              </a:rPr>
              <a:t>all</a:t>
            </a:r>
            <a:r>
              <a:rPr lang="en-US" dirty="0"/>
              <a:t> of the following have occurred:</a:t>
            </a:r>
          </a:p>
          <a:p>
            <a:pPr algn="just"/>
            <a:endParaRPr lang="en-US" dirty="0"/>
          </a:p>
          <a:p>
            <a:pPr marL="400050" indent="-400050" algn="just">
              <a:buAutoNum type="romanUcPeriod"/>
            </a:pPr>
            <a:r>
              <a:rPr lang="en-US" dirty="0"/>
              <a:t>2 years have passed since the audit report in which the finding occurred was submitted to the </a:t>
            </a:r>
            <a:r>
              <a:rPr lang="en-US" dirty="0" err="1"/>
              <a:t>FAC</a:t>
            </a:r>
            <a:r>
              <a:rPr lang="en-US" dirty="0"/>
              <a:t>;</a:t>
            </a:r>
          </a:p>
          <a:p>
            <a:pPr marL="400050" indent="-400050" algn="just">
              <a:buAutoNum type="romanUcPeriod"/>
            </a:pPr>
            <a:endParaRPr lang="en-US" dirty="0"/>
          </a:p>
          <a:p>
            <a:pPr algn="just"/>
            <a:r>
              <a:rPr lang="en-US" dirty="0"/>
              <a:t>II. The Federal agency or pass-through entity is not currently following up with the auditee on the audit finding; and</a:t>
            </a:r>
          </a:p>
          <a:p>
            <a:pPr algn="just"/>
            <a:endParaRPr lang="en-US" dirty="0"/>
          </a:p>
          <a:p>
            <a:pPr algn="just"/>
            <a:r>
              <a:rPr lang="en-US" dirty="0"/>
              <a:t>iii. A management decision was not issued.</a:t>
            </a:r>
          </a:p>
        </p:txBody>
      </p:sp>
    </p:spTree>
    <p:extLst>
      <p:ext uri="{BB962C8B-B14F-4D97-AF65-F5344CB8AC3E}">
        <p14:creationId xmlns:p14="http://schemas.microsoft.com/office/powerpoint/2010/main" val="38251130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9275" y="316133"/>
            <a:ext cx="7315200" cy="992408"/>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Question</a:t>
            </a:r>
          </a:p>
        </p:txBody>
      </p:sp>
      <p:sp>
        <p:nvSpPr>
          <p:cNvPr id="5" name="Slide Number Placeholder 4"/>
          <p:cNvSpPr>
            <a:spLocks noGrp="1"/>
          </p:cNvSpPr>
          <p:nvPr>
            <p:ph type="sldNum" sz="quarter" idx="12"/>
          </p:nvPr>
        </p:nvSpPr>
        <p:spPr/>
        <p:txBody>
          <a:bodyPr/>
          <a:lstStyle/>
          <a:p>
            <a:fld id="{E7A68F15-0688-42D2-881D-37901F0B610E}" type="slidenum">
              <a:rPr lang="en-US" smtClean="0"/>
              <a:pPr/>
              <a:t>51</a:t>
            </a:fld>
            <a:endParaRPr lang="en-US" dirty="0"/>
          </a:p>
        </p:txBody>
      </p:sp>
      <p:sp>
        <p:nvSpPr>
          <p:cNvPr id="4" name="Rectangle 3">
            <a:extLst>
              <a:ext uri="{FF2B5EF4-FFF2-40B4-BE49-F238E27FC236}">
                <a16:creationId xmlns:a16="http://schemas.microsoft.com/office/drawing/2014/main" id="{C4A1BDB1-2760-44B2-8F34-165EB8920772}"/>
              </a:ext>
            </a:extLst>
          </p:cNvPr>
          <p:cNvSpPr/>
          <p:nvPr/>
        </p:nvSpPr>
        <p:spPr>
          <a:xfrm>
            <a:off x="152400" y="1524000"/>
            <a:ext cx="8534400" cy="1754326"/>
          </a:xfrm>
          <a:prstGeom prst="rect">
            <a:avLst/>
          </a:prstGeom>
        </p:spPr>
        <p:txBody>
          <a:bodyPr wrap="square">
            <a:spAutoFit/>
          </a:bodyPr>
          <a:lstStyle/>
          <a:p>
            <a:pPr lvl="0"/>
            <a:r>
              <a:rPr lang="en-US" dirty="0"/>
              <a:t>What elements are required to be reported by the auditor for a Yellow Book finding?</a:t>
            </a:r>
          </a:p>
          <a:p>
            <a:pPr lvl="0"/>
            <a:endParaRPr lang="en-US" dirty="0"/>
          </a:p>
          <a:p>
            <a:pPr marL="342900" indent="-342900">
              <a:buAutoNum type="alphaLcPeriod"/>
            </a:pPr>
            <a:r>
              <a:rPr lang="en-US" dirty="0"/>
              <a:t>Criteria, condition, cause, and effect or potential effect.</a:t>
            </a:r>
          </a:p>
          <a:p>
            <a:pPr marL="342900" indent="-342900">
              <a:buAutoNum type="alphaLcPeriod"/>
            </a:pPr>
            <a:r>
              <a:rPr lang="en-US" dirty="0"/>
              <a:t>Criteria, purpose, cause, and effect or potential effect.</a:t>
            </a:r>
          </a:p>
          <a:p>
            <a:pPr marL="342900" indent="-342900">
              <a:buAutoNum type="alphaLcPeriod"/>
            </a:pPr>
            <a:r>
              <a:rPr lang="en-US" dirty="0"/>
              <a:t>Condition, cause, and results.</a:t>
            </a:r>
          </a:p>
          <a:p>
            <a:pPr marL="342900" indent="-342900">
              <a:buAutoNum type="alphaLcPeriod"/>
            </a:pPr>
            <a:r>
              <a:rPr lang="en-US" dirty="0"/>
              <a:t>Condition, purpose, cause, results, and effect or potential effect.</a:t>
            </a:r>
          </a:p>
        </p:txBody>
      </p:sp>
    </p:spTree>
    <p:extLst>
      <p:ext uri="{BB962C8B-B14F-4D97-AF65-F5344CB8AC3E}">
        <p14:creationId xmlns:p14="http://schemas.microsoft.com/office/powerpoint/2010/main" val="20170486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533400"/>
            <a:ext cx="5562601" cy="674467"/>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Corrective Action Plan</a:t>
            </a:r>
            <a:br>
              <a:rPr lang="en-US" dirty="0"/>
            </a:br>
            <a:endPar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endParaRPr>
          </a:p>
        </p:txBody>
      </p:sp>
      <p:sp>
        <p:nvSpPr>
          <p:cNvPr id="5" name="Slide Number Placeholder 4"/>
          <p:cNvSpPr>
            <a:spLocks noGrp="1"/>
          </p:cNvSpPr>
          <p:nvPr>
            <p:ph type="sldNum" sz="quarter" idx="12"/>
          </p:nvPr>
        </p:nvSpPr>
        <p:spPr/>
        <p:txBody>
          <a:bodyPr/>
          <a:lstStyle/>
          <a:p>
            <a:fld id="{E7A68F15-0688-42D2-881D-37901F0B610E}" type="slidenum">
              <a:rPr lang="en-US" smtClean="0"/>
              <a:pPr/>
              <a:t>52</a:t>
            </a:fld>
            <a:endParaRPr lang="en-US" dirty="0"/>
          </a:p>
        </p:txBody>
      </p:sp>
      <p:sp>
        <p:nvSpPr>
          <p:cNvPr id="4" name="Rectangle 3">
            <a:extLst>
              <a:ext uri="{FF2B5EF4-FFF2-40B4-BE49-F238E27FC236}">
                <a16:creationId xmlns:a16="http://schemas.microsoft.com/office/drawing/2014/main" id="{C4A1BDB1-2760-44B2-8F34-165EB8920772}"/>
              </a:ext>
            </a:extLst>
          </p:cNvPr>
          <p:cNvSpPr/>
          <p:nvPr/>
        </p:nvSpPr>
        <p:spPr>
          <a:xfrm>
            <a:off x="152400" y="1524000"/>
            <a:ext cx="8686800" cy="3693319"/>
          </a:xfrm>
          <a:prstGeom prst="rect">
            <a:avLst/>
          </a:prstGeom>
        </p:spPr>
        <p:txBody>
          <a:bodyPr wrap="square">
            <a:spAutoFit/>
          </a:bodyPr>
          <a:lstStyle/>
          <a:p>
            <a:pPr algn="just"/>
            <a:r>
              <a:rPr lang="en-US" dirty="0">
                <a:highlight>
                  <a:srgbClr val="FFFF00"/>
                </a:highlight>
              </a:rPr>
              <a:t>At the completion of the audit, the auditee must prepare, in a document separate from the auditor’s findings, a corrective action plan to address each audit finding included in the current year auditor’s reports. </a:t>
            </a:r>
            <a:r>
              <a:rPr lang="en-US" dirty="0" err="1">
                <a:highlight>
                  <a:srgbClr val="FFFF00"/>
                </a:highlight>
              </a:rPr>
              <a:t>OSA</a:t>
            </a:r>
            <a:r>
              <a:rPr lang="en-US" dirty="0">
                <a:highlight>
                  <a:srgbClr val="FFFF00"/>
                </a:highlight>
              </a:rPr>
              <a:t> requires this document to be part of the final audit report. </a:t>
            </a:r>
          </a:p>
          <a:p>
            <a:pPr algn="just"/>
            <a:endParaRPr lang="en-US" dirty="0"/>
          </a:p>
          <a:p>
            <a:pPr algn="just"/>
            <a:r>
              <a:rPr lang="en-US" u="sng" dirty="0">
                <a:solidFill>
                  <a:srgbClr val="7030A0"/>
                </a:solidFill>
              </a:rPr>
              <a:t>The corrective action plan must provide:</a:t>
            </a:r>
          </a:p>
          <a:p>
            <a:pPr algn="just"/>
            <a:endParaRPr lang="en-US" u="sng" dirty="0">
              <a:solidFill>
                <a:srgbClr val="7030A0"/>
              </a:solidFill>
            </a:endParaRPr>
          </a:p>
          <a:p>
            <a:pPr marL="342900" indent="-342900" algn="just">
              <a:buFont typeface="+mj-lt"/>
              <a:buAutoNum type="arabicPeriod"/>
            </a:pPr>
            <a:r>
              <a:rPr lang="en-US" dirty="0"/>
              <a:t>The name(s) of the contact person(s) responsible for corrective action,</a:t>
            </a:r>
          </a:p>
          <a:p>
            <a:pPr marL="342900" indent="-342900" algn="just">
              <a:buFont typeface="+mj-lt"/>
              <a:buAutoNum type="arabicPeriod"/>
            </a:pPr>
            <a:r>
              <a:rPr lang="en-US" dirty="0"/>
              <a:t>The corrective action planned, and</a:t>
            </a:r>
          </a:p>
          <a:p>
            <a:pPr marL="342900" indent="-342900" algn="just">
              <a:buFont typeface="+mj-lt"/>
              <a:buAutoNum type="arabicPeriod"/>
            </a:pPr>
            <a:r>
              <a:rPr lang="en-US" dirty="0"/>
              <a:t>The anticipated completion date.</a:t>
            </a:r>
          </a:p>
          <a:p>
            <a:pPr marL="285750" indent="-285750" algn="just">
              <a:buFont typeface="Arial" panose="020B0604020202020204" pitchFamily="34" charset="0"/>
              <a:buChar char="•"/>
            </a:pPr>
            <a:endParaRPr lang="en-US" dirty="0"/>
          </a:p>
          <a:p>
            <a:pPr algn="just"/>
            <a:r>
              <a:rPr lang="en-US" dirty="0"/>
              <a:t>If the auditee does not agree with the audit findings or believes corrective action is not required, then the corrective action plan must include an explanation and specific reasons.</a:t>
            </a:r>
          </a:p>
        </p:txBody>
      </p:sp>
    </p:spTree>
    <p:extLst>
      <p:ext uri="{BB962C8B-B14F-4D97-AF65-F5344CB8AC3E}">
        <p14:creationId xmlns:p14="http://schemas.microsoft.com/office/powerpoint/2010/main" val="41627296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92307"/>
            <a:ext cx="6000750" cy="903067"/>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Section</a:t>
            </a:r>
            <a:r>
              <a:rPr lang="en-US" dirty="0"/>
              <a:t> </a:t>
            </a: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200.514 </a:t>
            </a:r>
            <a:r>
              <a:rPr lang="en-US" sz="2800" dirty="0">
                <a:ln>
                  <a:solidFill>
                    <a:srgbClr val="1F497D"/>
                  </a:solidFill>
                </a:ln>
                <a:solidFill>
                  <a:srgbClr val="00CC00"/>
                </a:solidFill>
                <a:effectLst>
                  <a:outerShdw blurRad="38100" dist="38100" dir="2700000" algn="tl">
                    <a:srgbClr val="000000">
                      <a:alpha val="43137"/>
                    </a:srgbClr>
                  </a:outerShdw>
                </a:effectLst>
                <a:highlight>
                  <a:srgbClr val="FFFF00"/>
                </a:highlight>
                <a:latin typeface="Georgia" pitchFamily="18" charset="0"/>
              </a:rPr>
              <a:t>Scope of Audit</a:t>
            </a:r>
            <a:br>
              <a:rPr lang="en-US" dirty="0"/>
            </a:br>
            <a:endPar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endParaRPr>
          </a:p>
        </p:txBody>
      </p:sp>
      <p:sp>
        <p:nvSpPr>
          <p:cNvPr id="5" name="Slide Number Placeholder 4"/>
          <p:cNvSpPr>
            <a:spLocks noGrp="1"/>
          </p:cNvSpPr>
          <p:nvPr>
            <p:ph type="sldNum" sz="quarter" idx="12"/>
          </p:nvPr>
        </p:nvSpPr>
        <p:spPr/>
        <p:txBody>
          <a:bodyPr/>
          <a:lstStyle/>
          <a:p>
            <a:fld id="{E7A68F15-0688-42D2-881D-37901F0B610E}" type="slidenum">
              <a:rPr lang="en-US" smtClean="0"/>
              <a:pPr/>
              <a:t>53</a:t>
            </a:fld>
            <a:endParaRPr lang="en-US" dirty="0"/>
          </a:p>
        </p:txBody>
      </p:sp>
      <p:sp>
        <p:nvSpPr>
          <p:cNvPr id="4" name="Rectangle 3">
            <a:extLst>
              <a:ext uri="{FF2B5EF4-FFF2-40B4-BE49-F238E27FC236}">
                <a16:creationId xmlns:a16="http://schemas.microsoft.com/office/drawing/2014/main" id="{1B7EE65D-80FB-4880-B95C-34F338768BBF}"/>
              </a:ext>
            </a:extLst>
          </p:cNvPr>
          <p:cNvSpPr/>
          <p:nvPr/>
        </p:nvSpPr>
        <p:spPr>
          <a:xfrm>
            <a:off x="152400" y="1295400"/>
            <a:ext cx="8839200" cy="4787336"/>
          </a:xfrm>
          <a:prstGeom prst="rect">
            <a:avLst/>
          </a:prstGeom>
        </p:spPr>
        <p:txBody>
          <a:bodyPr wrap="square">
            <a:spAutoFit/>
          </a:bodyPr>
          <a:lstStyle/>
          <a:p>
            <a:pPr algn="just">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Note</a:t>
            </a:r>
          </a:p>
          <a:p>
            <a:pPr algn="just">
              <a:lnSpc>
                <a:spcPct val="107000"/>
              </a:lnSpc>
              <a:spcAft>
                <a:spcPts val="800"/>
              </a:spcAft>
            </a:pPr>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Pertaining to internal control:</a:t>
            </a:r>
          </a:p>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Financial statements: Issue a report, but not an opinion (GAS).</a:t>
            </a:r>
          </a:p>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Federal funds: no opinion given on internal control over compliance. Plan testing of internal control over compliance for major programs to support a low assessed level of control risk for the assertions relevant to the compliance requirements for the program, and perform testing of internal control.</a:t>
            </a:r>
          </a:p>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When internal control over some or all of the compliance requirements for a major program are likely to be ineffective in preventing or detecting noncompliance, the planning and performing of testing are not required for those compliance requirements. However, the auditor must report a significant deficiency or material weakness, assess the related control risk at the maximum, and consider whether additional compliance tests are required because of ineffective internal control.</a:t>
            </a:r>
          </a:p>
        </p:txBody>
      </p:sp>
    </p:spTree>
    <p:extLst>
      <p:ext uri="{BB962C8B-B14F-4D97-AF65-F5344CB8AC3E}">
        <p14:creationId xmlns:p14="http://schemas.microsoft.com/office/powerpoint/2010/main" val="38057574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92307"/>
            <a:ext cx="7010400" cy="1026893"/>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Section</a:t>
            </a:r>
            <a:r>
              <a:rPr lang="en-US" dirty="0"/>
              <a:t> </a:t>
            </a: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200.514 (d) Scope of Audit, Compliance</a:t>
            </a:r>
            <a:br>
              <a:rPr lang="en-US" dirty="0"/>
            </a:br>
            <a:endPar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endParaRPr>
          </a:p>
        </p:txBody>
      </p:sp>
      <p:sp>
        <p:nvSpPr>
          <p:cNvPr id="5" name="Slide Number Placeholder 4"/>
          <p:cNvSpPr>
            <a:spLocks noGrp="1"/>
          </p:cNvSpPr>
          <p:nvPr>
            <p:ph type="sldNum" sz="quarter" idx="12"/>
          </p:nvPr>
        </p:nvSpPr>
        <p:spPr/>
        <p:txBody>
          <a:bodyPr/>
          <a:lstStyle/>
          <a:p>
            <a:fld id="{E7A68F15-0688-42D2-881D-37901F0B610E}" type="slidenum">
              <a:rPr lang="en-US" smtClean="0"/>
              <a:pPr/>
              <a:t>54</a:t>
            </a:fld>
            <a:endParaRPr lang="en-US" dirty="0"/>
          </a:p>
        </p:txBody>
      </p:sp>
      <p:sp>
        <p:nvSpPr>
          <p:cNvPr id="3" name="Rectangle 2">
            <a:extLst>
              <a:ext uri="{FF2B5EF4-FFF2-40B4-BE49-F238E27FC236}">
                <a16:creationId xmlns:a16="http://schemas.microsoft.com/office/drawing/2014/main" id="{E08D4A9D-11E8-47EA-AD08-D3745B3B0177}"/>
              </a:ext>
            </a:extLst>
          </p:cNvPr>
          <p:cNvSpPr/>
          <p:nvPr/>
        </p:nvSpPr>
        <p:spPr>
          <a:xfrm>
            <a:off x="609600" y="1066800"/>
            <a:ext cx="8229600" cy="3967881"/>
          </a:xfrm>
          <a:prstGeom prst="rect">
            <a:avLst/>
          </a:prstGeom>
        </p:spPr>
        <p:txBody>
          <a:bodyPr wrap="square">
            <a:spAutoFit/>
          </a:bodyPr>
          <a:lstStyle/>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Federal funds: Issue an opinion on compliance for all major programs.</a:t>
            </a:r>
          </a:p>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1. In addition to the requirements of </a:t>
            </a:r>
            <a:r>
              <a:rPr lang="en-US" dirty="0" err="1">
                <a:latin typeface="Calibri" panose="020F0502020204030204" pitchFamily="34" charset="0"/>
                <a:ea typeface="Calibri" panose="020F0502020204030204" pitchFamily="34" charset="0"/>
                <a:cs typeface="Times New Roman" panose="02020603050405020304" pitchFamily="18" charset="0"/>
              </a:rPr>
              <a:t>GAGAS</a:t>
            </a:r>
            <a:r>
              <a:rPr lang="en-US" dirty="0">
                <a:latin typeface="Calibri" panose="020F0502020204030204" pitchFamily="34" charset="0"/>
                <a:ea typeface="Calibri" panose="020F0502020204030204" pitchFamily="34" charset="0"/>
                <a:cs typeface="Times New Roman" panose="02020603050405020304" pitchFamily="18" charset="0"/>
              </a:rPr>
              <a:t>, the auditor must determine whether the</a:t>
            </a:r>
          </a:p>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auditee has complied with Federal statutes, regulations, and the terms and conditions of Federal awards that may have a direct and material effect on each of its major programs.</a:t>
            </a:r>
          </a:p>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2. The principal compliance requirements applicable to most Federal programs and the compliance requirements of the largest Federal programs are included in the compliance supplement.</a:t>
            </a: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79169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92307"/>
            <a:ext cx="6934200" cy="1026893"/>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Section</a:t>
            </a:r>
            <a:r>
              <a:rPr lang="en-US" dirty="0"/>
              <a:t> </a:t>
            </a: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200.516 Audit Findings </a:t>
            </a:r>
          </a:p>
        </p:txBody>
      </p:sp>
      <p:sp>
        <p:nvSpPr>
          <p:cNvPr id="5" name="Slide Number Placeholder 4"/>
          <p:cNvSpPr>
            <a:spLocks noGrp="1"/>
          </p:cNvSpPr>
          <p:nvPr>
            <p:ph type="sldNum" sz="quarter" idx="12"/>
          </p:nvPr>
        </p:nvSpPr>
        <p:spPr/>
        <p:txBody>
          <a:bodyPr/>
          <a:lstStyle/>
          <a:p>
            <a:fld id="{E7A68F15-0688-42D2-881D-37901F0B610E}" type="slidenum">
              <a:rPr lang="en-US" smtClean="0"/>
              <a:pPr/>
              <a:t>55</a:t>
            </a:fld>
            <a:endParaRPr lang="en-US" dirty="0"/>
          </a:p>
        </p:txBody>
      </p:sp>
      <p:sp>
        <p:nvSpPr>
          <p:cNvPr id="7" name="Rectangle 6">
            <a:extLst>
              <a:ext uri="{FF2B5EF4-FFF2-40B4-BE49-F238E27FC236}">
                <a16:creationId xmlns:a16="http://schemas.microsoft.com/office/drawing/2014/main" id="{6D251816-C411-4F2A-96DE-603B3D92FE54}"/>
              </a:ext>
            </a:extLst>
          </p:cNvPr>
          <p:cNvSpPr/>
          <p:nvPr/>
        </p:nvSpPr>
        <p:spPr>
          <a:xfrm>
            <a:off x="152400" y="1044228"/>
            <a:ext cx="8915400" cy="1680588"/>
          </a:xfrm>
          <a:prstGeom prst="rect">
            <a:avLst/>
          </a:prstGeom>
        </p:spPr>
        <p:txBody>
          <a:bodyPr wrap="square">
            <a:spAutoFit/>
          </a:bodyPr>
          <a:lstStyle/>
          <a:p>
            <a:pPr algn="just">
              <a:lnSpc>
                <a:spcPct val="107000"/>
              </a:lnSpc>
              <a:spcAft>
                <a:spcPts val="800"/>
              </a:spcAft>
            </a:pPr>
            <a:r>
              <a:rPr lang="en-US" sz="14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Audit findings reported</a:t>
            </a:r>
          </a:p>
          <a:p>
            <a:pPr algn="just">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The auditor must report the following as audit findings In a schedule of findings and questioned costs:</a:t>
            </a:r>
          </a:p>
          <a:p>
            <a:pPr algn="just">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1. Significant deficiencies and material weaknesses in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internal control </a:t>
            </a:r>
            <a:r>
              <a:rPr lang="en-US" sz="1400" dirty="0">
                <a:latin typeface="Calibri" panose="020F0502020204030204" pitchFamily="34" charset="0"/>
                <a:ea typeface="Calibri" panose="020F0502020204030204" pitchFamily="34" charset="0"/>
                <a:cs typeface="Times New Roman" panose="02020603050405020304" pitchFamily="18" charset="0"/>
              </a:rPr>
              <a:t>over major programs and significant Instances of abuse relating to major programs. The auditor's determination of whether a deficiency In Internal control ls a significant deficiency or material weakness for the purpose of reporting an audit finding is In relation to a type of compliance requirement for a major program identified in the Compliance Supplement.</a:t>
            </a:r>
          </a:p>
        </p:txBody>
      </p:sp>
      <p:graphicFrame>
        <p:nvGraphicFramePr>
          <p:cNvPr id="3" name="Table 2">
            <a:extLst>
              <a:ext uri="{FF2B5EF4-FFF2-40B4-BE49-F238E27FC236}">
                <a16:creationId xmlns:a16="http://schemas.microsoft.com/office/drawing/2014/main" id="{0915A623-EEEA-467D-982B-7D176C2D0892}"/>
              </a:ext>
            </a:extLst>
          </p:cNvPr>
          <p:cNvGraphicFramePr>
            <a:graphicFrameLocks noGrp="1"/>
          </p:cNvGraphicFramePr>
          <p:nvPr>
            <p:extLst>
              <p:ext uri="{D42A27DB-BD31-4B8C-83A1-F6EECF244321}">
                <p14:modId xmlns:p14="http://schemas.microsoft.com/office/powerpoint/2010/main" val="1698733847"/>
              </p:ext>
            </p:extLst>
          </p:nvPr>
        </p:nvGraphicFramePr>
        <p:xfrm>
          <a:off x="133350" y="2660375"/>
          <a:ext cx="5258060" cy="2682248"/>
        </p:xfrm>
        <a:graphic>
          <a:graphicData uri="http://schemas.openxmlformats.org/drawingml/2006/table">
            <a:tbl>
              <a:tblPr/>
              <a:tblGrid>
                <a:gridCol w="762670">
                  <a:extLst>
                    <a:ext uri="{9D8B030D-6E8A-4147-A177-3AD203B41FA5}">
                      <a16:colId xmlns:a16="http://schemas.microsoft.com/office/drawing/2014/main" val="2788180842"/>
                    </a:ext>
                  </a:extLst>
                </a:gridCol>
                <a:gridCol w="34926">
                  <a:extLst>
                    <a:ext uri="{9D8B030D-6E8A-4147-A177-3AD203B41FA5}">
                      <a16:colId xmlns:a16="http://schemas.microsoft.com/office/drawing/2014/main" val="2688748622"/>
                    </a:ext>
                  </a:extLst>
                </a:gridCol>
                <a:gridCol w="2808012">
                  <a:extLst>
                    <a:ext uri="{9D8B030D-6E8A-4147-A177-3AD203B41FA5}">
                      <a16:colId xmlns:a16="http://schemas.microsoft.com/office/drawing/2014/main" val="2583224487"/>
                    </a:ext>
                  </a:extLst>
                </a:gridCol>
                <a:gridCol w="57778">
                  <a:extLst>
                    <a:ext uri="{9D8B030D-6E8A-4147-A177-3AD203B41FA5}">
                      <a16:colId xmlns:a16="http://schemas.microsoft.com/office/drawing/2014/main" val="3762310395"/>
                    </a:ext>
                  </a:extLst>
                </a:gridCol>
                <a:gridCol w="832004">
                  <a:extLst>
                    <a:ext uri="{9D8B030D-6E8A-4147-A177-3AD203B41FA5}">
                      <a16:colId xmlns:a16="http://schemas.microsoft.com/office/drawing/2014/main" val="3644752172"/>
                    </a:ext>
                  </a:extLst>
                </a:gridCol>
                <a:gridCol w="57778">
                  <a:extLst>
                    <a:ext uri="{9D8B030D-6E8A-4147-A177-3AD203B41FA5}">
                      <a16:colId xmlns:a16="http://schemas.microsoft.com/office/drawing/2014/main" val="979057458"/>
                    </a:ext>
                  </a:extLst>
                </a:gridCol>
                <a:gridCol w="704892">
                  <a:extLst>
                    <a:ext uri="{9D8B030D-6E8A-4147-A177-3AD203B41FA5}">
                      <a16:colId xmlns:a16="http://schemas.microsoft.com/office/drawing/2014/main" val="3420842955"/>
                    </a:ext>
                  </a:extLst>
                </a:gridCol>
              </a:tblGrid>
              <a:tr h="224439">
                <a:tc>
                  <a:txBody>
                    <a:bodyPr/>
                    <a:lstStyle/>
                    <a:p>
                      <a:pPr algn="l" fontAlgn="b"/>
                      <a:r>
                        <a:rPr lang="en-US" sz="900" b="1" i="0" u="none" strike="noStrike" dirty="0">
                          <a:solidFill>
                            <a:srgbClr val="000000"/>
                          </a:solidFill>
                          <a:effectLst/>
                          <a:latin typeface="Georgia" panose="02040502050405020303" pitchFamily="18" charset="0"/>
                        </a:rPr>
                        <a:t>Reference #</a:t>
                      </a:r>
                    </a:p>
                  </a:txBody>
                  <a:tcPr marL="4763" marR="4763" marT="476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1" i="0" u="none" strike="noStrike">
                        <a:solidFill>
                          <a:srgbClr val="000000"/>
                        </a:solidFill>
                        <a:effectLst/>
                        <a:latin typeface="Georgia" panose="02040502050405020303" pitchFamily="18" charset="0"/>
                      </a:endParaRPr>
                    </a:p>
                  </a:txBody>
                  <a:tcPr marL="4763" marR="4763" marT="4763" marB="0" anchor="b">
                    <a:lnL>
                      <a:noFill/>
                    </a:lnL>
                    <a:lnR>
                      <a:noFill/>
                    </a:lnR>
                    <a:lnT>
                      <a:noFill/>
                    </a:lnT>
                    <a:lnB>
                      <a:noFill/>
                    </a:lnB>
                  </a:tcPr>
                </a:tc>
                <a:tc>
                  <a:txBody>
                    <a:bodyPr/>
                    <a:lstStyle/>
                    <a:p>
                      <a:pPr algn="l" fontAlgn="b"/>
                      <a:r>
                        <a:rPr lang="en-US" sz="900" b="1" i="0" u="none" strike="noStrike" dirty="0">
                          <a:effectLst/>
                          <a:latin typeface="Georgia" panose="02040502050405020303" pitchFamily="18" charset="0"/>
                        </a:rPr>
                        <a:t>Finding</a:t>
                      </a:r>
                    </a:p>
                  </a:txBody>
                  <a:tcPr marL="4763" marR="4763" marT="476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900" b="1" i="0" u="none" strike="noStrike">
                        <a:effectLst/>
                        <a:latin typeface="Georgia" panose="02040502050405020303" pitchFamily="18" charset="0"/>
                      </a:endParaRPr>
                    </a:p>
                  </a:txBody>
                  <a:tcPr marL="4763" marR="4763" marT="4763" marB="0" anchor="b">
                    <a:lnL>
                      <a:noFill/>
                    </a:lnL>
                    <a:lnR>
                      <a:noFill/>
                    </a:lnR>
                    <a:lnT>
                      <a:noFill/>
                    </a:lnT>
                    <a:lnB>
                      <a:noFill/>
                    </a:lnB>
                  </a:tcPr>
                </a:tc>
                <a:tc>
                  <a:txBody>
                    <a:bodyPr/>
                    <a:lstStyle/>
                    <a:p>
                      <a:pPr algn="ctr" fontAlgn="b"/>
                      <a:r>
                        <a:rPr lang="en-US" sz="900" b="1" i="0" u="none" strike="noStrike">
                          <a:effectLst/>
                          <a:latin typeface="Georgia" panose="02040502050405020303" pitchFamily="18" charset="0"/>
                        </a:rPr>
                        <a:t>Status of Prior Year Findings</a:t>
                      </a:r>
                    </a:p>
                  </a:txBody>
                  <a:tcPr marL="4763" marR="4763" marT="476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900" b="1" i="0" u="none" strike="noStrike">
                        <a:effectLst/>
                        <a:latin typeface="Georgia" panose="02040502050405020303" pitchFamily="18" charset="0"/>
                      </a:endParaRPr>
                    </a:p>
                  </a:txBody>
                  <a:tcPr marL="4763" marR="4763" marT="4763" marB="0" anchor="b">
                    <a:lnL>
                      <a:noFill/>
                    </a:lnL>
                    <a:lnR>
                      <a:noFill/>
                    </a:lnR>
                    <a:lnT>
                      <a:noFill/>
                    </a:lnT>
                    <a:lnB>
                      <a:noFill/>
                    </a:lnB>
                  </a:tcPr>
                </a:tc>
                <a:tc>
                  <a:txBody>
                    <a:bodyPr/>
                    <a:lstStyle/>
                    <a:p>
                      <a:pPr algn="ctr" fontAlgn="b"/>
                      <a:r>
                        <a:rPr lang="en-US" sz="900" b="1" i="0" u="none" strike="noStrike">
                          <a:effectLst/>
                          <a:latin typeface="Georgia" panose="02040502050405020303" pitchFamily="18" charset="0"/>
                        </a:rPr>
                        <a:t>Type of Finding</a:t>
                      </a:r>
                    </a:p>
                  </a:txBody>
                  <a:tcPr marL="4763" marR="4763" marT="4763"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0587394"/>
                  </a:ext>
                </a:extLst>
              </a:tr>
              <a:tr h="114135">
                <a:tc gridSpan="3">
                  <a:txBody>
                    <a:bodyPr/>
                    <a:lstStyle/>
                    <a:p>
                      <a:pPr algn="l" fontAlgn="b"/>
                      <a:r>
                        <a:rPr lang="en-US" sz="900" b="1" i="0" u="none" strike="noStrike">
                          <a:effectLst/>
                          <a:latin typeface="Georgia" panose="02040502050405020303" pitchFamily="18" charset="0"/>
                        </a:rPr>
                        <a:t>Prior Year Findings</a:t>
                      </a:r>
                    </a:p>
                  </a:txBody>
                  <a:tcPr marL="4763" marR="4763" marT="476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900" b="1" i="0" u="none" strike="noStrike">
                          <a:effectLst/>
                          <a:latin typeface="Georgia" panose="02040502050405020303" pitchFamily="18" charset="0"/>
                        </a:rPr>
                        <a:t> </a:t>
                      </a: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Georgia" panose="02040502050405020303" pitchFamily="18" charset="0"/>
                        </a:rPr>
                        <a:t> </a:t>
                      </a:r>
                    </a:p>
                  </a:txBody>
                  <a:tcPr marL="4763" marR="4763" marT="476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Georgia" panose="02040502050405020303" pitchFamily="18" charset="0"/>
                        </a:rPr>
                        <a:t> </a:t>
                      </a: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Georgia" panose="02040502050405020303" pitchFamily="18" charset="0"/>
                        </a:rPr>
                        <a:t> </a:t>
                      </a:r>
                    </a:p>
                  </a:txBody>
                  <a:tcPr marL="4763" marR="4763" marT="476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0676592"/>
                  </a:ext>
                </a:extLst>
              </a:tr>
              <a:tr h="114135">
                <a:tc>
                  <a:txBody>
                    <a:bodyPr/>
                    <a:lstStyle/>
                    <a:p>
                      <a:pPr algn="l" fontAlgn="b"/>
                      <a:r>
                        <a:rPr lang="en-US" sz="900" b="0" i="0" u="none" strike="noStrike">
                          <a:effectLst/>
                          <a:latin typeface="Georgia" panose="02040502050405020303" pitchFamily="18" charset="0"/>
                        </a:rPr>
                        <a:t>2013-001</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Georgia" panose="02040502050405020303" pitchFamily="18"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err="1">
                          <a:effectLst/>
                          <a:latin typeface="Georgia" panose="02040502050405020303" pitchFamily="18" charset="0"/>
                        </a:rPr>
                        <a:t>SUBGRANTEE</a:t>
                      </a:r>
                      <a:r>
                        <a:rPr lang="en-US" sz="900" b="0" i="0" u="none" strike="noStrike">
                          <a:effectLst/>
                          <a:latin typeface="Georgia" panose="02040502050405020303" pitchFamily="18" charset="0"/>
                        </a:rPr>
                        <a:t> REPORTING</a:t>
                      </a:r>
                      <a:endParaRPr lang="en-US" sz="900" b="0" i="0" u="none" strike="noStrike" dirty="0">
                        <a:effectLst/>
                        <a:latin typeface="Georgia" panose="02040502050405020303" pitchFamily="18"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Georgia" panose="02040502050405020303" pitchFamily="18"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effectLst/>
                          <a:latin typeface="Georgia" panose="02040502050405020303" pitchFamily="18" charset="0"/>
                        </a:rPr>
                        <a:t>Resolved</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a:effectLst/>
                        <a:latin typeface="Georgia" panose="02040502050405020303" pitchFamily="18"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effectLst/>
                          <a:latin typeface="Georgia" panose="02040502050405020303" pitchFamily="18" charset="0"/>
                        </a:rPr>
                        <a:t>E, F</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68687428"/>
                  </a:ext>
                </a:extLst>
              </a:tr>
              <a:tr h="114135">
                <a:tc>
                  <a:txBody>
                    <a:bodyPr/>
                    <a:lstStyle/>
                    <a:p>
                      <a:pPr algn="l" fontAlgn="b"/>
                      <a:r>
                        <a:rPr lang="en-US" sz="900" b="0" i="0" u="none" strike="noStrike">
                          <a:effectLst/>
                          <a:latin typeface="Georgia" panose="02040502050405020303" pitchFamily="18" charset="0"/>
                        </a:rPr>
                        <a:t>2014-001</a:t>
                      </a:r>
                    </a:p>
                  </a:txBody>
                  <a:tcPr marL="4763" marR="4763" marT="4763" marB="0" anchor="b">
                    <a:lnL>
                      <a:noFill/>
                    </a:lnL>
                    <a:lnR>
                      <a:noFill/>
                    </a:lnR>
                    <a:lnT>
                      <a:noFill/>
                    </a:lnT>
                    <a:lnB>
                      <a:noFill/>
                    </a:lnB>
                  </a:tcPr>
                </a:tc>
                <a:tc>
                  <a:txBody>
                    <a:bodyPr/>
                    <a:lstStyle/>
                    <a:p>
                      <a:pPr algn="l" fontAlgn="b"/>
                      <a:endParaRPr lang="en-US" sz="900" b="0" i="0" u="none" strike="noStrike">
                        <a:effectLst/>
                        <a:latin typeface="Georgia" panose="02040502050405020303" pitchFamily="18" charset="0"/>
                      </a:endParaRPr>
                    </a:p>
                  </a:txBody>
                  <a:tcPr marL="4763" marR="4763" marT="4763" marB="0" anchor="b">
                    <a:lnL>
                      <a:noFill/>
                    </a:lnL>
                    <a:lnR>
                      <a:noFill/>
                    </a:lnR>
                    <a:lnT>
                      <a:noFill/>
                    </a:lnT>
                    <a:lnB>
                      <a:noFill/>
                    </a:lnB>
                  </a:tcPr>
                </a:tc>
                <a:tc>
                  <a:txBody>
                    <a:bodyPr/>
                    <a:lstStyle/>
                    <a:p>
                      <a:pPr algn="l" fontAlgn="b"/>
                      <a:r>
                        <a:rPr lang="en-US" sz="900" b="0" i="0" u="none" strike="noStrike" dirty="0">
                          <a:effectLst/>
                          <a:latin typeface="Georgia" panose="02040502050405020303" pitchFamily="18" charset="0"/>
                        </a:rPr>
                        <a:t>INTERNAL CONTROLS OVER CASH RECEIPTS</a:t>
                      </a:r>
                    </a:p>
                  </a:txBody>
                  <a:tcPr marL="4763" marR="4763" marT="4763" marB="0" anchor="b">
                    <a:lnL>
                      <a:noFill/>
                    </a:lnL>
                    <a:lnR>
                      <a:noFill/>
                    </a:lnR>
                    <a:lnT>
                      <a:noFill/>
                    </a:lnT>
                    <a:lnB>
                      <a:noFill/>
                    </a:lnB>
                  </a:tcPr>
                </a:tc>
                <a:tc>
                  <a:txBody>
                    <a:bodyPr/>
                    <a:lstStyle/>
                    <a:p>
                      <a:pPr algn="l" fontAlgn="b"/>
                      <a:endParaRPr lang="en-US" sz="900" b="0" i="0" u="none" strike="noStrike">
                        <a:effectLst/>
                        <a:latin typeface="Georgia" panose="02040502050405020303" pitchFamily="18" charset="0"/>
                      </a:endParaRPr>
                    </a:p>
                  </a:txBody>
                  <a:tcPr marL="4763" marR="4763" marT="4763" marB="0" anchor="b">
                    <a:lnL>
                      <a:noFill/>
                    </a:lnL>
                    <a:lnR>
                      <a:noFill/>
                    </a:lnR>
                    <a:lnT>
                      <a:noFill/>
                    </a:lnT>
                    <a:lnB>
                      <a:noFill/>
                    </a:lnB>
                  </a:tcPr>
                </a:tc>
                <a:tc>
                  <a:txBody>
                    <a:bodyPr/>
                    <a:lstStyle/>
                    <a:p>
                      <a:pPr algn="ctr" fontAlgn="b"/>
                      <a:r>
                        <a:rPr lang="en-US" sz="900" b="0" i="0" u="none" strike="noStrike">
                          <a:effectLst/>
                          <a:latin typeface="Georgia" panose="02040502050405020303" pitchFamily="18" charset="0"/>
                        </a:rPr>
                        <a:t>Repeated</a:t>
                      </a:r>
                    </a:p>
                  </a:txBody>
                  <a:tcPr marL="4763" marR="4763" marT="4763" marB="0" anchor="b">
                    <a:lnL>
                      <a:noFill/>
                    </a:lnL>
                    <a:lnR>
                      <a:noFill/>
                    </a:lnR>
                    <a:lnT>
                      <a:noFill/>
                    </a:lnT>
                    <a:lnB>
                      <a:noFill/>
                    </a:lnB>
                  </a:tcPr>
                </a:tc>
                <a:tc>
                  <a:txBody>
                    <a:bodyPr/>
                    <a:lstStyle/>
                    <a:p>
                      <a:pPr algn="ctr" fontAlgn="b"/>
                      <a:endParaRPr lang="en-US" sz="900" b="0" i="0" u="none" strike="noStrike">
                        <a:effectLst/>
                        <a:latin typeface="Georgia" panose="02040502050405020303" pitchFamily="18" charset="0"/>
                      </a:endParaRPr>
                    </a:p>
                  </a:txBody>
                  <a:tcPr marL="4763" marR="4763" marT="4763" marB="0" anchor="b">
                    <a:lnL>
                      <a:noFill/>
                    </a:lnL>
                    <a:lnR>
                      <a:noFill/>
                    </a:lnR>
                    <a:lnT>
                      <a:noFill/>
                    </a:lnT>
                    <a:lnB>
                      <a:noFill/>
                    </a:lnB>
                  </a:tcPr>
                </a:tc>
                <a:tc>
                  <a:txBody>
                    <a:bodyPr/>
                    <a:lstStyle/>
                    <a:p>
                      <a:pPr algn="ctr" fontAlgn="b"/>
                      <a:r>
                        <a:rPr lang="en-US" sz="900" b="0" i="0" u="none" strike="noStrike">
                          <a:effectLst/>
                          <a:latin typeface="Georgia" panose="02040502050405020303" pitchFamily="18" charset="0"/>
                        </a:rPr>
                        <a:t>C, G</a:t>
                      </a:r>
                    </a:p>
                  </a:txBody>
                  <a:tcPr marL="4763" marR="4763" marT="4763" marB="0" anchor="b">
                    <a:lnL>
                      <a:noFill/>
                    </a:lnL>
                    <a:lnR>
                      <a:noFill/>
                    </a:lnR>
                    <a:lnT>
                      <a:noFill/>
                    </a:lnT>
                    <a:lnB>
                      <a:noFill/>
                    </a:lnB>
                  </a:tcPr>
                </a:tc>
                <a:extLst>
                  <a:ext uri="{0D108BD9-81ED-4DB2-BD59-A6C34878D82A}">
                    <a16:rowId xmlns:a16="http://schemas.microsoft.com/office/drawing/2014/main" val="1668062231"/>
                  </a:ext>
                </a:extLst>
              </a:tr>
              <a:tr h="114135">
                <a:tc>
                  <a:txBody>
                    <a:bodyPr/>
                    <a:lstStyle/>
                    <a:p>
                      <a:pPr algn="l" fontAlgn="b"/>
                      <a:r>
                        <a:rPr lang="en-US" sz="900" b="0" i="0" u="none" strike="noStrike">
                          <a:effectLst/>
                          <a:latin typeface="Georgia" panose="02040502050405020303" pitchFamily="18" charset="0"/>
                        </a:rPr>
                        <a:t>2014-002</a:t>
                      </a:r>
                    </a:p>
                  </a:txBody>
                  <a:tcPr marL="4763" marR="4763" marT="4763" marB="0" anchor="b">
                    <a:lnL>
                      <a:noFill/>
                    </a:lnL>
                    <a:lnR>
                      <a:noFill/>
                    </a:lnR>
                    <a:lnT>
                      <a:noFill/>
                    </a:lnT>
                    <a:lnB>
                      <a:noFill/>
                    </a:lnB>
                  </a:tcPr>
                </a:tc>
                <a:tc>
                  <a:txBody>
                    <a:bodyPr/>
                    <a:lstStyle/>
                    <a:p>
                      <a:pPr algn="l" fontAlgn="b"/>
                      <a:endParaRPr lang="en-US" sz="900" b="0" i="0" u="none" strike="noStrike">
                        <a:effectLst/>
                        <a:latin typeface="Georgia" panose="02040502050405020303" pitchFamily="18" charset="0"/>
                      </a:endParaRPr>
                    </a:p>
                  </a:txBody>
                  <a:tcPr marL="4763" marR="4763" marT="4763" marB="0" anchor="b">
                    <a:lnL>
                      <a:noFill/>
                    </a:lnL>
                    <a:lnR>
                      <a:noFill/>
                    </a:lnR>
                    <a:lnT>
                      <a:noFill/>
                    </a:lnT>
                    <a:lnB>
                      <a:noFill/>
                    </a:lnB>
                  </a:tcPr>
                </a:tc>
                <a:tc>
                  <a:txBody>
                    <a:bodyPr/>
                    <a:lstStyle/>
                    <a:p>
                      <a:pPr algn="l" fontAlgn="b"/>
                      <a:r>
                        <a:rPr lang="en-US" sz="900" b="0" i="0" u="none" strike="noStrike" dirty="0">
                          <a:effectLst/>
                          <a:latin typeface="Georgia" panose="02040502050405020303" pitchFamily="18" charset="0"/>
                        </a:rPr>
                        <a:t>PREPAYMENTS </a:t>
                      </a:r>
                      <a:r>
                        <a:rPr lang="en-US" sz="900" b="0" i="0" u="none" strike="noStrike">
                          <a:effectLst/>
                          <a:latin typeface="Georgia" panose="02040502050405020303" pitchFamily="18" charset="0"/>
                        </a:rPr>
                        <a:t>OF SERVICES</a:t>
                      </a:r>
                      <a:endParaRPr lang="en-US" sz="900" b="0" i="0" u="none" strike="noStrike" dirty="0">
                        <a:effectLst/>
                        <a:latin typeface="Georgia" panose="02040502050405020303" pitchFamily="18" charset="0"/>
                      </a:endParaRPr>
                    </a:p>
                  </a:txBody>
                  <a:tcPr marL="4763" marR="4763" marT="4763" marB="0" anchor="b">
                    <a:lnL>
                      <a:noFill/>
                    </a:lnL>
                    <a:lnR>
                      <a:noFill/>
                    </a:lnR>
                    <a:lnT>
                      <a:noFill/>
                    </a:lnT>
                    <a:lnB>
                      <a:noFill/>
                    </a:lnB>
                  </a:tcPr>
                </a:tc>
                <a:tc>
                  <a:txBody>
                    <a:bodyPr/>
                    <a:lstStyle/>
                    <a:p>
                      <a:pPr algn="l" fontAlgn="b"/>
                      <a:endParaRPr lang="en-US" sz="900" b="0" i="0" u="none" strike="noStrike">
                        <a:effectLst/>
                        <a:latin typeface="Georgia" panose="02040502050405020303" pitchFamily="18" charset="0"/>
                      </a:endParaRPr>
                    </a:p>
                  </a:txBody>
                  <a:tcPr marL="4763" marR="4763" marT="4763" marB="0" anchor="b">
                    <a:lnL>
                      <a:noFill/>
                    </a:lnL>
                    <a:lnR>
                      <a:noFill/>
                    </a:lnR>
                    <a:lnT>
                      <a:noFill/>
                    </a:lnT>
                    <a:lnB>
                      <a:noFill/>
                    </a:lnB>
                  </a:tcPr>
                </a:tc>
                <a:tc>
                  <a:txBody>
                    <a:bodyPr/>
                    <a:lstStyle/>
                    <a:p>
                      <a:pPr algn="ctr" fontAlgn="b"/>
                      <a:r>
                        <a:rPr lang="en-US" sz="900" b="1" i="0" u="none" strike="noStrike">
                          <a:effectLst/>
                          <a:latin typeface="Georgia" panose="02040502050405020303" pitchFamily="18" charset="0"/>
                        </a:rPr>
                        <a:t>Resolved</a:t>
                      </a:r>
                    </a:p>
                  </a:txBody>
                  <a:tcPr marL="4763" marR="4763" marT="4763"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4763" marR="4763" marT="4763" marB="0" anchor="b">
                    <a:lnL>
                      <a:noFill/>
                    </a:lnL>
                    <a:lnR>
                      <a:noFill/>
                    </a:lnR>
                    <a:lnT>
                      <a:noFill/>
                    </a:lnT>
                    <a:lnB>
                      <a:noFill/>
                    </a:lnB>
                  </a:tcPr>
                </a:tc>
                <a:tc>
                  <a:txBody>
                    <a:bodyPr/>
                    <a:lstStyle/>
                    <a:p>
                      <a:pPr algn="ctr" fontAlgn="b"/>
                      <a:r>
                        <a:rPr lang="en-US" sz="900" b="0" i="0" u="none" strike="noStrike" dirty="0">
                          <a:effectLst/>
                          <a:latin typeface="Georgia" panose="02040502050405020303" pitchFamily="18" charset="0"/>
                        </a:rPr>
                        <a:t>G</a:t>
                      </a:r>
                    </a:p>
                  </a:txBody>
                  <a:tcPr marL="4763" marR="4763" marT="4763" marB="0" anchor="b">
                    <a:lnL>
                      <a:noFill/>
                    </a:lnL>
                    <a:lnR>
                      <a:noFill/>
                    </a:lnR>
                    <a:lnT>
                      <a:noFill/>
                    </a:lnT>
                    <a:lnB>
                      <a:noFill/>
                    </a:lnB>
                  </a:tcPr>
                </a:tc>
                <a:extLst>
                  <a:ext uri="{0D108BD9-81ED-4DB2-BD59-A6C34878D82A}">
                    <a16:rowId xmlns:a16="http://schemas.microsoft.com/office/drawing/2014/main" val="1259901985"/>
                  </a:ext>
                </a:extLst>
              </a:tr>
              <a:tr h="114135">
                <a:tc>
                  <a:txBody>
                    <a:bodyPr/>
                    <a:lstStyle/>
                    <a:p>
                      <a:pPr algn="l" fontAlgn="b"/>
                      <a:endParaRPr lang="en-US" sz="900" b="0" i="0" u="none" strike="noStrike">
                        <a:effectLst/>
                        <a:latin typeface="Georgia" panose="02040502050405020303" pitchFamily="18" charset="0"/>
                      </a:endParaRPr>
                    </a:p>
                  </a:txBody>
                  <a:tcPr marL="4763" marR="4763" marT="4763" marB="0" anchor="b">
                    <a:lnL>
                      <a:noFill/>
                    </a:lnL>
                    <a:lnR>
                      <a:noFill/>
                    </a:lnR>
                    <a:lnT>
                      <a:noFill/>
                    </a:lnT>
                    <a:lnB>
                      <a:noFill/>
                    </a:lnB>
                  </a:tcPr>
                </a:tc>
                <a:tc>
                  <a:txBody>
                    <a:bodyPr/>
                    <a:lstStyle/>
                    <a:p>
                      <a:pPr algn="l" fontAlgn="b"/>
                      <a:endParaRPr lang="en-US" sz="900" b="0" i="0" u="none" strike="noStrike">
                        <a:effectLst/>
                        <a:latin typeface="Georgia" panose="02040502050405020303" pitchFamily="18" charset="0"/>
                      </a:endParaRPr>
                    </a:p>
                  </a:txBody>
                  <a:tcPr marL="4763" marR="4763" marT="4763" marB="0" anchor="b">
                    <a:lnL>
                      <a:noFill/>
                    </a:lnL>
                    <a:lnR>
                      <a:noFill/>
                    </a:lnR>
                    <a:lnT>
                      <a:noFill/>
                    </a:lnT>
                    <a:lnB>
                      <a:noFill/>
                    </a:lnB>
                  </a:tcPr>
                </a:tc>
                <a:tc>
                  <a:txBody>
                    <a:bodyPr/>
                    <a:lstStyle/>
                    <a:p>
                      <a:pPr algn="l" fontAlgn="b"/>
                      <a:endParaRPr lang="en-US" sz="900" b="0" i="0" u="none" strike="noStrike">
                        <a:effectLst/>
                        <a:latin typeface="Georgia" panose="02040502050405020303" pitchFamily="18" charset="0"/>
                      </a:endParaRPr>
                    </a:p>
                  </a:txBody>
                  <a:tcPr marL="4763" marR="4763" marT="4763" marB="0" anchor="b">
                    <a:lnL>
                      <a:noFill/>
                    </a:lnL>
                    <a:lnR>
                      <a:noFill/>
                    </a:lnR>
                    <a:lnT>
                      <a:noFill/>
                    </a:lnT>
                    <a:lnB>
                      <a:noFill/>
                    </a:lnB>
                  </a:tcPr>
                </a:tc>
                <a:tc>
                  <a:txBody>
                    <a:bodyPr/>
                    <a:lstStyle/>
                    <a:p>
                      <a:pPr algn="l" fontAlgn="b"/>
                      <a:endParaRPr lang="en-US" sz="900" b="0" i="0" u="none" strike="noStrike">
                        <a:effectLst/>
                        <a:latin typeface="Georgia" panose="02040502050405020303" pitchFamily="18" charset="0"/>
                      </a:endParaRPr>
                    </a:p>
                  </a:txBody>
                  <a:tcPr marL="4763" marR="4763" marT="4763" marB="0" anchor="b">
                    <a:lnL>
                      <a:noFill/>
                    </a:lnL>
                    <a:lnR>
                      <a:noFill/>
                    </a:lnR>
                    <a:lnT>
                      <a:noFill/>
                    </a:lnT>
                    <a:lnB>
                      <a:noFill/>
                    </a:lnB>
                  </a:tcPr>
                </a:tc>
                <a:tc>
                  <a:txBody>
                    <a:bodyPr/>
                    <a:lstStyle/>
                    <a:p>
                      <a:pPr algn="ctr" fontAlgn="b"/>
                      <a:endParaRPr lang="en-US" sz="900" b="0" i="0" u="none" strike="noStrike">
                        <a:effectLst/>
                        <a:latin typeface="Georgia" panose="02040502050405020303" pitchFamily="18" charset="0"/>
                      </a:endParaRPr>
                    </a:p>
                  </a:txBody>
                  <a:tcPr marL="4763" marR="4763" marT="4763" marB="0" anchor="b">
                    <a:lnL>
                      <a:noFill/>
                    </a:lnL>
                    <a:lnR>
                      <a:noFill/>
                    </a:lnR>
                    <a:lnT>
                      <a:noFill/>
                    </a:lnT>
                    <a:lnB>
                      <a:noFill/>
                    </a:lnB>
                  </a:tcPr>
                </a:tc>
                <a:tc>
                  <a:txBody>
                    <a:bodyPr/>
                    <a:lstStyle/>
                    <a:p>
                      <a:pPr algn="l" fontAlgn="b"/>
                      <a:endParaRPr lang="en-US" sz="900" b="0" i="0" u="none" strike="noStrike">
                        <a:effectLst/>
                        <a:latin typeface="Georgia" panose="02040502050405020303" pitchFamily="18" charset="0"/>
                      </a:endParaRPr>
                    </a:p>
                  </a:txBody>
                  <a:tcPr marL="4763" marR="4763" marT="4763" marB="0" anchor="b">
                    <a:lnL>
                      <a:noFill/>
                    </a:lnL>
                    <a:lnR>
                      <a:noFill/>
                    </a:lnR>
                    <a:lnT>
                      <a:noFill/>
                    </a:lnT>
                    <a:lnB>
                      <a:noFill/>
                    </a:lnB>
                  </a:tcPr>
                </a:tc>
                <a:tc>
                  <a:txBody>
                    <a:bodyPr/>
                    <a:lstStyle/>
                    <a:p>
                      <a:pPr algn="ctr" fontAlgn="b"/>
                      <a:endParaRPr lang="en-US" sz="900" b="0" i="0" u="none" strike="noStrike">
                        <a:effectLst/>
                        <a:latin typeface="Georgia" panose="02040502050405020303" pitchFamily="18" charset="0"/>
                      </a:endParaRPr>
                    </a:p>
                  </a:txBody>
                  <a:tcPr marL="4763" marR="4763" marT="4763" marB="0" anchor="b">
                    <a:lnL>
                      <a:noFill/>
                    </a:lnL>
                    <a:lnR>
                      <a:noFill/>
                    </a:lnR>
                    <a:lnT>
                      <a:noFill/>
                    </a:lnT>
                    <a:lnB>
                      <a:noFill/>
                    </a:lnB>
                  </a:tcPr>
                </a:tc>
                <a:extLst>
                  <a:ext uri="{0D108BD9-81ED-4DB2-BD59-A6C34878D82A}">
                    <a16:rowId xmlns:a16="http://schemas.microsoft.com/office/drawing/2014/main" val="425656541"/>
                  </a:ext>
                </a:extLst>
              </a:tr>
              <a:tr h="0">
                <a:tc gridSpan="3">
                  <a:txBody>
                    <a:bodyPr/>
                    <a:lstStyle/>
                    <a:p>
                      <a:pPr algn="l" fontAlgn="b"/>
                      <a:r>
                        <a:rPr lang="en-US" sz="900" b="1" i="0" u="none" strike="noStrike">
                          <a:effectLst/>
                          <a:latin typeface="Georgia" panose="02040502050405020303" pitchFamily="18" charset="0"/>
                        </a:rPr>
                        <a:t>Current Year Findings</a:t>
                      </a: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900" b="1" i="0" u="none" strike="noStrike">
                          <a:effectLst/>
                          <a:latin typeface="Georgia" panose="02040502050405020303" pitchFamily="18" charset="0"/>
                        </a:rPr>
                        <a:t> </a:t>
                      </a: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Georgia" panose="02040502050405020303" pitchFamily="18" charset="0"/>
                        </a:rPr>
                        <a:t> </a:t>
                      </a: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Georgia" panose="02040502050405020303" pitchFamily="18" charset="0"/>
                        </a:rPr>
                        <a:t> </a:t>
                      </a: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Georgia" panose="02040502050405020303" pitchFamily="18" charset="0"/>
                        </a:rPr>
                        <a:t> </a:t>
                      </a: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5584754"/>
                  </a:ext>
                </a:extLst>
              </a:tr>
              <a:tr h="114135">
                <a:tc>
                  <a:txBody>
                    <a:bodyPr/>
                    <a:lstStyle/>
                    <a:p>
                      <a:pPr algn="l" fontAlgn="b"/>
                      <a:r>
                        <a:rPr lang="en-US" sz="900" b="0" i="0" u="none" strike="noStrike">
                          <a:effectLst/>
                          <a:latin typeface="Georgia" panose="02040502050405020303" pitchFamily="18" charset="0"/>
                        </a:rPr>
                        <a:t>2015-001</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Georgia" panose="02040502050405020303" pitchFamily="18"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dirty="0">
                          <a:effectLst/>
                          <a:latin typeface="Georgia" panose="02040502050405020303" pitchFamily="18" charset="0"/>
                        </a:rPr>
                        <a:t>LACK OF </a:t>
                      </a:r>
                      <a:r>
                        <a:rPr lang="en-US" sz="900" b="0" i="0" u="none" strike="noStrike">
                          <a:effectLst/>
                          <a:latin typeface="Georgia" panose="02040502050405020303" pitchFamily="18" charset="0"/>
                        </a:rPr>
                        <a:t>CASH RECONCILIATION </a:t>
                      </a:r>
                      <a:r>
                        <a:rPr lang="en-US" sz="900" b="0" i="0" u="none" strike="noStrike" dirty="0">
                          <a:effectLst/>
                          <a:latin typeface="Georgia" panose="02040502050405020303" pitchFamily="18" charset="0"/>
                        </a:rPr>
                        <a:t>PROCESS</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Georgia" panose="02040502050405020303" pitchFamily="18"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effectLst/>
                          <a:latin typeface="Georgia" panose="02040502050405020303" pitchFamily="18" charset="0"/>
                        </a:rPr>
                        <a:t>Current</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Georgia" panose="02040502050405020303" pitchFamily="18"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effectLst/>
                          <a:latin typeface="Georgia" panose="02040502050405020303" pitchFamily="18" charset="0"/>
                        </a:rPr>
                        <a:t>A, G</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49863668"/>
                  </a:ext>
                </a:extLst>
              </a:tr>
              <a:tr h="224439">
                <a:tc>
                  <a:txBody>
                    <a:bodyPr/>
                    <a:lstStyle/>
                    <a:p>
                      <a:pPr algn="l" fontAlgn="b"/>
                      <a:r>
                        <a:rPr lang="en-US" sz="900" b="0" i="0" u="none" strike="noStrike">
                          <a:effectLst/>
                          <a:latin typeface="Georgia" panose="02040502050405020303" pitchFamily="18" charset="0"/>
                        </a:rPr>
                        <a:t>2015-002</a:t>
                      </a:r>
                    </a:p>
                  </a:txBody>
                  <a:tcPr marL="4763" marR="4763" marT="4763" marB="0" anchor="b">
                    <a:lnL>
                      <a:noFill/>
                    </a:lnL>
                    <a:lnR>
                      <a:noFill/>
                    </a:lnR>
                    <a:lnT>
                      <a:noFill/>
                    </a:lnT>
                    <a:lnB>
                      <a:noFill/>
                    </a:lnB>
                  </a:tcPr>
                </a:tc>
                <a:tc>
                  <a:txBody>
                    <a:bodyPr/>
                    <a:lstStyle/>
                    <a:p>
                      <a:pPr algn="l" fontAlgn="b"/>
                      <a:endParaRPr lang="en-US" sz="900" b="0" i="0" u="none" strike="noStrike">
                        <a:effectLst/>
                        <a:latin typeface="Georgia" panose="02040502050405020303" pitchFamily="18" charset="0"/>
                      </a:endParaRPr>
                    </a:p>
                  </a:txBody>
                  <a:tcPr marL="4763" marR="4763" marT="4763" marB="0" anchor="b">
                    <a:lnL>
                      <a:noFill/>
                    </a:lnL>
                    <a:lnR>
                      <a:noFill/>
                    </a:lnR>
                    <a:lnT>
                      <a:noFill/>
                    </a:lnT>
                    <a:lnB>
                      <a:noFill/>
                    </a:lnB>
                  </a:tcPr>
                </a:tc>
                <a:tc>
                  <a:txBody>
                    <a:bodyPr/>
                    <a:lstStyle/>
                    <a:p>
                      <a:pPr algn="l" fontAlgn="b"/>
                      <a:r>
                        <a:rPr lang="en-US" sz="900" b="0" i="0" u="none" strike="noStrike">
                          <a:effectLst/>
                          <a:latin typeface="Georgia" panose="02040502050405020303" pitchFamily="18" charset="0"/>
                        </a:rPr>
                        <a:t>CERTIFICATION OF CAPITAL </a:t>
                      </a:r>
                      <a:r>
                        <a:rPr lang="en-US" sz="900" b="0" i="0" u="none" strike="noStrike" dirty="0">
                          <a:effectLst/>
                          <a:latin typeface="Georgia" panose="02040502050405020303" pitchFamily="18" charset="0"/>
                        </a:rPr>
                        <a:t>ASSETS </a:t>
                      </a:r>
                      <a:r>
                        <a:rPr lang="en-US" sz="900" b="0" i="0" u="none" strike="noStrike">
                          <a:effectLst/>
                          <a:latin typeface="Georgia" panose="02040502050405020303" pitchFamily="18" charset="0"/>
                        </a:rPr>
                        <a:t>ANNUAL INVENTORY</a:t>
                      </a:r>
                      <a:endParaRPr lang="en-US" sz="900" b="0" i="0" u="none" strike="noStrike" dirty="0">
                        <a:effectLst/>
                        <a:latin typeface="Georgia" panose="02040502050405020303" pitchFamily="18" charset="0"/>
                      </a:endParaRPr>
                    </a:p>
                  </a:txBody>
                  <a:tcPr marL="4763" marR="4763" marT="4763" marB="0" anchor="b">
                    <a:lnL>
                      <a:noFill/>
                    </a:lnL>
                    <a:lnR>
                      <a:noFill/>
                    </a:lnR>
                    <a:lnT>
                      <a:noFill/>
                    </a:lnT>
                    <a:lnB>
                      <a:noFill/>
                    </a:lnB>
                  </a:tcPr>
                </a:tc>
                <a:tc>
                  <a:txBody>
                    <a:bodyPr/>
                    <a:lstStyle/>
                    <a:p>
                      <a:pPr algn="l" fontAlgn="b"/>
                      <a:endParaRPr lang="en-US" sz="900" b="0" i="0" u="none" strike="noStrike">
                        <a:effectLst/>
                        <a:latin typeface="Georgia" panose="02040502050405020303" pitchFamily="18" charset="0"/>
                      </a:endParaRPr>
                    </a:p>
                  </a:txBody>
                  <a:tcPr marL="4763" marR="4763" marT="4763" marB="0" anchor="b">
                    <a:lnL>
                      <a:noFill/>
                    </a:lnL>
                    <a:lnR>
                      <a:noFill/>
                    </a:lnR>
                    <a:lnT>
                      <a:noFill/>
                    </a:lnT>
                    <a:lnB>
                      <a:noFill/>
                    </a:lnB>
                  </a:tcPr>
                </a:tc>
                <a:tc>
                  <a:txBody>
                    <a:bodyPr/>
                    <a:lstStyle/>
                    <a:p>
                      <a:pPr algn="ctr" fontAlgn="b"/>
                      <a:r>
                        <a:rPr lang="en-US" sz="900" b="0" i="0" u="none" strike="noStrike">
                          <a:effectLst/>
                          <a:latin typeface="Georgia" panose="02040502050405020303" pitchFamily="18" charset="0"/>
                        </a:rPr>
                        <a:t>Current</a:t>
                      </a:r>
                    </a:p>
                  </a:txBody>
                  <a:tcPr marL="4763" marR="4763" marT="4763" marB="0" anchor="b">
                    <a:lnL>
                      <a:noFill/>
                    </a:lnL>
                    <a:lnR>
                      <a:noFill/>
                    </a:lnR>
                    <a:lnT>
                      <a:noFill/>
                    </a:lnT>
                    <a:lnB>
                      <a:noFill/>
                    </a:lnB>
                  </a:tcPr>
                </a:tc>
                <a:tc>
                  <a:txBody>
                    <a:bodyPr/>
                    <a:lstStyle/>
                    <a:p>
                      <a:pPr algn="l" fontAlgn="b"/>
                      <a:endParaRPr lang="en-US" sz="900" b="0" i="0" u="none" strike="noStrike">
                        <a:effectLst/>
                        <a:latin typeface="Georgia" panose="02040502050405020303" pitchFamily="18" charset="0"/>
                      </a:endParaRPr>
                    </a:p>
                  </a:txBody>
                  <a:tcPr marL="4763" marR="4763" marT="4763" marB="0" anchor="b">
                    <a:lnL>
                      <a:noFill/>
                    </a:lnL>
                    <a:lnR>
                      <a:noFill/>
                    </a:lnR>
                    <a:lnT>
                      <a:noFill/>
                    </a:lnT>
                    <a:lnB>
                      <a:noFill/>
                    </a:lnB>
                  </a:tcPr>
                </a:tc>
                <a:tc>
                  <a:txBody>
                    <a:bodyPr/>
                    <a:lstStyle/>
                    <a:p>
                      <a:pPr algn="ctr" fontAlgn="b"/>
                      <a:r>
                        <a:rPr lang="en-US" sz="900" b="0" i="0" u="none" strike="noStrike">
                          <a:effectLst/>
                          <a:latin typeface="Georgia" panose="02040502050405020303" pitchFamily="18" charset="0"/>
                        </a:rPr>
                        <a:t>B, G</a:t>
                      </a:r>
                    </a:p>
                  </a:txBody>
                  <a:tcPr marL="4763" marR="4763" marT="4763" marB="0" anchor="b">
                    <a:lnL>
                      <a:noFill/>
                    </a:lnL>
                    <a:lnR>
                      <a:noFill/>
                    </a:lnR>
                    <a:lnT>
                      <a:noFill/>
                    </a:lnT>
                    <a:lnB>
                      <a:noFill/>
                    </a:lnB>
                  </a:tcPr>
                </a:tc>
                <a:extLst>
                  <a:ext uri="{0D108BD9-81ED-4DB2-BD59-A6C34878D82A}">
                    <a16:rowId xmlns:a16="http://schemas.microsoft.com/office/drawing/2014/main" val="816902081"/>
                  </a:ext>
                </a:extLst>
              </a:tr>
              <a:tr h="114135">
                <a:tc>
                  <a:txBody>
                    <a:bodyPr/>
                    <a:lstStyle/>
                    <a:p>
                      <a:pPr algn="l" fontAlgn="b"/>
                      <a:r>
                        <a:rPr lang="en-US" sz="900" b="0" i="0" u="none" strike="noStrike">
                          <a:effectLst/>
                          <a:latin typeface="Georgia" panose="02040502050405020303" pitchFamily="18" charset="0"/>
                        </a:rPr>
                        <a:t>2015-003</a:t>
                      </a:r>
                    </a:p>
                  </a:txBody>
                  <a:tcPr marL="4763" marR="4763" marT="4763" marB="0" anchor="b">
                    <a:lnL>
                      <a:noFill/>
                    </a:lnL>
                    <a:lnR>
                      <a:noFill/>
                    </a:lnR>
                    <a:lnT>
                      <a:noFill/>
                    </a:lnT>
                    <a:lnB>
                      <a:noFill/>
                    </a:lnB>
                  </a:tcPr>
                </a:tc>
                <a:tc>
                  <a:txBody>
                    <a:bodyPr/>
                    <a:lstStyle/>
                    <a:p>
                      <a:pPr algn="l" fontAlgn="b"/>
                      <a:endParaRPr lang="en-US" sz="900" b="0" i="0" u="none" strike="noStrike">
                        <a:effectLst/>
                        <a:latin typeface="Georgia" panose="02040502050405020303" pitchFamily="18" charset="0"/>
                      </a:endParaRPr>
                    </a:p>
                  </a:txBody>
                  <a:tcPr marL="4763" marR="4763" marT="4763" marB="0" anchor="b">
                    <a:lnL>
                      <a:noFill/>
                    </a:lnL>
                    <a:lnR>
                      <a:noFill/>
                    </a:lnR>
                    <a:lnT>
                      <a:noFill/>
                    </a:lnT>
                    <a:lnB>
                      <a:noFill/>
                    </a:lnB>
                  </a:tcPr>
                </a:tc>
                <a:tc>
                  <a:txBody>
                    <a:bodyPr/>
                    <a:lstStyle/>
                    <a:p>
                      <a:pPr algn="l" fontAlgn="b"/>
                      <a:r>
                        <a:rPr lang="en-US" sz="900" b="0" i="0" u="none" strike="noStrike" dirty="0">
                          <a:effectLst/>
                          <a:latin typeface="Georgia" panose="02040502050405020303" pitchFamily="18" charset="0"/>
                        </a:rPr>
                        <a:t>LATE </a:t>
                      </a:r>
                      <a:r>
                        <a:rPr lang="en-US" sz="900" b="0" i="0" u="none" strike="noStrike">
                          <a:effectLst/>
                          <a:latin typeface="Georgia" panose="02040502050405020303" pitchFamily="18" charset="0"/>
                        </a:rPr>
                        <a:t>DATA COLLECTION </a:t>
                      </a:r>
                      <a:r>
                        <a:rPr lang="en-US" sz="900" b="0" i="0" u="none" strike="noStrike" dirty="0">
                          <a:effectLst/>
                          <a:latin typeface="Georgia" panose="02040502050405020303" pitchFamily="18" charset="0"/>
                        </a:rPr>
                        <a:t>FORM</a:t>
                      </a:r>
                    </a:p>
                  </a:txBody>
                  <a:tcPr marL="4763" marR="4763" marT="4763" marB="0" anchor="b">
                    <a:lnL>
                      <a:noFill/>
                    </a:lnL>
                    <a:lnR>
                      <a:noFill/>
                    </a:lnR>
                    <a:lnT>
                      <a:noFill/>
                    </a:lnT>
                    <a:lnB>
                      <a:noFill/>
                    </a:lnB>
                  </a:tcPr>
                </a:tc>
                <a:tc>
                  <a:txBody>
                    <a:bodyPr/>
                    <a:lstStyle/>
                    <a:p>
                      <a:pPr algn="l" fontAlgn="b"/>
                      <a:endParaRPr lang="en-US" sz="900" b="0" i="0" u="none" strike="noStrike">
                        <a:effectLst/>
                        <a:latin typeface="Georgia" panose="02040502050405020303" pitchFamily="18" charset="0"/>
                      </a:endParaRPr>
                    </a:p>
                  </a:txBody>
                  <a:tcPr marL="4763" marR="4763" marT="4763" marB="0" anchor="b">
                    <a:lnL>
                      <a:noFill/>
                    </a:lnL>
                    <a:lnR>
                      <a:noFill/>
                    </a:lnR>
                    <a:lnT>
                      <a:noFill/>
                    </a:lnT>
                    <a:lnB>
                      <a:noFill/>
                    </a:lnB>
                  </a:tcPr>
                </a:tc>
                <a:tc>
                  <a:txBody>
                    <a:bodyPr/>
                    <a:lstStyle/>
                    <a:p>
                      <a:pPr algn="ctr" fontAlgn="b"/>
                      <a:r>
                        <a:rPr lang="en-US" sz="900" b="0" i="0" u="none" strike="noStrike">
                          <a:effectLst/>
                          <a:latin typeface="Georgia" panose="02040502050405020303" pitchFamily="18" charset="0"/>
                        </a:rPr>
                        <a:t>Current</a:t>
                      </a:r>
                    </a:p>
                  </a:txBody>
                  <a:tcPr marL="4763" marR="4763" marT="4763" marB="0" anchor="b">
                    <a:lnL>
                      <a:noFill/>
                    </a:lnL>
                    <a:lnR>
                      <a:noFill/>
                    </a:lnR>
                    <a:lnT>
                      <a:noFill/>
                    </a:lnT>
                    <a:lnB>
                      <a:noFill/>
                    </a:lnB>
                  </a:tcPr>
                </a:tc>
                <a:tc>
                  <a:txBody>
                    <a:bodyPr/>
                    <a:lstStyle/>
                    <a:p>
                      <a:pPr algn="l" fontAlgn="b"/>
                      <a:endParaRPr lang="en-US" sz="900" b="0" i="0" u="none" strike="noStrike">
                        <a:effectLst/>
                        <a:latin typeface="Georgia" panose="02040502050405020303" pitchFamily="18" charset="0"/>
                      </a:endParaRPr>
                    </a:p>
                  </a:txBody>
                  <a:tcPr marL="4763" marR="4763" marT="4763" marB="0" anchor="b">
                    <a:lnL>
                      <a:noFill/>
                    </a:lnL>
                    <a:lnR>
                      <a:noFill/>
                    </a:lnR>
                    <a:lnT>
                      <a:noFill/>
                    </a:lnT>
                    <a:lnB>
                      <a:noFill/>
                    </a:lnB>
                  </a:tcPr>
                </a:tc>
                <a:tc>
                  <a:txBody>
                    <a:bodyPr/>
                    <a:lstStyle/>
                    <a:p>
                      <a:pPr algn="ctr" fontAlgn="b"/>
                      <a:r>
                        <a:rPr lang="en-US" sz="900" b="0" i="0" u="none" strike="noStrike">
                          <a:effectLst/>
                          <a:latin typeface="Georgia" panose="02040502050405020303" pitchFamily="18" charset="0"/>
                        </a:rPr>
                        <a:t>E, F</a:t>
                      </a:r>
                    </a:p>
                  </a:txBody>
                  <a:tcPr marL="4763" marR="4763" marT="4763" marB="0" anchor="b">
                    <a:lnL>
                      <a:noFill/>
                    </a:lnL>
                    <a:lnR>
                      <a:noFill/>
                    </a:lnR>
                    <a:lnT>
                      <a:noFill/>
                    </a:lnT>
                    <a:lnB>
                      <a:noFill/>
                    </a:lnB>
                  </a:tcPr>
                </a:tc>
                <a:extLst>
                  <a:ext uri="{0D108BD9-81ED-4DB2-BD59-A6C34878D82A}">
                    <a16:rowId xmlns:a16="http://schemas.microsoft.com/office/drawing/2014/main" val="1197542718"/>
                  </a:ext>
                </a:extLst>
              </a:tr>
              <a:tr h="114135">
                <a:tc>
                  <a:txBody>
                    <a:bodyPr/>
                    <a:lstStyle/>
                    <a:p>
                      <a:pPr algn="l" fontAlgn="b"/>
                      <a:r>
                        <a:rPr lang="en-US" sz="900" b="0" i="0" u="none" strike="noStrike">
                          <a:effectLst/>
                          <a:latin typeface="Georgia" panose="02040502050405020303" pitchFamily="18" charset="0"/>
                        </a:rPr>
                        <a:t>2015-005</a:t>
                      </a:r>
                    </a:p>
                  </a:txBody>
                  <a:tcPr marL="4763" marR="4763" marT="4763" marB="0" anchor="b">
                    <a:lnL>
                      <a:noFill/>
                    </a:lnL>
                    <a:lnR>
                      <a:noFill/>
                    </a:lnR>
                    <a:lnT>
                      <a:noFill/>
                    </a:lnT>
                    <a:lnB>
                      <a:noFill/>
                    </a:lnB>
                  </a:tcPr>
                </a:tc>
                <a:tc>
                  <a:txBody>
                    <a:bodyPr/>
                    <a:lstStyle/>
                    <a:p>
                      <a:pPr algn="l" fontAlgn="b"/>
                      <a:endParaRPr lang="en-US" sz="900" b="0" i="0" u="none" strike="noStrike">
                        <a:effectLst/>
                        <a:latin typeface="Georgia" panose="02040502050405020303" pitchFamily="18" charset="0"/>
                      </a:endParaRPr>
                    </a:p>
                  </a:txBody>
                  <a:tcPr marL="4763" marR="4763" marT="4763" marB="0" anchor="b">
                    <a:lnL>
                      <a:noFill/>
                    </a:lnL>
                    <a:lnR>
                      <a:noFill/>
                    </a:lnR>
                    <a:lnT>
                      <a:noFill/>
                    </a:lnT>
                    <a:lnB>
                      <a:noFill/>
                    </a:lnB>
                  </a:tcPr>
                </a:tc>
                <a:tc>
                  <a:txBody>
                    <a:bodyPr/>
                    <a:lstStyle/>
                    <a:p>
                      <a:pPr algn="l" fontAlgn="b"/>
                      <a:r>
                        <a:rPr lang="en-US" sz="900" b="0" i="0" u="none" strike="noStrike">
                          <a:effectLst/>
                          <a:latin typeface="Georgia" panose="02040502050405020303" pitchFamily="18" charset="0"/>
                        </a:rPr>
                        <a:t>EQUIPMENT </a:t>
                      </a:r>
                      <a:r>
                        <a:rPr lang="en-US" sz="900" b="0" i="0" u="none" strike="noStrike" dirty="0">
                          <a:effectLst/>
                          <a:latin typeface="Georgia" panose="02040502050405020303" pitchFamily="18" charset="0"/>
                        </a:rPr>
                        <a:t>MANAGEMENT</a:t>
                      </a:r>
                    </a:p>
                  </a:txBody>
                  <a:tcPr marL="4763" marR="4763" marT="4763" marB="0" anchor="b">
                    <a:lnL>
                      <a:noFill/>
                    </a:lnL>
                    <a:lnR>
                      <a:noFill/>
                    </a:lnR>
                    <a:lnT>
                      <a:noFill/>
                    </a:lnT>
                    <a:lnB>
                      <a:noFill/>
                    </a:lnB>
                  </a:tcPr>
                </a:tc>
                <a:tc>
                  <a:txBody>
                    <a:bodyPr/>
                    <a:lstStyle/>
                    <a:p>
                      <a:pPr algn="l" fontAlgn="b"/>
                      <a:endParaRPr lang="en-US" sz="900" b="0" i="0" u="none" strike="noStrike">
                        <a:effectLst/>
                        <a:latin typeface="Georgia" panose="02040502050405020303" pitchFamily="18" charset="0"/>
                      </a:endParaRPr>
                    </a:p>
                  </a:txBody>
                  <a:tcPr marL="4763" marR="4763" marT="4763" marB="0" anchor="b">
                    <a:lnL>
                      <a:noFill/>
                    </a:lnL>
                    <a:lnR>
                      <a:noFill/>
                    </a:lnR>
                    <a:lnT>
                      <a:noFill/>
                    </a:lnT>
                    <a:lnB>
                      <a:noFill/>
                    </a:lnB>
                  </a:tcPr>
                </a:tc>
                <a:tc>
                  <a:txBody>
                    <a:bodyPr/>
                    <a:lstStyle/>
                    <a:p>
                      <a:pPr algn="ctr" fontAlgn="b"/>
                      <a:r>
                        <a:rPr lang="en-US" sz="900" b="0" i="0" u="none" strike="noStrike">
                          <a:effectLst/>
                          <a:latin typeface="Georgia" panose="02040502050405020303" pitchFamily="18" charset="0"/>
                        </a:rPr>
                        <a:t>Current</a:t>
                      </a:r>
                    </a:p>
                  </a:txBody>
                  <a:tcPr marL="4763" marR="4763" marT="4763" marB="0" anchor="b">
                    <a:lnL>
                      <a:noFill/>
                    </a:lnL>
                    <a:lnR>
                      <a:noFill/>
                    </a:lnR>
                    <a:lnT>
                      <a:noFill/>
                    </a:lnT>
                    <a:lnB>
                      <a:noFill/>
                    </a:lnB>
                  </a:tcPr>
                </a:tc>
                <a:tc>
                  <a:txBody>
                    <a:bodyPr/>
                    <a:lstStyle/>
                    <a:p>
                      <a:pPr algn="l" fontAlgn="b"/>
                      <a:endParaRPr lang="en-US" sz="900" b="0" i="0" u="none" strike="noStrike">
                        <a:effectLst/>
                        <a:latin typeface="Georgia" panose="02040502050405020303" pitchFamily="18" charset="0"/>
                      </a:endParaRPr>
                    </a:p>
                  </a:txBody>
                  <a:tcPr marL="4763" marR="4763" marT="4763" marB="0" anchor="b">
                    <a:lnL>
                      <a:noFill/>
                    </a:lnL>
                    <a:lnR>
                      <a:noFill/>
                    </a:lnR>
                    <a:lnT>
                      <a:noFill/>
                    </a:lnT>
                    <a:lnB>
                      <a:noFill/>
                    </a:lnB>
                  </a:tcPr>
                </a:tc>
                <a:tc>
                  <a:txBody>
                    <a:bodyPr/>
                    <a:lstStyle/>
                    <a:p>
                      <a:pPr algn="ctr" fontAlgn="b"/>
                      <a:r>
                        <a:rPr lang="en-US" sz="900" b="0" i="0" u="none" strike="noStrike" dirty="0">
                          <a:effectLst/>
                          <a:latin typeface="Georgia" panose="02040502050405020303" pitchFamily="18" charset="0"/>
                        </a:rPr>
                        <a:t>E, F</a:t>
                      </a:r>
                    </a:p>
                  </a:txBody>
                  <a:tcPr marL="4763" marR="4763" marT="4763" marB="0" anchor="b">
                    <a:lnL>
                      <a:noFill/>
                    </a:lnL>
                    <a:lnR>
                      <a:noFill/>
                    </a:lnR>
                    <a:lnT>
                      <a:noFill/>
                    </a:lnT>
                    <a:lnB>
                      <a:noFill/>
                    </a:lnB>
                  </a:tcPr>
                </a:tc>
                <a:extLst>
                  <a:ext uri="{0D108BD9-81ED-4DB2-BD59-A6C34878D82A}">
                    <a16:rowId xmlns:a16="http://schemas.microsoft.com/office/drawing/2014/main" val="3067487815"/>
                  </a:ext>
                </a:extLst>
              </a:tr>
              <a:tr h="114135">
                <a:tc>
                  <a:txBody>
                    <a:bodyPr/>
                    <a:lstStyle/>
                    <a:p>
                      <a:pPr algn="l" fontAlgn="b"/>
                      <a:r>
                        <a:rPr lang="en-US" sz="900" b="0" i="0" u="none" strike="noStrike">
                          <a:effectLst/>
                          <a:latin typeface="Georgia" panose="02040502050405020303" pitchFamily="18" charset="0"/>
                        </a:rPr>
                        <a:t>2015-006</a:t>
                      </a:r>
                    </a:p>
                  </a:txBody>
                  <a:tcPr marL="4763" marR="4763" marT="4763" marB="0" anchor="b">
                    <a:lnL>
                      <a:noFill/>
                    </a:lnL>
                    <a:lnR>
                      <a:noFill/>
                    </a:lnR>
                    <a:lnT>
                      <a:noFill/>
                    </a:lnT>
                    <a:lnB>
                      <a:noFill/>
                    </a:lnB>
                  </a:tcPr>
                </a:tc>
                <a:tc>
                  <a:txBody>
                    <a:bodyPr/>
                    <a:lstStyle/>
                    <a:p>
                      <a:pPr algn="l" fontAlgn="b"/>
                      <a:endParaRPr lang="en-US" sz="900" b="0" i="0" u="none" strike="noStrike">
                        <a:effectLst/>
                        <a:latin typeface="Georgia" panose="02040502050405020303" pitchFamily="18" charset="0"/>
                      </a:endParaRPr>
                    </a:p>
                  </a:txBody>
                  <a:tcPr marL="4763" marR="4763" marT="4763" marB="0" anchor="b">
                    <a:lnL>
                      <a:noFill/>
                    </a:lnL>
                    <a:lnR>
                      <a:noFill/>
                    </a:lnR>
                    <a:lnT>
                      <a:noFill/>
                    </a:lnT>
                    <a:lnB>
                      <a:noFill/>
                    </a:lnB>
                  </a:tcPr>
                </a:tc>
                <a:tc>
                  <a:txBody>
                    <a:bodyPr/>
                    <a:lstStyle/>
                    <a:p>
                      <a:pPr algn="l" fontAlgn="b"/>
                      <a:r>
                        <a:rPr lang="en-US" sz="900" b="0" i="0" u="none" strike="noStrike">
                          <a:effectLst/>
                          <a:latin typeface="Georgia" panose="02040502050405020303" pitchFamily="18" charset="0"/>
                        </a:rPr>
                        <a:t>SUSPENSION </a:t>
                      </a:r>
                      <a:r>
                        <a:rPr lang="en-US" sz="900" b="0" i="0" u="none" strike="noStrike" dirty="0">
                          <a:effectLst/>
                          <a:latin typeface="Georgia" panose="02040502050405020303" pitchFamily="18" charset="0"/>
                        </a:rPr>
                        <a:t>&amp; DEBARMENT</a:t>
                      </a:r>
                    </a:p>
                  </a:txBody>
                  <a:tcPr marL="4763" marR="4763" marT="4763" marB="0" anchor="b">
                    <a:lnL>
                      <a:noFill/>
                    </a:lnL>
                    <a:lnR>
                      <a:noFill/>
                    </a:lnR>
                    <a:lnT>
                      <a:noFill/>
                    </a:lnT>
                    <a:lnB>
                      <a:noFill/>
                    </a:lnB>
                  </a:tcPr>
                </a:tc>
                <a:tc>
                  <a:txBody>
                    <a:bodyPr/>
                    <a:lstStyle/>
                    <a:p>
                      <a:pPr algn="l" fontAlgn="b"/>
                      <a:endParaRPr lang="en-US" sz="900" b="0" i="0" u="none" strike="noStrike">
                        <a:effectLst/>
                        <a:latin typeface="Georgia" panose="02040502050405020303" pitchFamily="18" charset="0"/>
                      </a:endParaRPr>
                    </a:p>
                  </a:txBody>
                  <a:tcPr marL="4763" marR="4763" marT="4763" marB="0" anchor="b">
                    <a:lnL>
                      <a:noFill/>
                    </a:lnL>
                    <a:lnR>
                      <a:noFill/>
                    </a:lnR>
                    <a:lnT>
                      <a:noFill/>
                    </a:lnT>
                    <a:lnB>
                      <a:noFill/>
                    </a:lnB>
                  </a:tcPr>
                </a:tc>
                <a:tc>
                  <a:txBody>
                    <a:bodyPr/>
                    <a:lstStyle/>
                    <a:p>
                      <a:pPr algn="ctr" fontAlgn="b"/>
                      <a:r>
                        <a:rPr lang="en-US" sz="900" b="0" i="0" u="none" strike="noStrike">
                          <a:effectLst/>
                          <a:latin typeface="Georgia" panose="02040502050405020303" pitchFamily="18" charset="0"/>
                        </a:rPr>
                        <a:t>Current</a:t>
                      </a:r>
                    </a:p>
                  </a:txBody>
                  <a:tcPr marL="4763" marR="4763" marT="4763" marB="0" anchor="b">
                    <a:lnL>
                      <a:noFill/>
                    </a:lnL>
                    <a:lnR>
                      <a:noFill/>
                    </a:lnR>
                    <a:lnT>
                      <a:noFill/>
                    </a:lnT>
                    <a:lnB>
                      <a:noFill/>
                    </a:lnB>
                  </a:tcPr>
                </a:tc>
                <a:tc>
                  <a:txBody>
                    <a:bodyPr/>
                    <a:lstStyle/>
                    <a:p>
                      <a:pPr algn="l" fontAlgn="b"/>
                      <a:endParaRPr lang="en-US" sz="900" b="0" i="0" u="none" strike="noStrike">
                        <a:effectLst/>
                        <a:latin typeface="Georgia" panose="02040502050405020303" pitchFamily="18" charset="0"/>
                      </a:endParaRPr>
                    </a:p>
                  </a:txBody>
                  <a:tcPr marL="4763" marR="4763" marT="4763" marB="0" anchor="b">
                    <a:lnL>
                      <a:noFill/>
                    </a:lnL>
                    <a:lnR>
                      <a:noFill/>
                    </a:lnR>
                    <a:lnT>
                      <a:noFill/>
                    </a:lnT>
                    <a:lnB>
                      <a:noFill/>
                    </a:lnB>
                  </a:tcPr>
                </a:tc>
                <a:tc>
                  <a:txBody>
                    <a:bodyPr/>
                    <a:lstStyle/>
                    <a:p>
                      <a:pPr algn="ctr" fontAlgn="b"/>
                      <a:r>
                        <a:rPr lang="en-US" sz="900" b="0" i="0" u="none" strike="noStrike">
                          <a:effectLst/>
                          <a:latin typeface="Georgia" panose="02040502050405020303" pitchFamily="18" charset="0"/>
                        </a:rPr>
                        <a:t>E, F</a:t>
                      </a:r>
                    </a:p>
                  </a:txBody>
                  <a:tcPr marL="4763" marR="4763" marT="4763" marB="0" anchor="b">
                    <a:lnL>
                      <a:noFill/>
                    </a:lnL>
                    <a:lnR>
                      <a:noFill/>
                    </a:lnR>
                    <a:lnT>
                      <a:noFill/>
                    </a:lnT>
                    <a:lnB>
                      <a:noFill/>
                    </a:lnB>
                  </a:tcPr>
                </a:tc>
                <a:extLst>
                  <a:ext uri="{0D108BD9-81ED-4DB2-BD59-A6C34878D82A}">
                    <a16:rowId xmlns:a16="http://schemas.microsoft.com/office/drawing/2014/main" val="357194037"/>
                  </a:ext>
                </a:extLst>
              </a:tr>
              <a:tr h="114135">
                <a:tc>
                  <a:txBody>
                    <a:bodyPr/>
                    <a:lstStyle/>
                    <a:p>
                      <a:pPr algn="l" fontAlgn="b"/>
                      <a:r>
                        <a:rPr lang="en-US" sz="900" b="0" i="0" u="none" strike="noStrike">
                          <a:effectLst/>
                          <a:latin typeface="Georgia" panose="02040502050405020303" pitchFamily="18" charset="0"/>
                        </a:rPr>
                        <a:t>2015-007</a:t>
                      </a:r>
                    </a:p>
                  </a:txBody>
                  <a:tcPr marL="4763" marR="4763" marT="4763" marB="0" anchor="b">
                    <a:lnL>
                      <a:noFill/>
                    </a:lnL>
                    <a:lnR>
                      <a:noFill/>
                    </a:lnR>
                    <a:lnT>
                      <a:noFill/>
                    </a:lnT>
                    <a:lnB>
                      <a:noFill/>
                    </a:lnB>
                  </a:tcPr>
                </a:tc>
                <a:tc>
                  <a:txBody>
                    <a:bodyPr/>
                    <a:lstStyle/>
                    <a:p>
                      <a:pPr algn="l" fontAlgn="b"/>
                      <a:endParaRPr lang="en-US" sz="900" b="0" i="0" u="none" strike="noStrike">
                        <a:effectLst/>
                        <a:latin typeface="Georgia" panose="02040502050405020303" pitchFamily="18" charset="0"/>
                      </a:endParaRPr>
                    </a:p>
                  </a:txBody>
                  <a:tcPr marL="4763" marR="4763" marT="4763" marB="0" anchor="b">
                    <a:lnL>
                      <a:noFill/>
                    </a:lnL>
                    <a:lnR>
                      <a:noFill/>
                    </a:lnR>
                    <a:lnT>
                      <a:noFill/>
                    </a:lnT>
                    <a:lnB>
                      <a:noFill/>
                    </a:lnB>
                  </a:tcPr>
                </a:tc>
                <a:tc>
                  <a:txBody>
                    <a:bodyPr/>
                    <a:lstStyle/>
                    <a:p>
                      <a:pPr algn="l" fontAlgn="b"/>
                      <a:r>
                        <a:rPr lang="en-US" sz="900" b="0" i="0" u="none" strike="noStrike" dirty="0">
                          <a:effectLst/>
                          <a:latin typeface="Georgia" panose="02040502050405020303" pitchFamily="18" charset="0"/>
                        </a:rPr>
                        <a:t>GRANT </a:t>
                      </a:r>
                      <a:r>
                        <a:rPr lang="en-US" sz="900" b="0" i="0" u="none" strike="noStrike">
                          <a:effectLst/>
                          <a:latin typeface="Georgia" panose="02040502050405020303" pitchFamily="18" charset="0"/>
                        </a:rPr>
                        <a:t>AND SUBRECIPIENT MONITORING</a:t>
                      </a:r>
                      <a:endParaRPr lang="en-US" sz="900" b="0" i="0" u="none" strike="noStrike" dirty="0">
                        <a:effectLst/>
                        <a:latin typeface="Georgia" panose="02040502050405020303" pitchFamily="18" charset="0"/>
                      </a:endParaRPr>
                    </a:p>
                  </a:txBody>
                  <a:tcPr marL="4763" marR="4763" marT="4763" marB="0" anchor="b">
                    <a:lnL>
                      <a:noFill/>
                    </a:lnL>
                    <a:lnR>
                      <a:noFill/>
                    </a:lnR>
                    <a:lnT>
                      <a:noFill/>
                    </a:lnT>
                    <a:lnB>
                      <a:noFill/>
                    </a:lnB>
                  </a:tcPr>
                </a:tc>
                <a:tc>
                  <a:txBody>
                    <a:bodyPr/>
                    <a:lstStyle/>
                    <a:p>
                      <a:pPr algn="l" fontAlgn="b"/>
                      <a:endParaRPr lang="en-US" sz="900" b="0" i="0" u="none" strike="noStrike">
                        <a:effectLst/>
                        <a:latin typeface="Georgia" panose="02040502050405020303" pitchFamily="18" charset="0"/>
                      </a:endParaRPr>
                    </a:p>
                  </a:txBody>
                  <a:tcPr marL="4763" marR="4763" marT="4763" marB="0" anchor="b">
                    <a:lnL>
                      <a:noFill/>
                    </a:lnL>
                    <a:lnR>
                      <a:noFill/>
                    </a:lnR>
                    <a:lnT>
                      <a:noFill/>
                    </a:lnT>
                    <a:lnB>
                      <a:noFill/>
                    </a:lnB>
                  </a:tcPr>
                </a:tc>
                <a:tc>
                  <a:txBody>
                    <a:bodyPr/>
                    <a:lstStyle/>
                    <a:p>
                      <a:pPr algn="ctr" fontAlgn="b"/>
                      <a:r>
                        <a:rPr lang="en-US" sz="900" b="0" i="0" u="none" strike="noStrike">
                          <a:effectLst/>
                          <a:latin typeface="Georgia" panose="02040502050405020303" pitchFamily="18" charset="0"/>
                        </a:rPr>
                        <a:t>Current</a:t>
                      </a:r>
                    </a:p>
                  </a:txBody>
                  <a:tcPr marL="4763" marR="4763" marT="4763" marB="0" anchor="b">
                    <a:lnL>
                      <a:noFill/>
                    </a:lnL>
                    <a:lnR>
                      <a:noFill/>
                    </a:lnR>
                    <a:lnT>
                      <a:noFill/>
                    </a:lnT>
                    <a:lnB>
                      <a:noFill/>
                    </a:lnB>
                  </a:tcPr>
                </a:tc>
                <a:tc>
                  <a:txBody>
                    <a:bodyPr/>
                    <a:lstStyle/>
                    <a:p>
                      <a:pPr algn="l" fontAlgn="b"/>
                      <a:endParaRPr lang="en-US" sz="900" b="0" i="0" u="none" strike="noStrike">
                        <a:effectLst/>
                        <a:latin typeface="Georgia" panose="02040502050405020303" pitchFamily="18" charset="0"/>
                      </a:endParaRPr>
                    </a:p>
                  </a:txBody>
                  <a:tcPr marL="4763" marR="4763" marT="4763" marB="0" anchor="b">
                    <a:lnL>
                      <a:noFill/>
                    </a:lnL>
                    <a:lnR>
                      <a:noFill/>
                    </a:lnR>
                    <a:lnT>
                      <a:noFill/>
                    </a:lnT>
                    <a:lnB>
                      <a:noFill/>
                    </a:lnB>
                  </a:tcPr>
                </a:tc>
                <a:tc>
                  <a:txBody>
                    <a:bodyPr/>
                    <a:lstStyle/>
                    <a:p>
                      <a:pPr algn="ctr" fontAlgn="b"/>
                      <a:r>
                        <a:rPr lang="en-US" sz="900" b="0" i="0" u="none" strike="noStrike">
                          <a:effectLst/>
                          <a:latin typeface="Georgia" panose="02040502050405020303" pitchFamily="18" charset="0"/>
                        </a:rPr>
                        <a:t>E, F</a:t>
                      </a:r>
                    </a:p>
                  </a:txBody>
                  <a:tcPr marL="4763" marR="4763" marT="4763" marB="0" anchor="b">
                    <a:lnL>
                      <a:noFill/>
                    </a:lnL>
                    <a:lnR>
                      <a:noFill/>
                    </a:lnR>
                    <a:lnT>
                      <a:noFill/>
                    </a:lnT>
                    <a:lnB>
                      <a:noFill/>
                    </a:lnB>
                  </a:tcPr>
                </a:tc>
                <a:extLst>
                  <a:ext uri="{0D108BD9-81ED-4DB2-BD59-A6C34878D82A}">
                    <a16:rowId xmlns:a16="http://schemas.microsoft.com/office/drawing/2014/main" val="329779185"/>
                  </a:ext>
                </a:extLst>
              </a:tr>
              <a:tr h="114135">
                <a:tc>
                  <a:txBody>
                    <a:bodyPr/>
                    <a:lstStyle/>
                    <a:p>
                      <a:pPr algn="l" fontAlgn="b"/>
                      <a:r>
                        <a:rPr lang="en-US" sz="900" b="0" i="0" u="none" strike="noStrike">
                          <a:effectLst/>
                          <a:latin typeface="Georgia" panose="02040502050405020303" pitchFamily="18" charset="0"/>
                        </a:rPr>
                        <a:t>2015-008</a:t>
                      </a:r>
                    </a:p>
                  </a:txBody>
                  <a:tcPr marL="4763" marR="4763" marT="4763" marB="0" anchor="b">
                    <a:lnL>
                      <a:noFill/>
                    </a:lnL>
                    <a:lnR>
                      <a:noFill/>
                    </a:lnR>
                    <a:lnT>
                      <a:noFill/>
                    </a:lnT>
                    <a:lnB>
                      <a:noFill/>
                    </a:lnB>
                  </a:tcPr>
                </a:tc>
                <a:tc>
                  <a:txBody>
                    <a:bodyPr/>
                    <a:lstStyle/>
                    <a:p>
                      <a:pPr algn="l" fontAlgn="b"/>
                      <a:endParaRPr lang="en-US" sz="900" b="0" i="0" u="none" strike="noStrike">
                        <a:effectLst/>
                        <a:latin typeface="Georgia" panose="02040502050405020303" pitchFamily="18" charset="0"/>
                      </a:endParaRPr>
                    </a:p>
                  </a:txBody>
                  <a:tcPr marL="4763" marR="4763" marT="4763" marB="0" anchor="b">
                    <a:lnL>
                      <a:noFill/>
                    </a:lnL>
                    <a:lnR>
                      <a:noFill/>
                    </a:lnR>
                    <a:lnT>
                      <a:noFill/>
                    </a:lnT>
                    <a:lnB>
                      <a:noFill/>
                    </a:lnB>
                  </a:tcPr>
                </a:tc>
                <a:tc>
                  <a:txBody>
                    <a:bodyPr/>
                    <a:lstStyle/>
                    <a:p>
                      <a:pPr algn="l" fontAlgn="b"/>
                      <a:r>
                        <a:rPr lang="en-US" sz="900" b="0" i="0" u="none" strike="noStrike" dirty="0">
                          <a:effectLst/>
                          <a:latin typeface="Georgia" panose="02040502050405020303" pitchFamily="18" charset="0"/>
                        </a:rPr>
                        <a:t>PRE-AWARD </a:t>
                      </a:r>
                      <a:r>
                        <a:rPr lang="en-US" sz="900" b="0" i="0" u="none" strike="noStrike">
                          <a:effectLst/>
                          <a:latin typeface="Georgia" panose="02040502050405020303" pitchFamily="18" charset="0"/>
                        </a:rPr>
                        <a:t>COST ELIGIBILITY</a:t>
                      </a:r>
                      <a:endParaRPr lang="en-US" sz="900" b="0" i="0" u="none" strike="noStrike" dirty="0">
                        <a:effectLst/>
                        <a:latin typeface="Georgia" panose="02040502050405020303" pitchFamily="18" charset="0"/>
                      </a:endParaRPr>
                    </a:p>
                  </a:txBody>
                  <a:tcPr marL="4763" marR="4763" marT="4763" marB="0" anchor="b">
                    <a:lnL>
                      <a:noFill/>
                    </a:lnL>
                    <a:lnR>
                      <a:noFill/>
                    </a:lnR>
                    <a:lnT>
                      <a:noFill/>
                    </a:lnT>
                    <a:lnB>
                      <a:noFill/>
                    </a:lnB>
                  </a:tcPr>
                </a:tc>
                <a:tc>
                  <a:txBody>
                    <a:bodyPr/>
                    <a:lstStyle/>
                    <a:p>
                      <a:pPr algn="l" fontAlgn="b"/>
                      <a:endParaRPr lang="en-US" sz="900" b="0" i="0" u="none" strike="noStrike">
                        <a:effectLst/>
                        <a:latin typeface="Georgia" panose="02040502050405020303" pitchFamily="18" charset="0"/>
                      </a:endParaRPr>
                    </a:p>
                  </a:txBody>
                  <a:tcPr marL="4763" marR="4763" marT="4763" marB="0" anchor="b">
                    <a:lnL>
                      <a:noFill/>
                    </a:lnL>
                    <a:lnR>
                      <a:noFill/>
                    </a:lnR>
                    <a:lnT>
                      <a:noFill/>
                    </a:lnT>
                    <a:lnB>
                      <a:noFill/>
                    </a:lnB>
                  </a:tcPr>
                </a:tc>
                <a:tc>
                  <a:txBody>
                    <a:bodyPr/>
                    <a:lstStyle/>
                    <a:p>
                      <a:pPr algn="ctr" fontAlgn="b"/>
                      <a:r>
                        <a:rPr lang="en-US" sz="900" b="0" i="0" u="none" strike="noStrike">
                          <a:effectLst/>
                          <a:latin typeface="Georgia" panose="02040502050405020303" pitchFamily="18" charset="0"/>
                        </a:rPr>
                        <a:t>Current</a:t>
                      </a:r>
                    </a:p>
                  </a:txBody>
                  <a:tcPr marL="4763" marR="4763" marT="4763" marB="0" anchor="b">
                    <a:lnL>
                      <a:noFill/>
                    </a:lnL>
                    <a:lnR>
                      <a:noFill/>
                    </a:lnR>
                    <a:lnT>
                      <a:noFill/>
                    </a:lnT>
                    <a:lnB>
                      <a:noFill/>
                    </a:lnB>
                  </a:tcPr>
                </a:tc>
                <a:tc>
                  <a:txBody>
                    <a:bodyPr/>
                    <a:lstStyle/>
                    <a:p>
                      <a:pPr algn="l" fontAlgn="b"/>
                      <a:endParaRPr lang="en-US" sz="900" b="0" i="0" u="none" strike="noStrike">
                        <a:effectLst/>
                        <a:latin typeface="Georgia" panose="02040502050405020303" pitchFamily="18" charset="0"/>
                      </a:endParaRPr>
                    </a:p>
                  </a:txBody>
                  <a:tcPr marL="4763" marR="4763" marT="4763" marB="0" anchor="b">
                    <a:lnL>
                      <a:noFill/>
                    </a:lnL>
                    <a:lnR>
                      <a:noFill/>
                    </a:lnR>
                    <a:lnT>
                      <a:noFill/>
                    </a:lnT>
                    <a:lnB>
                      <a:noFill/>
                    </a:lnB>
                  </a:tcPr>
                </a:tc>
                <a:tc>
                  <a:txBody>
                    <a:bodyPr/>
                    <a:lstStyle/>
                    <a:p>
                      <a:pPr algn="ctr" fontAlgn="b"/>
                      <a:r>
                        <a:rPr lang="en-US" sz="900" b="0" i="0" u="none" strike="noStrike">
                          <a:effectLst/>
                          <a:latin typeface="Georgia" panose="02040502050405020303" pitchFamily="18" charset="0"/>
                        </a:rPr>
                        <a:t>E, F</a:t>
                      </a:r>
                    </a:p>
                  </a:txBody>
                  <a:tcPr marL="4763" marR="4763" marT="4763" marB="0" anchor="b">
                    <a:lnL>
                      <a:noFill/>
                    </a:lnL>
                    <a:lnR>
                      <a:noFill/>
                    </a:lnR>
                    <a:lnT>
                      <a:noFill/>
                    </a:lnT>
                    <a:lnB>
                      <a:noFill/>
                    </a:lnB>
                  </a:tcPr>
                </a:tc>
                <a:extLst>
                  <a:ext uri="{0D108BD9-81ED-4DB2-BD59-A6C34878D82A}">
                    <a16:rowId xmlns:a16="http://schemas.microsoft.com/office/drawing/2014/main" val="2408866486"/>
                  </a:ext>
                </a:extLst>
              </a:tr>
              <a:tr h="114135">
                <a:tc>
                  <a:txBody>
                    <a:bodyPr/>
                    <a:lstStyle/>
                    <a:p>
                      <a:pPr algn="l" fontAlgn="b"/>
                      <a:r>
                        <a:rPr lang="en-US" sz="900" b="0" i="0" u="none" strike="noStrike">
                          <a:effectLst/>
                          <a:latin typeface="Georgia" panose="02040502050405020303" pitchFamily="18" charset="0"/>
                        </a:rPr>
                        <a:t>2015-009</a:t>
                      </a:r>
                    </a:p>
                  </a:txBody>
                  <a:tcPr marL="4763" marR="4763" marT="4763" marB="0" anchor="b">
                    <a:lnL>
                      <a:noFill/>
                    </a:lnL>
                    <a:lnR>
                      <a:noFill/>
                    </a:lnR>
                    <a:lnT>
                      <a:noFill/>
                    </a:lnT>
                    <a:lnB>
                      <a:noFill/>
                    </a:lnB>
                  </a:tcPr>
                </a:tc>
                <a:tc>
                  <a:txBody>
                    <a:bodyPr/>
                    <a:lstStyle/>
                    <a:p>
                      <a:pPr algn="l" fontAlgn="b"/>
                      <a:endParaRPr lang="en-US" sz="900" b="0" i="0" u="none" strike="noStrike">
                        <a:effectLst/>
                        <a:latin typeface="Georgia" panose="02040502050405020303" pitchFamily="18" charset="0"/>
                      </a:endParaRPr>
                    </a:p>
                  </a:txBody>
                  <a:tcPr marL="4763" marR="4763" marT="4763" marB="0" anchor="b">
                    <a:lnL>
                      <a:noFill/>
                    </a:lnL>
                    <a:lnR>
                      <a:noFill/>
                    </a:lnR>
                    <a:lnT>
                      <a:noFill/>
                    </a:lnT>
                    <a:lnB>
                      <a:noFill/>
                    </a:lnB>
                  </a:tcPr>
                </a:tc>
                <a:tc>
                  <a:txBody>
                    <a:bodyPr/>
                    <a:lstStyle/>
                    <a:p>
                      <a:pPr algn="l" fontAlgn="b"/>
                      <a:r>
                        <a:rPr lang="en-US" sz="900" b="0" i="0" u="none" strike="noStrike">
                          <a:effectLst/>
                          <a:latin typeface="Georgia" panose="02040502050405020303" pitchFamily="18" charset="0"/>
                        </a:rPr>
                        <a:t>MAINTENANCE </a:t>
                      </a:r>
                      <a:r>
                        <a:rPr lang="en-US" sz="900" b="0" i="0" u="none" strike="noStrike" dirty="0">
                          <a:effectLst/>
                          <a:latin typeface="Georgia" panose="02040502050405020303" pitchFamily="18" charset="0"/>
                        </a:rPr>
                        <a:t>OF </a:t>
                      </a:r>
                      <a:r>
                        <a:rPr lang="en-US" sz="900" b="0" i="0" u="none" strike="noStrike">
                          <a:effectLst/>
                          <a:latin typeface="Georgia" panose="02040502050405020303" pitchFamily="18" charset="0"/>
                        </a:rPr>
                        <a:t>GRANT FILE</a:t>
                      </a:r>
                      <a:endParaRPr lang="en-US" sz="900" b="0" i="0" u="none" strike="noStrike" dirty="0">
                        <a:effectLst/>
                        <a:latin typeface="Georgia" panose="02040502050405020303" pitchFamily="18" charset="0"/>
                      </a:endParaRPr>
                    </a:p>
                  </a:txBody>
                  <a:tcPr marL="4763" marR="4763" marT="4763" marB="0" anchor="b">
                    <a:lnL>
                      <a:noFill/>
                    </a:lnL>
                    <a:lnR>
                      <a:noFill/>
                    </a:lnR>
                    <a:lnT>
                      <a:noFill/>
                    </a:lnT>
                    <a:lnB>
                      <a:noFill/>
                    </a:lnB>
                  </a:tcPr>
                </a:tc>
                <a:tc>
                  <a:txBody>
                    <a:bodyPr/>
                    <a:lstStyle/>
                    <a:p>
                      <a:pPr algn="l" fontAlgn="b"/>
                      <a:endParaRPr lang="en-US" sz="900" b="0" i="0" u="none" strike="noStrike">
                        <a:effectLst/>
                        <a:latin typeface="Georgia" panose="02040502050405020303" pitchFamily="18" charset="0"/>
                      </a:endParaRPr>
                    </a:p>
                  </a:txBody>
                  <a:tcPr marL="4763" marR="4763" marT="4763" marB="0" anchor="b">
                    <a:lnL>
                      <a:noFill/>
                    </a:lnL>
                    <a:lnR>
                      <a:noFill/>
                    </a:lnR>
                    <a:lnT>
                      <a:noFill/>
                    </a:lnT>
                    <a:lnB>
                      <a:noFill/>
                    </a:lnB>
                  </a:tcPr>
                </a:tc>
                <a:tc>
                  <a:txBody>
                    <a:bodyPr/>
                    <a:lstStyle/>
                    <a:p>
                      <a:pPr algn="ctr" fontAlgn="b"/>
                      <a:r>
                        <a:rPr lang="en-US" sz="900" b="0" i="0" u="none" strike="noStrike">
                          <a:effectLst/>
                          <a:latin typeface="Georgia" panose="02040502050405020303" pitchFamily="18" charset="0"/>
                        </a:rPr>
                        <a:t>Current</a:t>
                      </a:r>
                    </a:p>
                  </a:txBody>
                  <a:tcPr marL="4763" marR="4763" marT="4763" marB="0" anchor="b">
                    <a:lnL>
                      <a:noFill/>
                    </a:lnL>
                    <a:lnR>
                      <a:noFill/>
                    </a:lnR>
                    <a:lnT>
                      <a:noFill/>
                    </a:lnT>
                    <a:lnB>
                      <a:noFill/>
                    </a:lnB>
                  </a:tcPr>
                </a:tc>
                <a:tc>
                  <a:txBody>
                    <a:bodyPr/>
                    <a:lstStyle/>
                    <a:p>
                      <a:pPr algn="l" fontAlgn="b"/>
                      <a:endParaRPr lang="en-US" sz="900" b="0" i="0" u="none" strike="noStrike">
                        <a:effectLst/>
                        <a:latin typeface="Georgia" panose="02040502050405020303" pitchFamily="18" charset="0"/>
                      </a:endParaRPr>
                    </a:p>
                  </a:txBody>
                  <a:tcPr marL="4763" marR="4763" marT="4763" marB="0" anchor="b">
                    <a:lnL>
                      <a:noFill/>
                    </a:lnL>
                    <a:lnR>
                      <a:noFill/>
                    </a:lnR>
                    <a:lnT>
                      <a:noFill/>
                    </a:lnT>
                    <a:lnB>
                      <a:noFill/>
                    </a:lnB>
                  </a:tcPr>
                </a:tc>
                <a:tc>
                  <a:txBody>
                    <a:bodyPr/>
                    <a:lstStyle/>
                    <a:p>
                      <a:pPr algn="ctr" fontAlgn="b"/>
                      <a:r>
                        <a:rPr lang="en-US" sz="900" b="0" i="0" u="none" strike="noStrike">
                          <a:effectLst/>
                          <a:latin typeface="Georgia" panose="02040502050405020303" pitchFamily="18" charset="0"/>
                        </a:rPr>
                        <a:t>E, F</a:t>
                      </a:r>
                    </a:p>
                  </a:txBody>
                  <a:tcPr marL="4763" marR="4763" marT="4763" marB="0" anchor="b">
                    <a:lnL>
                      <a:noFill/>
                    </a:lnL>
                    <a:lnR>
                      <a:noFill/>
                    </a:lnR>
                    <a:lnT>
                      <a:noFill/>
                    </a:lnT>
                    <a:lnB>
                      <a:noFill/>
                    </a:lnB>
                  </a:tcPr>
                </a:tc>
                <a:extLst>
                  <a:ext uri="{0D108BD9-81ED-4DB2-BD59-A6C34878D82A}">
                    <a16:rowId xmlns:a16="http://schemas.microsoft.com/office/drawing/2014/main" val="2669020632"/>
                  </a:ext>
                </a:extLst>
              </a:tr>
              <a:tr h="114135">
                <a:tc>
                  <a:txBody>
                    <a:bodyPr/>
                    <a:lstStyle/>
                    <a:p>
                      <a:pPr algn="l" fontAlgn="b"/>
                      <a:endParaRPr lang="en-US" sz="900" b="0" i="0" u="none" strike="noStrike">
                        <a:effectLst/>
                        <a:latin typeface="Georgia" panose="02040502050405020303" pitchFamily="18" charset="0"/>
                      </a:endParaRPr>
                    </a:p>
                  </a:txBody>
                  <a:tcPr marL="4763" marR="4763" marT="4763" marB="0" anchor="b">
                    <a:lnL>
                      <a:noFill/>
                    </a:lnL>
                    <a:lnR>
                      <a:noFill/>
                    </a:lnR>
                    <a:lnT>
                      <a:noFill/>
                    </a:lnT>
                    <a:lnB>
                      <a:noFill/>
                    </a:lnB>
                  </a:tcPr>
                </a:tc>
                <a:tc>
                  <a:txBody>
                    <a:bodyPr/>
                    <a:lstStyle/>
                    <a:p>
                      <a:pPr algn="l" fontAlgn="b"/>
                      <a:endParaRPr lang="en-US" sz="900" b="0" i="0" u="none" strike="noStrike">
                        <a:effectLst/>
                        <a:latin typeface="Georgia" panose="02040502050405020303" pitchFamily="18" charset="0"/>
                      </a:endParaRPr>
                    </a:p>
                  </a:txBody>
                  <a:tcPr marL="4763" marR="4763" marT="4763" marB="0" anchor="b">
                    <a:lnL>
                      <a:noFill/>
                    </a:lnL>
                    <a:lnR>
                      <a:noFill/>
                    </a:lnR>
                    <a:lnT>
                      <a:noFill/>
                    </a:lnT>
                    <a:lnB>
                      <a:noFill/>
                    </a:lnB>
                  </a:tcPr>
                </a:tc>
                <a:tc>
                  <a:txBody>
                    <a:bodyPr/>
                    <a:lstStyle/>
                    <a:p>
                      <a:pPr algn="l" fontAlgn="b"/>
                      <a:endParaRPr lang="en-US" sz="900" b="0" i="0" u="none" strike="noStrike" dirty="0">
                        <a:effectLst/>
                        <a:latin typeface="Georgia" panose="02040502050405020303" pitchFamily="18" charset="0"/>
                      </a:endParaRPr>
                    </a:p>
                  </a:txBody>
                  <a:tcPr marL="4763" marR="4763" marT="4763" marB="0" anchor="b">
                    <a:lnL>
                      <a:noFill/>
                    </a:lnL>
                    <a:lnR>
                      <a:noFill/>
                    </a:lnR>
                    <a:lnT>
                      <a:noFill/>
                    </a:lnT>
                    <a:lnB>
                      <a:noFill/>
                    </a:lnB>
                  </a:tcPr>
                </a:tc>
                <a:tc>
                  <a:txBody>
                    <a:bodyPr/>
                    <a:lstStyle/>
                    <a:p>
                      <a:pPr algn="l" fontAlgn="b"/>
                      <a:endParaRPr lang="en-US" sz="900" b="0" i="0" u="none" strike="noStrike">
                        <a:effectLst/>
                        <a:latin typeface="Georgia" panose="02040502050405020303" pitchFamily="18" charset="0"/>
                      </a:endParaRPr>
                    </a:p>
                  </a:txBody>
                  <a:tcPr marL="4763" marR="4763" marT="4763" marB="0" anchor="b">
                    <a:lnL>
                      <a:noFill/>
                    </a:lnL>
                    <a:lnR>
                      <a:noFill/>
                    </a:lnR>
                    <a:lnT>
                      <a:noFill/>
                    </a:lnT>
                    <a:lnB>
                      <a:noFill/>
                    </a:lnB>
                  </a:tcPr>
                </a:tc>
                <a:tc>
                  <a:txBody>
                    <a:bodyPr/>
                    <a:lstStyle/>
                    <a:p>
                      <a:pPr algn="l" fontAlgn="b"/>
                      <a:endParaRPr lang="en-US" sz="900" b="0" i="0" u="none" strike="noStrike">
                        <a:effectLst/>
                        <a:latin typeface="Georgia" panose="02040502050405020303" pitchFamily="18" charset="0"/>
                      </a:endParaRPr>
                    </a:p>
                  </a:txBody>
                  <a:tcPr marL="4763" marR="4763" marT="4763" marB="0" anchor="b">
                    <a:lnL>
                      <a:noFill/>
                    </a:lnL>
                    <a:lnR>
                      <a:noFill/>
                    </a:lnR>
                    <a:lnT>
                      <a:noFill/>
                    </a:lnT>
                    <a:lnB>
                      <a:noFill/>
                    </a:lnB>
                  </a:tcPr>
                </a:tc>
                <a:tc>
                  <a:txBody>
                    <a:bodyPr/>
                    <a:lstStyle/>
                    <a:p>
                      <a:pPr algn="l" fontAlgn="b"/>
                      <a:endParaRPr lang="en-US" sz="900" b="0" i="0" u="none" strike="noStrike">
                        <a:effectLst/>
                        <a:latin typeface="Georgia" panose="02040502050405020303" pitchFamily="18" charset="0"/>
                      </a:endParaRPr>
                    </a:p>
                  </a:txBody>
                  <a:tcPr marL="4763" marR="4763" marT="4763" marB="0" anchor="b">
                    <a:lnL>
                      <a:noFill/>
                    </a:lnL>
                    <a:lnR>
                      <a:noFill/>
                    </a:lnR>
                    <a:lnT>
                      <a:noFill/>
                    </a:lnT>
                    <a:lnB>
                      <a:noFill/>
                    </a:lnB>
                  </a:tcPr>
                </a:tc>
                <a:tc>
                  <a:txBody>
                    <a:bodyPr/>
                    <a:lstStyle/>
                    <a:p>
                      <a:pPr algn="l" fontAlgn="b"/>
                      <a:endParaRPr lang="en-US" sz="900" b="0" i="0" u="none" strike="noStrike" dirty="0">
                        <a:effectLst/>
                        <a:latin typeface="Georgia" panose="02040502050405020303" pitchFamily="18" charset="0"/>
                      </a:endParaRPr>
                    </a:p>
                  </a:txBody>
                  <a:tcPr marL="4763" marR="4763" marT="4763" marB="0" anchor="b">
                    <a:lnL>
                      <a:noFill/>
                    </a:lnL>
                    <a:lnR>
                      <a:noFill/>
                    </a:lnR>
                    <a:lnT>
                      <a:noFill/>
                    </a:lnT>
                    <a:lnB>
                      <a:noFill/>
                    </a:lnB>
                  </a:tcPr>
                </a:tc>
                <a:extLst>
                  <a:ext uri="{0D108BD9-81ED-4DB2-BD59-A6C34878D82A}">
                    <a16:rowId xmlns:a16="http://schemas.microsoft.com/office/drawing/2014/main" val="604832574"/>
                  </a:ext>
                </a:extLst>
              </a:tr>
            </a:tbl>
          </a:graphicData>
        </a:graphic>
      </p:graphicFrame>
      <p:graphicFrame>
        <p:nvGraphicFramePr>
          <p:cNvPr id="6" name="Table 5">
            <a:extLst>
              <a:ext uri="{FF2B5EF4-FFF2-40B4-BE49-F238E27FC236}">
                <a16:creationId xmlns:a16="http://schemas.microsoft.com/office/drawing/2014/main" id="{722E3DB3-D2EF-40F3-BB3E-4499F58DC3DA}"/>
              </a:ext>
            </a:extLst>
          </p:cNvPr>
          <p:cNvGraphicFramePr>
            <a:graphicFrameLocks noGrp="1"/>
          </p:cNvGraphicFramePr>
          <p:nvPr>
            <p:extLst>
              <p:ext uri="{D42A27DB-BD31-4B8C-83A1-F6EECF244321}">
                <p14:modId xmlns:p14="http://schemas.microsoft.com/office/powerpoint/2010/main" val="3775011633"/>
              </p:ext>
            </p:extLst>
          </p:nvPr>
        </p:nvGraphicFramePr>
        <p:xfrm>
          <a:off x="5391410" y="3172533"/>
          <a:ext cx="3663013" cy="1986915"/>
        </p:xfrm>
        <a:graphic>
          <a:graphicData uri="http://schemas.openxmlformats.org/drawingml/2006/table">
            <a:tbl>
              <a:tblPr>
                <a:tableStyleId>{5C22544A-7EE6-4342-B048-85BDC9FD1C3A}</a:tableStyleId>
              </a:tblPr>
              <a:tblGrid>
                <a:gridCol w="856990">
                  <a:extLst>
                    <a:ext uri="{9D8B030D-6E8A-4147-A177-3AD203B41FA5}">
                      <a16:colId xmlns:a16="http://schemas.microsoft.com/office/drawing/2014/main" val="466395127"/>
                    </a:ext>
                  </a:extLst>
                </a:gridCol>
                <a:gridCol w="116894">
                  <a:extLst>
                    <a:ext uri="{9D8B030D-6E8A-4147-A177-3AD203B41FA5}">
                      <a16:colId xmlns:a16="http://schemas.microsoft.com/office/drawing/2014/main" val="3415897936"/>
                    </a:ext>
                  </a:extLst>
                </a:gridCol>
                <a:gridCol w="1533147">
                  <a:extLst>
                    <a:ext uri="{9D8B030D-6E8A-4147-A177-3AD203B41FA5}">
                      <a16:colId xmlns:a16="http://schemas.microsoft.com/office/drawing/2014/main" val="246279767"/>
                    </a:ext>
                  </a:extLst>
                </a:gridCol>
                <a:gridCol w="82250">
                  <a:extLst>
                    <a:ext uri="{9D8B030D-6E8A-4147-A177-3AD203B41FA5}">
                      <a16:colId xmlns:a16="http://schemas.microsoft.com/office/drawing/2014/main" val="3849595917"/>
                    </a:ext>
                  </a:extLst>
                </a:gridCol>
                <a:gridCol w="343094">
                  <a:extLst>
                    <a:ext uri="{9D8B030D-6E8A-4147-A177-3AD203B41FA5}">
                      <a16:colId xmlns:a16="http://schemas.microsoft.com/office/drawing/2014/main" val="4160879911"/>
                    </a:ext>
                  </a:extLst>
                </a:gridCol>
                <a:gridCol w="44450">
                  <a:extLst>
                    <a:ext uri="{9D8B030D-6E8A-4147-A177-3AD203B41FA5}">
                      <a16:colId xmlns:a16="http://schemas.microsoft.com/office/drawing/2014/main" val="2039054109"/>
                    </a:ext>
                  </a:extLst>
                </a:gridCol>
                <a:gridCol w="343094">
                  <a:extLst>
                    <a:ext uri="{9D8B030D-6E8A-4147-A177-3AD203B41FA5}">
                      <a16:colId xmlns:a16="http://schemas.microsoft.com/office/drawing/2014/main" val="3035966627"/>
                    </a:ext>
                  </a:extLst>
                </a:gridCol>
                <a:gridCol w="343094">
                  <a:extLst>
                    <a:ext uri="{9D8B030D-6E8A-4147-A177-3AD203B41FA5}">
                      <a16:colId xmlns:a16="http://schemas.microsoft.com/office/drawing/2014/main" val="3143836516"/>
                    </a:ext>
                  </a:extLst>
                </a:gridCol>
              </a:tblGrid>
              <a:tr h="271854">
                <a:tc>
                  <a:txBody>
                    <a:bodyPr/>
                    <a:lstStyle/>
                    <a:p>
                      <a:pPr algn="r" fontAlgn="b"/>
                      <a:r>
                        <a:rPr lang="en-US" sz="900" u="none" strike="noStrike" dirty="0">
                          <a:effectLst/>
                        </a:rPr>
                        <a:t>A.</a:t>
                      </a:r>
                      <a:endParaRPr lang="en-US" sz="900" b="1" i="0" u="none" strike="noStrike" dirty="0">
                        <a:solidFill>
                          <a:srgbClr val="000000"/>
                        </a:solidFill>
                        <a:effectLst/>
                        <a:latin typeface="Georgia" panose="02040502050405020303" pitchFamily="18" charset="0"/>
                      </a:endParaRPr>
                    </a:p>
                  </a:txBody>
                  <a:tcPr marL="9525" marR="9525" marT="9525" marB="0" anchor="b"/>
                </a:tc>
                <a:tc gridSpan="5">
                  <a:txBody>
                    <a:bodyPr/>
                    <a:lstStyle/>
                    <a:p>
                      <a:pPr algn="l" fontAlgn="b"/>
                      <a:r>
                        <a:rPr lang="en-US" sz="900" u="none" strike="noStrike" dirty="0">
                          <a:effectLst/>
                        </a:rPr>
                        <a:t>Material Weakness in Internal Control Over Financial Reporting</a:t>
                      </a:r>
                      <a:endParaRPr lang="en-US" sz="900" b="0" i="0" u="none" strike="noStrike" dirty="0">
                        <a:solidFill>
                          <a:srgbClr val="000000"/>
                        </a:solidFill>
                        <a:effectLst/>
                        <a:latin typeface="Georgia" panose="02040502050405020303" pitchFamily="18"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a:p>
                  </a:txBody>
                  <a:tcPr marL="9525" marR="9525" marT="9525" marB="0" anchor="b"/>
                </a:tc>
                <a:tc>
                  <a:txBody>
                    <a:bodyPr/>
                    <a:lstStyle/>
                    <a:p>
                      <a:endParaRPr lang="en-US"/>
                    </a:p>
                  </a:txBody>
                  <a:tcPr marL="9525" marR="9525" marT="9525" marB="0" anchor="b"/>
                </a:tc>
                <a:extLst>
                  <a:ext uri="{0D108BD9-81ED-4DB2-BD59-A6C34878D82A}">
                    <a16:rowId xmlns:a16="http://schemas.microsoft.com/office/drawing/2014/main" val="1927359312"/>
                  </a:ext>
                </a:extLst>
              </a:tr>
              <a:tr h="271854">
                <a:tc>
                  <a:txBody>
                    <a:bodyPr/>
                    <a:lstStyle/>
                    <a:p>
                      <a:pPr algn="r" fontAlgn="b"/>
                      <a:r>
                        <a:rPr lang="en-US" sz="900" u="none" strike="noStrike">
                          <a:effectLst/>
                        </a:rPr>
                        <a:t>B.</a:t>
                      </a:r>
                      <a:endParaRPr lang="en-US" sz="900" b="1" i="0" u="none" strike="noStrike">
                        <a:solidFill>
                          <a:srgbClr val="000000"/>
                        </a:solidFill>
                        <a:effectLst/>
                        <a:latin typeface="Georgia" panose="02040502050405020303" pitchFamily="18" charset="0"/>
                      </a:endParaRPr>
                    </a:p>
                  </a:txBody>
                  <a:tcPr marL="9525" marR="9525" marT="9525" marB="0" anchor="b"/>
                </a:tc>
                <a:tc gridSpan="6">
                  <a:txBody>
                    <a:bodyPr/>
                    <a:lstStyle/>
                    <a:p>
                      <a:pPr algn="l" fontAlgn="b"/>
                      <a:r>
                        <a:rPr lang="en-US" sz="900" u="none" strike="noStrike" dirty="0">
                          <a:effectLst/>
                        </a:rPr>
                        <a:t>Significant Deficiency in Internal Control Over Financial Reporting</a:t>
                      </a:r>
                      <a:endParaRPr lang="en-US" sz="900" b="0" i="0" u="none" strike="noStrike" dirty="0">
                        <a:solidFill>
                          <a:srgbClr val="000000"/>
                        </a:solidFill>
                        <a:effectLst/>
                        <a:latin typeface="Georgia" panose="02040502050405020303" pitchFamily="18"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a:p>
                  </a:txBody>
                  <a:tcPr marL="9525" marR="9525" marT="9525" marB="0" anchor="b"/>
                </a:tc>
                <a:extLst>
                  <a:ext uri="{0D108BD9-81ED-4DB2-BD59-A6C34878D82A}">
                    <a16:rowId xmlns:a16="http://schemas.microsoft.com/office/drawing/2014/main" val="1776224825"/>
                  </a:ext>
                </a:extLst>
              </a:tr>
              <a:tr h="271854">
                <a:tc>
                  <a:txBody>
                    <a:bodyPr/>
                    <a:lstStyle/>
                    <a:p>
                      <a:pPr algn="r" fontAlgn="b"/>
                      <a:r>
                        <a:rPr lang="en-US" sz="900" u="none" strike="noStrike">
                          <a:effectLst/>
                        </a:rPr>
                        <a:t>C.</a:t>
                      </a:r>
                      <a:endParaRPr lang="en-US" sz="900" b="1" i="0" u="none" strike="noStrike">
                        <a:solidFill>
                          <a:srgbClr val="000000"/>
                        </a:solidFill>
                        <a:effectLst/>
                        <a:latin typeface="Georgia" panose="02040502050405020303" pitchFamily="18" charset="0"/>
                      </a:endParaRPr>
                    </a:p>
                  </a:txBody>
                  <a:tcPr marL="9525" marR="9525" marT="9525" marB="0" anchor="b"/>
                </a:tc>
                <a:tc gridSpan="6">
                  <a:txBody>
                    <a:bodyPr/>
                    <a:lstStyle/>
                    <a:p>
                      <a:pPr algn="l" fontAlgn="b"/>
                      <a:r>
                        <a:rPr lang="en-US" sz="900" u="none" strike="noStrike" dirty="0">
                          <a:effectLst/>
                        </a:rPr>
                        <a:t>Other Matters Involving Internal Control Over Financial Reporting</a:t>
                      </a:r>
                      <a:endParaRPr lang="en-US" sz="900" b="0" i="0" u="none" strike="noStrike" dirty="0">
                        <a:solidFill>
                          <a:srgbClr val="000000"/>
                        </a:solidFill>
                        <a:effectLst/>
                        <a:latin typeface="Georgia" panose="02040502050405020303" pitchFamily="18"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a:p>
                  </a:txBody>
                  <a:tcPr marL="9525" marR="9525" marT="9525" marB="0" anchor="b"/>
                </a:tc>
                <a:extLst>
                  <a:ext uri="{0D108BD9-81ED-4DB2-BD59-A6C34878D82A}">
                    <a16:rowId xmlns:a16="http://schemas.microsoft.com/office/drawing/2014/main" val="1424470565"/>
                  </a:ext>
                </a:extLst>
              </a:tr>
              <a:tr h="271854">
                <a:tc>
                  <a:txBody>
                    <a:bodyPr/>
                    <a:lstStyle/>
                    <a:p>
                      <a:pPr algn="r" fontAlgn="b"/>
                      <a:r>
                        <a:rPr lang="en-US" sz="900" u="none" strike="noStrike">
                          <a:effectLst/>
                        </a:rPr>
                        <a:t>D.</a:t>
                      </a:r>
                      <a:endParaRPr lang="en-US" sz="900" b="1" i="0" u="none" strike="noStrike">
                        <a:solidFill>
                          <a:srgbClr val="000000"/>
                        </a:solidFill>
                        <a:effectLst/>
                        <a:latin typeface="Georgia" panose="02040502050405020303" pitchFamily="18" charset="0"/>
                      </a:endParaRPr>
                    </a:p>
                  </a:txBody>
                  <a:tcPr marL="9525" marR="9525" marT="9525" marB="0" anchor="b"/>
                </a:tc>
                <a:tc gridSpan="6">
                  <a:txBody>
                    <a:bodyPr/>
                    <a:lstStyle/>
                    <a:p>
                      <a:pPr algn="l" fontAlgn="b"/>
                      <a:r>
                        <a:rPr lang="en-US" sz="900" u="none" strike="noStrike" dirty="0">
                          <a:effectLst/>
                        </a:rPr>
                        <a:t>Material Weakness in Internal Control Over Compliance of Federal Awards</a:t>
                      </a:r>
                      <a:endParaRPr lang="en-US" sz="900" b="0" i="0" u="none" strike="noStrike" dirty="0">
                        <a:solidFill>
                          <a:srgbClr val="000000"/>
                        </a:solidFill>
                        <a:effectLst/>
                        <a:latin typeface="Georgia" panose="02040502050405020303" pitchFamily="18"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a:p>
                  </a:txBody>
                  <a:tcPr marL="9525" marR="9525" marT="9525" marB="0" anchor="b"/>
                </a:tc>
                <a:extLst>
                  <a:ext uri="{0D108BD9-81ED-4DB2-BD59-A6C34878D82A}">
                    <a16:rowId xmlns:a16="http://schemas.microsoft.com/office/drawing/2014/main" val="3350378120"/>
                  </a:ext>
                </a:extLst>
              </a:tr>
              <a:tr h="271854">
                <a:tc>
                  <a:txBody>
                    <a:bodyPr/>
                    <a:lstStyle/>
                    <a:p>
                      <a:pPr algn="r" fontAlgn="b"/>
                      <a:r>
                        <a:rPr lang="en-US" sz="900" u="none" strike="noStrike">
                          <a:effectLst/>
                        </a:rPr>
                        <a:t>E.</a:t>
                      </a:r>
                      <a:endParaRPr lang="en-US" sz="900" b="1" i="0" u="none" strike="noStrike">
                        <a:solidFill>
                          <a:srgbClr val="000000"/>
                        </a:solidFill>
                        <a:effectLst/>
                        <a:latin typeface="Georgia" panose="02040502050405020303" pitchFamily="18" charset="0"/>
                      </a:endParaRPr>
                    </a:p>
                  </a:txBody>
                  <a:tcPr marL="9525" marR="9525" marT="9525" marB="0" anchor="b"/>
                </a:tc>
                <a:tc gridSpan="7">
                  <a:txBody>
                    <a:bodyPr/>
                    <a:lstStyle/>
                    <a:p>
                      <a:pPr algn="l" fontAlgn="b"/>
                      <a:r>
                        <a:rPr lang="en-US" sz="900" u="none" strike="noStrike" dirty="0">
                          <a:effectLst/>
                        </a:rPr>
                        <a:t>Significant Deficiency in Internal Control Over Compliance of Federal Awards</a:t>
                      </a:r>
                      <a:endParaRPr lang="en-US" sz="900" b="0" i="0" u="none" strike="noStrike" dirty="0">
                        <a:solidFill>
                          <a:srgbClr val="000000"/>
                        </a:solidFill>
                        <a:effectLst/>
                        <a:latin typeface="Georgia" panose="02040502050405020303" pitchFamily="18"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46395730"/>
                  </a:ext>
                </a:extLst>
              </a:tr>
              <a:tr h="271854">
                <a:tc>
                  <a:txBody>
                    <a:bodyPr/>
                    <a:lstStyle/>
                    <a:p>
                      <a:pPr algn="r" fontAlgn="b"/>
                      <a:r>
                        <a:rPr lang="en-US" sz="900" u="none" strike="noStrike">
                          <a:effectLst/>
                        </a:rPr>
                        <a:t>F.</a:t>
                      </a:r>
                      <a:endParaRPr lang="en-US" sz="900" b="1" i="0" u="none" strike="noStrike">
                        <a:solidFill>
                          <a:srgbClr val="000000"/>
                        </a:solidFill>
                        <a:effectLst/>
                        <a:latin typeface="Georgia" panose="02040502050405020303" pitchFamily="18" charset="0"/>
                      </a:endParaRPr>
                    </a:p>
                  </a:txBody>
                  <a:tcPr marL="9525" marR="9525" marT="9525" marB="0" anchor="b"/>
                </a:tc>
                <a:tc gridSpan="3">
                  <a:txBody>
                    <a:bodyPr/>
                    <a:lstStyle/>
                    <a:p>
                      <a:pPr algn="l" fontAlgn="b"/>
                      <a:r>
                        <a:rPr lang="en-US" sz="900" u="none" strike="noStrike" dirty="0">
                          <a:effectLst/>
                        </a:rPr>
                        <a:t>Instance of Noncompliance related to Federal Awards</a:t>
                      </a:r>
                      <a:endParaRPr lang="en-US" sz="900" b="0" i="0" u="none" strike="noStrike" dirty="0">
                        <a:solidFill>
                          <a:srgbClr val="000000"/>
                        </a:solidFill>
                        <a:effectLst/>
                        <a:latin typeface="Georgia" panose="02040502050405020303" pitchFamily="18"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Georgia" panose="02040502050405020303" pitchFamily="18" charset="0"/>
                      </a:endParaRPr>
                    </a:p>
                  </a:txBody>
                  <a:tcPr marL="9525" marR="9525" marT="9525" marB="0" anchor="b"/>
                </a:tc>
                <a:tc>
                  <a:txBody>
                    <a:bodyPr/>
                    <a:lstStyle/>
                    <a:p>
                      <a:endParaRPr lang="en-US"/>
                    </a:p>
                  </a:txBody>
                  <a:tcPr marL="9525" marR="9525" marT="9525" marB="0" anchor="b"/>
                </a:tc>
                <a:tc>
                  <a:txBody>
                    <a:bodyPr/>
                    <a:lstStyle/>
                    <a:p>
                      <a:endParaRPr lang="en-US" dirty="0"/>
                    </a:p>
                  </a:txBody>
                  <a:tcPr marL="9525" marR="9525" marT="9525" marB="0" anchor="b"/>
                </a:tc>
                <a:tc>
                  <a:txBody>
                    <a:bodyPr/>
                    <a:lstStyle/>
                    <a:p>
                      <a:endParaRPr lang="en-US"/>
                    </a:p>
                  </a:txBody>
                  <a:tcPr marL="9525" marR="9525" marT="9525" marB="0" anchor="b"/>
                </a:tc>
                <a:extLst>
                  <a:ext uri="{0D108BD9-81ED-4DB2-BD59-A6C34878D82A}">
                    <a16:rowId xmlns:a16="http://schemas.microsoft.com/office/drawing/2014/main" val="3802080847"/>
                  </a:ext>
                </a:extLst>
              </a:tr>
              <a:tr h="271854">
                <a:tc>
                  <a:txBody>
                    <a:bodyPr/>
                    <a:lstStyle/>
                    <a:p>
                      <a:pPr algn="r" fontAlgn="t"/>
                      <a:r>
                        <a:rPr lang="en-US" sz="900" u="none" strike="noStrike">
                          <a:effectLst/>
                        </a:rPr>
                        <a:t>G.</a:t>
                      </a:r>
                      <a:endParaRPr lang="en-US" sz="900" b="1" i="0" u="none" strike="noStrike">
                        <a:solidFill>
                          <a:srgbClr val="000000"/>
                        </a:solidFill>
                        <a:effectLst/>
                        <a:latin typeface="Georgia" panose="02040502050405020303" pitchFamily="18" charset="0"/>
                      </a:endParaRPr>
                    </a:p>
                  </a:txBody>
                  <a:tcPr marL="9525" marR="9525" marT="9525" marB="0"/>
                </a:tc>
                <a:tc gridSpan="6">
                  <a:txBody>
                    <a:bodyPr/>
                    <a:lstStyle/>
                    <a:p>
                      <a:pPr algn="just" fontAlgn="b"/>
                      <a:r>
                        <a:rPr lang="en-US" sz="900" u="none" strike="noStrike" dirty="0">
                          <a:effectLst/>
                        </a:rPr>
                        <a:t>Non-compliance with State Audit Rule, NM State Statutes, </a:t>
                      </a:r>
                      <a:r>
                        <a:rPr lang="en-US" sz="900" u="none" strike="noStrike" dirty="0" err="1">
                          <a:effectLst/>
                        </a:rPr>
                        <a:t>NMAC</a:t>
                      </a:r>
                      <a:r>
                        <a:rPr lang="en-US" sz="900" u="none" strike="noStrike" dirty="0">
                          <a:effectLst/>
                        </a:rPr>
                        <a:t>, or other entity compliance</a:t>
                      </a:r>
                      <a:endParaRPr lang="en-US" sz="900" b="0" i="0" u="none" strike="noStrike" dirty="0">
                        <a:solidFill>
                          <a:srgbClr val="000000"/>
                        </a:solidFill>
                        <a:effectLst/>
                        <a:latin typeface="Georgia" panose="02040502050405020303" pitchFamily="18"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dirty="0"/>
                    </a:p>
                  </a:txBody>
                  <a:tcPr marL="9525" marR="9525" marT="9525" marB="0" anchor="b"/>
                </a:tc>
                <a:extLst>
                  <a:ext uri="{0D108BD9-81ED-4DB2-BD59-A6C34878D82A}">
                    <a16:rowId xmlns:a16="http://schemas.microsoft.com/office/drawing/2014/main" val="3858952420"/>
                  </a:ext>
                </a:extLst>
              </a:tr>
            </a:tbl>
          </a:graphicData>
        </a:graphic>
      </p:graphicFrame>
    </p:spTree>
    <p:extLst>
      <p:ext uri="{BB962C8B-B14F-4D97-AF65-F5344CB8AC3E}">
        <p14:creationId xmlns:p14="http://schemas.microsoft.com/office/powerpoint/2010/main" val="40283606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6934200" cy="1026893"/>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Question</a:t>
            </a:r>
          </a:p>
        </p:txBody>
      </p:sp>
      <p:sp>
        <p:nvSpPr>
          <p:cNvPr id="5" name="Slide Number Placeholder 4"/>
          <p:cNvSpPr>
            <a:spLocks noGrp="1"/>
          </p:cNvSpPr>
          <p:nvPr>
            <p:ph type="sldNum" sz="quarter" idx="12"/>
          </p:nvPr>
        </p:nvSpPr>
        <p:spPr/>
        <p:txBody>
          <a:bodyPr/>
          <a:lstStyle/>
          <a:p>
            <a:fld id="{E7A68F15-0688-42D2-881D-37901F0B610E}" type="slidenum">
              <a:rPr lang="en-US" smtClean="0"/>
              <a:pPr/>
              <a:t>56</a:t>
            </a:fld>
            <a:endParaRPr lang="en-US" dirty="0"/>
          </a:p>
        </p:txBody>
      </p:sp>
      <p:sp>
        <p:nvSpPr>
          <p:cNvPr id="7" name="Rectangle 6">
            <a:extLst>
              <a:ext uri="{FF2B5EF4-FFF2-40B4-BE49-F238E27FC236}">
                <a16:creationId xmlns:a16="http://schemas.microsoft.com/office/drawing/2014/main" id="{6D251816-C411-4F2A-96DE-603B3D92FE54}"/>
              </a:ext>
            </a:extLst>
          </p:cNvPr>
          <p:cNvSpPr/>
          <p:nvPr/>
        </p:nvSpPr>
        <p:spPr>
          <a:xfrm>
            <a:off x="152400" y="1044228"/>
            <a:ext cx="8915400" cy="3082639"/>
          </a:xfrm>
          <a:prstGeom prst="rect">
            <a:avLst/>
          </a:prstGeom>
        </p:spPr>
        <p:txBody>
          <a:bodyPr wrap="square">
            <a:spAutoFit/>
          </a:bodyPr>
          <a:lstStyle/>
          <a:p>
            <a:r>
              <a:rPr lang="en-US" dirty="0"/>
              <a:t>What is true related to the interrelationship between financial statement audit and the compliance audit?</a:t>
            </a:r>
          </a:p>
          <a:p>
            <a:endParaRPr lang="en-US" dirty="0"/>
          </a:p>
          <a:p>
            <a:pPr marL="342900" indent="-342900">
              <a:buAutoNum type="alphaLcPeriod"/>
            </a:pPr>
            <a:r>
              <a:rPr lang="en-US" dirty="0"/>
              <a:t>Financial statement audit findings could impact the compliance audit, but the reverse would not be true. </a:t>
            </a:r>
          </a:p>
          <a:p>
            <a:pPr marL="342900" indent="-342900">
              <a:buAutoNum type="alphaLcPeriod"/>
            </a:pPr>
            <a:r>
              <a:rPr lang="en-US" dirty="0"/>
              <a:t>Compliance audit findings could result in financial statement audit considerations, but the reverse would not be true. </a:t>
            </a:r>
          </a:p>
          <a:p>
            <a:pPr marL="342900" indent="-342900">
              <a:buAutoNum type="alphaLcPeriod"/>
            </a:pPr>
            <a:r>
              <a:rPr lang="en-US" dirty="0"/>
              <a:t>Compliance audit findings could result in financial statement audit considerations and vice versa. </a:t>
            </a:r>
          </a:p>
          <a:p>
            <a:pPr marL="342900" indent="-342900">
              <a:buAutoNum type="alphaLcPeriod"/>
            </a:pPr>
            <a:r>
              <a:rPr lang="en-US" dirty="0"/>
              <a:t>The same materiality level is typically used to evaluate potential findings.</a:t>
            </a:r>
          </a:p>
          <a:p>
            <a:pPr algn="just">
              <a:lnSpc>
                <a:spcPct val="107000"/>
              </a:lnSpc>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66115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6934200" cy="1026893"/>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Question</a:t>
            </a:r>
          </a:p>
        </p:txBody>
      </p:sp>
      <p:sp>
        <p:nvSpPr>
          <p:cNvPr id="5" name="Slide Number Placeholder 4"/>
          <p:cNvSpPr>
            <a:spLocks noGrp="1"/>
          </p:cNvSpPr>
          <p:nvPr>
            <p:ph type="sldNum" sz="quarter" idx="12"/>
          </p:nvPr>
        </p:nvSpPr>
        <p:spPr/>
        <p:txBody>
          <a:bodyPr/>
          <a:lstStyle/>
          <a:p>
            <a:fld id="{E7A68F15-0688-42D2-881D-37901F0B610E}" type="slidenum">
              <a:rPr lang="en-US" smtClean="0"/>
              <a:pPr/>
              <a:t>57</a:t>
            </a:fld>
            <a:endParaRPr lang="en-US" dirty="0"/>
          </a:p>
        </p:txBody>
      </p:sp>
      <p:sp>
        <p:nvSpPr>
          <p:cNvPr id="7" name="Rectangle 6">
            <a:extLst>
              <a:ext uri="{FF2B5EF4-FFF2-40B4-BE49-F238E27FC236}">
                <a16:creationId xmlns:a16="http://schemas.microsoft.com/office/drawing/2014/main" id="{6D251816-C411-4F2A-96DE-603B3D92FE54}"/>
              </a:ext>
            </a:extLst>
          </p:cNvPr>
          <p:cNvSpPr/>
          <p:nvPr/>
        </p:nvSpPr>
        <p:spPr>
          <a:xfrm>
            <a:off x="152400" y="1044228"/>
            <a:ext cx="8915400" cy="2528641"/>
          </a:xfrm>
          <a:prstGeom prst="rect">
            <a:avLst/>
          </a:prstGeom>
        </p:spPr>
        <p:txBody>
          <a:bodyPr wrap="square">
            <a:spAutoFit/>
          </a:bodyPr>
          <a:lstStyle/>
          <a:p>
            <a:pPr lvl="0"/>
            <a:r>
              <a:rPr lang="en-US" dirty="0"/>
              <a:t>A single audit finding may be characterized as:</a:t>
            </a:r>
          </a:p>
          <a:p>
            <a:pPr lvl="0"/>
            <a:endParaRPr lang="en-US" dirty="0"/>
          </a:p>
          <a:p>
            <a:pPr marL="342900" indent="-342900">
              <a:buAutoNum type="alphaLcPeriod"/>
            </a:pPr>
            <a:r>
              <a:rPr lang="en-US" dirty="0"/>
              <a:t>A deficiency in internal control over compliance (i.e., a significant deficiency or material weakness) or noncompliance (or both). </a:t>
            </a:r>
          </a:p>
          <a:p>
            <a:pPr marL="342900" indent="-342900">
              <a:buAutoNum type="alphaLcPeriod"/>
            </a:pPr>
            <a:r>
              <a:rPr lang="en-US" dirty="0"/>
              <a:t>Either a reportable condition or a material weakness, but not both. </a:t>
            </a:r>
          </a:p>
          <a:p>
            <a:pPr marL="342900" indent="-342900">
              <a:buAutoNum type="alphaLcPeriod"/>
            </a:pPr>
            <a:r>
              <a:rPr lang="en-US" dirty="0"/>
              <a:t>Reportable condition or a material weakness (or both). </a:t>
            </a:r>
          </a:p>
          <a:p>
            <a:pPr marL="342900" indent="-342900">
              <a:buAutoNum type="alphaLcPeriod"/>
            </a:pPr>
            <a:r>
              <a:rPr lang="en-US" dirty="0"/>
              <a:t>Either a deficiency in internal control over compliance (i.e., a significant deficiency or material weakness) or noncompliance or noncompliance, but not both.</a:t>
            </a:r>
          </a:p>
          <a:p>
            <a:pPr algn="just">
              <a:lnSpc>
                <a:spcPct val="107000"/>
              </a:lnSpc>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32231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6934200" cy="1026893"/>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Question</a:t>
            </a:r>
          </a:p>
        </p:txBody>
      </p:sp>
      <p:sp>
        <p:nvSpPr>
          <p:cNvPr id="5" name="Slide Number Placeholder 4"/>
          <p:cNvSpPr>
            <a:spLocks noGrp="1"/>
          </p:cNvSpPr>
          <p:nvPr>
            <p:ph type="sldNum" sz="quarter" idx="12"/>
          </p:nvPr>
        </p:nvSpPr>
        <p:spPr/>
        <p:txBody>
          <a:bodyPr/>
          <a:lstStyle/>
          <a:p>
            <a:fld id="{E7A68F15-0688-42D2-881D-37901F0B610E}" type="slidenum">
              <a:rPr lang="en-US" smtClean="0"/>
              <a:pPr/>
              <a:t>58</a:t>
            </a:fld>
            <a:endParaRPr lang="en-US" dirty="0"/>
          </a:p>
        </p:txBody>
      </p:sp>
      <p:sp>
        <p:nvSpPr>
          <p:cNvPr id="7" name="Rectangle 6">
            <a:extLst>
              <a:ext uri="{FF2B5EF4-FFF2-40B4-BE49-F238E27FC236}">
                <a16:creationId xmlns:a16="http://schemas.microsoft.com/office/drawing/2014/main" id="{6D251816-C411-4F2A-96DE-603B3D92FE54}"/>
              </a:ext>
            </a:extLst>
          </p:cNvPr>
          <p:cNvSpPr/>
          <p:nvPr/>
        </p:nvSpPr>
        <p:spPr>
          <a:xfrm>
            <a:off x="152400" y="1044228"/>
            <a:ext cx="8915400" cy="3139321"/>
          </a:xfrm>
          <a:prstGeom prst="rect">
            <a:avLst/>
          </a:prstGeom>
        </p:spPr>
        <p:txBody>
          <a:bodyPr wrap="square">
            <a:spAutoFit/>
          </a:bodyPr>
          <a:lstStyle/>
          <a:p>
            <a:pPr lvl="0"/>
            <a:r>
              <a:rPr lang="en-US" dirty="0"/>
              <a:t>An auditor selects a sample of documentation supporting eligibility determinations for a major program. The auditee's internal control requires eligibility determinations to be made by one employee and independently reviewed and verified by a second employee. Out of a sample of 60 files, the auditor finds no ineligible individuals; however, the auditor finds 25 determination forms that did not bear evidence of review. How should the auditor report this?</a:t>
            </a:r>
          </a:p>
          <a:p>
            <a:pPr lvl="0"/>
            <a:endParaRPr lang="en-US" dirty="0"/>
          </a:p>
          <a:p>
            <a:pPr marL="342900" indent="-342900">
              <a:buAutoNum type="alphaLcPeriod"/>
            </a:pPr>
            <a:r>
              <a:rPr lang="en-US" dirty="0"/>
              <a:t>No reporting is necessary because no actual noncompliance was found. </a:t>
            </a:r>
          </a:p>
          <a:p>
            <a:pPr marL="342900" indent="-342900">
              <a:buAutoNum type="alphaLcPeriod"/>
            </a:pPr>
            <a:r>
              <a:rPr lang="en-US" dirty="0"/>
              <a:t>Material weakness in internal control over compliance. </a:t>
            </a:r>
          </a:p>
          <a:p>
            <a:pPr marL="342900" indent="-342900">
              <a:buAutoNum type="alphaLcPeriod"/>
            </a:pPr>
            <a:r>
              <a:rPr lang="en-US" dirty="0"/>
              <a:t>Management letter comment. </a:t>
            </a:r>
          </a:p>
          <a:p>
            <a:pPr marL="342900" indent="-342900">
              <a:buAutoNum type="alphaLcPeriod"/>
            </a:pPr>
            <a:r>
              <a:rPr lang="en-US" dirty="0"/>
              <a:t>Material noncompliance.</a:t>
            </a:r>
          </a:p>
        </p:txBody>
      </p:sp>
    </p:spTree>
    <p:extLst>
      <p:ext uri="{BB962C8B-B14F-4D97-AF65-F5344CB8AC3E}">
        <p14:creationId xmlns:p14="http://schemas.microsoft.com/office/powerpoint/2010/main" val="29713966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92307"/>
            <a:ext cx="7010400" cy="1026893"/>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Section</a:t>
            </a:r>
            <a:r>
              <a:rPr lang="en-US" dirty="0"/>
              <a:t> </a:t>
            </a: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200.516 Audit Findings </a:t>
            </a:r>
          </a:p>
        </p:txBody>
      </p:sp>
      <p:sp>
        <p:nvSpPr>
          <p:cNvPr id="5" name="Slide Number Placeholder 4"/>
          <p:cNvSpPr>
            <a:spLocks noGrp="1"/>
          </p:cNvSpPr>
          <p:nvPr>
            <p:ph type="sldNum" sz="quarter" idx="12"/>
          </p:nvPr>
        </p:nvSpPr>
        <p:spPr/>
        <p:txBody>
          <a:bodyPr/>
          <a:lstStyle/>
          <a:p>
            <a:fld id="{E7A68F15-0688-42D2-881D-37901F0B610E}" type="slidenum">
              <a:rPr lang="en-US" smtClean="0"/>
              <a:pPr/>
              <a:t>59</a:t>
            </a:fld>
            <a:endParaRPr lang="en-US" dirty="0"/>
          </a:p>
        </p:txBody>
      </p:sp>
      <p:sp>
        <p:nvSpPr>
          <p:cNvPr id="7" name="Rectangle 6">
            <a:extLst>
              <a:ext uri="{FF2B5EF4-FFF2-40B4-BE49-F238E27FC236}">
                <a16:creationId xmlns:a16="http://schemas.microsoft.com/office/drawing/2014/main" id="{6D251816-C411-4F2A-96DE-603B3D92FE54}"/>
              </a:ext>
            </a:extLst>
          </p:cNvPr>
          <p:cNvSpPr/>
          <p:nvPr/>
        </p:nvSpPr>
        <p:spPr>
          <a:xfrm>
            <a:off x="152400" y="1219200"/>
            <a:ext cx="8763000" cy="4909486"/>
          </a:xfrm>
          <a:prstGeom prst="rect">
            <a:avLst/>
          </a:prstGeom>
        </p:spPr>
        <p:txBody>
          <a:bodyPr wrap="square">
            <a:spAutoFit/>
          </a:bodyPr>
          <a:lstStyle/>
          <a:p>
            <a:pPr algn="just">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2. Material noncompliance with the provisions of Federal statutes, regulations, or the terms and conditions of Federal awards related to a major program. The auditor's defemination of whether a noncompliance with the provisions of Federal statutes, regulations, or the terms and conditions of Federal awards is material for the purpose of reporting an audit finding is in relation to a type of compliance requirement for a major program identified in the Compliance Supplement.</a:t>
            </a:r>
          </a:p>
          <a:p>
            <a:pPr algn="just">
              <a:lnSpc>
                <a:spcPct val="107000"/>
              </a:lnSpc>
              <a:spcAft>
                <a:spcPts val="80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1600" dirty="0"/>
              <a:t>3. Known questioned costs that are greater than $25,000 for a type of compliance requirement for a major program. Known questioned costs are those specifically identified by the auditor. In evaluating the effect of questioned costs on the opinion on compliance, the auditor considers the best estimate of total costs questioned (likely questioned costs), not just the questioned costs specifically identified (known questioned costs). </a:t>
            </a:r>
            <a:r>
              <a:rPr lang="en-US" sz="1600" dirty="0">
                <a:highlight>
                  <a:srgbClr val="FFFF00"/>
                </a:highlight>
              </a:rPr>
              <a:t>The auditor must also report known questioned costs when likely questioned costs are greater than $25,000 for a type of compliance requirement for a major program. </a:t>
            </a:r>
            <a:r>
              <a:rPr lang="en-US" sz="1600" dirty="0"/>
              <a:t>In reporting questioned costs, the auditor must include information to provide proper perspective for judging the prevalence and consequences of the questioned costs.</a:t>
            </a:r>
          </a:p>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A22992E7-3B4E-4901-8667-8D834EF3C2F6}"/>
              </a:ext>
            </a:extLst>
          </p:cNvPr>
          <p:cNvSpPr/>
          <p:nvPr/>
        </p:nvSpPr>
        <p:spPr>
          <a:xfrm>
            <a:off x="838200" y="1102795"/>
            <a:ext cx="7239000" cy="344069"/>
          </a:xfrm>
          <a:prstGeom prst="rect">
            <a:avLst/>
          </a:prstGeom>
        </p:spPr>
        <p:txBody>
          <a:bodyPr wrap="square">
            <a:spAutoFit/>
          </a:bodyPr>
          <a:lstStyle/>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This section changes the questioned costs threshold from $10,000 to $25,000.</a:t>
            </a:r>
          </a:p>
        </p:txBody>
      </p:sp>
    </p:spTree>
    <p:extLst>
      <p:ext uri="{BB962C8B-B14F-4D97-AF65-F5344CB8AC3E}">
        <p14:creationId xmlns:p14="http://schemas.microsoft.com/office/powerpoint/2010/main" val="1692991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514599"/>
            <a:ext cx="8229600" cy="3429001"/>
          </a:xfrm>
        </p:spPr>
        <p:txBody>
          <a:bodyPr vert="horz" lIns="91440" tIns="45720" rIns="91440" bIns="45720" rtlCol="0">
            <a:normAutofit/>
          </a:bodyPr>
          <a:lstStyle/>
          <a:p>
            <a:pPr>
              <a:lnSpc>
                <a:spcPct val="90000"/>
              </a:lnSpc>
              <a:buFont typeface="Arial" pitchFamily="34" charset="0"/>
              <a:buNone/>
              <a:defRPr/>
            </a:pPr>
            <a:endParaRPr lang="en-US" u="sng" dirty="0">
              <a:ln w="18415" cmpd="sng">
                <a:solidFill>
                  <a:schemeClr val="tx2"/>
                </a:solidFill>
                <a:prstDash val="solid"/>
              </a:ln>
              <a:solidFill>
                <a:schemeClr val="tx2">
                  <a:lumMod val="60000"/>
                  <a:lumOff val="40000"/>
                </a:schemeClr>
              </a:solidFill>
              <a:latin typeface="Georgia" pitchFamily="18" charset="0"/>
            </a:endParaRPr>
          </a:p>
          <a:p>
            <a:pPr>
              <a:lnSpc>
                <a:spcPct val="90000"/>
              </a:lnSpc>
              <a:buFont typeface="Arial" pitchFamily="34" charset="0"/>
              <a:buNone/>
              <a:defRPr/>
            </a:pPr>
            <a:endParaRPr lang="en-US" u="sng" dirty="0">
              <a:ln w="18415" cmpd="sng">
                <a:solidFill>
                  <a:schemeClr val="tx2"/>
                </a:solidFill>
                <a:prstDash val="solid"/>
              </a:ln>
              <a:solidFill>
                <a:schemeClr val="tx2">
                  <a:lumMod val="60000"/>
                  <a:lumOff val="40000"/>
                </a:schemeClr>
              </a:solidFill>
              <a:latin typeface="Georgia" pitchFamily="18" charset="0"/>
            </a:endParaRPr>
          </a:p>
          <a:p>
            <a:pPr>
              <a:defRPr/>
            </a:pPr>
            <a:endParaRPr lang="en-US" u="sng" dirty="0">
              <a:ln w="18415" cmpd="sng">
                <a:solidFill>
                  <a:schemeClr val="tx2"/>
                </a:solidFill>
                <a:prstDash val="solid"/>
              </a:ln>
              <a:solidFill>
                <a:schemeClr val="tx2">
                  <a:lumMod val="60000"/>
                  <a:lumOff val="40000"/>
                </a:schemeClr>
              </a:solidFill>
              <a:latin typeface="Georgia" pitchFamily="18" charset="0"/>
            </a:endParaRPr>
          </a:p>
        </p:txBody>
      </p:sp>
      <p:sp>
        <p:nvSpPr>
          <p:cNvPr id="5" name="Slide Number Placeholder 4"/>
          <p:cNvSpPr>
            <a:spLocks noGrp="1"/>
          </p:cNvSpPr>
          <p:nvPr>
            <p:ph type="sldNum" sz="quarter" idx="12"/>
          </p:nvPr>
        </p:nvSpPr>
        <p:spPr/>
        <p:txBody>
          <a:bodyPr/>
          <a:lstStyle/>
          <a:p>
            <a:fld id="{E7A68F15-0688-42D2-881D-37901F0B610E}" type="slidenum">
              <a:rPr lang="en-US" smtClean="0"/>
              <a:pPr/>
              <a:t>6</a:t>
            </a:fld>
            <a:endParaRPr lang="en-US" dirty="0"/>
          </a:p>
        </p:txBody>
      </p:sp>
      <p:sp>
        <p:nvSpPr>
          <p:cNvPr id="6" name="Title 1">
            <a:extLst>
              <a:ext uri="{FF2B5EF4-FFF2-40B4-BE49-F238E27FC236}">
                <a16:creationId xmlns:a16="http://schemas.microsoft.com/office/drawing/2014/main" id="{EEDA8CE2-7CE4-441B-AA4B-531E4100446E}"/>
              </a:ext>
            </a:extLst>
          </p:cNvPr>
          <p:cNvSpPr>
            <a:spLocks noGrp="1"/>
          </p:cNvSpPr>
          <p:nvPr>
            <p:ph type="title"/>
          </p:nvPr>
        </p:nvSpPr>
        <p:spPr>
          <a:xfrm>
            <a:off x="1371600" y="99636"/>
            <a:ext cx="8229600" cy="1143000"/>
          </a:xfrm>
        </p:spPr>
        <p:txBody>
          <a:bodyPr vert="horz" lIns="91440" tIns="45720" rIns="91440" bIns="45720" rtlCol="0" anchor="ctr">
            <a:normAutofit fontScale="90000"/>
          </a:bodyPr>
          <a:lstStyle/>
          <a:p>
            <a:pPr algn="ctr"/>
            <a:r>
              <a:rPr lang="en-US" sz="40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1. Background and Overview of </a:t>
            </a:r>
            <a:br>
              <a:rPr lang="en-US" sz="40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br>
            <a:r>
              <a:rPr lang="en-US" sz="40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Single Audit</a:t>
            </a:r>
          </a:p>
        </p:txBody>
      </p:sp>
      <p:sp>
        <p:nvSpPr>
          <p:cNvPr id="4" name="TextBox 3">
            <a:extLst>
              <a:ext uri="{FF2B5EF4-FFF2-40B4-BE49-F238E27FC236}">
                <a16:creationId xmlns:a16="http://schemas.microsoft.com/office/drawing/2014/main" id="{4401265A-A007-4126-BDA6-5862B7C562C1}"/>
              </a:ext>
            </a:extLst>
          </p:cNvPr>
          <p:cNvSpPr txBox="1"/>
          <p:nvPr/>
        </p:nvSpPr>
        <p:spPr>
          <a:xfrm>
            <a:off x="76200" y="1143000"/>
            <a:ext cx="8915400" cy="6924973"/>
          </a:xfrm>
          <a:prstGeom prst="rect">
            <a:avLst/>
          </a:prstGeom>
          <a:noFill/>
        </p:spPr>
        <p:txBody>
          <a:bodyPr wrap="square" rtlCol="0">
            <a:spAutoFit/>
          </a:bodyPr>
          <a:lstStyle/>
          <a:p>
            <a:pPr algn="just"/>
            <a:r>
              <a:rPr lang="en-US" sz="1600" dirty="0"/>
              <a:t>The report on National Single Audit Sampling Project was issued in June 2007 by the President’s Council on Integrity and Efficiency (</a:t>
            </a:r>
            <a:r>
              <a:rPr lang="en-US" sz="1600" dirty="0" err="1"/>
              <a:t>PCIE</a:t>
            </a:r>
            <a:r>
              <a:rPr lang="en-US" sz="1600" dirty="0"/>
              <a:t>). The </a:t>
            </a:r>
            <a:r>
              <a:rPr lang="en-US" sz="1600" dirty="0" err="1"/>
              <a:t>PCIE</a:t>
            </a:r>
            <a:r>
              <a:rPr lang="en-US" sz="1600" dirty="0"/>
              <a:t> conducted Quality Control Reviews of statistical sample of 208 randomly selected audits and they split into two strata. Stratum I included audits of entities that expended $50 million or more of federal awards (FA). Stratum II included audits of entities that expended at least $500,000 of FA but less than $50 million. The sample results showed:</a:t>
            </a:r>
          </a:p>
          <a:p>
            <a:endParaRPr lang="en-US" sz="2000" dirty="0">
              <a:latin typeface="Georgia" panose="02040502050405020303" pitchFamily="18" charset="0"/>
            </a:endParaRPr>
          </a:p>
          <a:p>
            <a:endParaRPr lang="en-US" sz="2000" dirty="0">
              <a:latin typeface="Georgia" panose="02040502050405020303" pitchFamily="18" charset="0"/>
            </a:endParaRPr>
          </a:p>
          <a:p>
            <a:endParaRPr lang="en-US" sz="1600" dirty="0">
              <a:latin typeface="Georgia" panose="02040502050405020303" pitchFamily="18" charset="0"/>
            </a:endParaRPr>
          </a:p>
          <a:p>
            <a:endParaRPr lang="en-US" sz="1600" dirty="0">
              <a:latin typeface="Georgia" panose="02040502050405020303" pitchFamily="18" charset="0"/>
            </a:endParaRPr>
          </a:p>
          <a:p>
            <a:endParaRPr lang="en-US" sz="1600" dirty="0">
              <a:latin typeface="Georgia" panose="02040502050405020303" pitchFamily="18" charset="0"/>
            </a:endParaRPr>
          </a:p>
          <a:p>
            <a:endParaRPr lang="en-US" sz="1600" dirty="0">
              <a:latin typeface="Georgia" panose="02040502050405020303" pitchFamily="18" charset="0"/>
            </a:endParaRPr>
          </a:p>
          <a:p>
            <a:endParaRPr lang="en-US" sz="1600" dirty="0">
              <a:latin typeface="Georgia" panose="02040502050405020303" pitchFamily="18" charset="0"/>
            </a:endParaRPr>
          </a:p>
          <a:p>
            <a:endParaRPr lang="en-US" sz="1600" dirty="0">
              <a:latin typeface="Georgia" panose="02040502050405020303" pitchFamily="18" charset="0"/>
            </a:endParaRPr>
          </a:p>
          <a:p>
            <a:endParaRPr lang="en-US" sz="1600" dirty="0">
              <a:latin typeface="Georgia" panose="02040502050405020303" pitchFamily="18" charset="0"/>
            </a:endParaRPr>
          </a:p>
          <a:p>
            <a:pPr algn="just"/>
            <a:r>
              <a:rPr lang="en-US" sz="1600" dirty="0"/>
              <a:t>The most prevalent deficiencies found were: </a:t>
            </a:r>
          </a:p>
          <a:p>
            <a:pPr algn="just"/>
            <a:r>
              <a:rPr lang="en-US" sz="1600" dirty="0"/>
              <a:t>Not documenting:</a:t>
            </a:r>
          </a:p>
          <a:p>
            <a:pPr indent="-342900" algn="just">
              <a:buFont typeface="Arial" panose="020B0604020202020204" pitchFamily="34" charset="0"/>
              <a:buChar char="•"/>
            </a:pPr>
            <a:r>
              <a:rPr lang="en-US" sz="1600" dirty="0"/>
              <a:t>the understanding of internal controls over compliance requirements,</a:t>
            </a:r>
          </a:p>
          <a:p>
            <a:pPr indent="-342900" algn="just">
              <a:buFont typeface="Arial" panose="020B0604020202020204" pitchFamily="34" charset="0"/>
              <a:buChar char="•"/>
            </a:pPr>
            <a:r>
              <a:rPr lang="en-US" sz="1600" dirty="0"/>
              <a:t>testing internal controls of at least some compliance requirements, and</a:t>
            </a:r>
          </a:p>
          <a:p>
            <a:pPr indent="-342900" algn="just">
              <a:buFont typeface="Arial" panose="020B0604020202020204" pitchFamily="34" charset="0"/>
              <a:buChar char="•"/>
            </a:pPr>
            <a:r>
              <a:rPr lang="en-US" sz="1600" dirty="0"/>
              <a:t>compliance testing of at least some compliance requirements. </a:t>
            </a:r>
          </a:p>
          <a:p>
            <a:pPr algn="just"/>
            <a:r>
              <a:rPr lang="en-US" sz="1600" dirty="0"/>
              <a:t>  </a:t>
            </a:r>
          </a:p>
          <a:p>
            <a:endParaRPr lang="en-US" sz="2000" dirty="0">
              <a:latin typeface="Georgia" panose="02040502050405020303" pitchFamily="18" charset="0"/>
            </a:endParaRPr>
          </a:p>
          <a:p>
            <a:endParaRPr lang="en-US" sz="2000" dirty="0">
              <a:latin typeface="Georgia" panose="02040502050405020303" pitchFamily="18" charset="0"/>
            </a:endParaRPr>
          </a:p>
          <a:p>
            <a:endParaRPr lang="en-US" sz="2000" dirty="0">
              <a:latin typeface="Georgia" panose="02040502050405020303" pitchFamily="18" charset="0"/>
            </a:endParaRPr>
          </a:p>
          <a:p>
            <a:endParaRPr lang="en-US" sz="2000" dirty="0">
              <a:latin typeface="Georgia" panose="02040502050405020303" pitchFamily="18" charset="0"/>
            </a:endParaRPr>
          </a:p>
          <a:p>
            <a:endParaRPr lang="en-US" sz="2000" dirty="0">
              <a:latin typeface="Georgia" panose="02040502050405020303" pitchFamily="18" charset="0"/>
            </a:endParaRPr>
          </a:p>
        </p:txBody>
      </p:sp>
      <p:graphicFrame>
        <p:nvGraphicFramePr>
          <p:cNvPr id="7" name="Table 6">
            <a:extLst>
              <a:ext uri="{FF2B5EF4-FFF2-40B4-BE49-F238E27FC236}">
                <a16:creationId xmlns:a16="http://schemas.microsoft.com/office/drawing/2014/main" id="{89DF5FB9-D3BE-4A6A-9E3E-F377AEBA9DB9}"/>
              </a:ext>
            </a:extLst>
          </p:cNvPr>
          <p:cNvGraphicFramePr>
            <a:graphicFrameLocks noGrp="1"/>
          </p:cNvGraphicFramePr>
          <p:nvPr>
            <p:extLst>
              <p:ext uri="{D42A27DB-BD31-4B8C-83A1-F6EECF244321}">
                <p14:modId xmlns:p14="http://schemas.microsoft.com/office/powerpoint/2010/main" val="1507824421"/>
              </p:ext>
            </p:extLst>
          </p:nvPr>
        </p:nvGraphicFramePr>
        <p:xfrm>
          <a:off x="533400" y="2726100"/>
          <a:ext cx="8022771" cy="183388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519252102"/>
                    </a:ext>
                  </a:extLst>
                </a:gridCol>
                <a:gridCol w="914400">
                  <a:extLst>
                    <a:ext uri="{9D8B030D-6E8A-4147-A177-3AD203B41FA5}">
                      <a16:colId xmlns:a16="http://schemas.microsoft.com/office/drawing/2014/main" val="465343968"/>
                    </a:ext>
                  </a:extLst>
                </a:gridCol>
                <a:gridCol w="5889171">
                  <a:extLst>
                    <a:ext uri="{9D8B030D-6E8A-4147-A177-3AD203B41FA5}">
                      <a16:colId xmlns:a16="http://schemas.microsoft.com/office/drawing/2014/main" val="2544866207"/>
                    </a:ext>
                  </a:extLst>
                </a:gridCol>
              </a:tblGrid>
              <a:tr h="337973">
                <a:tc>
                  <a:txBody>
                    <a:bodyPr/>
                    <a:lstStyle/>
                    <a:p>
                      <a:r>
                        <a:rPr lang="en-US" dirty="0"/>
                        <a:t>SAMPLE</a:t>
                      </a:r>
                    </a:p>
                  </a:txBody>
                  <a:tcPr/>
                </a:tc>
                <a:tc>
                  <a:txBody>
                    <a:bodyPr/>
                    <a:lstStyle/>
                    <a:p>
                      <a:r>
                        <a:rPr lang="en-US" dirty="0"/>
                        <a:t>%</a:t>
                      </a:r>
                    </a:p>
                  </a:txBody>
                  <a:tcPr/>
                </a:tc>
                <a:tc>
                  <a:txBody>
                    <a:bodyPr/>
                    <a:lstStyle/>
                    <a:p>
                      <a:r>
                        <a:rPr lang="en-US" dirty="0"/>
                        <a:t>RESULTS</a:t>
                      </a:r>
                    </a:p>
                  </a:txBody>
                  <a:tcPr/>
                </a:tc>
                <a:extLst>
                  <a:ext uri="{0D108BD9-81ED-4DB2-BD59-A6C34878D82A}">
                    <a16:rowId xmlns:a16="http://schemas.microsoft.com/office/drawing/2014/main" val="1060017804"/>
                  </a:ext>
                </a:extLst>
              </a:tr>
              <a:tr h="0">
                <a:tc>
                  <a:txBody>
                    <a:bodyPr/>
                    <a:lstStyle/>
                    <a:p>
                      <a:r>
                        <a:rPr lang="en-US" dirty="0"/>
                        <a:t>115</a:t>
                      </a:r>
                    </a:p>
                  </a:txBody>
                  <a:tcPr/>
                </a:tc>
                <a:tc>
                  <a:txBody>
                    <a:bodyPr/>
                    <a:lstStyle/>
                    <a:p>
                      <a:r>
                        <a:rPr lang="en-US" dirty="0"/>
                        <a:t>55%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Acceptable &amp; </a:t>
                      </a:r>
                      <a:r>
                        <a:rPr lang="en-US" u="sng" dirty="0"/>
                        <a:t>could be relied on</a:t>
                      </a:r>
                    </a:p>
                  </a:txBody>
                  <a:tcPr/>
                </a:tc>
                <a:extLst>
                  <a:ext uri="{0D108BD9-81ED-4DB2-BD59-A6C34878D82A}">
                    <a16:rowId xmlns:a16="http://schemas.microsoft.com/office/drawing/2014/main" val="423321765"/>
                  </a:ext>
                </a:extLst>
              </a:tr>
              <a:tr h="0">
                <a:tc>
                  <a:txBody>
                    <a:bodyPr/>
                    <a:lstStyle/>
                    <a:p>
                      <a:r>
                        <a:rPr lang="en-US" dirty="0"/>
                        <a:t>30</a:t>
                      </a:r>
                    </a:p>
                  </a:txBody>
                  <a:tcPr/>
                </a:tc>
                <a:tc>
                  <a:txBody>
                    <a:bodyPr/>
                    <a:lstStyle/>
                    <a:p>
                      <a:r>
                        <a:rPr lang="en-US" dirty="0"/>
                        <a:t>14%</a:t>
                      </a:r>
                    </a:p>
                  </a:txBody>
                  <a:tcPr/>
                </a:tc>
                <a:tc>
                  <a:txBody>
                    <a:bodyPr/>
                    <a:lstStyle/>
                    <a:p>
                      <a:r>
                        <a:rPr lang="en-US" dirty="0"/>
                        <a:t>Significant deficiencies  &amp; only had </a:t>
                      </a:r>
                      <a:r>
                        <a:rPr lang="en-US" u="sng" dirty="0"/>
                        <a:t>limited reliability</a:t>
                      </a:r>
                    </a:p>
                  </a:txBody>
                  <a:tcPr/>
                </a:tc>
                <a:extLst>
                  <a:ext uri="{0D108BD9-81ED-4DB2-BD59-A6C34878D82A}">
                    <a16:rowId xmlns:a16="http://schemas.microsoft.com/office/drawing/2014/main" val="326508770"/>
                  </a:ext>
                </a:extLst>
              </a:tr>
              <a:tr h="123780">
                <a:tc>
                  <a:txBody>
                    <a:bodyPr/>
                    <a:lstStyle/>
                    <a:p>
                      <a:r>
                        <a:rPr lang="en-US" dirty="0"/>
                        <a:t>63</a:t>
                      </a:r>
                    </a:p>
                  </a:txBody>
                  <a:tcPr/>
                </a:tc>
                <a:tc>
                  <a:txBody>
                    <a:bodyPr/>
                    <a:lstStyle/>
                    <a:p>
                      <a:r>
                        <a:rPr lang="en-US" dirty="0"/>
                        <a:t>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Unacceptable &amp; </a:t>
                      </a:r>
                      <a:r>
                        <a:rPr lang="en-US" u="sng" dirty="0"/>
                        <a:t>could not be relied on</a:t>
                      </a:r>
                    </a:p>
                  </a:txBody>
                  <a:tcPr/>
                </a:tc>
                <a:extLst>
                  <a:ext uri="{0D108BD9-81ED-4DB2-BD59-A6C34878D82A}">
                    <a16:rowId xmlns:a16="http://schemas.microsoft.com/office/drawing/2014/main" val="1717674489"/>
                  </a:ext>
                </a:extLst>
              </a:tr>
              <a:tr h="370840">
                <a:tc>
                  <a:txBody>
                    <a:bodyPr/>
                    <a:lstStyle/>
                    <a:p>
                      <a:r>
                        <a:rPr lang="en-US" dirty="0"/>
                        <a:t>208</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662449327"/>
                  </a:ext>
                </a:extLst>
              </a:tr>
            </a:tbl>
          </a:graphicData>
        </a:graphic>
      </p:graphicFrame>
    </p:spTree>
    <p:extLst>
      <p:ext uri="{BB962C8B-B14F-4D97-AF65-F5344CB8AC3E}">
        <p14:creationId xmlns:p14="http://schemas.microsoft.com/office/powerpoint/2010/main" val="20946206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92307"/>
            <a:ext cx="7010400" cy="1026893"/>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Section</a:t>
            </a:r>
            <a:r>
              <a:rPr lang="en-US" dirty="0"/>
              <a:t> </a:t>
            </a: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200.516 Audit Findings (3)</a:t>
            </a:r>
            <a:br>
              <a:rPr lang="en-US" dirty="0"/>
            </a:br>
            <a:endPar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endParaRPr>
          </a:p>
        </p:txBody>
      </p:sp>
      <p:sp>
        <p:nvSpPr>
          <p:cNvPr id="5" name="Slide Number Placeholder 4"/>
          <p:cNvSpPr>
            <a:spLocks noGrp="1"/>
          </p:cNvSpPr>
          <p:nvPr>
            <p:ph type="sldNum" sz="quarter" idx="12"/>
          </p:nvPr>
        </p:nvSpPr>
        <p:spPr/>
        <p:txBody>
          <a:bodyPr/>
          <a:lstStyle/>
          <a:p>
            <a:fld id="{E7A68F15-0688-42D2-881D-37901F0B610E}" type="slidenum">
              <a:rPr lang="en-US" smtClean="0"/>
              <a:pPr/>
              <a:t>60</a:t>
            </a:fld>
            <a:endParaRPr lang="en-US" dirty="0"/>
          </a:p>
        </p:txBody>
      </p:sp>
      <p:sp>
        <p:nvSpPr>
          <p:cNvPr id="7" name="Rectangle 6">
            <a:extLst>
              <a:ext uri="{FF2B5EF4-FFF2-40B4-BE49-F238E27FC236}">
                <a16:creationId xmlns:a16="http://schemas.microsoft.com/office/drawing/2014/main" id="{6D251816-C411-4F2A-96DE-603B3D92FE54}"/>
              </a:ext>
            </a:extLst>
          </p:cNvPr>
          <p:cNvSpPr/>
          <p:nvPr/>
        </p:nvSpPr>
        <p:spPr>
          <a:xfrm>
            <a:off x="152400" y="1219200"/>
            <a:ext cx="8763000" cy="787652"/>
          </a:xfrm>
          <a:prstGeom prst="rect">
            <a:avLst/>
          </a:prstGeom>
        </p:spPr>
        <p:txBody>
          <a:bodyPr wrap="square">
            <a:spAutoFit/>
          </a:bodyPr>
          <a:lstStyle/>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AC5E8FA0-E197-4D57-A415-22EC6FC4CE29}"/>
              </a:ext>
            </a:extLst>
          </p:cNvPr>
          <p:cNvSpPr/>
          <p:nvPr/>
        </p:nvSpPr>
        <p:spPr>
          <a:xfrm>
            <a:off x="114300" y="1295400"/>
            <a:ext cx="8801100" cy="3742307"/>
          </a:xfrm>
          <a:prstGeom prst="rect">
            <a:avLst/>
          </a:prstGeom>
        </p:spPr>
        <p:txBody>
          <a:bodyPr wrap="square">
            <a:spAutoFit/>
          </a:bodyPr>
          <a:lstStyle/>
          <a:p>
            <a:pPr algn="just"/>
            <a:r>
              <a:rPr lang="en-US" sz="1600" dirty="0"/>
              <a:t>4. Known questioned costs that are greater than $25,000 for a Federal program which is not audited as a major program. Except for audit follow-up, the auditor is not required under this Part to perform audit procedures for such a Federal program; therefore, the auditor will normally not find questioned costs for a program that is not audited as a major program.</a:t>
            </a:r>
          </a:p>
          <a:p>
            <a:pPr algn="just"/>
            <a:endParaRPr lang="en-US" sz="1600" dirty="0"/>
          </a:p>
          <a:p>
            <a:pPr algn="just"/>
            <a:r>
              <a:rPr lang="en-US" sz="1600" dirty="0"/>
              <a:t>However, if the auditor does become aware of questioned costs for a Federal program that is not audited as a major program (e.g., as part of audit follow-up or other audit procedures) and the known questioned costs are greater than $25,000, then the auditor must report this as an audit finding.</a:t>
            </a:r>
          </a:p>
          <a:p>
            <a:pPr algn="just"/>
            <a:endParaRPr lang="en-US" sz="1600" dirty="0"/>
          </a:p>
          <a:p>
            <a:pPr algn="just"/>
            <a:r>
              <a:rPr lang="en-US" sz="1600" dirty="0"/>
              <a:t>5. The circumstances concerning why the auditor's report on compliance for each major program is other than an unmodified opinion, unless such circumstances are otherwise reported as audit findings in the schedule of findings and questioned costs for Federal awards.</a:t>
            </a:r>
          </a:p>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6B076B77-8EAA-4057-9B4E-5D583D55975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505200" y="4419600"/>
            <a:ext cx="1989792" cy="1788160"/>
          </a:xfrm>
          <a:prstGeom prst="rect">
            <a:avLst/>
          </a:prstGeom>
        </p:spPr>
      </p:pic>
    </p:spTree>
    <p:extLst>
      <p:ext uri="{BB962C8B-B14F-4D97-AF65-F5344CB8AC3E}">
        <p14:creationId xmlns:p14="http://schemas.microsoft.com/office/powerpoint/2010/main" val="18199516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92307"/>
            <a:ext cx="7010400" cy="1026893"/>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Section</a:t>
            </a:r>
            <a:r>
              <a:rPr lang="en-US" dirty="0"/>
              <a:t> </a:t>
            </a: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200.516 Audit Findings (4)</a:t>
            </a:r>
            <a:br>
              <a:rPr lang="en-US" dirty="0"/>
            </a:br>
            <a:endPar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endParaRPr>
          </a:p>
        </p:txBody>
      </p:sp>
      <p:sp>
        <p:nvSpPr>
          <p:cNvPr id="5" name="Slide Number Placeholder 4"/>
          <p:cNvSpPr>
            <a:spLocks noGrp="1"/>
          </p:cNvSpPr>
          <p:nvPr>
            <p:ph type="sldNum" sz="quarter" idx="12"/>
          </p:nvPr>
        </p:nvSpPr>
        <p:spPr/>
        <p:txBody>
          <a:bodyPr/>
          <a:lstStyle/>
          <a:p>
            <a:fld id="{E7A68F15-0688-42D2-881D-37901F0B610E}" type="slidenum">
              <a:rPr lang="en-US" smtClean="0"/>
              <a:pPr/>
              <a:t>61</a:t>
            </a:fld>
            <a:endParaRPr lang="en-US" dirty="0"/>
          </a:p>
        </p:txBody>
      </p:sp>
      <p:sp>
        <p:nvSpPr>
          <p:cNvPr id="7" name="Rectangle 6">
            <a:extLst>
              <a:ext uri="{FF2B5EF4-FFF2-40B4-BE49-F238E27FC236}">
                <a16:creationId xmlns:a16="http://schemas.microsoft.com/office/drawing/2014/main" id="{6D251816-C411-4F2A-96DE-603B3D92FE54}"/>
              </a:ext>
            </a:extLst>
          </p:cNvPr>
          <p:cNvSpPr/>
          <p:nvPr/>
        </p:nvSpPr>
        <p:spPr>
          <a:xfrm>
            <a:off x="152400" y="1219200"/>
            <a:ext cx="8763000" cy="787652"/>
          </a:xfrm>
          <a:prstGeom prst="rect">
            <a:avLst/>
          </a:prstGeom>
        </p:spPr>
        <p:txBody>
          <a:bodyPr wrap="square">
            <a:spAutoFit/>
          </a:bodyPr>
          <a:lstStyle/>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AC5E8FA0-E197-4D57-A415-22EC6FC4CE29}"/>
              </a:ext>
            </a:extLst>
          </p:cNvPr>
          <p:cNvSpPr/>
          <p:nvPr/>
        </p:nvSpPr>
        <p:spPr>
          <a:xfrm>
            <a:off x="114300" y="1295400"/>
            <a:ext cx="8839200" cy="3003643"/>
          </a:xfrm>
          <a:prstGeom prst="rect">
            <a:avLst/>
          </a:prstGeom>
        </p:spPr>
        <p:txBody>
          <a:bodyPr wrap="square">
            <a:spAutoFit/>
          </a:bodyPr>
          <a:lstStyle/>
          <a:p>
            <a:pPr algn="just"/>
            <a:r>
              <a:rPr lang="en-US" sz="1600" dirty="0"/>
              <a:t>6. Known or Likely fraud affecting a Federal award, unless such fraud is otherwise reported as an audit finding in the schedule of findings and questioned costs for Federal awards. This paragraph does not require the auditor to report publicly information which could compromise investigative or Legal proceedings or to make an additional reporting when the auditor confirms that the fraud was reported outside the auditor's reports under the direct reporting requirements of </a:t>
            </a:r>
            <a:r>
              <a:rPr lang="en-US" sz="1600" dirty="0" err="1"/>
              <a:t>GAGAS</a:t>
            </a:r>
            <a:r>
              <a:rPr lang="en-US" sz="1600" dirty="0"/>
              <a:t>.</a:t>
            </a:r>
          </a:p>
          <a:p>
            <a:pPr algn="just"/>
            <a:endParaRPr lang="en-US" sz="1600" dirty="0"/>
          </a:p>
          <a:p>
            <a:pPr algn="just"/>
            <a:r>
              <a:rPr lang="en-US" sz="1600" dirty="0"/>
              <a:t>7. Instances where the results of audit follow-up procedures disclosed that the summary schedule of prior audit findings prepared by the auditee materially misrepresents the status of any prior audit finding.</a:t>
            </a: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9B3E2AFB-DE08-4F87-919A-9C3B2A64164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24200" y="3810000"/>
            <a:ext cx="2209800" cy="2206926"/>
          </a:xfrm>
          <a:prstGeom prst="rect">
            <a:avLst/>
          </a:prstGeom>
        </p:spPr>
      </p:pic>
    </p:spTree>
    <p:extLst>
      <p:ext uri="{BB962C8B-B14F-4D97-AF65-F5344CB8AC3E}">
        <p14:creationId xmlns:p14="http://schemas.microsoft.com/office/powerpoint/2010/main" val="19937053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92307"/>
            <a:ext cx="7010400" cy="1026893"/>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Section</a:t>
            </a:r>
            <a:r>
              <a:rPr lang="en-US" dirty="0"/>
              <a:t> </a:t>
            </a: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200.516 Audit Findings (4)</a:t>
            </a:r>
            <a:br>
              <a:rPr lang="en-US" dirty="0"/>
            </a:br>
            <a:endPar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endParaRPr>
          </a:p>
        </p:txBody>
      </p:sp>
      <p:sp>
        <p:nvSpPr>
          <p:cNvPr id="5" name="Slide Number Placeholder 4"/>
          <p:cNvSpPr>
            <a:spLocks noGrp="1"/>
          </p:cNvSpPr>
          <p:nvPr>
            <p:ph type="sldNum" sz="quarter" idx="12"/>
          </p:nvPr>
        </p:nvSpPr>
        <p:spPr/>
        <p:txBody>
          <a:bodyPr/>
          <a:lstStyle/>
          <a:p>
            <a:fld id="{E7A68F15-0688-42D2-881D-37901F0B610E}" type="slidenum">
              <a:rPr lang="en-US" smtClean="0"/>
              <a:pPr/>
              <a:t>62</a:t>
            </a:fld>
            <a:endParaRPr lang="en-US" dirty="0"/>
          </a:p>
        </p:txBody>
      </p:sp>
      <p:sp>
        <p:nvSpPr>
          <p:cNvPr id="7" name="Rectangle 6">
            <a:extLst>
              <a:ext uri="{FF2B5EF4-FFF2-40B4-BE49-F238E27FC236}">
                <a16:creationId xmlns:a16="http://schemas.microsoft.com/office/drawing/2014/main" id="{6D251816-C411-4F2A-96DE-603B3D92FE54}"/>
              </a:ext>
            </a:extLst>
          </p:cNvPr>
          <p:cNvSpPr/>
          <p:nvPr/>
        </p:nvSpPr>
        <p:spPr>
          <a:xfrm>
            <a:off x="152400" y="1219200"/>
            <a:ext cx="8763000" cy="787652"/>
          </a:xfrm>
          <a:prstGeom prst="rect">
            <a:avLst/>
          </a:prstGeom>
        </p:spPr>
        <p:txBody>
          <a:bodyPr wrap="square">
            <a:spAutoFit/>
          </a:bodyPr>
          <a:lstStyle/>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AC5E8FA0-E197-4D57-A415-22EC6FC4CE29}"/>
              </a:ext>
            </a:extLst>
          </p:cNvPr>
          <p:cNvSpPr/>
          <p:nvPr/>
        </p:nvSpPr>
        <p:spPr>
          <a:xfrm>
            <a:off x="114300" y="1295400"/>
            <a:ext cx="8839200" cy="3416320"/>
          </a:xfrm>
          <a:prstGeom prst="rect">
            <a:avLst/>
          </a:prstGeom>
        </p:spPr>
        <p:txBody>
          <a:bodyPr wrap="square">
            <a:spAutoFit/>
          </a:bodyPr>
          <a:lstStyle/>
          <a:p>
            <a:pPr lvl="0"/>
            <a:r>
              <a:rPr lang="en-US" dirty="0"/>
              <a:t>During testing of a major program, the auditor finds $6,000 in federal expenditures that are not allowable to the major program.  Based on her evaluation of the effect of questioned costs for the allowability type of compliance requirement, she estimates that the total questioned costs are approximately $75,000.  Which of the following is a true statement?</a:t>
            </a:r>
          </a:p>
          <a:p>
            <a:pPr lvl="0"/>
            <a:r>
              <a:rPr lang="en-US" dirty="0"/>
              <a:t>  </a:t>
            </a:r>
          </a:p>
          <a:p>
            <a:pPr marL="342900" indent="-342900" defTabSz="285750">
              <a:buAutoNum type="alphaLcPeriod"/>
            </a:pPr>
            <a:r>
              <a:rPr lang="en-US" dirty="0"/>
              <a:t>The auditor would report an audit finding that indicates $75,000 in likely questioned costs. </a:t>
            </a:r>
          </a:p>
          <a:p>
            <a:pPr marL="342900" indent="-342900" defTabSz="285750">
              <a:buAutoNum type="alphaLcPeriod"/>
            </a:pPr>
            <a:r>
              <a:rPr lang="en-US" dirty="0"/>
              <a:t>The auditor would report an audit finding that indicates $83,000 in total questioned costs. </a:t>
            </a:r>
          </a:p>
          <a:p>
            <a:pPr marL="342900" indent="-342900" defTabSz="285750">
              <a:buAutoNum type="alphaLcPeriod"/>
            </a:pPr>
            <a:r>
              <a:rPr lang="en-US" dirty="0"/>
              <a:t>The auditor would not report an audit finding. </a:t>
            </a:r>
          </a:p>
          <a:p>
            <a:pPr marL="342900" indent="-342900" defTabSz="285750">
              <a:buAutoNum type="alphaLcPeriod"/>
            </a:pPr>
            <a:r>
              <a:rPr lang="en-US" dirty="0"/>
              <a:t>The auditor would report an audit finding that indicates $6,000 of known questioned costs.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72622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92307"/>
            <a:ext cx="7010400" cy="1026893"/>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Audit Finding Detail and Clarity (1)</a:t>
            </a:r>
            <a:br>
              <a:rPr lang="en-US" dirty="0"/>
            </a:br>
            <a:endPar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endParaRPr>
          </a:p>
        </p:txBody>
      </p:sp>
      <p:sp>
        <p:nvSpPr>
          <p:cNvPr id="5" name="Slide Number Placeholder 4"/>
          <p:cNvSpPr>
            <a:spLocks noGrp="1"/>
          </p:cNvSpPr>
          <p:nvPr>
            <p:ph type="sldNum" sz="quarter" idx="12"/>
          </p:nvPr>
        </p:nvSpPr>
        <p:spPr/>
        <p:txBody>
          <a:bodyPr/>
          <a:lstStyle/>
          <a:p>
            <a:fld id="{E7A68F15-0688-42D2-881D-37901F0B610E}" type="slidenum">
              <a:rPr lang="en-US" smtClean="0"/>
              <a:pPr/>
              <a:t>63</a:t>
            </a:fld>
            <a:endParaRPr lang="en-US" dirty="0"/>
          </a:p>
        </p:txBody>
      </p:sp>
      <p:sp>
        <p:nvSpPr>
          <p:cNvPr id="7" name="Rectangle 6">
            <a:extLst>
              <a:ext uri="{FF2B5EF4-FFF2-40B4-BE49-F238E27FC236}">
                <a16:creationId xmlns:a16="http://schemas.microsoft.com/office/drawing/2014/main" id="{6D251816-C411-4F2A-96DE-603B3D92FE54}"/>
              </a:ext>
            </a:extLst>
          </p:cNvPr>
          <p:cNvSpPr/>
          <p:nvPr/>
        </p:nvSpPr>
        <p:spPr>
          <a:xfrm>
            <a:off x="152400" y="1219200"/>
            <a:ext cx="8763000" cy="787652"/>
          </a:xfrm>
          <a:prstGeom prst="rect">
            <a:avLst/>
          </a:prstGeom>
        </p:spPr>
        <p:txBody>
          <a:bodyPr wrap="square">
            <a:spAutoFit/>
          </a:bodyPr>
          <a:lstStyle/>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CEA6317B-C589-410E-9831-035801BCB7A5}"/>
              </a:ext>
            </a:extLst>
          </p:cNvPr>
          <p:cNvSpPr/>
          <p:nvPr/>
        </p:nvSpPr>
        <p:spPr>
          <a:xfrm>
            <a:off x="152401" y="990600"/>
            <a:ext cx="8763000" cy="5521640"/>
          </a:xfrm>
          <a:prstGeom prst="rect">
            <a:avLst/>
          </a:prstGeom>
        </p:spPr>
        <p:txBody>
          <a:bodyPr wrap="square">
            <a:spAutoFit/>
          </a:bodyPr>
          <a:lstStyle/>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Audit findings must be presented in sufficient detail and clarity for the auditee to prepare a corrective action plan and take corrective action, and for Federal agencies and pass-through entities to arrive at a management decision. The following specific information must be included, as applicable, in audit findings:</a:t>
            </a:r>
          </a:p>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r>
              <a:rPr lang="en-US" dirty="0"/>
              <a:t>1. Federal program and specific Federal award identification including the </a:t>
            </a:r>
            <a:r>
              <a:rPr lang="en-US" dirty="0" err="1"/>
              <a:t>CFDA</a:t>
            </a:r>
            <a:r>
              <a:rPr lang="en-US" dirty="0"/>
              <a:t> title and number, Federal award identification number and year, name of Federal agency, and name of the applicable pass-through entity. When information, such as the </a:t>
            </a:r>
            <a:r>
              <a:rPr lang="en-US" dirty="0" err="1"/>
              <a:t>CFDA</a:t>
            </a:r>
            <a:r>
              <a:rPr lang="en-US" dirty="0"/>
              <a:t> title and number or Federal award identification number, is not available, the auditor must provide the best information available to describe the Federal award.</a:t>
            </a:r>
          </a:p>
          <a:p>
            <a:pPr algn="just"/>
            <a:endParaRPr lang="en-US" dirty="0"/>
          </a:p>
          <a:p>
            <a:pPr algn="just"/>
            <a:r>
              <a:rPr lang="en-US" dirty="0"/>
              <a:t>2. The criteria or specific requirement upon which the audit finding is based, including the Federal statutes, regulations, or the terms and conditions of the Federal awards. Criteria generally identify the required or desired state or expectation with respect to the program or operation. Criteria provide a context for evaluating evidence and understanding findings.</a:t>
            </a:r>
          </a:p>
          <a:p>
            <a:pPr algn="just"/>
            <a:endParaRPr lang="en-US" dirty="0"/>
          </a:p>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17908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92307"/>
            <a:ext cx="7010400" cy="1026893"/>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Audit Finding detail and Clarity (2)</a:t>
            </a:r>
            <a:br>
              <a:rPr lang="en-US" dirty="0"/>
            </a:br>
            <a:endPar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endParaRPr>
          </a:p>
        </p:txBody>
      </p:sp>
      <p:sp>
        <p:nvSpPr>
          <p:cNvPr id="5" name="Slide Number Placeholder 4"/>
          <p:cNvSpPr>
            <a:spLocks noGrp="1"/>
          </p:cNvSpPr>
          <p:nvPr>
            <p:ph type="sldNum" sz="quarter" idx="12"/>
          </p:nvPr>
        </p:nvSpPr>
        <p:spPr/>
        <p:txBody>
          <a:bodyPr/>
          <a:lstStyle/>
          <a:p>
            <a:fld id="{E7A68F15-0688-42D2-881D-37901F0B610E}" type="slidenum">
              <a:rPr lang="en-US" smtClean="0"/>
              <a:pPr/>
              <a:t>64</a:t>
            </a:fld>
            <a:endParaRPr lang="en-US" dirty="0"/>
          </a:p>
        </p:txBody>
      </p:sp>
      <p:sp>
        <p:nvSpPr>
          <p:cNvPr id="7" name="Rectangle 6">
            <a:extLst>
              <a:ext uri="{FF2B5EF4-FFF2-40B4-BE49-F238E27FC236}">
                <a16:creationId xmlns:a16="http://schemas.microsoft.com/office/drawing/2014/main" id="{6D251816-C411-4F2A-96DE-603B3D92FE54}"/>
              </a:ext>
            </a:extLst>
          </p:cNvPr>
          <p:cNvSpPr/>
          <p:nvPr/>
        </p:nvSpPr>
        <p:spPr>
          <a:xfrm>
            <a:off x="152400" y="1219200"/>
            <a:ext cx="8763000" cy="787652"/>
          </a:xfrm>
          <a:prstGeom prst="rect">
            <a:avLst/>
          </a:prstGeom>
        </p:spPr>
        <p:txBody>
          <a:bodyPr wrap="square">
            <a:spAutoFit/>
          </a:bodyPr>
          <a:lstStyle/>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CEA6317B-C589-410E-9831-035801BCB7A5}"/>
              </a:ext>
            </a:extLst>
          </p:cNvPr>
          <p:cNvSpPr/>
          <p:nvPr/>
        </p:nvSpPr>
        <p:spPr>
          <a:xfrm>
            <a:off x="152401" y="990600"/>
            <a:ext cx="8763000" cy="3989682"/>
          </a:xfrm>
          <a:prstGeom prst="rect">
            <a:avLst/>
          </a:prstGeom>
        </p:spPr>
        <p:txBody>
          <a:bodyPr wrap="square">
            <a:spAutoFit/>
          </a:bodyPr>
          <a:lstStyle/>
          <a:p>
            <a:pPr algn="just"/>
            <a:r>
              <a:rPr lang="en-US" dirty="0"/>
              <a:t>3. The condition found, including facts that support the deficiency identified in the audit finding.</a:t>
            </a:r>
          </a:p>
          <a:p>
            <a:pPr algn="just"/>
            <a:endParaRPr lang="en-US" dirty="0"/>
          </a:p>
          <a:p>
            <a:pPr algn="just"/>
            <a:r>
              <a:rPr lang="en-US" dirty="0"/>
              <a:t>4. A statement of cause that identifies the reason or explanation for the condition or the factors responsible for the difference between the situation that exists (condition). and the required or desired state (criteria), which may also serve as a basis for recommendations for corrective action.</a:t>
            </a:r>
          </a:p>
          <a:p>
            <a:pPr algn="just"/>
            <a:endParaRPr lang="en-US" dirty="0"/>
          </a:p>
          <a:p>
            <a:pPr algn="just"/>
            <a:r>
              <a:rPr lang="en-US" dirty="0"/>
              <a:t>5. The possible asserted effect to provide sufficient information to the auditee and Federal</a:t>
            </a:r>
          </a:p>
          <a:p>
            <a:pPr algn="just"/>
            <a:r>
              <a:rPr lang="en-US" dirty="0"/>
              <a:t>agency, or pass-through entity in the case of a subrecipient, to permit them to determine the cause and effect to facilitate prompt and proper corrective action. A statement of the effect or potential effect should provide a clear, logical Link to establish the impact or potential impact of the difference between the condition and the criteria.</a:t>
            </a:r>
          </a:p>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13088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92307"/>
            <a:ext cx="7010400" cy="1026893"/>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Audit Finding detail and Clarity (3)</a:t>
            </a:r>
            <a:br>
              <a:rPr lang="en-US" dirty="0"/>
            </a:br>
            <a:endPar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endParaRPr>
          </a:p>
        </p:txBody>
      </p:sp>
      <p:sp>
        <p:nvSpPr>
          <p:cNvPr id="5" name="Slide Number Placeholder 4"/>
          <p:cNvSpPr>
            <a:spLocks noGrp="1"/>
          </p:cNvSpPr>
          <p:nvPr>
            <p:ph type="sldNum" sz="quarter" idx="12"/>
          </p:nvPr>
        </p:nvSpPr>
        <p:spPr/>
        <p:txBody>
          <a:bodyPr/>
          <a:lstStyle/>
          <a:p>
            <a:fld id="{E7A68F15-0688-42D2-881D-37901F0B610E}" type="slidenum">
              <a:rPr lang="en-US" smtClean="0"/>
              <a:pPr/>
              <a:t>65</a:t>
            </a:fld>
            <a:endParaRPr lang="en-US" dirty="0"/>
          </a:p>
        </p:txBody>
      </p:sp>
      <p:sp>
        <p:nvSpPr>
          <p:cNvPr id="7" name="Rectangle 6">
            <a:extLst>
              <a:ext uri="{FF2B5EF4-FFF2-40B4-BE49-F238E27FC236}">
                <a16:creationId xmlns:a16="http://schemas.microsoft.com/office/drawing/2014/main" id="{6D251816-C411-4F2A-96DE-603B3D92FE54}"/>
              </a:ext>
            </a:extLst>
          </p:cNvPr>
          <p:cNvSpPr/>
          <p:nvPr/>
        </p:nvSpPr>
        <p:spPr>
          <a:xfrm>
            <a:off x="152400" y="1219200"/>
            <a:ext cx="8763000" cy="787652"/>
          </a:xfrm>
          <a:prstGeom prst="rect">
            <a:avLst/>
          </a:prstGeom>
        </p:spPr>
        <p:txBody>
          <a:bodyPr wrap="square">
            <a:spAutoFit/>
          </a:bodyPr>
          <a:lstStyle/>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CEA6317B-C589-410E-9831-035801BCB7A5}"/>
              </a:ext>
            </a:extLst>
          </p:cNvPr>
          <p:cNvSpPr/>
          <p:nvPr/>
        </p:nvSpPr>
        <p:spPr>
          <a:xfrm>
            <a:off x="152400" y="1143000"/>
            <a:ext cx="8763000" cy="5097678"/>
          </a:xfrm>
          <a:prstGeom prst="rect">
            <a:avLst/>
          </a:prstGeom>
        </p:spPr>
        <p:txBody>
          <a:bodyPr wrap="square">
            <a:spAutoFit/>
          </a:bodyPr>
          <a:lstStyle/>
          <a:p>
            <a:pPr algn="just"/>
            <a:r>
              <a:rPr lang="en-US" dirty="0"/>
              <a:t>6. Identification of questioned costs and how they were computed. Known questioned costs must be identified by applicable </a:t>
            </a:r>
            <a:r>
              <a:rPr lang="en-US" dirty="0" err="1"/>
              <a:t>CFDA</a:t>
            </a:r>
            <a:r>
              <a:rPr lang="en-US" dirty="0"/>
              <a:t> number(s) and applicable Federal award identification number(s).</a:t>
            </a:r>
          </a:p>
          <a:p>
            <a:pPr algn="just"/>
            <a:endParaRPr lang="en-US" dirty="0"/>
          </a:p>
          <a:p>
            <a:pPr algn="just"/>
            <a:r>
              <a:rPr lang="en-US" dirty="0"/>
              <a:t>7. Information to provide proper perspective for judging the prevalence and consequences of the audit findings, such as whether the audit findings represent an isolated instance or a systemic problem. Where appropriate, instances identified must be related to the universe and the number of cases examined and be quantified in terms of dollar value. The auditor should report whether the sampling was a statistically valid sample.</a:t>
            </a:r>
          </a:p>
          <a:p>
            <a:pPr algn="just"/>
            <a:endParaRPr lang="en-US" dirty="0"/>
          </a:p>
          <a:p>
            <a:pPr algn="just"/>
            <a:r>
              <a:rPr lang="en-US" dirty="0"/>
              <a:t>8. Identification of whether the audit finding was a repeat of a finding in the immediately prior audit and if so any applicable prior year audit finding numbers.</a:t>
            </a:r>
          </a:p>
          <a:p>
            <a:pPr algn="just"/>
            <a:endParaRPr lang="en-US" dirty="0"/>
          </a:p>
          <a:p>
            <a:pPr algn="just"/>
            <a:r>
              <a:rPr lang="en-US" dirty="0"/>
              <a:t>9. Recommendations to prevent future occurrences of the deficiency identified in the audit</a:t>
            </a:r>
          </a:p>
          <a:p>
            <a:pPr algn="just"/>
            <a:r>
              <a:rPr lang="en-US" dirty="0"/>
              <a:t>finding.</a:t>
            </a:r>
          </a:p>
          <a:p>
            <a:pPr algn="just"/>
            <a:endParaRPr lang="en-US" dirty="0"/>
          </a:p>
          <a:p>
            <a:pPr algn="just"/>
            <a:r>
              <a:rPr lang="en-US" dirty="0"/>
              <a:t>10. Views of responsible officials of the auditee.</a:t>
            </a:r>
          </a:p>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85666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92307"/>
            <a:ext cx="7010400" cy="1026893"/>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Audit Finding detail and Clarity (4)</a:t>
            </a:r>
            <a:br>
              <a:rPr lang="en-US" dirty="0"/>
            </a:br>
            <a:endPar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endParaRPr>
          </a:p>
        </p:txBody>
      </p:sp>
      <p:sp>
        <p:nvSpPr>
          <p:cNvPr id="5" name="Slide Number Placeholder 4"/>
          <p:cNvSpPr>
            <a:spLocks noGrp="1"/>
          </p:cNvSpPr>
          <p:nvPr>
            <p:ph type="sldNum" sz="quarter" idx="12"/>
          </p:nvPr>
        </p:nvSpPr>
        <p:spPr/>
        <p:txBody>
          <a:bodyPr/>
          <a:lstStyle/>
          <a:p>
            <a:fld id="{E7A68F15-0688-42D2-881D-37901F0B610E}" type="slidenum">
              <a:rPr lang="en-US" smtClean="0"/>
              <a:pPr/>
              <a:t>66</a:t>
            </a:fld>
            <a:endParaRPr lang="en-US" dirty="0"/>
          </a:p>
        </p:txBody>
      </p:sp>
      <p:sp>
        <p:nvSpPr>
          <p:cNvPr id="7" name="Rectangle 6">
            <a:extLst>
              <a:ext uri="{FF2B5EF4-FFF2-40B4-BE49-F238E27FC236}">
                <a16:creationId xmlns:a16="http://schemas.microsoft.com/office/drawing/2014/main" id="{6D251816-C411-4F2A-96DE-603B3D92FE54}"/>
              </a:ext>
            </a:extLst>
          </p:cNvPr>
          <p:cNvSpPr/>
          <p:nvPr/>
        </p:nvSpPr>
        <p:spPr>
          <a:xfrm>
            <a:off x="152400" y="1219200"/>
            <a:ext cx="8763000" cy="787652"/>
          </a:xfrm>
          <a:prstGeom prst="rect">
            <a:avLst/>
          </a:prstGeom>
        </p:spPr>
        <p:txBody>
          <a:bodyPr wrap="square">
            <a:spAutoFit/>
          </a:bodyPr>
          <a:lstStyle/>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CEA6317B-C589-410E-9831-035801BCB7A5}"/>
              </a:ext>
            </a:extLst>
          </p:cNvPr>
          <p:cNvSpPr/>
          <p:nvPr/>
        </p:nvSpPr>
        <p:spPr>
          <a:xfrm>
            <a:off x="152400" y="1143000"/>
            <a:ext cx="8763000" cy="5097678"/>
          </a:xfrm>
          <a:prstGeom prst="rect">
            <a:avLst/>
          </a:prstGeom>
        </p:spPr>
        <p:txBody>
          <a:bodyPr wrap="square">
            <a:spAutoFit/>
          </a:bodyPr>
          <a:lstStyle/>
          <a:p>
            <a:pPr algn="just"/>
            <a:r>
              <a:rPr lang="en-US" dirty="0"/>
              <a:t>6. Identification of questioned costs and how they were computed. Known questioned costs must be identified by applicable </a:t>
            </a:r>
            <a:r>
              <a:rPr lang="en-US" dirty="0" err="1"/>
              <a:t>CFDA</a:t>
            </a:r>
            <a:r>
              <a:rPr lang="en-US" dirty="0"/>
              <a:t> number(s) and applicable Federal award identification number(s).</a:t>
            </a:r>
          </a:p>
          <a:p>
            <a:pPr algn="just"/>
            <a:endParaRPr lang="en-US" dirty="0"/>
          </a:p>
          <a:p>
            <a:pPr algn="just"/>
            <a:r>
              <a:rPr lang="en-US" dirty="0"/>
              <a:t>7. Information to provide proper perspective for judging the prevalence and consequences of the audit findings, such as whether the audit findings represent an isolated instance or a systemic problem. Where appropriate, instances identified must be related to the universe and the number of cases examined and be quantified in terms of dollar value. The auditor should report whether the sampling was a statistically valid sample.</a:t>
            </a:r>
          </a:p>
          <a:p>
            <a:pPr algn="just"/>
            <a:endParaRPr lang="en-US" dirty="0"/>
          </a:p>
          <a:p>
            <a:pPr algn="just"/>
            <a:r>
              <a:rPr lang="en-US" dirty="0"/>
              <a:t>8. Identification of whether the audit finding was a repeat of a finding in the immediately prior audit and if so any applicable prior year audit finding numbers.</a:t>
            </a:r>
          </a:p>
          <a:p>
            <a:pPr algn="just"/>
            <a:endParaRPr lang="en-US" dirty="0"/>
          </a:p>
          <a:p>
            <a:pPr algn="just"/>
            <a:r>
              <a:rPr lang="en-US" dirty="0"/>
              <a:t>9. Recommendations to prevent future occurrences of the deficiency identified in the audit</a:t>
            </a:r>
          </a:p>
          <a:p>
            <a:pPr algn="just"/>
            <a:r>
              <a:rPr lang="en-US" dirty="0"/>
              <a:t>finding.</a:t>
            </a:r>
          </a:p>
          <a:p>
            <a:pPr algn="just"/>
            <a:endParaRPr lang="en-US" dirty="0"/>
          </a:p>
          <a:p>
            <a:pPr algn="just"/>
            <a:r>
              <a:rPr lang="en-US" dirty="0"/>
              <a:t>10. Views of responsible officials of the auditee.</a:t>
            </a:r>
          </a:p>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15127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89204"/>
            <a:ext cx="6629400" cy="341093"/>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Reference Numbers</a:t>
            </a:r>
            <a:br>
              <a:rPr lang="en-US" dirty="0"/>
            </a:br>
            <a:endPar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endParaRPr>
          </a:p>
        </p:txBody>
      </p:sp>
      <p:sp>
        <p:nvSpPr>
          <p:cNvPr id="5" name="Slide Number Placeholder 4"/>
          <p:cNvSpPr>
            <a:spLocks noGrp="1"/>
          </p:cNvSpPr>
          <p:nvPr>
            <p:ph type="sldNum" sz="quarter" idx="12"/>
          </p:nvPr>
        </p:nvSpPr>
        <p:spPr/>
        <p:txBody>
          <a:bodyPr/>
          <a:lstStyle/>
          <a:p>
            <a:fld id="{E7A68F15-0688-42D2-881D-37901F0B610E}" type="slidenum">
              <a:rPr lang="en-US" smtClean="0"/>
              <a:pPr/>
              <a:t>67</a:t>
            </a:fld>
            <a:endParaRPr lang="en-US" dirty="0"/>
          </a:p>
        </p:txBody>
      </p:sp>
      <p:sp>
        <p:nvSpPr>
          <p:cNvPr id="7" name="Rectangle 6">
            <a:extLst>
              <a:ext uri="{FF2B5EF4-FFF2-40B4-BE49-F238E27FC236}">
                <a16:creationId xmlns:a16="http://schemas.microsoft.com/office/drawing/2014/main" id="{6D251816-C411-4F2A-96DE-603B3D92FE54}"/>
              </a:ext>
            </a:extLst>
          </p:cNvPr>
          <p:cNvSpPr/>
          <p:nvPr/>
        </p:nvSpPr>
        <p:spPr>
          <a:xfrm>
            <a:off x="152400" y="1219200"/>
            <a:ext cx="8763000" cy="787652"/>
          </a:xfrm>
          <a:prstGeom prst="rect">
            <a:avLst/>
          </a:prstGeom>
        </p:spPr>
        <p:txBody>
          <a:bodyPr wrap="square">
            <a:spAutoFit/>
          </a:bodyPr>
          <a:lstStyle/>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B108D461-512D-4874-ABC2-B4E50877476F}"/>
              </a:ext>
            </a:extLst>
          </p:cNvPr>
          <p:cNvSpPr/>
          <p:nvPr/>
        </p:nvSpPr>
        <p:spPr>
          <a:xfrm>
            <a:off x="90487" y="1397005"/>
            <a:ext cx="8886825" cy="1496692"/>
          </a:xfrm>
          <a:prstGeom prst="rect">
            <a:avLst/>
          </a:prstGeom>
        </p:spPr>
        <p:txBody>
          <a:bodyPr wrap="square">
            <a:spAutoFit/>
          </a:bodyPr>
          <a:lstStyle/>
          <a:p>
            <a:r>
              <a:rPr lang="en-US" dirty="0"/>
              <a:t>Each audit finding in the schedule of findings and questioned costs must include a reference</a:t>
            </a:r>
          </a:p>
          <a:p>
            <a:r>
              <a:rPr lang="en-US" dirty="0"/>
              <a:t>number in the format meeting the requirements of the data collection form submission to allow for easy referencing of the audit findings during follow-up.</a:t>
            </a:r>
          </a:p>
          <a:p>
            <a:endParaRPr lang="en-US" dirty="0"/>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3" name="Picture 22">
            <a:extLst>
              <a:ext uri="{FF2B5EF4-FFF2-40B4-BE49-F238E27FC236}">
                <a16:creationId xmlns:a16="http://schemas.microsoft.com/office/drawing/2014/main" id="{8EB4EF08-24D8-4E88-A2B8-8A0E55D51D7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011680" y="2654638"/>
            <a:ext cx="3017520" cy="2218765"/>
          </a:xfrm>
          <a:prstGeom prst="rect">
            <a:avLst/>
          </a:prstGeom>
        </p:spPr>
      </p:pic>
    </p:spTree>
    <p:extLst>
      <p:ext uri="{BB962C8B-B14F-4D97-AF65-F5344CB8AC3E}">
        <p14:creationId xmlns:p14="http://schemas.microsoft.com/office/powerpoint/2010/main" val="2261098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89204"/>
            <a:ext cx="6629400" cy="341093"/>
          </a:xfrm>
        </p:spPr>
        <p:txBody>
          <a:bodyPr vert="horz" lIns="91440" tIns="45720" rIns="91440" bIns="45720" rtlCol="0" anchor="ctr">
            <a:noAutofit/>
          </a:bodyPr>
          <a:lstStyle/>
          <a:p>
            <a:pPr algn="ctr"/>
            <a:br>
              <a:rPr lang="en-US" dirty="0"/>
            </a:br>
            <a:endPar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endParaRPr>
          </a:p>
        </p:txBody>
      </p:sp>
      <p:sp>
        <p:nvSpPr>
          <p:cNvPr id="5" name="Slide Number Placeholder 4"/>
          <p:cNvSpPr>
            <a:spLocks noGrp="1"/>
          </p:cNvSpPr>
          <p:nvPr>
            <p:ph type="sldNum" sz="quarter" idx="12"/>
          </p:nvPr>
        </p:nvSpPr>
        <p:spPr/>
        <p:txBody>
          <a:bodyPr/>
          <a:lstStyle/>
          <a:p>
            <a:fld id="{E7A68F15-0688-42D2-881D-37901F0B610E}" type="slidenum">
              <a:rPr lang="en-US" smtClean="0"/>
              <a:pPr/>
              <a:t>68</a:t>
            </a:fld>
            <a:endParaRPr lang="en-US" dirty="0"/>
          </a:p>
        </p:txBody>
      </p:sp>
      <p:sp>
        <p:nvSpPr>
          <p:cNvPr id="7" name="Rectangle 6">
            <a:extLst>
              <a:ext uri="{FF2B5EF4-FFF2-40B4-BE49-F238E27FC236}">
                <a16:creationId xmlns:a16="http://schemas.microsoft.com/office/drawing/2014/main" id="{6D251816-C411-4F2A-96DE-603B3D92FE54}"/>
              </a:ext>
            </a:extLst>
          </p:cNvPr>
          <p:cNvSpPr/>
          <p:nvPr/>
        </p:nvSpPr>
        <p:spPr>
          <a:xfrm>
            <a:off x="152400" y="1219200"/>
            <a:ext cx="8763000" cy="787652"/>
          </a:xfrm>
          <a:prstGeom prst="rect">
            <a:avLst/>
          </a:prstGeom>
        </p:spPr>
        <p:txBody>
          <a:bodyPr wrap="square">
            <a:spAutoFit/>
          </a:bodyPr>
          <a:lstStyle/>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B108D461-512D-4874-ABC2-B4E50877476F}"/>
              </a:ext>
            </a:extLst>
          </p:cNvPr>
          <p:cNvSpPr/>
          <p:nvPr/>
        </p:nvSpPr>
        <p:spPr>
          <a:xfrm>
            <a:off x="90487" y="1397005"/>
            <a:ext cx="8886825" cy="652551"/>
          </a:xfrm>
          <a:prstGeom prst="rect">
            <a:avLst/>
          </a:prstGeom>
        </p:spPr>
        <p:txBody>
          <a:bodyPr wrap="square">
            <a:spAutoFit/>
          </a:bodyPr>
          <a:lstStyle/>
          <a:p>
            <a:r>
              <a:rPr lang="en-US" dirty="0"/>
              <a:t>.</a:t>
            </a: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B08D68E1-E47A-4419-AFC4-2C7C3C4B2C31}"/>
              </a:ext>
            </a:extLst>
          </p:cNvPr>
          <p:cNvPicPr>
            <a:picLocks noChangeAspect="1"/>
          </p:cNvPicPr>
          <p:nvPr/>
        </p:nvPicPr>
        <p:blipFill>
          <a:blip r:embed="rId3"/>
          <a:stretch>
            <a:fillRect/>
          </a:stretch>
        </p:blipFill>
        <p:spPr>
          <a:xfrm>
            <a:off x="2133600" y="249096"/>
            <a:ext cx="4648200" cy="6219567"/>
          </a:xfrm>
          <a:prstGeom prst="rect">
            <a:avLst/>
          </a:prstGeom>
        </p:spPr>
      </p:pic>
    </p:spTree>
    <p:extLst>
      <p:ext uri="{BB962C8B-B14F-4D97-AF65-F5344CB8AC3E}">
        <p14:creationId xmlns:p14="http://schemas.microsoft.com/office/powerpoint/2010/main" val="42516838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350" y="533400"/>
            <a:ext cx="7010400" cy="798293"/>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Section</a:t>
            </a:r>
            <a:r>
              <a:rPr lang="en-US" dirty="0"/>
              <a:t> </a:t>
            </a: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200.517 Audit Documentation</a:t>
            </a:r>
            <a:br>
              <a:rPr lang="en-US" dirty="0"/>
            </a:br>
            <a:endPar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endParaRPr>
          </a:p>
        </p:txBody>
      </p:sp>
      <p:sp>
        <p:nvSpPr>
          <p:cNvPr id="5" name="Slide Number Placeholder 4"/>
          <p:cNvSpPr>
            <a:spLocks noGrp="1"/>
          </p:cNvSpPr>
          <p:nvPr>
            <p:ph type="sldNum" sz="quarter" idx="12"/>
          </p:nvPr>
        </p:nvSpPr>
        <p:spPr/>
        <p:txBody>
          <a:bodyPr/>
          <a:lstStyle/>
          <a:p>
            <a:fld id="{E7A68F15-0688-42D2-881D-37901F0B610E}" type="slidenum">
              <a:rPr lang="en-US" smtClean="0"/>
              <a:pPr/>
              <a:t>69</a:t>
            </a:fld>
            <a:endParaRPr lang="en-US" dirty="0"/>
          </a:p>
        </p:txBody>
      </p:sp>
      <p:sp>
        <p:nvSpPr>
          <p:cNvPr id="7" name="Rectangle 6">
            <a:extLst>
              <a:ext uri="{FF2B5EF4-FFF2-40B4-BE49-F238E27FC236}">
                <a16:creationId xmlns:a16="http://schemas.microsoft.com/office/drawing/2014/main" id="{6D251816-C411-4F2A-96DE-603B3D92FE54}"/>
              </a:ext>
            </a:extLst>
          </p:cNvPr>
          <p:cNvSpPr/>
          <p:nvPr/>
        </p:nvSpPr>
        <p:spPr>
          <a:xfrm>
            <a:off x="152400" y="1219200"/>
            <a:ext cx="8763000" cy="787652"/>
          </a:xfrm>
          <a:prstGeom prst="rect">
            <a:avLst/>
          </a:prstGeom>
        </p:spPr>
        <p:txBody>
          <a:bodyPr wrap="square">
            <a:spAutoFit/>
          </a:bodyPr>
          <a:lstStyle/>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AC5E8FA0-E197-4D57-A415-22EC6FC4CE29}"/>
              </a:ext>
            </a:extLst>
          </p:cNvPr>
          <p:cNvSpPr/>
          <p:nvPr/>
        </p:nvSpPr>
        <p:spPr>
          <a:xfrm>
            <a:off x="685800" y="5460090"/>
            <a:ext cx="5772150" cy="1618648"/>
          </a:xfrm>
          <a:prstGeom prst="rect">
            <a:avLst/>
          </a:prstGeom>
        </p:spPr>
        <p:txBody>
          <a:bodyPr wrap="square">
            <a:spAutoFit/>
          </a:bodyPr>
          <a:lstStyle/>
          <a:p>
            <a:r>
              <a:rPr lang="en-US" dirty="0"/>
              <a:t>• Retain for three years unless notified, and</a:t>
            </a:r>
          </a:p>
          <a:p>
            <a:endParaRPr lang="en-US" dirty="0"/>
          </a:p>
          <a:p>
            <a:r>
              <a:rPr lang="en-US" dirty="0"/>
              <a:t>• Documentation must be available for inspection.</a:t>
            </a: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B57D9E11-495F-42D7-8CE3-E51476ADC4C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47800" y="1143000"/>
            <a:ext cx="5536967" cy="4152725"/>
          </a:xfrm>
          <a:prstGeom prst="rect">
            <a:avLst/>
          </a:prstGeom>
        </p:spPr>
      </p:pic>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4" tooltip="http://commons.wikimedia.org/wiki/file:bonanjo_-_centre_de_documentation_et_information_urbanisme_(cud)_04.jpg"/>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923907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514599"/>
            <a:ext cx="8229600" cy="3429001"/>
          </a:xfrm>
        </p:spPr>
        <p:txBody>
          <a:bodyPr vert="horz" lIns="91440" tIns="45720" rIns="91440" bIns="45720" rtlCol="0">
            <a:normAutofit/>
          </a:bodyPr>
          <a:lstStyle/>
          <a:p>
            <a:pPr>
              <a:lnSpc>
                <a:spcPct val="90000"/>
              </a:lnSpc>
              <a:buFont typeface="Arial" pitchFamily="34" charset="0"/>
              <a:buNone/>
              <a:defRPr/>
            </a:pPr>
            <a:endParaRPr lang="en-US" u="sng" dirty="0">
              <a:ln w="18415" cmpd="sng">
                <a:solidFill>
                  <a:schemeClr val="tx2"/>
                </a:solidFill>
                <a:prstDash val="solid"/>
              </a:ln>
              <a:solidFill>
                <a:schemeClr val="tx2">
                  <a:lumMod val="60000"/>
                  <a:lumOff val="40000"/>
                </a:schemeClr>
              </a:solidFill>
              <a:latin typeface="Georgia" pitchFamily="18" charset="0"/>
            </a:endParaRPr>
          </a:p>
          <a:p>
            <a:pPr>
              <a:lnSpc>
                <a:spcPct val="90000"/>
              </a:lnSpc>
              <a:buFont typeface="Arial" pitchFamily="34" charset="0"/>
              <a:buNone/>
              <a:defRPr/>
            </a:pPr>
            <a:endParaRPr lang="en-US" u="sng" dirty="0">
              <a:ln w="18415" cmpd="sng">
                <a:solidFill>
                  <a:schemeClr val="tx2"/>
                </a:solidFill>
                <a:prstDash val="solid"/>
              </a:ln>
              <a:solidFill>
                <a:schemeClr val="tx2">
                  <a:lumMod val="60000"/>
                  <a:lumOff val="40000"/>
                </a:schemeClr>
              </a:solidFill>
              <a:latin typeface="Georgia" pitchFamily="18" charset="0"/>
            </a:endParaRPr>
          </a:p>
          <a:p>
            <a:pPr>
              <a:defRPr/>
            </a:pPr>
            <a:endParaRPr lang="en-US" u="sng" dirty="0">
              <a:ln w="18415" cmpd="sng">
                <a:solidFill>
                  <a:schemeClr val="tx2"/>
                </a:solidFill>
                <a:prstDash val="solid"/>
              </a:ln>
              <a:solidFill>
                <a:schemeClr val="tx2">
                  <a:lumMod val="60000"/>
                  <a:lumOff val="40000"/>
                </a:schemeClr>
              </a:solidFill>
              <a:latin typeface="Georgia" pitchFamily="18" charset="0"/>
            </a:endParaRPr>
          </a:p>
        </p:txBody>
      </p:sp>
      <p:sp>
        <p:nvSpPr>
          <p:cNvPr id="5" name="Slide Number Placeholder 4"/>
          <p:cNvSpPr>
            <a:spLocks noGrp="1"/>
          </p:cNvSpPr>
          <p:nvPr>
            <p:ph type="sldNum" sz="quarter" idx="12"/>
          </p:nvPr>
        </p:nvSpPr>
        <p:spPr/>
        <p:txBody>
          <a:bodyPr/>
          <a:lstStyle/>
          <a:p>
            <a:fld id="{E7A68F15-0688-42D2-881D-37901F0B610E}" type="slidenum">
              <a:rPr lang="en-US" smtClean="0"/>
              <a:pPr/>
              <a:t>7</a:t>
            </a:fld>
            <a:endParaRPr lang="en-US" dirty="0"/>
          </a:p>
        </p:txBody>
      </p:sp>
      <p:sp>
        <p:nvSpPr>
          <p:cNvPr id="6" name="Title 1">
            <a:extLst>
              <a:ext uri="{FF2B5EF4-FFF2-40B4-BE49-F238E27FC236}">
                <a16:creationId xmlns:a16="http://schemas.microsoft.com/office/drawing/2014/main" id="{EEDA8CE2-7CE4-441B-AA4B-531E4100446E}"/>
              </a:ext>
            </a:extLst>
          </p:cNvPr>
          <p:cNvSpPr>
            <a:spLocks noGrp="1"/>
          </p:cNvSpPr>
          <p:nvPr>
            <p:ph type="title"/>
          </p:nvPr>
        </p:nvSpPr>
        <p:spPr>
          <a:xfrm>
            <a:off x="1371600" y="99636"/>
            <a:ext cx="8229600" cy="1143000"/>
          </a:xfrm>
        </p:spPr>
        <p:txBody>
          <a:bodyPr vert="horz" lIns="91440" tIns="45720" rIns="91440" bIns="45720" rtlCol="0" anchor="ctr">
            <a:normAutofit fontScale="90000"/>
          </a:bodyPr>
          <a:lstStyle/>
          <a:p>
            <a:pPr algn="ctr"/>
            <a:r>
              <a:rPr lang="en-US" sz="40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1. Background and Overview </a:t>
            </a:r>
            <a:br>
              <a:rPr lang="en-US" sz="40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br>
            <a:r>
              <a:rPr lang="en-US" sz="40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of Single Audit</a:t>
            </a:r>
          </a:p>
        </p:txBody>
      </p:sp>
      <p:sp>
        <p:nvSpPr>
          <p:cNvPr id="4" name="TextBox 3">
            <a:extLst>
              <a:ext uri="{FF2B5EF4-FFF2-40B4-BE49-F238E27FC236}">
                <a16:creationId xmlns:a16="http://schemas.microsoft.com/office/drawing/2014/main" id="{4401265A-A007-4126-BDA6-5862B7C562C1}"/>
              </a:ext>
            </a:extLst>
          </p:cNvPr>
          <p:cNvSpPr txBox="1"/>
          <p:nvPr/>
        </p:nvSpPr>
        <p:spPr>
          <a:xfrm>
            <a:off x="76200" y="1203543"/>
            <a:ext cx="8839200" cy="5016758"/>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highlight>
                  <a:srgbClr val="FFFF00"/>
                </a:highlight>
              </a:rPr>
              <a:t>Federal assistance as we know it today began in the 1930s under the Hoover administration</a:t>
            </a:r>
            <a:r>
              <a:rPr lang="en-US" sz="1600" dirty="0"/>
              <a:t>. </a:t>
            </a:r>
            <a:r>
              <a:rPr lang="en-US" sz="1600" dirty="0">
                <a:highlight>
                  <a:srgbClr val="FFFF00"/>
                </a:highlight>
              </a:rPr>
              <a:t>In the 1930s through the 1940s, federal assistance was only in the millions of dollars. From the 1950s to the present, federal assistance to </a:t>
            </a:r>
            <a:r>
              <a:rPr lang="en-US" sz="1600" dirty="0" err="1">
                <a:highlight>
                  <a:srgbClr val="FFFF00"/>
                </a:highlight>
              </a:rPr>
              <a:t>NFEs</a:t>
            </a:r>
            <a:r>
              <a:rPr lang="en-US" sz="1600" dirty="0">
                <a:highlight>
                  <a:srgbClr val="FFFF00"/>
                </a:highlight>
              </a:rPr>
              <a:t> has grown to an annualized level in the hundreds of billions of dollars.</a:t>
            </a:r>
          </a:p>
          <a:p>
            <a:pPr marL="285750" indent="-285750" algn="just">
              <a:buFont typeface="Arial" panose="020B0604020202020204" pitchFamily="34" charset="0"/>
              <a:buChar char="•"/>
            </a:pPr>
            <a:r>
              <a:rPr lang="en-US" sz="1600" dirty="0"/>
              <a:t>Beginning in the early 1950s, the Government Accountability Office (GAO) and the OMB became concerned about the federal government's control over grant programs and audits</a:t>
            </a:r>
            <a:r>
              <a:rPr lang="en-US" sz="1600" dirty="0">
                <a:highlight>
                  <a:srgbClr val="FFFF00"/>
                </a:highlight>
              </a:rPr>
              <a:t>. In 1979, the GAO completed a study that produced some significant findings. The study found that a very large number of the state and local governments handling federal funds never had their grant transactions audited. Some 80% to 90% of the $70 billion disbursed each year to state and local governments was not sufficiently audited.</a:t>
            </a:r>
          </a:p>
          <a:p>
            <a:pPr marL="285750" algn="just"/>
            <a:r>
              <a:rPr lang="en-US" sz="1600" dirty="0">
                <a:highlight>
                  <a:srgbClr val="FFFF00"/>
                </a:highlight>
              </a:rPr>
              <a:t>A few state and local governments, however, always seemed to be over-audited. The GAO argued that the principal cause of this situation was the manner in which the audit work was organized. Rather than examine the organizations as a whole, auditors audited on a grant-by-grant basis.</a:t>
            </a:r>
          </a:p>
          <a:p>
            <a:pPr marL="285750" indent="-285750" algn="just">
              <a:buFont typeface="Arial" panose="020B0604020202020204" pitchFamily="34" charset="0"/>
              <a:buChar char="•"/>
            </a:pPr>
            <a:r>
              <a:rPr lang="en-US" sz="1600" dirty="0">
                <a:highlight>
                  <a:srgbClr val="FFFF00"/>
                </a:highlight>
              </a:rPr>
              <a:t>This grant-by-grant auditing often exposed an entity to multiple audits, continually disrupting the entity and hampering program efforts. There was also a duplication of effort by various groups of auditors, resulting in inefficient use of audit resources.</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highlight>
                  <a:srgbClr val="FFFF00"/>
                </a:highlight>
              </a:rPr>
              <a:t>On October 22, 1979</a:t>
            </a:r>
            <a:r>
              <a:rPr lang="en-US" sz="1600" dirty="0"/>
              <a:t>, the OMB responded to reports of uncoordinated and ineffective audits and reports by issuing Attachment P to Circular A-102. A-102, Attachment P, "Uniform Requirements for Grants to State and Local Governments," </a:t>
            </a:r>
            <a:r>
              <a:rPr lang="en-US" sz="1600" dirty="0">
                <a:highlight>
                  <a:srgbClr val="FFFF00"/>
                </a:highlight>
              </a:rPr>
              <a:t>established a Single Audit approach in 1984</a:t>
            </a:r>
            <a:r>
              <a:rPr lang="en-US" sz="1600" dirty="0"/>
              <a:t>. </a:t>
            </a:r>
          </a:p>
        </p:txBody>
      </p:sp>
    </p:spTree>
    <p:extLst>
      <p:ext uri="{BB962C8B-B14F-4D97-AF65-F5344CB8AC3E}">
        <p14:creationId xmlns:p14="http://schemas.microsoft.com/office/powerpoint/2010/main" val="40849696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514599"/>
            <a:ext cx="8229600" cy="3429001"/>
          </a:xfrm>
        </p:spPr>
        <p:txBody>
          <a:bodyPr vert="horz" lIns="91440" tIns="45720" rIns="91440" bIns="45720" rtlCol="0">
            <a:normAutofit/>
          </a:bodyPr>
          <a:lstStyle/>
          <a:p>
            <a:pPr>
              <a:lnSpc>
                <a:spcPct val="90000"/>
              </a:lnSpc>
              <a:buFont typeface="Arial" pitchFamily="34" charset="0"/>
              <a:buNone/>
              <a:defRPr/>
            </a:pPr>
            <a:endParaRPr lang="en-US" u="sng" dirty="0">
              <a:ln w="18415" cmpd="sng">
                <a:solidFill>
                  <a:schemeClr val="tx2"/>
                </a:solidFill>
                <a:prstDash val="solid"/>
              </a:ln>
              <a:solidFill>
                <a:schemeClr val="tx2">
                  <a:lumMod val="60000"/>
                  <a:lumOff val="40000"/>
                </a:schemeClr>
              </a:solidFill>
              <a:latin typeface="Georgia" pitchFamily="18" charset="0"/>
            </a:endParaRPr>
          </a:p>
          <a:p>
            <a:pPr>
              <a:lnSpc>
                <a:spcPct val="90000"/>
              </a:lnSpc>
              <a:buFont typeface="Arial" pitchFamily="34" charset="0"/>
              <a:buNone/>
              <a:defRPr/>
            </a:pPr>
            <a:endParaRPr lang="en-US" u="sng" dirty="0">
              <a:ln w="18415" cmpd="sng">
                <a:solidFill>
                  <a:schemeClr val="tx2"/>
                </a:solidFill>
                <a:prstDash val="solid"/>
              </a:ln>
              <a:solidFill>
                <a:schemeClr val="tx2">
                  <a:lumMod val="60000"/>
                  <a:lumOff val="40000"/>
                </a:schemeClr>
              </a:solidFill>
              <a:latin typeface="Georgia" pitchFamily="18" charset="0"/>
            </a:endParaRPr>
          </a:p>
          <a:p>
            <a:pPr>
              <a:defRPr/>
            </a:pPr>
            <a:endParaRPr lang="en-US" u="sng" dirty="0">
              <a:ln w="18415" cmpd="sng">
                <a:solidFill>
                  <a:schemeClr val="tx2"/>
                </a:solidFill>
                <a:prstDash val="solid"/>
              </a:ln>
              <a:solidFill>
                <a:schemeClr val="tx2">
                  <a:lumMod val="60000"/>
                  <a:lumOff val="40000"/>
                </a:schemeClr>
              </a:solidFill>
              <a:latin typeface="Georgia" pitchFamily="18" charset="0"/>
            </a:endParaRPr>
          </a:p>
        </p:txBody>
      </p:sp>
      <p:sp>
        <p:nvSpPr>
          <p:cNvPr id="5" name="Slide Number Placeholder 4"/>
          <p:cNvSpPr>
            <a:spLocks noGrp="1"/>
          </p:cNvSpPr>
          <p:nvPr>
            <p:ph type="sldNum" sz="quarter" idx="12"/>
          </p:nvPr>
        </p:nvSpPr>
        <p:spPr/>
        <p:txBody>
          <a:bodyPr/>
          <a:lstStyle/>
          <a:p>
            <a:fld id="{E7A68F15-0688-42D2-881D-37901F0B610E}" type="slidenum">
              <a:rPr lang="en-US" smtClean="0"/>
              <a:pPr/>
              <a:t>70</a:t>
            </a:fld>
            <a:endParaRPr lang="en-US" dirty="0"/>
          </a:p>
        </p:txBody>
      </p:sp>
      <p:sp>
        <p:nvSpPr>
          <p:cNvPr id="6" name="Title 1">
            <a:extLst>
              <a:ext uri="{FF2B5EF4-FFF2-40B4-BE49-F238E27FC236}">
                <a16:creationId xmlns:a16="http://schemas.microsoft.com/office/drawing/2014/main" id="{EEDA8CE2-7CE4-441B-AA4B-531E4100446E}"/>
              </a:ext>
            </a:extLst>
          </p:cNvPr>
          <p:cNvSpPr>
            <a:spLocks noGrp="1"/>
          </p:cNvSpPr>
          <p:nvPr>
            <p:ph type="title"/>
          </p:nvPr>
        </p:nvSpPr>
        <p:spPr>
          <a:xfrm>
            <a:off x="381000" y="1981200"/>
            <a:ext cx="8305800" cy="2895600"/>
          </a:xfrm>
        </p:spPr>
        <p:txBody>
          <a:bodyPr vert="horz" lIns="91440" tIns="45720" rIns="91440" bIns="45720" rtlCol="0" anchor="ctr">
            <a:noAutofit/>
          </a:bodyPr>
          <a:lstStyle/>
          <a:p>
            <a:pPr algn="ctr">
              <a:defRPr/>
            </a:pPr>
            <a:r>
              <a:rPr lang="en-US" sz="54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(3). </a:t>
            </a:r>
            <a:br>
              <a:rPr lang="en-US" sz="54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br>
            <a:r>
              <a:rPr lang="en-US" sz="54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Determination of Major Programs and the Compliance Supplement</a:t>
            </a:r>
            <a:br>
              <a:rPr lang="en-US" sz="5400" dirty="0">
                <a:latin typeface="Georgia" panose="02040502050405020303" pitchFamily="18" charset="0"/>
              </a:rPr>
            </a:br>
            <a:endParaRPr lang="en-US" sz="5400" dirty="0">
              <a:ln>
                <a:solidFill>
                  <a:srgbClr val="1F497D"/>
                </a:solidFill>
              </a:ln>
              <a:solidFill>
                <a:srgbClr val="00CC00"/>
              </a:solidFill>
              <a:effectLst>
                <a:outerShdw blurRad="38100" dist="38100" dir="2700000" algn="tl">
                  <a:srgbClr val="000000">
                    <a:alpha val="43137"/>
                  </a:srgbClr>
                </a:outerShdw>
              </a:effectLst>
              <a:latin typeface="Georgia" pitchFamily="18" charset="0"/>
            </a:endParaRPr>
          </a:p>
        </p:txBody>
      </p:sp>
    </p:spTree>
    <p:extLst>
      <p:ext uri="{BB962C8B-B14F-4D97-AF65-F5344CB8AC3E}">
        <p14:creationId xmlns:p14="http://schemas.microsoft.com/office/powerpoint/2010/main" val="24948329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12541"/>
            <a:ext cx="6858000" cy="775067"/>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3A</a:t>
            </a:r>
            <a:r>
              <a:rPr lang="en-US" sz="2800">
                <a:ln>
                  <a:solidFill>
                    <a:srgbClr val="1F497D"/>
                  </a:solidFill>
                </a:ln>
                <a:solidFill>
                  <a:srgbClr val="00CC00"/>
                </a:solidFill>
                <a:effectLst>
                  <a:outerShdw blurRad="38100" dist="38100" dir="2700000" algn="tl">
                    <a:srgbClr val="000000">
                      <a:alpha val="43137"/>
                    </a:srgbClr>
                  </a:outerShdw>
                </a:effectLst>
                <a:latin typeface="Georgia" pitchFamily="18" charset="0"/>
              </a:rPr>
              <a:t>. DETERMINING </a:t>
            </a: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MAJOR PROGRAMS 200.518</a:t>
            </a:r>
          </a:p>
        </p:txBody>
      </p:sp>
      <p:sp>
        <p:nvSpPr>
          <p:cNvPr id="5" name="Slide Number Placeholder 4"/>
          <p:cNvSpPr>
            <a:spLocks noGrp="1"/>
          </p:cNvSpPr>
          <p:nvPr>
            <p:ph type="sldNum" sz="quarter" idx="12"/>
          </p:nvPr>
        </p:nvSpPr>
        <p:spPr/>
        <p:txBody>
          <a:bodyPr/>
          <a:lstStyle/>
          <a:p>
            <a:fld id="{E7A68F15-0688-42D2-881D-37901F0B610E}" type="slidenum">
              <a:rPr lang="en-US" smtClean="0"/>
              <a:pPr/>
              <a:t>71</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B8C76950-E906-4050-8D22-FD169A1C7632}"/>
              </a:ext>
            </a:extLst>
          </p:cNvPr>
          <p:cNvSpPr/>
          <p:nvPr/>
        </p:nvSpPr>
        <p:spPr>
          <a:xfrm>
            <a:off x="38100" y="1022716"/>
            <a:ext cx="1485900" cy="375552"/>
          </a:xfrm>
          <a:prstGeom prst="rect">
            <a:avLst/>
          </a:prstGeom>
        </p:spPr>
        <p:txBody>
          <a:bodyPr wrap="square">
            <a:spAutoFit/>
          </a:bodyPr>
          <a:lstStyle/>
          <a:p>
            <a:pPr>
              <a:lnSpc>
                <a:spcPct val="107000"/>
              </a:lnSpc>
              <a:spcAft>
                <a:spcPts val="800"/>
              </a:spcAft>
            </a:pPr>
            <a:r>
              <a:rPr lang="en-US"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 GENERAL</a:t>
            </a:r>
          </a:p>
        </p:txBody>
      </p:sp>
      <p:sp>
        <p:nvSpPr>
          <p:cNvPr id="4" name="Rectangle 3">
            <a:extLst>
              <a:ext uri="{FF2B5EF4-FFF2-40B4-BE49-F238E27FC236}">
                <a16:creationId xmlns:a16="http://schemas.microsoft.com/office/drawing/2014/main" id="{161A00EE-6AED-45E5-B765-11C4E63F7245}"/>
              </a:ext>
            </a:extLst>
          </p:cNvPr>
          <p:cNvSpPr/>
          <p:nvPr/>
        </p:nvSpPr>
        <p:spPr>
          <a:xfrm>
            <a:off x="38100" y="1401176"/>
            <a:ext cx="8953500" cy="882742"/>
          </a:xfrm>
          <a:prstGeom prst="rect">
            <a:avLst/>
          </a:prstGeom>
        </p:spPr>
        <p:txBody>
          <a:bodyPr wrap="square">
            <a:spAutoFit/>
          </a:bodyPr>
          <a:lstStyle/>
          <a:p>
            <a:pPr algn="just">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The auditor must use a risk-based approach to determine which Federal programs are major programs. This risk-based approach </a:t>
            </a:r>
            <a:r>
              <a:rPr lang="en-US" sz="1600">
                <a:latin typeface="Calibri" panose="020F0502020204030204" pitchFamily="34" charset="0"/>
                <a:ea typeface="Calibri" panose="020F0502020204030204" pitchFamily="34" charset="0"/>
                <a:cs typeface="Times New Roman" panose="02020603050405020304" pitchFamily="18" charset="0"/>
              </a:rPr>
              <a:t>must Include </a:t>
            </a:r>
            <a:r>
              <a:rPr lang="en-US" sz="1600" dirty="0">
                <a:latin typeface="Calibri" panose="020F0502020204030204" pitchFamily="34" charset="0"/>
                <a:ea typeface="Calibri" panose="020F0502020204030204" pitchFamily="34" charset="0"/>
                <a:cs typeface="Times New Roman" panose="02020603050405020304" pitchFamily="18" charset="0"/>
              </a:rPr>
              <a:t>consideration of: current and prior audit experience, oversight by Federal agencies and pass-through entitles, and </a:t>
            </a:r>
            <a:r>
              <a:rPr lang="en-US" sz="1600">
                <a:latin typeface="Calibri" panose="020F0502020204030204" pitchFamily="34" charset="0"/>
                <a:ea typeface="Calibri" panose="020F0502020204030204" pitchFamily="34" charset="0"/>
                <a:cs typeface="Times New Roman" panose="02020603050405020304" pitchFamily="18" charset="0"/>
              </a:rPr>
              <a:t>the Inherent </a:t>
            </a:r>
            <a:r>
              <a:rPr lang="en-US" sz="1600" dirty="0">
                <a:latin typeface="Calibri" panose="020F0502020204030204" pitchFamily="34" charset="0"/>
                <a:ea typeface="Calibri" panose="020F0502020204030204" pitchFamily="34" charset="0"/>
                <a:cs typeface="Times New Roman" panose="02020603050405020304" pitchFamily="18" charset="0"/>
              </a:rPr>
              <a:t>risk of the Federal program. </a:t>
            </a:r>
          </a:p>
        </p:txBody>
      </p:sp>
      <p:sp>
        <p:nvSpPr>
          <p:cNvPr id="9" name="Rectangle 8">
            <a:extLst>
              <a:ext uri="{FF2B5EF4-FFF2-40B4-BE49-F238E27FC236}">
                <a16:creationId xmlns:a16="http://schemas.microsoft.com/office/drawing/2014/main" id="{DD0158B1-28C7-4E19-9058-36ECEB4C47AD}"/>
              </a:ext>
            </a:extLst>
          </p:cNvPr>
          <p:cNvSpPr/>
          <p:nvPr/>
        </p:nvSpPr>
        <p:spPr>
          <a:xfrm>
            <a:off x="38100" y="2304822"/>
            <a:ext cx="1485900" cy="375552"/>
          </a:xfrm>
          <a:prstGeom prst="rect">
            <a:avLst/>
          </a:prstGeom>
        </p:spPr>
        <p:txBody>
          <a:bodyPr wrap="square">
            <a:spAutoFit/>
          </a:bodyPr>
          <a:lstStyle/>
          <a:p>
            <a:pPr>
              <a:lnSpc>
                <a:spcPct val="107000"/>
              </a:lnSpc>
              <a:spcAft>
                <a:spcPts val="800"/>
              </a:spcAft>
            </a:pPr>
            <a:r>
              <a:rPr lang="en-US"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B. STEP ONE</a:t>
            </a:r>
          </a:p>
        </p:txBody>
      </p:sp>
      <p:sp>
        <p:nvSpPr>
          <p:cNvPr id="6" name="Rectangle 5">
            <a:extLst>
              <a:ext uri="{FF2B5EF4-FFF2-40B4-BE49-F238E27FC236}">
                <a16:creationId xmlns:a16="http://schemas.microsoft.com/office/drawing/2014/main" id="{986D5AD3-AAD8-41F1-9C83-05DA58A01FE8}"/>
              </a:ext>
            </a:extLst>
          </p:cNvPr>
          <p:cNvSpPr/>
          <p:nvPr/>
        </p:nvSpPr>
        <p:spPr>
          <a:xfrm>
            <a:off x="95250" y="2697486"/>
            <a:ext cx="8972550" cy="882742"/>
          </a:xfrm>
          <a:prstGeom prst="rect">
            <a:avLst/>
          </a:prstGeom>
        </p:spPr>
        <p:txBody>
          <a:bodyPr wrap="square">
            <a:spAutoFit/>
          </a:bodyPr>
          <a:lstStyle/>
          <a:p>
            <a:pPr algn="just">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(1) The auditor must identify the larger Federal programs, which must be Labeled Type A programs. Type A programs are defined as Federal programs with Federal awards expended during the audit period exceeding the levels </a:t>
            </a:r>
            <a:r>
              <a:rPr lang="en-US" sz="1600">
                <a:latin typeface="Calibri" panose="020F0502020204030204" pitchFamily="34" charset="0"/>
                <a:ea typeface="Calibri" panose="020F0502020204030204" pitchFamily="34" charset="0"/>
                <a:cs typeface="Times New Roman" panose="02020603050405020304" pitchFamily="18" charset="0"/>
              </a:rPr>
              <a:t>outlined In </a:t>
            </a:r>
            <a:r>
              <a:rPr lang="en-US" sz="1600" dirty="0">
                <a:latin typeface="Calibri" panose="020F0502020204030204" pitchFamily="34" charset="0"/>
                <a:ea typeface="Calibri" panose="020F0502020204030204" pitchFamily="34" charset="0"/>
                <a:cs typeface="Times New Roman" panose="02020603050405020304" pitchFamily="18" charset="0"/>
              </a:rPr>
              <a:t>the </a:t>
            </a:r>
            <a:r>
              <a:rPr lang="en-US" sz="1600">
                <a:latin typeface="Calibri" panose="020F0502020204030204" pitchFamily="34" charset="0"/>
                <a:ea typeface="Calibri" panose="020F0502020204030204" pitchFamily="34" charset="0"/>
                <a:cs typeface="Times New Roman" panose="02020603050405020304" pitchFamily="18" charset="0"/>
              </a:rPr>
              <a:t>table In </a:t>
            </a:r>
            <a:r>
              <a:rPr lang="en-US" sz="1600" dirty="0">
                <a:latin typeface="Calibri" panose="020F0502020204030204" pitchFamily="34" charset="0"/>
                <a:ea typeface="Calibri" panose="020F0502020204030204" pitchFamily="34" charset="0"/>
                <a:cs typeface="Times New Roman" panose="02020603050405020304" pitchFamily="18" charset="0"/>
              </a:rPr>
              <a:t>this paragraph (b)(1):</a:t>
            </a:r>
          </a:p>
        </p:txBody>
      </p:sp>
      <p:graphicFrame>
        <p:nvGraphicFramePr>
          <p:cNvPr id="11" name="Table 10">
            <a:extLst>
              <a:ext uri="{FF2B5EF4-FFF2-40B4-BE49-F238E27FC236}">
                <a16:creationId xmlns:a16="http://schemas.microsoft.com/office/drawing/2014/main" id="{5CC0EAFB-7087-4E1B-AB9E-4FC67371055F}"/>
              </a:ext>
            </a:extLst>
          </p:cNvPr>
          <p:cNvGraphicFramePr>
            <a:graphicFrameLocks noGrp="1"/>
          </p:cNvGraphicFramePr>
          <p:nvPr>
            <p:extLst>
              <p:ext uri="{D42A27DB-BD31-4B8C-83A1-F6EECF244321}">
                <p14:modId xmlns:p14="http://schemas.microsoft.com/office/powerpoint/2010/main" val="3095849466"/>
              </p:ext>
            </p:extLst>
          </p:nvPr>
        </p:nvGraphicFramePr>
        <p:xfrm>
          <a:off x="209550" y="3580228"/>
          <a:ext cx="8305800" cy="2312934"/>
        </p:xfrm>
        <a:graphic>
          <a:graphicData uri="http://schemas.openxmlformats.org/drawingml/2006/table">
            <a:tbl>
              <a:tblPr firstRow="1" bandRow="1">
                <a:tableStyleId>{5C22544A-7EE6-4342-B048-85BDC9FD1C3A}</a:tableStyleId>
              </a:tblPr>
              <a:tblGrid>
                <a:gridCol w="4833764">
                  <a:extLst>
                    <a:ext uri="{9D8B030D-6E8A-4147-A177-3AD203B41FA5}">
                      <a16:colId xmlns:a16="http://schemas.microsoft.com/office/drawing/2014/main" val="1534052374"/>
                    </a:ext>
                  </a:extLst>
                </a:gridCol>
                <a:gridCol w="3472036">
                  <a:extLst>
                    <a:ext uri="{9D8B030D-6E8A-4147-A177-3AD203B41FA5}">
                      <a16:colId xmlns:a16="http://schemas.microsoft.com/office/drawing/2014/main" val="1818931017"/>
                    </a:ext>
                  </a:extLst>
                </a:gridCol>
              </a:tblGrid>
              <a:tr h="3025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lt1"/>
                          </a:solidFill>
                          <a:effectLst/>
                          <a:latin typeface="+mn-lt"/>
                          <a:ea typeface="+mn-ea"/>
                          <a:cs typeface="+mn-cs"/>
                        </a:rPr>
                        <a:t>Total Federal awards expended</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lt1"/>
                          </a:solidFill>
                          <a:effectLst/>
                          <a:latin typeface="+mn-lt"/>
                          <a:ea typeface="+mn-ea"/>
                          <a:cs typeface="+mn-cs"/>
                        </a:rPr>
                        <a:t>Type A/B threshold</a:t>
                      </a:r>
                      <a:endParaRPr lang="en-US" dirty="0"/>
                    </a:p>
                  </a:txBody>
                  <a:tcPr/>
                </a:tc>
                <a:extLst>
                  <a:ext uri="{0D108BD9-81ED-4DB2-BD59-A6C34878D82A}">
                    <a16:rowId xmlns:a16="http://schemas.microsoft.com/office/drawing/2014/main" val="1204227588"/>
                  </a:ext>
                </a:extLst>
              </a:tr>
              <a:tr h="286717">
                <a:tc>
                  <a:txBody>
                    <a:bodyPr/>
                    <a:lstStyle/>
                    <a:p>
                      <a:r>
                        <a:rPr lang="en-US" sz="1400" kern="1200" dirty="0">
                          <a:solidFill>
                            <a:schemeClr val="dk1"/>
                          </a:solidFill>
                          <a:effectLst/>
                          <a:latin typeface="+mn-lt"/>
                          <a:ea typeface="+mn-ea"/>
                          <a:cs typeface="+mn-cs"/>
                        </a:rPr>
                        <a:t>Equal to $750,000 but less than or equal to $25 million</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$750,000</a:t>
                      </a:r>
                      <a:endParaRPr lang="en-US" dirty="0"/>
                    </a:p>
                  </a:txBody>
                  <a:tcPr/>
                </a:tc>
                <a:extLst>
                  <a:ext uri="{0D108BD9-81ED-4DB2-BD59-A6C34878D82A}">
                    <a16:rowId xmlns:a16="http://schemas.microsoft.com/office/drawing/2014/main" val="1430063471"/>
                  </a:ext>
                </a:extLst>
              </a:tr>
              <a:tr h="340087">
                <a:tc>
                  <a:txBody>
                    <a:bodyPr/>
                    <a:lstStyle/>
                    <a:p>
                      <a:r>
                        <a:rPr lang="en-US" sz="1400" kern="1200" dirty="0">
                          <a:solidFill>
                            <a:schemeClr val="dk1"/>
                          </a:solidFill>
                          <a:effectLst/>
                          <a:latin typeface="+mn-lt"/>
                          <a:ea typeface="+mn-ea"/>
                          <a:cs typeface="+mn-cs"/>
                        </a:rPr>
                        <a:t>Exceed $25 million but less than or equal to $100 million</a:t>
                      </a:r>
                      <a:endParaRPr lang="en-US" dirty="0"/>
                    </a:p>
                  </a:txBody>
                  <a:tcPr/>
                </a:tc>
                <a:tc>
                  <a:txBody>
                    <a:bodyPr/>
                    <a:lstStyle/>
                    <a:p>
                      <a:r>
                        <a:rPr lang="en-US" sz="1400" kern="1200" dirty="0">
                          <a:solidFill>
                            <a:schemeClr val="dk1"/>
                          </a:solidFill>
                          <a:effectLst/>
                          <a:latin typeface="+mn-lt"/>
                          <a:ea typeface="+mn-ea"/>
                          <a:cs typeface="+mn-cs"/>
                        </a:rPr>
                        <a:t>Total Federal awards expended times .03</a:t>
                      </a:r>
                      <a:endParaRPr lang="en-US" sz="1400" dirty="0"/>
                    </a:p>
                  </a:txBody>
                  <a:tcPr/>
                </a:tc>
                <a:extLst>
                  <a:ext uri="{0D108BD9-81ED-4DB2-BD59-A6C34878D82A}">
                    <a16:rowId xmlns:a16="http://schemas.microsoft.com/office/drawing/2014/main" val="451941389"/>
                  </a:ext>
                </a:extLst>
              </a:tr>
              <a:tr h="286717">
                <a:tc>
                  <a:txBody>
                    <a:bodyPr/>
                    <a:lstStyle/>
                    <a:p>
                      <a:r>
                        <a:rPr lang="en-US" sz="1400" kern="1200" dirty="0">
                          <a:solidFill>
                            <a:schemeClr val="dk1"/>
                          </a:solidFill>
                          <a:effectLst/>
                          <a:latin typeface="+mn-lt"/>
                          <a:ea typeface="+mn-ea"/>
                          <a:cs typeface="+mn-cs"/>
                        </a:rPr>
                        <a:t>Exceed $100 million but Less than or equal to $1 billion</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$3 million</a:t>
                      </a:r>
                      <a:endParaRPr lang="en-US" sz="1400" dirty="0"/>
                    </a:p>
                  </a:txBody>
                  <a:tcPr/>
                </a:tc>
                <a:extLst>
                  <a:ext uri="{0D108BD9-81ED-4DB2-BD59-A6C34878D82A}">
                    <a16:rowId xmlns:a16="http://schemas.microsoft.com/office/drawing/2014/main" val="1687882134"/>
                  </a:ext>
                </a:extLst>
              </a:tr>
              <a:tr h="445537">
                <a:tc>
                  <a:txBody>
                    <a:bodyPr/>
                    <a:lstStyle/>
                    <a:p>
                      <a:r>
                        <a:rPr lang="en-US" sz="1400" kern="1200" dirty="0">
                          <a:solidFill>
                            <a:schemeClr val="dk1"/>
                          </a:solidFill>
                          <a:effectLst/>
                          <a:latin typeface="+mn-lt"/>
                          <a:ea typeface="+mn-ea"/>
                          <a:cs typeface="+mn-cs"/>
                        </a:rPr>
                        <a:t>Exceed $1 billion but less than or equal to $10 billion</a:t>
                      </a:r>
                      <a:endParaRPr lang="en-US" dirty="0"/>
                    </a:p>
                  </a:txBody>
                  <a:tcPr/>
                </a:tc>
                <a:tc>
                  <a:txBody>
                    <a:bodyPr/>
                    <a:lstStyle/>
                    <a:p>
                      <a:r>
                        <a:rPr lang="en-US" sz="1400" kern="1200" dirty="0">
                          <a:solidFill>
                            <a:schemeClr val="dk1"/>
                          </a:solidFill>
                          <a:effectLst/>
                          <a:latin typeface="+mn-lt"/>
                          <a:ea typeface="+mn-ea"/>
                          <a:cs typeface="+mn-cs"/>
                        </a:rPr>
                        <a:t>Total Federal awards expended times .003</a:t>
                      </a:r>
                      <a:endParaRPr lang="en-US" dirty="0"/>
                    </a:p>
                  </a:txBody>
                  <a:tcPr/>
                </a:tc>
                <a:extLst>
                  <a:ext uri="{0D108BD9-81ED-4DB2-BD59-A6C34878D82A}">
                    <a16:rowId xmlns:a16="http://schemas.microsoft.com/office/drawing/2014/main" val="1551073173"/>
                  </a:ext>
                </a:extLst>
              </a:tr>
              <a:tr h="289566">
                <a:tc>
                  <a:txBody>
                    <a:bodyPr/>
                    <a:lstStyle/>
                    <a:p>
                      <a:r>
                        <a:rPr lang="en-US" sz="1400" kern="1200" dirty="0">
                          <a:solidFill>
                            <a:schemeClr val="dk1"/>
                          </a:solidFill>
                          <a:effectLst/>
                          <a:latin typeface="+mn-lt"/>
                          <a:ea typeface="+mn-ea"/>
                          <a:cs typeface="+mn-cs"/>
                        </a:rPr>
                        <a:t>Exceed $10 billion but less than or equal to $20 billion</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$30 million</a:t>
                      </a:r>
                      <a:endParaRPr lang="en-US" dirty="0"/>
                    </a:p>
                  </a:txBody>
                  <a:tcPr/>
                </a:tc>
                <a:extLst>
                  <a:ext uri="{0D108BD9-81ED-4DB2-BD59-A6C34878D82A}">
                    <a16:rowId xmlns:a16="http://schemas.microsoft.com/office/drawing/2014/main" val="1129787992"/>
                  </a:ext>
                </a:extLst>
              </a:tr>
              <a:tr h="308110">
                <a:tc>
                  <a:txBody>
                    <a:bodyPr/>
                    <a:lstStyle/>
                    <a:p>
                      <a:r>
                        <a:rPr lang="en-US" sz="1400" kern="1200" dirty="0">
                          <a:solidFill>
                            <a:schemeClr val="dk1"/>
                          </a:solidFill>
                          <a:effectLst/>
                          <a:latin typeface="+mn-lt"/>
                          <a:ea typeface="+mn-ea"/>
                          <a:cs typeface="+mn-cs"/>
                        </a:rPr>
                        <a:t>Exceed $20 billion</a:t>
                      </a:r>
                      <a:endParaRPr lang="en-US" sz="1400" dirty="0"/>
                    </a:p>
                  </a:txBody>
                  <a:tcPr/>
                </a:tc>
                <a:tc>
                  <a:txBody>
                    <a:bodyPr/>
                    <a:lstStyle/>
                    <a:p>
                      <a:r>
                        <a:rPr lang="en-US" sz="1400" kern="1200" dirty="0">
                          <a:solidFill>
                            <a:schemeClr val="dk1"/>
                          </a:solidFill>
                          <a:effectLst/>
                          <a:latin typeface="+mn-lt"/>
                          <a:ea typeface="+mn-ea"/>
                          <a:cs typeface="+mn-cs"/>
                        </a:rPr>
                        <a:t>Total Federal awards expended times .0015</a:t>
                      </a:r>
                      <a:endParaRPr lang="en-US" dirty="0"/>
                    </a:p>
                  </a:txBody>
                  <a:tcPr/>
                </a:tc>
                <a:extLst>
                  <a:ext uri="{0D108BD9-81ED-4DB2-BD59-A6C34878D82A}">
                    <a16:rowId xmlns:a16="http://schemas.microsoft.com/office/drawing/2014/main" val="3719583199"/>
                  </a:ext>
                </a:extLst>
              </a:tr>
            </a:tbl>
          </a:graphicData>
        </a:graphic>
      </p:graphicFrame>
    </p:spTree>
    <p:extLst>
      <p:ext uri="{BB962C8B-B14F-4D97-AF65-F5344CB8AC3E}">
        <p14:creationId xmlns:p14="http://schemas.microsoft.com/office/powerpoint/2010/main" val="6741225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12541"/>
            <a:ext cx="6858000" cy="775067"/>
          </a:xfrm>
        </p:spPr>
        <p:txBody>
          <a:bodyPr vert="horz" lIns="91440" tIns="45720" rIns="91440" bIns="45720" rtlCol="0" anchor="ctr">
            <a:noAutofit/>
          </a:bodyPr>
          <a:lstStyle/>
          <a:p>
            <a:pPr algn="ctr"/>
            <a:r>
              <a:rPr lang="en-US" sz="2800">
                <a:ln>
                  <a:solidFill>
                    <a:srgbClr val="1F497D"/>
                  </a:solidFill>
                </a:ln>
                <a:solidFill>
                  <a:srgbClr val="00CC00"/>
                </a:solidFill>
                <a:effectLst>
                  <a:outerShdw blurRad="38100" dist="38100" dir="2700000" algn="tl">
                    <a:srgbClr val="000000">
                      <a:alpha val="43137"/>
                    </a:srgbClr>
                  </a:outerShdw>
                </a:effectLst>
                <a:latin typeface="Georgia" pitchFamily="18" charset="0"/>
              </a:rPr>
              <a:t>3A DETERMINING </a:t>
            </a: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MAJOR PROGRAMS 200.518</a:t>
            </a:r>
          </a:p>
        </p:txBody>
      </p:sp>
      <p:sp>
        <p:nvSpPr>
          <p:cNvPr id="5" name="Slide Number Placeholder 4"/>
          <p:cNvSpPr>
            <a:spLocks noGrp="1"/>
          </p:cNvSpPr>
          <p:nvPr>
            <p:ph type="sldNum" sz="quarter" idx="12"/>
          </p:nvPr>
        </p:nvSpPr>
        <p:spPr/>
        <p:txBody>
          <a:bodyPr/>
          <a:lstStyle/>
          <a:p>
            <a:fld id="{E7A68F15-0688-42D2-881D-37901F0B610E}" type="slidenum">
              <a:rPr lang="en-US" smtClean="0"/>
              <a:pPr/>
              <a:t>72</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9" name="Rectangle 8">
            <a:extLst>
              <a:ext uri="{FF2B5EF4-FFF2-40B4-BE49-F238E27FC236}">
                <a16:creationId xmlns:a16="http://schemas.microsoft.com/office/drawing/2014/main" id="{DD0158B1-28C7-4E19-9058-36ECEB4C47AD}"/>
              </a:ext>
            </a:extLst>
          </p:cNvPr>
          <p:cNvSpPr/>
          <p:nvPr/>
        </p:nvSpPr>
        <p:spPr>
          <a:xfrm>
            <a:off x="111034" y="1150945"/>
            <a:ext cx="2514600" cy="421654"/>
          </a:xfrm>
          <a:prstGeom prst="rect">
            <a:avLst/>
          </a:prstGeom>
        </p:spPr>
        <p:txBody>
          <a:bodyPr wrap="square">
            <a:spAutoFit/>
          </a:bodyPr>
          <a:lstStyle/>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B. STEP ONE- Cont.</a:t>
            </a:r>
          </a:p>
        </p:txBody>
      </p:sp>
      <p:sp>
        <p:nvSpPr>
          <p:cNvPr id="6" name="Rectangle 5">
            <a:extLst>
              <a:ext uri="{FF2B5EF4-FFF2-40B4-BE49-F238E27FC236}">
                <a16:creationId xmlns:a16="http://schemas.microsoft.com/office/drawing/2014/main" id="{986D5AD3-AAD8-41F1-9C83-05DA58A01FE8}"/>
              </a:ext>
            </a:extLst>
          </p:cNvPr>
          <p:cNvSpPr/>
          <p:nvPr/>
        </p:nvSpPr>
        <p:spPr>
          <a:xfrm>
            <a:off x="76200" y="1735937"/>
            <a:ext cx="9067800" cy="4308872"/>
          </a:xfrm>
          <a:prstGeom prst="rect">
            <a:avLst/>
          </a:prstGeom>
        </p:spPr>
        <p:txBody>
          <a:bodyPr wrap="square">
            <a:spAutoFit/>
          </a:bodyPr>
          <a:lstStyle/>
          <a:p>
            <a:pPr algn="just"/>
            <a:r>
              <a:rPr lang="en-US" sz="1600" dirty="0"/>
              <a:t>(2) Federal programs not labeled Type A under paragraph (b)(l) of this section must be labeled Type B programs.</a:t>
            </a:r>
          </a:p>
          <a:p>
            <a:pPr algn="just"/>
            <a:endParaRPr lang="en-US" sz="1600" dirty="0"/>
          </a:p>
          <a:p>
            <a:pPr algn="just"/>
            <a:r>
              <a:rPr lang="en-US" sz="1600" dirty="0"/>
              <a:t>(3) The inclusion of large loan and loan guarantees (loans) should not result in the exclusion of other programs as Type A programs. When a Federal program providing Loans exceeds four times the largest non-loan program it is considered a large Loan program, and the auditor must consider this Federal program as a Type A program and exclude its values in determining other Type A programs. This recalculation of the Type A program is performed after removing the total of all large Loan programs. For the purposes of this paragraph a program is only considered to be a Federal program providing loans if the value of Federal awards expended for loans within the program comprises fifty percent or more of the total Federal awards</a:t>
            </a:r>
          </a:p>
          <a:p>
            <a:pPr algn="just"/>
            <a:r>
              <a:rPr lang="en-US" sz="1600" dirty="0"/>
              <a:t>expended for the program. A cluster of programs is treated as one program and the value of Federal awards expended under a loan program is determined as described in § 200.502 Basis for determining Federal awards expended.</a:t>
            </a:r>
          </a:p>
          <a:p>
            <a:pPr algn="just"/>
            <a:endParaRPr lang="en-US" sz="1600" dirty="0"/>
          </a:p>
          <a:p>
            <a:pPr algn="just"/>
            <a:r>
              <a:rPr lang="en-US" sz="1600" dirty="0"/>
              <a:t>(4) For biennial audits permitted under§ 200.504 Frequency of audits, the determination of Type A and Type B programs must be based upon the Federal awards expended during the two year period.</a:t>
            </a:r>
          </a:p>
          <a:p>
            <a:endParaRPr lang="en-US" dirty="0"/>
          </a:p>
        </p:txBody>
      </p:sp>
    </p:spTree>
    <p:extLst>
      <p:ext uri="{BB962C8B-B14F-4D97-AF65-F5344CB8AC3E}">
        <p14:creationId xmlns:p14="http://schemas.microsoft.com/office/powerpoint/2010/main" val="37056567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12541"/>
            <a:ext cx="6858000" cy="775067"/>
          </a:xfrm>
        </p:spPr>
        <p:txBody>
          <a:bodyPr vert="horz" lIns="91440" tIns="45720" rIns="91440" bIns="45720" rtlCol="0" anchor="ctr">
            <a:noAutofit/>
          </a:bodyPr>
          <a:lstStyle/>
          <a:p>
            <a:pPr algn="ctr"/>
            <a:r>
              <a:rPr lang="en-US" sz="2800">
                <a:ln>
                  <a:solidFill>
                    <a:srgbClr val="1F497D"/>
                  </a:solidFill>
                </a:ln>
                <a:solidFill>
                  <a:srgbClr val="00CC00"/>
                </a:solidFill>
                <a:effectLst>
                  <a:outerShdw blurRad="38100" dist="38100" dir="2700000" algn="tl">
                    <a:srgbClr val="000000">
                      <a:alpha val="43137"/>
                    </a:srgbClr>
                  </a:outerShdw>
                </a:effectLst>
                <a:latin typeface="Georgia" pitchFamily="18" charset="0"/>
              </a:rPr>
              <a:t>3A DETERMINING </a:t>
            </a: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MAJOR PROGRAMS §200.518</a:t>
            </a:r>
          </a:p>
        </p:txBody>
      </p:sp>
      <p:sp>
        <p:nvSpPr>
          <p:cNvPr id="5" name="Slide Number Placeholder 4"/>
          <p:cNvSpPr>
            <a:spLocks noGrp="1"/>
          </p:cNvSpPr>
          <p:nvPr>
            <p:ph type="sldNum" sz="quarter" idx="12"/>
          </p:nvPr>
        </p:nvSpPr>
        <p:spPr/>
        <p:txBody>
          <a:bodyPr/>
          <a:lstStyle/>
          <a:p>
            <a:fld id="{E7A68F15-0688-42D2-881D-37901F0B610E}" type="slidenum">
              <a:rPr lang="en-US" smtClean="0"/>
              <a:pPr/>
              <a:t>73</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9" name="Rectangle 8">
            <a:extLst>
              <a:ext uri="{FF2B5EF4-FFF2-40B4-BE49-F238E27FC236}">
                <a16:creationId xmlns:a16="http://schemas.microsoft.com/office/drawing/2014/main" id="{DD0158B1-28C7-4E19-9058-36ECEB4C47AD}"/>
              </a:ext>
            </a:extLst>
          </p:cNvPr>
          <p:cNvSpPr/>
          <p:nvPr/>
        </p:nvSpPr>
        <p:spPr>
          <a:xfrm>
            <a:off x="2362200" y="713651"/>
            <a:ext cx="2514600" cy="421654"/>
          </a:xfrm>
          <a:prstGeom prst="rect">
            <a:avLst/>
          </a:prstGeom>
        </p:spPr>
        <p:txBody>
          <a:bodyPr wrap="square">
            <a:spAutoFit/>
          </a:bodyPr>
          <a:lstStyle/>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 STEP TWO</a:t>
            </a:r>
          </a:p>
        </p:txBody>
      </p:sp>
      <p:sp>
        <p:nvSpPr>
          <p:cNvPr id="6" name="Rectangle 5">
            <a:extLst>
              <a:ext uri="{FF2B5EF4-FFF2-40B4-BE49-F238E27FC236}">
                <a16:creationId xmlns:a16="http://schemas.microsoft.com/office/drawing/2014/main" id="{986D5AD3-AAD8-41F1-9C83-05DA58A01FE8}"/>
              </a:ext>
            </a:extLst>
          </p:cNvPr>
          <p:cNvSpPr/>
          <p:nvPr/>
        </p:nvSpPr>
        <p:spPr>
          <a:xfrm>
            <a:off x="0" y="1062593"/>
            <a:ext cx="9134476" cy="4678204"/>
          </a:xfrm>
          <a:prstGeom prst="rect">
            <a:avLst/>
          </a:prstGeom>
        </p:spPr>
        <p:txBody>
          <a:bodyPr wrap="square">
            <a:spAutoFit/>
          </a:bodyPr>
          <a:lstStyle/>
          <a:p>
            <a:pPr algn="just"/>
            <a:r>
              <a:rPr lang="en-US" sz="1400" dirty="0"/>
              <a:t>(1) The auditor must identify Type A programs which are Low-risk. In making this determination, the auditor must consider whether the requirements in §200.519 Criteria for Federal program risk paragraph (c), the results of audit follow-up, or any changes in personnel or systems affecting the program indicate significantly increased risk and preclude the program from being low risk. For a Type A program to be considered low-risk, it must have been audited as a major program in at least one of the two most recent audit periods (in the most recent audit period in the case of a biennial audit), and, in the most recent audit period, the program must have not had:</a:t>
            </a:r>
          </a:p>
          <a:p>
            <a:pPr algn="just"/>
            <a:endParaRPr lang="en-US" sz="1400" dirty="0"/>
          </a:p>
          <a:p>
            <a:pPr algn="just"/>
            <a:r>
              <a:rPr lang="en-US" sz="1400" dirty="0"/>
              <a:t>(</a:t>
            </a:r>
            <a:r>
              <a:rPr lang="en-US" sz="1400" dirty="0" err="1"/>
              <a:t>i</a:t>
            </a:r>
            <a:r>
              <a:rPr lang="en-US" sz="1400" dirty="0"/>
              <a:t>) Internal control deficiencies which were identified as material weaknesses in the auditor’s report on internal control for major programs as required under §200.515 Audit reporting,</a:t>
            </a:r>
          </a:p>
          <a:p>
            <a:pPr algn="just"/>
            <a:r>
              <a:rPr lang="en-US" sz="1400" dirty="0"/>
              <a:t>paragraph (c);</a:t>
            </a:r>
          </a:p>
          <a:p>
            <a:pPr algn="just"/>
            <a:r>
              <a:rPr lang="en-US" sz="1400" dirty="0"/>
              <a:t>(ii) A modified opinion on the program in the auditor's report on major programs as required under§200.515 Audit reporting, paragraph (c); or</a:t>
            </a:r>
          </a:p>
          <a:p>
            <a:pPr algn="just"/>
            <a:r>
              <a:rPr lang="en-US" sz="1400" dirty="0"/>
              <a:t>(iii) Known or Likely questioned costs that exceed 5% of the total Federal awards expended for the program.</a:t>
            </a:r>
          </a:p>
          <a:p>
            <a:pPr algn="just"/>
            <a:endParaRPr lang="en-US" sz="1400" dirty="0"/>
          </a:p>
          <a:p>
            <a:pPr algn="just"/>
            <a:r>
              <a:rPr lang="en-US" sz="1400" dirty="0"/>
              <a:t>(2) Notwithstanding paragraph (c)(l) of this section, OMB may approve a Federal awarding agency's request that a Type A program may not be considered low risk for a certain recipient.</a:t>
            </a:r>
          </a:p>
          <a:p>
            <a:pPr algn="just"/>
            <a:r>
              <a:rPr lang="en-US" sz="1400" dirty="0"/>
              <a:t>For example, it may be necessary for a large Type A program to be audited as a major program each year at a particular recipient to allow the Federal awarding agency to comply with 31 </a:t>
            </a:r>
            <a:r>
              <a:rPr lang="en-US" sz="1400" dirty="0" err="1"/>
              <a:t>U.S.C</a:t>
            </a:r>
            <a:r>
              <a:rPr lang="en-US" sz="1400" dirty="0"/>
              <a:t>. 3515. The Federal awarding agency must notify the recipient and, if known, the auditor of OM B's approval at least 180 calendar days prior to the end of the fiscal year to be audited.</a:t>
            </a:r>
          </a:p>
          <a:p>
            <a:endParaRPr lang="en-US" dirty="0"/>
          </a:p>
        </p:txBody>
      </p:sp>
    </p:spTree>
    <p:extLst>
      <p:ext uri="{BB962C8B-B14F-4D97-AF65-F5344CB8AC3E}">
        <p14:creationId xmlns:p14="http://schemas.microsoft.com/office/powerpoint/2010/main" val="18421482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12541"/>
            <a:ext cx="6858000" cy="775067"/>
          </a:xfrm>
        </p:spPr>
        <p:txBody>
          <a:bodyPr vert="horz" lIns="91440" tIns="45720" rIns="91440" bIns="45720" rtlCol="0" anchor="ctr">
            <a:noAutofit/>
          </a:bodyPr>
          <a:lstStyle/>
          <a:p>
            <a:pPr algn="ctr"/>
            <a:r>
              <a:rPr lang="en-US" sz="2800">
                <a:ln>
                  <a:solidFill>
                    <a:srgbClr val="1F497D"/>
                  </a:solidFill>
                </a:ln>
                <a:solidFill>
                  <a:srgbClr val="00CC00"/>
                </a:solidFill>
                <a:effectLst>
                  <a:outerShdw blurRad="38100" dist="38100" dir="2700000" algn="tl">
                    <a:srgbClr val="000000">
                      <a:alpha val="43137"/>
                    </a:srgbClr>
                  </a:outerShdw>
                </a:effectLst>
                <a:latin typeface="Georgia" pitchFamily="18" charset="0"/>
              </a:rPr>
              <a:t>3A DETERMINING </a:t>
            </a: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MAJOR PROGRAMS 200.518</a:t>
            </a:r>
          </a:p>
        </p:txBody>
      </p:sp>
      <p:sp>
        <p:nvSpPr>
          <p:cNvPr id="5" name="Slide Number Placeholder 4"/>
          <p:cNvSpPr>
            <a:spLocks noGrp="1"/>
          </p:cNvSpPr>
          <p:nvPr>
            <p:ph type="sldNum" sz="quarter" idx="12"/>
          </p:nvPr>
        </p:nvSpPr>
        <p:spPr/>
        <p:txBody>
          <a:bodyPr/>
          <a:lstStyle/>
          <a:p>
            <a:fld id="{E7A68F15-0688-42D2-881D-37901F0B610E}" type="slidenum">
              <a:rPr lang="en-US" smtClean="0"/>
              <a:pPr/>
              <a:t>74</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9" name="Rectangle 8">
            <a:extLst>
              <a:ext uri="{FF2B5EF4-FFF2-40B4-BE49-F238E27FC236}">
                <a16:creationId xmlns:a16="http://schemas.microsoft.com/office/drawing/2014/main" id="{DD0158B1-28C7-4E19-9058-36ECEB4C47AD}"/>
              </a:ext>
            </a:extLst>
          </p:cNvPr>
          <p:cNvSpPr/>
          <p:nvPr/>
        </p:nvSpPr>
        <p:spPr>
          <a:xfrm>
            <a:off x="2286000" y="836603"/>
            <a:ext cx="2514600" cy="421654"/>
          </a:xfrm>
          <a:prstGeom prst="rect">
            <a:avLst/>
          </a:prstGeom>
        </p:spPr>
        <p:txBody>
          <a:bodyPr wrap="square">
            <a:spAutoFit/>
          </a:bodyPr>
          <a:lstStyle/>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 STEP THREE</a:t>
            </a:r>
          </a:p>
        </p:txBody>
      </p:sp>
      <p:sp>
        <p:nvSpPr>
          <p:cNvPr id="6" name="Rectangle 5">
            <a:extLst>
              <a:ext uri="{FF2B5EF4-FFF2-40B4-BE49-F238E27FC236}">
                <a16:creationId xmlns:a16="http://schemas.microsoft.com/office/drawing/2014/main" id="{986D5AD3-AAD8-41F1-9C83-05DA58A01FE8}"/>
              </a:ext>
            </a:extLst>
          </p:cNvPr>
          <p:cNvSpPr/>
          <p:nvPr/>
        </p:nvSpPr>
        <p:spPr>
          <a:xfrm>
            <a:off x="76200" y="1262480"/>
            <a:ext cx="8991600" cy="4278094"/>
          </a:xfrm>
          <a:prstGeom prst="rect">
            <a:avLst/>
          </a:prstGeom>
        </p:spPr>
        <p:txBody>
          <a:bodyPr wrap="square">
            <a:spAutoFit/>
          </a:bodyPr>
          <a:lstStyle/>
          <a:p>
            <a:pPr algn="just"/>
            <a:r>
              <a:rPr lang="en-US" sz="1600" dirty="0"/>
              <a:t>1) The auditor must Identify Type B programs which are high-risk using professional judgment and the criteria in §200.519 Criteria for Federal program risk. However, the auditor Is not required to identify more high-risk Type B programs than at least ¼ the number of low-risk Type A programs identified as Low-risk under Step 2 (paragraph (c) of this section). </a:t>
            </a:r>
          </a:p>
          <a:p>
            <a:pPr algn="just"/>
            <a:endParaRPr lang="en-US" sz="1600" dirty="0"/>
          </a:p>
          <a:p>
            <a:pPr algn="just"/>
            <a:r>
              <a:rPr lang="en-US" sz="1600" dirty="0"/>
              <a:t>Except for known material weakness in internal control or compliance problems as discussed in §200.519 Criteria for Federal program risk paragraphs (b)O), (b)(2), and (c)(l), a single criteria in risk would seldom cause a Type B program to be considered high-risk.   </a:t>
            </a:r>
            <a:r>
              <a:rPr lang="en-US" sz="1600" b="1" dirty="0">
                <a:solidFill>
                  <a:srgbClr val="7030A0"/>
                </a:solidFill>
              </a:rPr>
              <a:t>Ex.  Management of the program is decentralized from the rest of the programs, it is a new program or it is closing out.  The amount is high $500,000</a:t>
            </a:r>
            <a:r>
              <a:rPr lang="en-US" sz="1600" dirty="0"/>
              <a:t> When identifying which Type B programs to risk assess, the auditor is encouraged to use an approach which provides an opportunity for different high-risk Type B programs to be audited as major over a period of time.</a:t>
            </a:r>
          </a:p>
          <a:p>
            <a:pPr algn="just"/>
            <a:endParaRPr lang="en-US" sz="1600" dirty="0"/>
          </a:p>
          <a:p>
            <a:pPr algn="just"/>
            <a:r>
              <a:rPr lang="en-US" sz="1600" dirty="0"/>
              <a:t>(2) The auditor Is not expected to perform risk assessments on relatively small Federal programs.</a:t>
            </a:r>
          </a:p>
          <a:p>
            <a:pPr algn="just"/>
            <a:endParaRPr lang="en-US" sz="1600" dirty="0"/>
          </a:p>
          <a:p>
            <a:pPr algn="just"/>
            <a:r>
              <a:rPr lang="en-US" sz="1600" dirty="0"/>
              <a:t>Therefore, the auditor Is only required to perform risk assessments on Type B programs that exceed 25% of the Type A threshold determined in Step 1.  </a:t>
            </a:r>
            <a:endParaRPr lang="en-US" dirty="0"/>
          </a:p>
        </p:txBody>
      </p:sp>
    </p:spTree>
    <p:extLst>
      <p:ext uri="{BB962C8B-B14F-4D97-AF65-F5344CB8AC3E}">
        <p14:creationId xmlns:p14="http://schemas.microsoft.com/office/powerpoint/2010/main" val="33822697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12541"/>
            <a:ext cx="6858000" cy="775067"/>
          </a:xfrm>
        </p:spPr>
        <p:txBody>
          <a:bodyPr vert="horz" lIns="91440" tIns="45720" rIns="91440" bIns="45720" rtlCol="0" anchor="ctr">
            <a:noAutofit/>
          </a:bodyPr>
          <a:lstStyle/>
          <a:p>
            <a:pPr algn="ctr"/>
            <a:r>
              <a:rPr lang="en-US" sz="2800">
                <a:ln>
                  <a:solidFill>
                    <a:srgbClr val="1F497D"/>
                  </a:solidFill>
                </a:ln>
                <a:solidFill>
                  <a:srgbClr val="00CC00"/>
                </a:solidFill>
                <a:effectLst>
                  <a:outerShdw blurRad="38100" dist="38100" dir="2700000" algn="tl">
                    <a:srgbClr val="000000">
                      <a:alpha val="43137"/>
                    </a:srgbClr>
                  </a:outerShdw>
                </a:effectLst>
                <a:latin typeface="Georgia" pitchFamily="18" charset="0"/>
              </a:rPr>
              <a:t>3A DETERMINING </a:t>
            </a: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MAJOR PROGRAMS 200.518</a:t>
            </a:r>
          </a:p>
        </p:txBody>
      </p:sp>
      <p:sp>
        <p:nvSpPr>
          <p:cNvPr id="5" name="Slide Number Placeholder 4"/>
          <p:cNvSpPr>
            <a:spLocks noGrp="1"/>
          </p:cNvSpPr>
          <p:nvPr>
            <p:ph type="sldNum" sz="quarter" idx="12"/>
          </p:nvPr>
        </p:nvSpPr>
        <p:spPr/>
        <p:txBody>
          <a:bodyPr/>
          <a:lstStyle/>
          <a:p>
            <a:fld id="{E7A68F15-0688-42D2-881D-37901F0B610E}" type="slidenum">
              <a:rPr lang="en-US" smtClean="0"/>
              <a:pPr/>
              <a:t>75</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9" name="Rectangle 8">
            <a:extLst>
              <a:ext uri="{FF2B5EF4-FFF2-40B4-BE49-F238E27FC236}">
                <a16:creationId xmlns:a16="http://schemas.microsoft.com/office/drawing/2014/main" id="{DD0158B1-28C7-4E19-9058-36ECEB4C47AD}"/>
              </a:ext>
            </a:extLst>
          </p:cNvPr>
          <p:cNvSpPr/>
          <p:nvPr/>
        </p:nvSpPr>
        <p:spPr>
          <a:xfrm>
            <a:off x="2133600" y="619668"/>
            <a:ext cx="2514600" cy="421654"/>
          </a:xfrm>
          <a:prstGeom prst="rect">
            <a:avLst/>
          </a:prstGeom>
        </p:spPr>
        <p:txBody>
          <a:bodyPr wrap="square">
            <a:spAutoFit/>
          </a:bodyPr>
          <a:lstStyle/>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 STEP FOUR</a:t>
            </a:r>
          </a:p>
        </p:txBody>
      </p:sp>
      <p:sp>
        <p:nvSpPr>
          <p:cNvPr id="6" name="Rectangle 5">
            <a:extLst>
              <a:ext uri="{FF2B5EF4-FFF2-40B4-BE49-F238E27FC236}">
                <a16:creationId xmlns:a16="http://schemas.microsoft.com/office/drawing/2014/main" id="{986D5AD3-AAD8-41F1-9C83-05DA58A01FE8}"/>
              </a:ext>
            </a:extLst>
          </p:cNvPr>
          <p:cNvSpPr/>
          <p:nvPr/>
        </p:nvSpPr>
        <p:spPr>
          <a:xfrm>
            <a:off x="0" y="1023974"/>
            <a:ext cx="9067800" cy="5386090"/>
          </a:xfrm>
          <a:prstGeom prst="rect">
            <a:avLst/>
          </a:prstGeom>
        </p:spPr>
        <p:txBody>
          <a:bodyPr wrap="square">
            <a:spAutoFit/>
          </a:bodyPr>
          <a:lstStyle/>
          <a:p>
            <a:pPr algn="just"/>
            <a:r>
              <a:rPr lang="en-US" sz="1400" dirty="0"/>
              <a:t>At a minimum, the auditor must audit all of the following as major programs:</a:t>
            </a:r>
          </a:p>
          <a:p>
            <a:pPr marL="342900" indent="-342900" algn="just">
              <a:buFont typeface="+mj-lt"/>
              <a:buAutoNum type="arabicPeriod"/>
            </a:pPr>
            <a:r>
              <a:rPr lang="en-US" sz="1400" dirty="0"/>
              <a:t>All Type A programs not identified as Low risk under step two (paragraph (c)(l) of this section).</a:t>
            </a:r>
          </a:p>
          <a:p>
            <a:pPr marL="342900" indent="-342900" algn="just">
              <a:buFont typeface="+mj-lt"/>
              <a:buAutoNum type="arabicPeriod"/>
            </a:pPr>
            <a:r>
              <a:rPr lang="en-US" sz="1400" dirty="0"/>
              <a:t>All Type B programs identified as high-risk under step three (paragraph (d) of this section).</a:t>
            </a:r>
          </a:p>
          <a:p>
            <a:pPr marL="342900" indent="-342900" algn="just">
              <a:buFont typeface="+mj-lt"/>
              <a:buAutoNum type="arabicPeriod"/>
            </a:pPr>
            <a:r>
              <a:rPr lang="en-US" sz="1400" dirty="0"/>
              <a:t>Such additional programs as may be necessary to comply with the percentage of coverage rule discussed in paragraph (f) of this section. This may require the auditor to audit more programs as major programs than the number of Type A programs. </a:t>
            </a:r>
          </a:p>
          <a:p>
            <a:pPr algn="just"/>
            <a:endParaRPr lang="en-US" sz="1400" dirty="0"/>
          </a:p>
          <a:p>
            <a:pPr algn="just"/>
            <a:r>
              <a:rPr lang="en-US" sz="1600" u="sng" dirty="0">
                <a:solidFill>
                  <a:srgbClr val="7030A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(f) Percentage of coverage rule</a:t>
            </a:r>
            <a:r>
              <a:rPr lang="en-US" sz="1600" u="sng">
                <a:solidFill>
                  <a:srgbClr val="7030A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 </a:t>
            </a:r>
            <a:r>
              <a:rPr lang="en-US" sz="1400"/>
              <a:t>If </a:t>
            </a:r>
            <a:r>
              <a:rPr lang="en-US" sz="1400" dirty="0"/>
              <a:t>the auditee meets the </a:t>
            </a:r>
            <a:r>
              <a:rPr lang="en-US" sz="1400"/>
              <a:t>criteria In </a:t>
            </a:r>
            <a:r>
              <a:rPr lang="en-US" sz="1400" dirty="0"/>
              <a:t>§200.520 Criteria for a low-risk auditee, the auditor need only audit the major programs identified in Step 4 (paragraph (e)(l) and (2) Of this section) and such additional Federal programs with Federal awards expended that, in aggregate, all major programs encompass at least 20% of total Federal awards expended. Otherwise. the auditor must audit the major </a:t>
            </a:r>
            <a:r>
              <a:rPr lang="en-US" sz="1400"/>
              <a:t>programs Identified In </a:t>
            </a:r>
            <a:r>
              <a:rPr lang="en-US" sz="1400" dirty="0"/>
              <a:t>Step 4 (paragraphs (e)(l) and (2) of this section) and such additional Federal programs with Federal awards expended that, in aggregate, all major programs encompass at least 40% of total Federal awards expended.</a:t>
            </a:r>
          </a:p>
          <a:p>
            <a:pPr algn="just"/>
            <a:endParaRPr lang="en-US" sz="1400" dirty="0"/>
          </a:p>
          <a:p>
            <a:pPr algn="just"/>
            <a:r>
              <a:rPr lang="en-US" sz="1600" u="sng" dirty="0">
                <a:solidFill>
                  <a:srgbClr val="7030A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(g) Documentation of risk. </a:t>
            </a:r>
            <a:r>
              <a:rPr lang="en-US" sz="1400" dirty="0"/>
              <a:t>The auditor must include in the audit documentation the risk analysis process </a:t>
            </a:r>
            <a:r>
              <a:rPr lang="en-US" sz="1400"/>
              <a:t>used In </a:t>
            </a:r>
            <a:r>
              <a:rPr lang="en-US" sz="1400" dirty="0"/>
              <a:t>determining major programs.</a:t>
            </a:r>
          </a:p>
          <a:p>
            <a:pPr algn="just"/>
            <a:endParaRPr lang="en-US" sz="1400" dirty="0"/>
          </a:p>
          <a:p>
            <a:pPr algn="just"/>
            <a:r>
              <a:rPr lang="en-US" sz="1600" u="sng" dirty="0">
                <a:solidFill>
                  <a:srgbClr val="7030A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(h) Auditor's Judgment. </a:t>
            </a:r>
            <a:r>
              <a:rPr lang="en-US" sz="1400" dirty="0"/>
              <a:t>When the major program determination was performed and documented in accordance with this Subpart, the auditor's judgment in applying the risk-based approach to determine major programs must be presumed correct. Challenges by Federal agencies and passthrough entitles must only be for clearly improper use of the </a:t>
            </a:r>
            <a:r>
              <a:rPr lang="en-US" sz="1400"/>
              <a:t>requirements In </a:t>
            </a:r>
            <a:r>
              <a:rPr lang="en-US" sz="1400" dirty="0"/>
              <a:t>this Part. However, Federal agencies and pass-through entitles may provide auditors guidance about the risk of a particular Federal program and the auditor must consider this </a:t>
            </a:r>
            <a:r>
              <a:rPr lang="en-US" sz="1400"/>
              <a:t>guidance In </a:t>
            </a:r>
            <a:r>
              <a:rPr lang="en-US" sz="1400" dirty="0"/>
              <a:t>detangling major programs in audits not vet completed.</a:t>
            </a:r>
          </a:p>
          <a:p>
            <a:endParaRPr lang="en-US" sz="1600" dirty="0"/>
          </a:p>
        </p:txBody>
      </p:sp>
    </p:spTree>
    <p:extLst>
      <p:ext uri="{BB962C8B-B14F-4D97-AF65-F5344CB8AC3E}">
        <p14:creationId xmlns:p14="http://schemas.microsoft.com/office/powerpoint/2010/main" val="4661446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12541"/>
            <a:ext cx="6858000" cy="775067"/>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QUESTION</a:t>
            </a:r>
          </a:p>
        </p:txBody>
      </p:sp>
      <p:sp>
        <p:nvSpPr>
          <p:cNvPr id="5" name="Slide Number Placeholder 4"/>
          <p:cNvSpPr>
            <a:spLocks noGrp="1"/>
          </p:cNvSpPr>
          <p:nvPr>
            <p:ph type="sldNum" sz="quarter" idx="12"/>
          </p:nvPr>
        </p:nvSpPr>
        <p:spPr/>
        <p:txBody>
          <a:bodyPr/>
          <a:lstStyle/>
          <a:p>
            <a:fld id="{E7A68F15-0688-42D2-881D-37901F0B610E}" type="slidenum">
              <a:rPr lang="en-US" smtClean="0"/>
              <a:pPr/>
              <a:t>76</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6" name="Rectangle 5">
            <a:extLst>
              <a:ext uri="{FF2B5EF4-FFF2-40B4-BE49-F238E27FC236}">
                <a16:creationId xmlns:a16="http://schemas.microsoft.com/office/drawing/2014/main" id="{986D5AD3-AAD8-41F1-9C83-05DA58A01FE8}"/>
              </a:ext>
            </a:extLst>
          </p:cNvPr>
          <p:cNvSpPr/>
          <p:nvPr/>
        </p:nvSpPr>
        <p:spPr>
          <a:xfrm>
            <a:off x="0" y="1023974"/>
            <a:ext cx="9067800" cy="2308324"/>
          </a:xfrm>
          <a:prstGeom prst="rect">
            <a:avLst/>
          </a:prstGeom>
        </p:spPr>
        <p:txBody>
          <a:bodyPr wrap="square">
            <a:spAutoFit/>
          </a:bodyPr>
          <a:lstStyle/>
          <a:p>
            <a:pPr lvl="0"/>
            <a:r>
              <a:rPr lang="en-US" dirty="0"/>
              <a:t>What is the first thing the auditor should do before beginning the major program determination process?</a:t>
            </a:r>
          </a:p>
          <a:p>
            <a:pPr lvl="0"/>
            <a:endParaRPr lang="en-US" dirty="0"/>
          </a:p>
          <a:p>
            <a:pPr marL="342900" indent="-342900">
              <a:buAutoNum type="alphaLcPeriod"/>
            </a:pPr>
            <a:r>
              <a:rPr lang="en-US" dirty="0"/>
              <a:t>Determine the threshold for type A programs. </a:t>
            </a:r>
          </a:p>
          <a:p>
            <a:pPr marL="342900" indent="-342900">
              <a:buAutoNum type="alphaLcPeriod"/>
            </a:pPr>
            <a:r>
              <a:rPr lang="en-US" dirty="0"/>
              <a:t>Determine if the schedule of expenditures of federal awards is complete. </a:t>
            </a:r>
          </a:p>
          <a:p>
            <a:pPr marL="342900" indent="-342900">
              <a:buAutoNum type="alphaLcPeriod"/>
            </a:pPr>
            <a:r>
              <a:rPr lang="en-US" dirty="0"/>
              <a:t>Determine if the auditee qualifies as a low-risk auditee. </a:t>
            </a:r>
          </a:p>
          <a:p>
            <a:pPr marL="342900" indent="-342900">
              <a:buAutoNum type="alphaLcPeriod"/>
            </a:pPr>
            <a:r>
              <a:rPr lang="en-US" dirty="0"/>
              <a:t>Determine if large loan or loan guarantees are included in the schedule of expenditures of federal awards.</a:t>
            </a:r>
          </a:p>
        </p:txBody>
      </p:sp>
    </p:spTree>
    <p:extLst>
      <p:ext uri="{BB962C8B-B14F-4D97-AF65-F5344CB8AC3E}">
        <p14:creationId xmlns:p14="http://schemas.microsoft.com/office/powerpoint/2010/main" val="12750759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12541"/>
            <a:ext cx="6858000" cy="775067"/>
          </a:xfrm>
        </p:spPr>
        <p:txBody>
          <a:bodyPr vert="horz" lIns="91440" tIns="45720" rIns="91440" bIns="45720" rtlCol="0" anchor="ctr">
            <a:noAutofit/>
          </a:bodyPr>
          <a:lstStyle/>
          <a:p>
            <a:pPr algn="ctr"/>
            <a:r>
              <a:rPr lang="en-US" sz="2800" dirty="0" err="1">
                <a:ln>
                  <a:solidFill>
                    <a:srgbClr val="1F497D"/>
                  </a:solidFill>
                </a:ln>
                <a:solidFill>
                  <a:srgbClr val="00CC00"/>
                </a:solidFill>
                <a:effectLst>
                  <a:outerShdw blurRad="38100" dist="38100" dir="2700000" algn="tl">
                    <a:srgbClr val="000000">
                      <a:alpha val="43137"/>
                    </a:srgbClr>
                  </a:outerShdw>
                </a:effectLst>
                <a:latin typeface="Georgia" pitchFamily="18" charset="0"/>
              </a:rPr>
              <a:t>3B.RISK</a:t>
            </a: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 ASSESSMENT FOR TYPE A PROGRAMS</a:t>
            </a:r>
          </a:p>
        </p:txBody>
      </p:sp>
      <p:sp>
        <p:nvSpPr>
          <p:cNvPr id="5" name="Slide Number Placeholder 4"/>
          <p:cNvSpPr>
            <a:spLocks noGrp="1"/>
          </p:cNvSpPr>
          <p:nvPr>
            <p:ph type="sldNum" sz="quarter" idx="12"/>
          </p:nvPr>
        </p:nvSpPr>
        <p:spPr/>
        <p:txBody>
          <a:bodyPr/>
          <a:lstStyle/>
          <a:p>
            <a:fld id="{E7A68F15-0688-42D2-881D-37901F0B610E}" type="slidenum">
              <a:rPr lang="en-US" smtClean="0"/>
              <a:pPr/>
              <a:t>77</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B8C76950-E906-4050-8D22-FD169A1C7632}"/>
              </a:ext>
            </a:extLst>
          </p:cNvPr>
          <p:cNvSpPr/>
          <p:nvPr/>
        </p:nvSpPr>
        <p:spPr>
          <a:xfrm>
            <a:off x="66675" y="958485"/>
            <a:ext cx="4457700" cy="421654"/>
          </a:xfrm>
          <a:prstGeom prst="rect">
            <a:avLst/>
          </a:prstGeom>
        </p:spPr>
        <p:txBody>
          <a:bodyPr wrap="square">
            <a:spAutoFit/>
          </a:bodyPr>
          <a:lstStyle/>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STEPS </a:t>
            </a:r>
            <a:r>
              <a:rPr lang="en-US" sz="2000" u="sng">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FOR ASSESSING RISK</a:t>
            </a:r>
            <a:endPar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161A00EE-6AED-45E5-B765-11C4E63F7245}"/>
              </a:ext>
            </a:extLst>
          </p:cNvPr>
          <p:cNvSpPr/>
          <p:nvPr/>
        </p:nvSpPr>
        <p:spPr>
          <a:xfrm>
            <a:off x="0" y="1282456"/>
            <a:ext cx="8839200" cy="584775"/>
          </a:xfrm>
          <a:prstGeom prst="rect">
            <a:avLst/>
          </a:prstGeom>
        </p:spPr>
        <p:txBody>
          <a:bodyPr wrap="square">
            <a:spAutoFit/>
          </a:bodyPr>
          <a:lstStyle/>
          <a:p>
            <a:pPr algn="just"/>
            <a:r>
              <a:rPr lang="en-US" sz="1600" dirty="0"/>
              <a:t>The auditor must perform a risk assessment for each Type A program. The following are the risk questions that must be answered:</a:t>
            </a:r>
          </a:p>
        </p:txBody>
      </p:sp>
      <p:sp>
        <p:nvSpPr>
          <p:cNvPr id="9" name="Rectangle 8">
            <a:extLst>
              <a:ext uri="{FF2B5EF4-FFF2-40B4-BE49-F238E27FC236}">
                <a16:creationId xmlns:a16="http://schemas.microsoft.com/office/drawing/2014/main" id="{DD0158B1-28C7-4E19-9058-36ECEB4C47AD}"/>
              </a:ext>
            </a:extLst>
          </p:cNvPr>
          <p:cNvSpPr/>
          <p:nvPr/>
        </p:nvSpPr>
        <p:spPr>
          <a:xfrm>
            <a:off x="66675" y="1741051"/>
            <a:ext cx="1485900" cy="421654"/>
          </a:xfrm>
          <a:prstGeom prst="rect">
            <a:avLst/>
          </a:prstGeom>
        </p:spPr>
        <p:txBody>
          <a:bodyPr wrap="square">
            <a:spAutoFit/>
          </a:bodyPr>
          <a:lstStyle/>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STEP 1:</a:t>
            </a:r>
          </a:p>
        </p:txBody>
      </p:sp>
      <p:sp>
        <p:nvSpPr>
          <p:cNvPr id="7" name="Rectangle 6">
            <a:extLst>
              <a:ext uri="{FF2B5EF4-FFF2-40B4-BE49-F238E27FC236}">
                <a16:creationId xmlns:a16="http://schemas.microsoft.com/office/drawing/2014/main" id="{87940106-DFFF-4C6B-9039-734AA77E9AAB}"/>
              </a:ext>
            </a:extLst>
          </p:cNvPr>
          <p:cNvSpPr/>
          <p:nvPr/>
        </p:nvSpPr>
        <p:spPr>
          <a:xfrm>
            <a:off x="66675" y="2109476"/>
            <a:ext cx="8610600" cy="1339662"/>
          </a:xfrm>
          <a:prstGeom prst="rect">
            <a:avLst/>
          </a:prstGeom>
        </p:spPr>
        <p:txBody>
          <a:bodyPr wrap="square">
            <a:spAutoFit/>
          </a:bodyPr>
          <a:lstStyle/>
          <a:p>
            <a:pPr algn="just">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Has the program been audited as a major program in at least 1 of the 2 most recent audit periods (in the most recent audit period in the case of a biennial audit)?</a:t>
            </a:r>
          </a:p>
          <a:p>
            <a:pPr>
              <a:lnSpc>
                <a:spcPct val="107000"/>
              </a:lnSpc>
              <a:spcAft>
                <a:spcPts val="800"/>
              </a:spcAft>
            </a:pPr>
            <a:r>
              <a:rPr lang="en-US" sz="1600">
                <a:latin typeface="Calibri" panose="020F0502020204030204" pitchFamily="34" charset="0"/>
                <a:ea typeface="Calibri" panose="020F0502020204030204" pitchFamily="34" charset="0"/>
                <a:cs typeface="Times New Roman" panose="02020603050405020304" pitchFamily="18" charset="0"/>
              </a:rPr>
              <a:t>If </a:t>
            </a:r>
            <a:r>
              <a:rPr lang="en-US" sz="1600" dirty="0">
                <a:latin typeface="Calibri" panose="020F0502020204030204" pitchFamily="34" charset="0"/>
                <a:ea typeface="Calibri" panose="020F0502020204030204" pitchFamily="34" charset="0"/>
                <a:cs typeface="Times New Roman" panose="02020603050405020304" pitchFamily="18" charset="0"/>
              </a:rPr>
              <a:t>yes</a:t>
            </a:r>
            <a:r>
              <a:rPr lang="en-US" sz="1600">
                <a:latin typeface="Calibri" panose="020F0502020204030204" pitchFamily="34" charset="0"/>
                <a:ea typeface="Calibri" panose="020F0502020204030204" pitchFamily="34" charset="0"/>
                <a:cs typeface="Times New Roman" panose="02020603050405020304" pitchFamily="18" charset="0"/>
              </a:rPr>
              <a:t>, Indicate </a:t>
            </a:r>
            <a:r>
              <a:rPr lang="en-US" sz="1600" dirty="0">
                <a:latin typeface="Calibri" panose="020F0502020204030204" pitchFamily="34" charset="0"/>
                <a:ea typeface="Calibri" panose="020F0502020204030204" pitchFamily="34" charset="0"/>
                <a:cs typeface="Times New Roman" panose="02020603050405020304" pitchFamily="18" charset="0"/>
              </a:rPr>
              <a:t>the audit periods and go to Step 2.</a:t>
            </a:r>
          </a:p>
          <a:p>
            <a:pPr>
              <a:lnSpc>
                <a:spcPct val="107000"/>
              </a:lnSpc>
              <a:spcAft>
                <a:spcPts val="800"/>
              </a:spcAft>
            </a:pPr>
            <a:r>
              <a:rPr lang="en-US" sz="1600">
                <a:latin typeface="Calibri" panose="020F0502020204030204" pitchFamily="34" charset="0"/>
                <a:ea typeface="Calibri" panose="020F0502020204030204" pitchFamily="34" charset="0"/>
                <a:cs typeface="Times New Roman" panose="02020603050405020304" pitchFamily="18" charset="0"/>
              </a:rPr>
              <a:t>If </a:t>
            </a:r>
            <a:r>
              <a:rPr lang="en-US" sz="1600" dirty="0">
                <a:latin typeface="Calibri" panose="020F0502020204030204" pitchFamily="34" charset="0"/>
                <a:ea typeface="Calibri" panose="020F0502020204030204" pitchFamily="34" charset="0"/>
                <a:cs typeface="Times New Roman" panose="02020603050405020304" pitchFamily="18" charset="0"/>
              </a:rPr>
              <a:t>no, </a:t>
            </a:r>
            <a:r>
              <a:rPr lang="en-US" sz="1600">
                <a:latin typeface="Calibri" panose="020F0502020204030204" pitchFamily="34" charset="0"/>
                <a:ea typeface="Calibri" panose="020F0502020204030204" pitchFamily="34" charset="0"/>
                <a:cs typeface="Times New Roman" panose="02020603050405020304" pitchFamily="18" charset="0"/>
              </a:rPr>
              <a:t>this Is </a:t>
            </a:r>
            <a:r>
              <a:rPr lang="en-US" sz="1600" dirty="0">
                <a:latin typeface="Calibri" panose="020F0502020204030204" pitchFamily="34" charset="0"/>
                <a:ea typeface="Calibri" panose="020F0502020204030204" pitchFamily="34" charset="0"/>
                <a:cs typeface="Times New Roman" panose="02020603050405020304" pitchFamily="18" charset="0"/>
              </a:rPr>
              <a:t>a high-risk program. Go to Step 6 </a:t>
            </a:r>
            <a:r>
              <a:rPr lang="en-US" sz="1600">
                <a:latin typeface="Calibri" panose="020F0502020204030204" pitchFamily="34" charset="0"/>
                <a:ea typeface="Calibri" panose="020F0502020204030204" pitchFamily="34" charset="0"/>
                <a:cs typeface="Times New Roman" panose="02020603050405020304" pitchFamily="18" charset="0"/>
              </a:rPr>
              <a:t>and Indicate </a:t>
            </a:r>
            <a:r>
              <a:rPr lang="en-US" sz="1600" dirty="0">
                <a:latin typeface="Calibri" panose="020F0502020204030204" pitchFamily="34" charset="0"/>
                <a:ea typeface="Calibri" panose="020F0502020204030204" pitchFamily="34" charset="0"/>
                <a:cs typeface="Times New Roman" panose="02020603050405020304" pitchFamily="18" charset="0"/>
              </a:rPr>
              <a:t>"No.''</a:t>
            </a:r>
          </a:p>
        </p:txBody>
      </p:sp>
      <p:sp>
        <p:nvSpPr>
          <p:cNvPr id="11" name="Rectangle 10">
            <a:extLst>
              <a:ext uri="{FF2B5EF4-FFF2-40B4-BE49-F238E27FC236}">
                <a16:creationId xmlns:a16="http://schemas.microsoft.com/office/drawing/2014/main" id="{834B3E6B-C55B-43DD-BDD9-C630FBB2D6C0}"/>
              </a:ext>
            </a:extLst>
          </p:cNvPr>
          <p:cNvSpPr/>
          <p:nvPr/>
        </p:nvSpPr>
        <p:spPr>
          <a:xfrm>
            <a:off x="66675" y="3383467"/>
            <a:ext cx="1485900" cy="421654"/>
          </a:xfrm>
          <a:prstGeom prst="rect">
            <a:avLst/>
          </a:prstGeom>
        </p:spPr>
        <p:txBody>
          <a:bodyPr wrap="square">
            <a:spAutoFit/>
          </a:bodyPr>
          <a:lstStyle/>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STEP 2:</a:t>
            </a:r>
          </a:p>
        </p:txBody>
      </p:sp>
      <p:sp>
        <p:nvSpPr>
          <p:cNvPr id="12" name="Rectangle 11">
            <a:extLst>
              <a:ext uri="{FF2B5EF4-FFF2-40B4-BE49-F238E27FC236}">
                <a16:creationId xmlns:a16="http://schemas.microsoft.com/office/drawing/2014/main" id="{8E288F58-0A0B-49C9-87F7-ACF01A3EBF3D}"/>
              </a:ext>
            </a:extLst>
          </p:cNvPr>
          <p:cNvSpPr/>
          <p:nvPr/>
        </p:nvSpPr>
        <p:spPr>
          <a:xfrm>
            <a:off x="57150" y="3814601"/>
            <a:ext cx="9067800" cy="2346989"/>
          </a:xfrm>
          <a:prstGeom prst="rect">
            <a:avLst/>
          </a:prstGeom>
        </p:spPr>
        <p:txBody>
          <a:bodyPr wrap="square">
            <a:spAutoFit/>
          </a:bodyPr>
          <a:lstStyle/>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Did the program being assessed have any of the following In the most recent audit period: [2 CFR § 200.SlB(c){l}]</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a. Material weaknesses in internal control in the auditor's report on internal control for major programs?</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b. A modified opinion on the program in the auditor's report on major programs?</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c. Known or likely questioned costs that exceed 5% of the total federal awards expended for the program?</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If any of the answers to these questions is yes the program is not low risk. Describe the findings and go to step 4.</a:t>
            </a:r>
          </a:p>
        </p:txBody>
      </p:sp>
    </p:spTree>
    <p:extLst>
      <p:ext uri="{BB962C8B-B14F-4D97-AF65-F5344CB8AC3E}">
        <p14:creationId xmlns:p14="http://schemas.microsoft.com/office/powerpoint/2010/main" val="21413339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12541"/>
            <a:ext cx="6858000" cy="775067"/>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3B</a:t>
            </a:r>
            <a:r>
              <a:rPr lang="en-US" sz="2800">
                <a:ln>
                  <a:solidFill>
                    <a:srgbClr val="1F497D"/>
                  </a:solidFill>
                </a:ln>
                <a:solidFill>
                  <a:srgbClr val="00CC00"/>
                </a:solidFill>
                <a:effectLst>
                  <a:outerShdw blurRad="38100" dist="38100" dir="2700000" algn="tl">
                    <a:srgbClr val="000000">
                      <a:alpha val="43137"/>
                    </a:srgbClr>
                  </a:outerShdw>
                </a:effectLst>
                <a:latin typeface="Georgia" pitchFamily="18" charset="0"/>
              </a:rPr>
              <a:t>.RISK </a:t>
            </a: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ASSESSMENT FOR TYPE A PROGRAMS</a:t>
            </a:r>
          </a:p>
        </p:txBody>
      </p:sp>
      <p:sp>
        <p:nvSpPr>
          <p:cNvPr id="5" name="Slide Number Placeholder 4"/>
          <p:cNvSpPr>
            <a:spLocks noGrp="1"/>
          </p:cNvSpPr>
          <p:nvPr>
            <p:ph type="sldNum" sz="quarter" idx="12"/>
          </p:nvPr>
        </p:nvSpPr>
        <p:spPr/>
        <p:txBody>
          <a:bodyPr/>
          <a:lstStyle/>
          <a:p>
            <a:fld id="{E7A68F15-0688-42D2-881D-37901F0B610E}" type="slidenum">
              <a:rPr lang="en-US" smtClean="0"/>
              <a:pPr/>
              <a:t>78</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9" name="Rectangle 8">
            <a:extLst>
              <a:ext uri="{FF2B5EF4-FFF2-40B4-BE49-F238E27FC236}">
                <a16:creationId xmlns:a16="http://schemas.microsoft.com/office/drawing/2014/main" id="{DD0158B1-28C7-4E19-9058-36ECEB4C47AD}"/>
              </a:ext>
            </a:extLst>
          </p:cNvPr>
          <p:cNvSpPr/>
          <p:nvPr/>
        </p:nvSpPr>
        <p:spPr>
          <a:xfrm>
            <a:off x="295275" y="4933136"/>
            <a:ext cx="1485900" cy="421654"/>
          </a:xfrm>
          <a:prstGeom prst="rect">
            <a:avLst/>
          </a:prstGeom>
        </p:spPr>
        <p:txBody>
          <a:bodyPr wrap="square">
            <a:spAutoFit/>
          </a:bodyPr>
          <a:lstStyle/>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STEP 4:</a:t>
            </a:r>
          </a:p>
        </p:txBody>
      </p:sp>
      <p:sp>
        <p:nvSpPr>
          <p:cNvPr id="6" name="Rectangle 5">
            <a:extLst>
              <a:ext uri="{FF2B5EF4-FFF2-40B4-BE49-F238E27FC236}">
                <a16:creationId xmlns:a16="http://schemas.microsoft.com/office/drawing/2014/main" id="{33D16F00-ED51-4FF0-8806-106B80FBD0AB}"/>
              </a:ext>
            </a:extLst>
          </p:cNvPr>
          <p:cNvSpPr/>
          <p:nvPr/>
        </p:nvSpPr>
        <p:spPr>
          <a:xfrm>
            <a:off x="95250" y="5399194"/>
            <a:ext cx="8534400" cy="328360"/>
          </a:xfrm>
          <a:prstGeom prst="rect">
            <a:avLst/>
          </a:prstGeom>
        </p:spPr>
        <p:txBody>
          <a:bodyPr wrap="square">
            <a:spAutoFit/>
          </a:bodyPr>
          <a:lstStyle/>
          <a:p>
            <a:pPr>
              <a:lnSpc>
                <a:spcPct val="107000"/>
              </a:lnSpc>
              <a:spcAft>
                <a:spcPts val="800"/>
              </a:spcAft>
            </a:pPr>
            <a:r>
              <a:rPr lang="en-US" sz="1500" dirty="0">
                <a:latin typeface="Calibri" panose="020F0502020204030204" pitchFamily="34" charset="0"/>
                <a:ea typeface="Calibri" panose="020F0502020204030204" pitchFamily="34" charset="0"/>
                <a:cs typeface="Times New Roman" panose="02020603050405020304" pitchFamily="18" charset="0"/>
              </a:rPr>
              <a:t>Based on Steps 1 and 2 or consideration of the risk: factors in Step 3 is the program Low risk?</a:t>
            </a:r>
          </a:p>
        </p:txBody>
      </p:sp>
      <p:sp>
        <p:nvSpPr>
          <p:cNvPr id="14" name="Rectangle 13">
            <a:extLst>
              <a:ext uri="{FF2B5EF4-FFF2-40B4-BE49-F238E27FC236}">
                <a16:creationId xmlns:a16="http://schemas.microsoft.com/office/drawing/2014/main" id="{42B1B571-6E34-4FC3-891A-74099CDD3003}"/>
              </a:ext>
            </a:extLst>
          </p:cNvPr>
          <p:cNvSpPr/>
          <p:nvPr/>
        </p:nvSpPr>
        <p:spPr>
          <a:xfrm>
            <a:off x="342900" y="1006266"/>
            <a:ext cx="1485900" cy="421654"/>
          </a:xfrm>
          <a:prstGeom prst="rect">
            <a:avLst/>
          </a:prstGeom>
        </p:spPr>
        <p:txBody>
          <a:bodyPr wrap="square">
            <a:spAutoFit/>
          </a:bodyPr>
          <a:lstStyle/>
          <a:p>
            <a:pPr>
              <a:lnSpc>
                <a:spcPct val="107000"/>
              </a:lnSpc>
              <a:spcAft>
                <a:spcPts val="800"/>
              </a:spcAft>
            </a:pPr>
            <a:r>
              <a:rPr lang="en-US" sz="2000"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STEP 3:</a:t>
            </a:r>
          </a:p>
        </p:txBody>
      </p:sp>
      <p:sp>
        <p:nvSpPr>
          <p:cNvPr id="10" name="Rectangle 9">
            <a:extLst>
              <a:ext uri="{FF2B5EF4-FFF2-40B4-BE49-F238E27FC236}">
                <a16:creationId xmlns:a16="http://schemas.microsoft.com/office/drawing/2014/main" id="{7839554B-A579-49B7-9AF3-6A3CDA562335}"/>
              </a:ext>
            </a:extLst>
          </p:cNvPr>
          <p:cNvSpPr/>
          <p:nvPr/>
        </p:nvSpPr>
        <p:spPr>
          <a:xfrm>
            <a:off x="95250" y="1526975"/>
            <a:ext cx="8753475" cy="3219599"/>
          </a:xfrm>
          <a:prstGeom prst="rect">
            <a:avLst/>
          </a:prstGeom>
        </p:spPr>
        <p:txBody>
          <a:bodyPr wrap="square">
            <a:spAutoFit/>
          </a:bodyPr>
          <a:lstStyle/>
          <a:p>
            <a:pPr algn="just">
              <a:lnSpc>
                <a:spcPct val="107000"/>
              </a:lnSpc>
              <a:spcAft>
                <a:spcPts val="800"/>
              </a:spcAft>
            </a:pPr>
            <a:r>
              <a:rPr lang="en-US" sz="1500" dirty="0">
                <a:latin typeface="Calibri" panose="020F0502020204030204" pitchFamily="34" charset="0"/>
                <a:ea typeface="Calibri" panose="020F0502020204030204" pitchFamily="34" charset="0"/>
                <a:cs typeface="Times New Roman" panose="02020603050405020304" pitchFamily="18" charset="0"/>
              </a:rPr>
              <a:t>To document the risk assessment, consider the risk factors Listed below. </a:t>
            </a:r>
            <a:r>
              <a:rPr lang="en-US" sz="1500" dirty="0">
                <a:latin typeface="Calibri" panose="020F0502020204030204" pitchFamily="34" charset="0"/>
                <a:cs typeface="Times New Roman" panose="02020603050405020304" pitchFamily="18" charset="0"/>
              </a:rPr>
              <a:t>Factors that indicate a high risk may negate factors indicating a low risk. (2 CFR § 200.SlB(c)(l))</a:t>
            </a:r>
          </a:p>
          <a:p>
            <a:pPr algn="just">
              <a:lnSpc>
                <a:spcPct val="107000"/>
              </a:lnSpc>
              <a:spcAft>
                <a:spcPts val="800"/>
              </a:spcAft>
            </a:pPr>
            <a:r>
              <a:rPr lang="en-US" sz="1500" dirty="0">
                <a:latin typeface="Calibri" panose="020F0502020204030204" pitchFamily="34" charset="0"/>
                <a:ea typeface="Calibri" panose="020F0502020204030204" pitchFamily="34" charset="0"/>
                <a:cs typeface="Times New Roman" panose="02020603050405020304" pitchFamily="18" charset="0"/>
              </a:rPr>
              <a:t>a. </a:t>
            </a:r>
            <a:r>
              <a:rPr lang="en-US" sz="1500" dirty="0">
                <a:latin typeface="Calibri" panose="020F0502020204030204" pitchFamily="34" charset="0"/>
                <a:cs typeface="Times New Roman" panose="02020603050405020304" pitchFamily="18" charset="0"/>
              </a:rPr>
              <a:t>Oversight by Federal Agencies and Pass-through Entities. Oversight exercised by federal agencies or pass-through entities may indicate risk. For example, recent monitoring or other reviews that disclosed no significant problems would Indicate Lower risk. Significant problems would Indicate higher risk. </a:t>
            </a:r>
            <a:r>
              <a:rPr lang="en-US" sz="1500" dirty="0">
                <a:latin typeface="Calibri" panose="020F0502020204030204" pitchFamily="34" charset="0"/>
                <a:ea typeface="Calibri" panose="020F0502020204030204" pitchFamily="34" charset="0"/>
                <a:cs typeface="Times New Roman" panose="02020603050405020304" pitchFamily="18" charset="0"/>
              </a:rPr>
              <a:t>[2 CFR § 200.519©(1))</a:t>
            </a:r>
          </a:p>
          <a:p>
            <a:pPr algn="just">
              <a:lnSpc>
                <a:spcPct val="107000"/>
              </a:lnSpc>
              <a:spcAft>
                <a:spcPts val="800"/>
              </a:spcAft>
            </a:pPr>
            <a:r>
              <a:rPr lang="en-US" sz="1500" dirty="0">
                <a:latin typeface="Calibri" panose="020F0502020204030204" pitchFamily="34" charset="0"/>
                <a:ea typeface="Calibri" panose="020F0502020204030204" pitchFamily="34" charset="0"/>
                <a:cs typeface="Times New Roman" panose="02020603050405020304" pitchFamily="18" charset="0"/>
              </a:rPr>
              <a:t>b. Audit Follow-up. The results of audit follow-up on prior audit finding(s). [2 CFR § 200.518(c)(1)]</a:t>
            </a:r>
          </a:p>
          <a:p>
            <a:pPr algn="just">
              <a:lnSpc>
                <a:spcPct val="107000"/>
              </a:lnSpc>
              <a:spcAft>
                <a:spcPts val="800"/>
              </a:spcAft>
            </a:pPr>
            <a:r>
              <a:rPr lang="en-US" sz="1500" dirty="0">
                <a:latin typeface="Calibri" panose="020F0502020204030204" pitchFamily="34" charset="0"/>
                <a:ea typeface="Calibri" panose="020F0502020204030204" pitchFamily="34" charset="0"/>
                <a:cs typeface="Times New Roman" panose="02020603050405020304" pitchFamily="18" charset="0"/>
              </a:rPr>
              <a:t>c. Personnel and Systems. Changes in personnel and/or systems affecting the program may increase risk. [2 CFR § 200.518(c)(l)]</a:t>
            </a:r>
          </a:p>
          <a:p>
            <a:pPr algn="just">
              <a:lnSpc>
                <a:spcPct val="107000"/>
              </a:lnSpc>
              <a:spcAft>
                <a:spcPts val="800"/>
              </a:spcAft>
            </a:pPr>
            <a:r>
              <a:rPr lang="en-US" sz="1500" dirty="0">
                <a:latin typeface="Calibri" panose="020F0502020204030204" pitchFamily="34" charset="0"/>
                <a:ea typeface="Calibri" panose="020F0502020204030204" pitchFamily="34" charset="0"/>
                <a:cs typeface="Times New Roman" panose="02020603050405020304" pitchFamily="18" charset="0"/>
              </a:rPr>
              <a:t>d. Identified as Higher-risk. Has the program been </a:t>
            </a:r>
            <a:r>
              <a:rPr lang="en-US" sz="1500" dirty="0">
                <a:latin typeface="Calibri" panose="020F0502020204030204" pitchFamily="34" charset="0"/>
                <a:cs typeface="Times New Roman" panose="02020603050405020304" pitchFamily="18" charset="0"/>
              </a:rPr>
              <a:t>identified as having a higher-risk by a federal agency (In </a:t>
            </a:r>
            <a:r>
              <a:rPr lang="en-US" sz="1500" dirty="0">
                <a:latin typeface="Calibri" panose="020F0502020204030204" pitchFamily="34" charset="0"/>
                <a:ea typeface="Calibri" panose="020F0502020204030204" pitchFamily="34" charset="0"/>
                <a:cs typeface="Times New Roman" panose="02020603050405020304" pitchFamily="18" charset="0"/>
              </a:rPr>
              <a:t>the Compliance Supplement). [2 CFR § 200.519{c)(2)]</a:t>
            </a:r>
          </a:p>
        </p:txBody>
      </p:sp>
    </p:spTree>
    <p:extLst>
      <p:ext uri="{BB962C8B-B14F-4D97-AF65-F5344CB8AC3E}">
        <p14:creationId xmlns:p14="http://schemas.microsoft.com/office/powerpoint/2010/main" val="7412917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12541"/>
            <a:ext cx="6858000" cy="775067"/>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QUESTION</a:t>
            </a:r>
          </a:p>
        </p:txBody>
      </p:sp>
      <p:sp>
        <p:nvSpPr>
          <p:cNvPr id="5" name="Slide Number Placeholder 4"/>
          <p:cNvSpPr>
            <a:spLocks noGrp="1"/>
          </p:cNvSpPr>
          <p:nvPr>
            <p:ph type="sldNum" sz="quarter" idx="12"/>
          </p:nvPr>
        </p:nvSpPr>
        <p:spPr/>
        <p:txBody>
          <a:bodyPr/>
          <a:lstStyle/>
          <a:p>
            <a:fld id="{E7A68F15-0688-42D2-881D-37901F0B610E}" type="slidenum">
              <a:rPr lang="en-US" smtClean="0"/>
              <a:pPr/>
              <a:t>79</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10" name="Rectangle 9">
            <a:extLst>
              <a:ext uri="{FF2B5EF4-FFF2-40B4-BE49-F238E27FC236}">
                <a16:creationId xmlns:a16="http://schemas.microsoft.com/office/drawing/2014/main" id="{7839554B-A579-49B7-9AF3-6A3CDA562335}"/>
              </a:ext>
            </a:extLst>
          </p:cNvPr>
          <p:cNvSpPr/>
          <p:nvPr/>
        </p:nvSpPr>
        <p:spPr>
          <a:xfrm>
            <a:off x="161925" y="1524000"/>
            <a:ext cx="8972550" cy="1754326"/>
          </a:xfrm>
          <a:prstGeom prst="rect">
            <a:avLst/>
          </a:prstGeom>
        </p:spPr>
        <p:txBody>
          <a:bodyPr wrap="square">
            <a:spAutoFit/>
          </a:bodyPr>
          <a:lstStyle/>
          <a:p>
            <a:pPr lvl="0"/>
            <a:r>
              <a:rPr lang="en-US" dirty="0"/>
              <a:t>Assessing the risk of material noncompliance should be done at which level?</a:t>
            </a:r>
          </a:p>
          <a:p>
            <a:pPr lvl="0"/>
            <a:endParaRPr lang="en-US" dirty="0"/>
          </a:p>
          <a:p>
            <a:pPr marL="342900" indent="-342900">
              <a:buAutoNum type="alphaLcPeriod"/>
              <a:tabLst>
                <a:tab pos="457200" algn="l"/>
              </a:tabLst>
            </a:pPr>
            <a:r>
              <a:rPr lang="en-US" dirty="0"/>
              <a:t>Compliance requirement. </a:t>
            </a:r>
          </a:p>
          <a:p>
            <a:pPr marL="342900" indent="-342900">
              <a:buAutoNum type="alphaLcPeriod"/>
              <a:tabLst>
                <a:tab pos="457200" algn="l"/>
              </a:tabLst>
            </a:pPr>
            <a:r>
              <a:rPr lang="en-US" dirty="0"/>
              <a:t>Financial statement. </a:t>
            </a:r>
          </a:p>
          <a:p>
            <a:pPr marL="342900" indent="-342900">
              <a:buAutoNum type="alphaLcPeriod"/>
              <a:tabLst>
                <a:tab pos="457200" algn="l"/>
              </a:tabLst>
            </a:pPr>
            <a:r>
              <a:rPr lang="en-US" dirty="0"/>
              <a:t>Entity as a whole. </a:t>
            </a:r>
          </a:p>
          <a:p>
            <a:pPr marL="342900" indent="-342900">
              <a:buAutoNum type="alphaLcPeriod"/>
              <a:tabLst>
                <a:tab pos="457200" algn="l"/>
              </a:tabLst>
            </a:pPr>
            <a:r>
              <a:rPr lang="en-US" dirty="0"/>
              <a:t>Each major program.</a:t>
            </a:r>
            <a:endParaRPr lang="en-US" sz="1600" dirty="0"/>
          </a:p>
        </p:txBody>
      </p:sp>
    </p:spTree>
    <p:extLst>
      <p:ext uri="{BB962C8B-B14F-4D97-AF65-F5344CB8AC3E}">
        <p14:creationId xmlns:p14="http://schemas.microsoft.com/office/powerpoint/2010/main" val="2374542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514599"/>
            <a:ext cx="8229600" cy="3429001"/>
          </a:xfrm>
        </p:spPr>
        <p:txBody>
          <a:bodyPr vert="horz" lIns="91440" tIns="45720" rIns="91440" bIns="45720" rtlCol="0">
            <a:normAutofit/>
          </a:bodyPr>
          <a:lstStyle/>
          <a:p>
            <a:pPr>
              <a:lnSpc>
                <a:spcPct val="90000"/>
              </a:lnSpc>
              <a:buFont typeface="Arial" pitchFamily="34" charset="0"/>
              <a:buNone/>
              <a:defRPr/>
            </a:pPr>
            <a:endParaRPr lang="en-US" u="sng" dirty="0">
              <a:ln w="18415" cmpd="sng">
                <a:solidFill>
                  <a:schemeClr val="tx2"/>
                </a:solidFill>
                <a:prstDash val="solid"/>
              </a:ln>
              <a:solidFill>
                <a:schemeClr val="tx2">
                  <a:lumMod val="60000"/>
                  <a:lumOff val="40000"/>
                </a:schemeClr>
              </a:solidFill>
              <a:latin typeface="Georgia" pitchFamily="18" charset="0"/>
            </a:endParaRPr>
          </a:p>
          <a:p>
            <a:pPr>
              <a:lnSpc>
                <a:spcPct val="90000"/>
              </a:lnSpc>
              <a:buFont typeface="Arial" pitchFamily="34" charset="0"/>
              <a:buNone/>
              <a:defRPr/>
            </a:pPr>
            <a:endParaRPr lang="en-US" u="sng" dirty="0">
              <a:ln w="18415" cmpd="sng">
                <a:solidFill>
                  <a:schemeClr val="tx2"/>
                </a:solidFill>
                <a:prstDash val="solid"/>
              </a:ln>
              <a:solidFill>
                <a:schemeClr val="tx2">
                  <a:lumMod val="60000"/>
                  <a:lumOff val="40000"/>
                </a:schemeClr>
              </a:solidFill>
              <a:latin typeface="Georgia" pitchFamily="18" charset="0"/>
            </a:endParaRPr>
          </a:p>
          <a:p>
            <a:pPr>
              <a:defRPr/>
            </a:pPr>
            <a:endParaRPr lang="en-US" u="sng" dirty="0">
              <a:ln w="18415" cmpd="sng">
                <a:solidFill>
                  <a:schemeClr val="tx2"/>
                </a:solidFill>
                <a:prstDash val="solid"/>
              </a:ln>
              <a:solidFill>
                <a:schemeClr val="tx2">
                  <a:lumMod val="60000"/>
                  <a:lumOff val="40000"/>
                </a:schemeClr>
              </a:solidFill>
              <a:latin typeface="Georgia" pitchFamily="18" charset="0"/>
            </a:endParaRPr>
          </a:p>
        </p:txBody>
      </p:sp>
      <p:sp>
        <p:nvSpPr>
          <p:cNvPr id="5" name="Slide Number Placeholder 4"/>
          <p:cNvSpPr>
            <a:spLocks noGrp="1"/>
          </p:cNvSpPr>
          <p:nvPr>
            <p:ph type="sldNum" sz="quarter" idx="12"/>
          </p:nvPr>
        </p:nvSpPr>
        <p:spPr/>
        <p:txBody>
          <a:bodyPr/>
          <a:lstStyle/>
          <a:p>
            <a:fld id="{E7A68F15-0688-42D2-881D-37901F0B610E}" type="slidenum">
              <a:rPr lang="en-US" smtClean="0"/>
              <a:pPr/>
              <a:t>8</a:t>
            </a:fld>
            <a:endParaRPr lang="en-US" dirty="0"/>
          </a:p>
        </p:txBody>
      </p:sp>
      <p:sp>
        <p:nvSpPr>
          <p:cNvPr id="6" name="Title 1">
            <a:extLst>
              <a:ext uri="{FF2B5EF4-FFF2-40B4-BE49-F238E27FC236}">
                <a16:creationId xmlns:a16="http://schemas.microsoft.com/office/drawing/2014/main" id="{EEDA8CE2-7CE4-441B-AA4B-531E4100446E}"/>
              </a:ext>
            </a:extLst>
          </p:cNvPr>
          <p:cNvSpPr>
            <a:spLocks noGrp="1"/>
          </p:cNvSpPr>
          <p:nvPr>
            <p:ph type="title"/>
          </p:nvPr>
        </p:nvSpPr>
        <p:spPr>
          <a:xfrm>
            <a:off x="457200" y="1752600"/>
            <a:ext cx="8305800" cy="1535767"/>
          </a:xfrm>
        </p:spPr>
        <p:txBody>
          <a:bodyPr vert="horz" lIns="91440" tIns="45720" rIns="91440" bIns="45720" rtlCol="0" anchor="ctr">
            <a:normAutofit/>
          </a:bodyPr>
          <a:lstStyle/>
          <a:p>
            <a:pPr algn="ctr"/>
            <a:r>
              <a:rPr lang="en-US" sz="40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1B. Uniform Guidance</a:t>
            </a:r>
          </a:p>
        </p:txBody>
      </p:sp>
    </p:spTree>
    <p:extLst>
      <p:ext uri="{BB962C8B-B14F-4D97-AF65-F5344CB8AC3E}">
        <p14:creationId xmlns:p14="http://schemas.microsoft.com/office/powerpoint/2010/main" val="42003493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12541"/>
            <a:ext cx="6858000" cy="775067"/>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3C</a:t>
            </a:r>
            <a:r>
              <a:rPr lang="en-US" sz="2800">
                <a:ln>
                  <a:solidFill>
                    <a:srgbClr val="1F497D"/>
                  </a:solidFill>
                </a:ln>
                <a:solidFill>
                  <a:srgbClr val="00CC00"/>
                </a:solidFill>
                <a:effectLst>
                  <a:outerShdw blurRad="38100" dist="38100" dir="2700000" algn="tl">
                    <a:srgbClr val="000000">
                      <a:alpha val="43137"/>
                    </a:srgbClr>
                  </a:outerShdw>
                </a:effectLst>
                <a:latin typeface="Georgia" pitchFamily="18" charset="0"/>
              </a:rPr>
              <a:t>.RISK </a:t>
            </a: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ASSESSMENT FOR TYPE B PROGRAMS</a:t>
            </a:r>
          </a:p>
        </p:txBody>
      </p:sp>
      <p:sp>
        <p:nvSpPr>
          <p:cNvPr id="5" name="Slide Number Placeholder 4"/>
          <p:cNvSpPr>
            <a:spLocks noGrp="1"/>
          </p:cNvSpPr>
          <p:nvPr>
            <p:ph type="sldNum" sz="quarter" idx="12"/>
          </p:nvPr>
        </p:nvSpPr>
        <p:spPr/>
        <p:txBody>
          <a:bodyPr/>
          <a:lstStyle/>
          <a:p>
            <a:fld id="{E7A68F15-0688-42D2-881D-37901F0B610E}" type="slidenum">
              <a:rPr lang="en-US" smtClean="0"/>
              <a:pPr/>
              <a:t>80</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10" name="Rectangle 9">
            <a:extLst>
              <a:ext uri="{FF2B5EF4-FFF2-40B4-BE49-F238E27FC236}">
                <a16:creationId xmlns:a16="http://schemas.microsoft.com/office/drawing/2014/main" id="{7839554B-A579-49B7-9AF3-6A3CDA562335}"/>
              </a:ext>
            </a:extLst>
          </p:cNvPr>
          <p:cNvSpPr/>
          <p:nvPr/>
        </p:nvSpPr>
        <p:spPr>
          <a:xfrm>
            <a:off x="152400" y="1898354"/>
            <a:ext cx="8753475" cy="4216539"/>
          </a:xfrm>
          <a:prstGeom prst="rect">
            <a:avLst/>
          </a:prstGeom>
        </p:spPr>
        <p:txBody>
          <a:bodyPr wrap="square">
            <a:spAutoFit/>
          </a:bodyPr>
          <a:lstStyle/>
          <a:p>
            <a:pPr algn="just"/>
            <a:r>
              <a:rPr lang="en-US" dirty="0"/>
              <a:t>7. Has the program has been identified as having a higher risk by a federal agency</a:t>
            </a:r>
          </a:p>
          <a:p>
            <a:pPr algn="just"/>
            <a:r>
              <a:rPr lang="en-US" dirty="0"/>
              <a:t>8. The more complex the program {eligibility, calculations, etc.), the higher the risk. [2 CFR §</a:t>
            </a:r>
          </a:p>
          <a:p>
            <a:pPr algn="just"/>
            <a:r>
              <a:rPr lang="en-US" dirty="0"/>
              <a:t>200.519(d)(1)]</a:t>
            </a:r>
          </a:p>
          <a:p>
            <a:pPr algn="just"/>
            <a:r>
              <a:rPr lang="en-US" dirty="0"/>
              <a:t>9. The greater the amount of program contracting for goods and services, the higher the risk. [2 CFR §200.519(d)(1)]</a:t>
            </a:r>
          </a:p>
          <a:p>
            <a:pPr algn="just"/>
            <a:r>
              <a:rPr lang="en-US" dirty="0"/>
              <a:t>10. The newer the program, the higher the risk. Also, significant changes In federal programs, statutes, regulations, or the terms and conditions of federal awards may increase risk. [2 CFR §200.519(d)(2)]</a:t>
            </a:r>
          </a:p>
          <a:p>
            <a:pPr algn="just"/>
            <a:r>
              <a:rPr lang="en-US" dirty="0"/>
              <a:t>11. The risk may be higher in the first and last year of a program due to the peculiarities related to start-up or close-out of program activities and staff. [2 CFR §200.519(d)(3)]</a:t>
            </a:r>
          </a:p>
          <a:p>
            <a:pPr algn="just"/>
            <a:r>
              <a:rPr lang="en-US" dirty="0"/>
              <a:t>12. The greater the amount of the award expended, the higher the risk. [2 CFR §200.519{d)(4)]</a:t>
            </a:r>
          </a:p>
          <a:p>
            <a:pPr algn="just"/>
            <a:endParaRPr lang="en-US" dirty="0"/>
          </a:p>
          <a:p>
            <a:pPr algn="just"/>
            <a:r>
              <a:rPr lang="en-US" dirty="0"/>
              <a:t>Based on consideration of the above risk factors, is the program considered high risk?</a:t>
            </a:r>
          </a:p>
          <a:p>
            <a:endParaRPr lang="en-US" sz="1600" dirty="0"/>
          </a:p>
        </p:txBody>
      </p:sp>
      <p:pic>
        <p:nvPicPr>
          <p:cNvPr id="4" name="Picture 3">
            <a:extLst>
              <a:ext uri="{FF2B5EF4-FFF2-40B4-BE49-F238E27FC236}">
                <a16:creationId xmlns:a16="http://schemas.microsoft.com/office/drawing/2014/main" id="{BAAB3D35-CD3B-44F5-8F16-35A9BB699034}"/>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629399" y="693944"/>
            <a:ext cx="1642655" cy="1095103"/>
          </a:xfrm>
          <a:prstGeom prst="rect">
            <a:avLst/>
          </a:prstGeom>
        </p:spPr>
      </p:pic>
    </p:spTree>
    <p:extLst>
      <p:ext uri="{BB962C8B-B14F-4D97-AF65-F5344CB8AC3E}">
        <p14:creationId xmlns:p14="http://schemas.microsoft.com/office/powerpoint/2010/main" val="10114213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12541"/>
            <a:ext cx="6858000" cy="775067"/>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3C</a:t>
            </a:r>
            <a:r>
              <a:rPr lang="en-US" sz="2800">
                <a:ln>
                  <a:solidFill>
                    <a:srgbClr val="1F497D"/>
                  </a:solidFill>
                </a:ln>
                <a:solidFill>
                  <a:srgbClr val="00CC00"/>
                </a:solidFill>
                <a:effectLst>
                  <a:outerShdw blurRad="38100" dist="38100" dir="2700000" algn="tl">
                    <a:srgbClr val="000000">
                      <a:alpha val="43137"/>
                    </a:srgbClr>
                  </a:outerShdw>
                </a:effectLst>
                <a:latin typeface="Georgia" pitchFamily="18" charset="0"/>
              </a:rPr>
              <a:t>.RISK </a:t>
            </a: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ASSESSMENT FOR TYPE B PROGRAMS</a:t>
            </a:r>
          </a:p>
        </p:txBody>
      </p:sp>
      <p:sp>
        <p:nvSpPr>
          <p:cNvPr id="5" name="Slide Number Placeholder 4"/>
          <p:cNvSpPr>
            <a:spLocks noGrp="1"/>
          </p:cNvSpPr>
          <p:nvPr>
            <p:ph type="sldNum" sz="quarter" idx="12"/>
          </p:nvPr>
        </p:nvSpPr>
        <p:spPr/>
        <p:txBody>
          <a:bodyPr/>
          <a:lstStyle/>
          <a:p>
            <a:fld id="{E7A68F15-0688-42D2-881D-37901F0B610E}" type="slidenum">
              <a:rPr lang="en-US" smtClean="0"/>
              <a:pPr/>
              <a:t>81</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10" name="Rectangle 9">
            <a:extLst>
              <a:ext uri="{FF2B5EF4-FFF2-40B4-BE49-F238E27FC236}">
                <a16:creationId xmlns:a16="http://schemas.microsoft.com/office/drawing/2014/main" id="{7839554B-A579-49B7-9AF3-6A3CDA562335}"/>
              </a:ext>
            </a:extLst>
          </p:cNvPr>
          <p:cNvSpPr/>
          <p:nvPr/>
        </p:nvSpPr>
        <p:spPr>
          <a:xfrm>
            <a:off x="0" y="987608"/>
            <a:ext cx="8915400" cy="5355312"/>
          </a:xfrm>
          <a:prstGeom prst="rect">
            <a:avLst/>
          </a:prstGeom>
        </p:spPr>
        <p:txBody>
          <a:bodyPr wrap="square">
            <a:spAutoFit/>
          </a:bodyPr>
          <a:lstStyle/>
          <a:p>
            <a:r>
              <a:rPr lang="en-US" sz="2000" u="sng" dirty="0">
                <a:solidFill>
                  <a:srgbClr val="7030A0"/>
                </a:solidFill>
                <a:effectLst>
                  <a:outerShdw blurRad="38100" dist="38100" dir="2700000" algn="tl">
                    <a:srgbClr val="000000">
                      <a:alpha val="43137"/>
                    </a:srgbClr>
                  </a:outerShdw>
                </a:effectLst>
              </a:rPr>
              <a:t>Determination of Low-Risk Auditee-1</a:t>
            </a:r>
          </a:p>
          <a:p>
            <a:pPr algn="just"/>
            <a:r>
              <a:rPr lang="en-US" dirty="0"/>
              <a:t>To be eligible for a reduced threshold for testing major programs, an entity must qualify as a low-risk auditee.</a:t>
            </a:r>
          </a:p>
          <a:p>
            <a:pPr algn="just"/>
            <a:endParaRPr lang="en-US" dirty="0"/>
          </a:p>
          <a:p>
            <a:pPr algn="just"/>
            <a:r>
              <a:rPr lang="en-US" u="sng" dirty="0">
                <a:solidFill>
                  <a:srgbClr val="7030A0"/>
                </a:solidFill>
                <a:effectLst>
                  <a:outerShdw blurRad="38100" dist="38100" dir="2700000" algn="tl">
                    <a:srgbClr val="000000">
                      <a:alpha val="43137"/>
                    </a:srgbClr>
                  </a:outerShdw>
                </a:effectLst>
              </a:rPr>
              <a:t>1. </a:t>
            </a:r>
            <a:r>
              <a:rPr lang="en-US" dirty="0"/>
              <a:t>In order for an entity to be considered low-risk It must meet ALL of the below criteria:</a:t>
            </a:r>
          </a:p>
          <a:p>
            <a:pPr lvl="1" algn="just"/>
            <a:r>
              <a:rPr lang="en-US" dirty="0">
                <a:highlight>
                  <a:srgbClr val="FFFF00"/>
                </a:highlight>
              </a:rPr>
              <a:t>a. </a:t>
            </a:r>
            <a:r>
              <a:rPr lang="en-US" dirty="0"/>
              <a:t>Single Audits were performed on an annual basis in accordance with the provisions of 2 CFR part 200, subpart F, including submitting the data collection form and the reporting package to the </a:t>
            </a:r>
            <a:r>
              <a:rPr lang="en-US" dirty="0" err="1"/>
              <a:t>FAC</a:t>
            </a:r>
            <a:r>
              <a:rPr lang="en-US" dirty="0"/>
              <a:t> by the due date. (An entity that has biennial audits does not qualify as a Low-risk auditee.) [2 CFR § 200.520(a)]</a:t>
            </a:r>
          </a:p>
          <a:p>
            <a:pPr lvl="1" algn="just"/>
            <a:r>
              <a:rPr lang="en-US" dirty="0">
                <a:highlight>
                  <a:srgbClr val="FFFF00"/>
                </a:highlight>
              </a:rPr>
              <a:t>b.</a:t>
            </a:r>
            <a:r>
              <a:rPr lang="en-US" dirty="0"/>
              <a:t> The auditor's opinion on whether the financial statements were prepared in accordance with accrual basis, or a basis of accounting required by state law, and the auditor’s in-relation-to opinion on the schedule of expenditures of federal awards were unmodified. [2 CFR §</a:t>
            </a:r>
          </a:p>
          <a:p>
            <a:pPr lvl="1" algn="just"/>
            <a:r>
              <a:rPr lang="en-US" dirty="0"/>
              <a:t>200.520(b)]</a:t>
            </a:r>
          </a:p>
          <a:p>
            <a:pPr lvl="1" algn="just"/>
            <a:r>
              <a:rPr lang="en-US" dirty="0">
                <a:highlight>
                  <a:srgbClr val="FFFF00"/>
                </a:highlight>
              </a:rPr>
              <a:t>c.</a:t>
            </a:r>
            <a:r>
              <a:rPr lang="en-US" dirty="0"/>
              <a:t> The auditor's Yellow Book report on internal control did not identify any deficiencies in internal control over financial reporting as material weaknesses. [2 CFR § 200.520(c)]</a:t>
            </a:r>
          </a:p>
          <a:p>
            <a:pPr lvl="1" algn="just"/>
            <a:r>
              <a:rPr lang="en-US" dirty="0"/>
              <a:t>d. The auditor did not report a substantial doubt about the entity's ability to continue as a going concern. [2 CFR § 200.520(d)]</a:t>
            </a:r>
          </a:p>
          <a:p>
            <a:endParaRPr lang="en-US" sz="1600" dirty="0"/>
          </a:p>
        </p:txBody>
      </p:sp>
    </p:spTree>
    <p:extLst>
      <p:ext uri="{BB962C8B-B14F-4D97-AF65-F5344CB8AC3E}">
        <p14:creationId xmlns:p14="http://schemas.microsoft.com/office/powerpoint/2010/main" val="35808687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12541"/>
            <a:ext cx="6858000" cy="775067"/>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3C</a:t>
            </a:r>
            <a:r>
              <a:rPr lang="en-US" sz="2800">
                <a:ln>
                  <a:solidFill>
                    <a:srgbClr val="1F497D"/>
                  </a:solidFill>
                </a:ln>
                <a:solidFill>
                  <a:srgbClr val="00CC00"/>
                </a:solidFill>
                <a:effectLst>
                  <a:outerShdw blurRad="38100" dist="38100" dir="2700000" algn="tl">
                    <a:srgbClr val="000000">
                      <a:alpha val="43137"/>
                    </a:srgbClr>
                  </a:outerShdw>
                </a:effectLst>
                <a:latin typeface="Georgia" pitchFamily="18" charset="0"/>
              </a:rPr>
              <a:t>. RISK </a:t>
            </a: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ASSESSMENT FOR TYPE B PROGRAMS</a:t>
            </a:r>
          </a:p>
        </p:txBody>
      </p:sp>
      <p:sp>
        <p:nvSpPr>
          <p:cNvPr id="5" name="Slide Number Placeholder 4"/>
          <p:cNvSpPr>
            <a:spLocks noGrp="1"/>
          </p:cNvSpPr>
          <p:nvPr>
            <p:ph type="sldNum" sz="quarter" idx="12"/>
          </p:nvPr>
        </p:nvSpPr>
        <p:spPr/>
        <p:txBody>
          <a:bodyPr/>
          <a:lstStyle/>
          <a:p>
            <a:fld id="{E7A68F15-0688-42D2-881D-37901F0B610E}" type="slidenum">
              <a:rPr lang="en-US" smtClean="0"/>
              <a:pPr/>
              <a:t>82</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10" name="Rectangle 9">
            <a:extLst>
              <a:ext uri="{FF2B5EF4-FFF2-40B4-BE49-F238E27FC236}">
                <a16:creationId xmlns:a16="http://schemas.microsoft.com/office/drawing/2014/main" id="{7839554B-A579-49B7-9AF3-6A3CDA562335}"/>
              </a:ext>
            </a:extLst>
          </p:cNvPr>
          <p:cNvSpPr/>
          <p:nvPr/>
        </p:nvSpPr>
        <p:spPr>
          <a:xfrm>
            <a:off x="95250" y="1526975"/>
            <a:ext cx="8820150" cy="4001095"/>
          </a:xfrm>
          <a:prstGeom prst="rect">
            <a:avLst/>
          </a:prstGeom>
        </p:spPr>
        <p:txBody>
          <a:bodyPr wrap="square">
            <a:spAutoFit/>
          </a:bodyPr>
          <a:lstStyle/>
          <a:p>
            <a:r>
              <a:rPr lang="en-US" sz="2000" u="sng" dirty="0">
                <a:solidFill>
                  <a:srgbClr val="7030A0"/>
                </a:solidFill>
                <a:effectLst>
                  <a:outerShdw blurRad="38100" dist="38100" dir="2700000" algn="tl">
                    <a:srgbClr val="000000">
                      <a:alpha val="43137"/>
                    </a:srgbClr>
                  </a:outerShdw>
                </a:effectLst>
              </a:rPr>
              <a:t>Determination of Low-Risk Auditee-2</a:t>
            </a:r>
          </a:p>
          <a:p>
            <a:endParaRPr lang="en-US" sz="2000" u="sng" dirty="0">
              <a:solidFill>
                <a:srgbClr val="7030A0"/>
              </a:solidFill>
              <a:effectLst>
                <a:outerShdw blurRad="38100" dist="38100" dir="2700000" algn="tl">
                  <a:srgbClr val="000000">
                    <a:alpha val="43137"/>
                  </a:srgbClr>
                </a:outerShdw>
              </a:effectLst>
            </a:endParaRPr>
          </a:p>
          <a:p>
            <a:pPr lvl="1"/>
            <a:r>
              <a:rPr lang="en-US" dirty="0">
                <a:highlight>
                  <a:srgbClr val="FFFF00"/>
                </a:highlight>
              </a:rPr>
              <a:t>e.</a:t>
            </a:r>
            <a:r>
              <a:rPr lang="en-US" dirty="0"/>
              <a:t> None of the federal programs had audit findings from any of the following in either of the</a:t>
            </a:r>
          </a:p>
          <a:p>
            <a:pPr lvl="1"/>
            <a:r>
              <a:rPr lang="en-US" dirty="0"/>
              <a:t>preceding two audit periods in which they were classified as Type A programs: [2 CFR §</a:t>
            </a:r>
          </a:p>
          <a:p>
            <a:pPr lvl="1"/>
            <a:r>
              <a:rPr lang="en-US" dirty="0"/>
              <a:t>200.520(e)] (If there were no Type A programs in either year, these questions are N/A and do not need to be answered for Type B programs.)</a:t>
            </a:r>
          </a:p>
          <a:p>
            <a:pPr lvl="2"/>
            <a:r>
              <a:rPr lang="en-US" dirty="0"/>
              <a:t>1. Internal control deficiencies that were identified as material weaknesses in the</a:t>
            </a:r>
          </a:p>
          <a:p>
            <a:pPr lvl="2"/>
            <a:r>
              <a:rPr lang="en-US" dirty="0"/>
              <a:t>auditor's report on internal control for major programs.</a:t>
            </a:r>
          </a:p>
          <a:p>
            <a:pPr lvl="2"/>
            <a:r>
              <a:rPr lang="en-US" dirty="0"/>
              <a:t>2. A modified opinion on a major program.</a:t>
            </a:r>
          </a:p>
          <a:p>
            <a:pPr lvl="2"/>
            <a:r>
              <a:rPr lang="en-US" dirty="0"/>
              <a:t>3. Known or likely questioned costs that exceeded 5% of the total federal awards</a:t>
            </a:r>
          </a:p>
          <a:p>
            <a:pPr lvl="2"/>
            <a:r>
              <a:rPr lang="en-US" dirty="0"/>
              <a:t>expended for a Type A program during the audit period.</a:t>
            </a:r>
          </a:p>
          <a:p>
            <a:r>
              <a:rPr lang="en-US" u="sng" dirty="0">
                <a:solidFill>
                  <a:srgbClr val="7030A0"/>
                </a:solidFill>
                <a:effectLst>
                  <a:outerShdw blurRad="38100" dist="38100" dir="2700000" algn="tl">
                    <a:srgbClr val="000000">
                      <a:alpha val="43137"/>
                    </a:srgbClr>
                  </a:outerShdw>
                </a:effectLst>
              </a:rPr>
              <a:t>2.</a:t>
            </a:r>
            <a:r>
              <a:rPr lang="en-US" dirty="0"/>
              <a:t> If any of the above criteria are not met the auditee IS NOT a low-risk auditee.</a:t>
            </a:r>
          </a:p>
          <a:p>
            <a:endParaRPr lang="en-US" sz="1600" dirty="0"/>
          </a:p>
        </p:txBody>
      </p:sp>
    </p:spTree>
    <p:extLst>
      <p:ext uri="{BB962C8B-B14F-4D97-AF65-F5344CB8AC3E}">
        <p14:creationId xmlns:p14="http://schemas.microsoft.com/office/powerpoint/2010/main" val="42612493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12541"/>
            <a:ext cx="6858000" cy="775067"/>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3C</a:t>
            </a:r>
            <a:r>
              <a:rPr lang="en-US" sz="2800">
                <a:ln>
                  <a:solidFill>
                    <a:srgbClr val="1F497D"/>
                  </a:solidFill>
                </a:ln>
                <a:solidFill>
                  <a:srgbClr val="00CC00"/>
                </a:solidFill>
                <a:effectLst>
                  <a:outerShdw blurRad="38100" dist="38100" dir="2700000" algn="tl">
                    <a:srgbClr val="000000">
                      <a:alpha val="43137"/>
                    </a:srgbClr>
                  </a:outerShdw>
                </a:effectLst>
                <a:latin typeface="Georgia" pitchFamily="18" charset="0"/>
              </a:rPr>
              <a:t>. RISK </a:t>
            </a: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ASSESSMENT FOR TYPE B PROGRAMS</a:t>
            </a:r>
          </a:p>
        </p:txBody>
      </p:sp>
      <p:sp>
        <p:nvSpPr>
          <p:cNvPr id="5" name="Slide Number Placeholder 4"/>
          <p:cNvSpPr>
            <a:spLocks noGrp="1"/>
          </p:cNvSpPr>
          <p:nvPr>
            <p:ph type="sldNum" sz="quarter" idx="12"/>
          </p:nvPr>
        </p:nvSpPr>
        <p:spPr/>
        <p:txBody>
          <a:bodyPr/>
          <a:lstStyle/>
          <a:p>
            <a:fld id="{E7A68F15-0688-42D2-881D-37901F0B610E}" type="slidenum">
              <a:rPr lang="en-US" smtClean="0"/>
              <a:pPr/>
              <a:t>83</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10" name="Rectangle 9">
            <a:extLst>
              <a:ext uri="{FF2B5EF4-FFF2-40B4-BE49-F238E27FC236}">
                <a16:creationId xmlns:a16="http://schemas.microsoft.com/office/drawing/2014/main" id="{7839554B-A579-49B7-9AF3-6A3CDA562335}"/>
              </a:ext>
            </a:extLst>
          </p:cNvPr>
          <p:cNvSpPr/>
          <p:nvPr/>
        </p:nvSpPr>
        <p:spPr>
          <a:xfrm>
            <a:off x="95250" y="1526975"/>
            <a:ext cx="8820150" cy="5262979"/>
          </a:xfrm>
          <a:prstGeom prst="rect">
            <a:avLst/>
          </a:prstGeom>
        </p:spPr>
        <p:txBody>
          <a:bodyPr wrap="square">
            <a:spAutoFit/>
          </a:bodyPr>
          <a:lstStyle/>
          <a:p>
            <a:pPr algn="just"/>
            <a:r>
              <a:rPr lang="en-US" sz="1600" u="sng" dirty="0">
                <a:solidFill>
                  <a:srgbClr val="7030A0"/>
                </a:solidFill>
                <a:effectLst>
                  <a:outerShdw blurRad="38100" dist="38100" dir="2700000" algn="tl">
                    <a:srgbClr val="000000">
                      <a:alpha val="43137"/>
                    </a:srgbClr>
                  </a:outerShdw>
                </a:effectLst>
              </a:rPr>
              <a:t>Test of Controls and Compliance Tests</a:t>
            </a:r>
          </a:p>
          <a:p>
            <a:pPr algn="just"/>
            <a:r>
              <a:rPr lang="en-US" sz="1600" dirty="0"/>
              <a:t>For all the programs designated as major under the previous rules, the auditor must test controls and compliance.</a:t>
            </a:r>
          </a:p>
          <a:p>
            <a:pPr algn="just"/>
            <a:endParaRPr lang="en-US" sz="1600" dirty="0"/>
          </a:p>
          <a:p>
            <a:pPr algn="just"/>
            <a:r>
              <a:rPr lang="en-US" sz="1600" dirty="0"/>
              <a:t>The auditor should plan the audit of major programs to obtain a low control risk. If the auditor can obtain a low control risk, then controls must be tested. If the auditor cannot obtain a low control risk, then the controls should not be tested, and the auditor should report a control deficiency.</a:t>
            </a:r>
          </a:p>
          <a:p>
            <a:pPr algn="just"/>
            <a:endParaRPr lang="en-US" sz="1600" u="sng" dirty="0">
              <a:solidFill>
                <a:srgbClr val="7030A0"/>
              </a:solidFill>
              <a:effectLst>
                <a:outerShdw blurRad="38100" dist="38100" dir="2700000" algn="tl">
                  <a:srgbClr val="000000">
                    <a:alpha val="43137"/>
                  </a:srgbClr>
                </a:outerShdw>
              </a:effectLst>
            </a:endParaRPr>
          </a:p>
          <a:p>
            <a:pPr algn="just"/>
            <a:r>
              <a:rPr lang="en-US" sz="1600" u="sng" dirty="0">
                <a:solidFill>
                  <a:srgbClr val="7030A0"/>
                </a:solidFill>
                <a:effectLst>
                  <a:outerShdw blurRad="38100" dist="38100" dir="2700000" algn="tl">
                    <a:srgbClr val="000000">
                      <a:alpha val="43137"/>
                    </a:srgbClr>
                  </a:outerShdw>
                </a:effectLst>
              </a:rPr>
              <a:t>Major Programs</a:t>
            </a:r>
          </a:p>
          <a:p>
            <a:pPr algn="just"/>
            <a:r>
              <a:rPr lang="en-US" sz="1600" dirty="0"/>
              <a:t>Once the major programs have been determined, the auditor should take certain steps for each major program:</a:t>
            </a:r>
          </a:p>
          <a:p>
            <a:pPr algn="just"/>
            <a:r>
              <a:rPr lang="en-US" sz="1600" dirty="0"/>
              <a:t>• Obtain and read a Copy of all applicable agreements and contracts.</a:t>
            </a:r>
          </a:p>
          <a:p>
            <a:pPr algn="just"/>
            <a:r>
              <a:rPr lang="en-US" sz="1600" dirty="0"/>
              <a:t>• Obtain and read performance measures and reports.</a:t>
            </a:r>
            <a:endParaRPr lang="en-US" sz="1600" dirty="0">
              <a:highlight>
                <a:srgbClr val="FFFF00"/>
              </a:highlight>
            </a:endParaRPr>
          </a:p>
          <a:p>
            <a:pPr algn="just"/>
            <a:r>
              <a:rPr lang="en-US" sz="1600" dirty="0"/>
              <a:t>• Read the information in Part 4 of the compliance requirement for the program.</a:t>
            </a:r>
          </a:p>
          <a:p>
            <a:pPr algn="just"/>
            <a:r>
              <a:rPr lang="en-US" sz="1600" dirty="0"/>
              <a:t>• Obtain and read the </a:t>
            </a:r>
            <a:r>
              <a:rPr lang="en-US" sz="1600" dirty="0" err="1"/>
              <a:t>CFDA</a:t>
            </a:r>
            <a:r>
              <a:rPr lang="en-US" sz="1600" dirty="0"/>
              <a:t> for the program.</a:t>
            </a:r>
          </a:p>
          <a:p>
            <a:pPr algn="just"/>
            <a:r>
              <a:rPr lang="en-US" sz="1600" dirty="0"/>
              <a:t>• Obtain and review all drawdown requests.</a:t>
            </a:r>
            <a:endParaRPr lang="en-US" sz="1600" dirty="0">
              <a:highlight>
                <a:srgbClr val="FFFF00"/>
              </a:highlight>
            </a:endParaRPr>
          </a:p>
          <a:p>
            <a:pPr algn="just"/>
            <a:r>
              <a:rPr lang="en-US" sz="1600" dirty="0"/>
              <a:t>• Contact the office of a Regional Inspector General (RIG), with the client's permission, to determine whether or not the Compliance Supplement Is up-to-date and If there Is anything else that should be known prior to starting the audit. </a:t>
            </a:r>
            <a:endParaRPr lang="en-US" sz="1600" dirty="0">
              <a:highlight>
                <a:srgbClr val="FFFF00"/>
              </a:highlight>
            </a:endParaRPr>
          </a:p>
          <a:p>
            <a:pPr algn="just"/>
            <a:endParaRPr lang="en-US" sz="1600" dirty="0"/>
          </a:p>
          <a:p>
            <a:endParaRPr lang="en-US" sz="1600" dirty="0"/>
          </a:p>
        </p:txBody>
      </p:sp>
    </p:spTree>
    <p:extLst>
      <p:ext uri="{BB962C8B-B14F-4D97-AF65-F5344CB8AC3E}">
        <p14:creationId xmlns:p14="http://schemas.microsoft.com/office/powerpoint/2010/main" val="37951209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12541"/>
            <a:ext cx="6858000" cy="775067"/>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3C</a:t>
            </a:r>
            <a:r>
              <a:rPr lang="en-US" sz="2800">
                <a:ln>
                  <a:solidFill>
                    <a:srgbClr val="1F497D"/>
                  </a:solidFill>
                </a:ln>
                <a:solidFill>
                  <a:srgbClr val="00CC00"/>
                </a:solidFill>
                <a:effectLst>
                  <a:outerShdw blurRad="38100" dist="38100" dir="2700000" algn="tl">
                    <a:srgbClr val="000000">
                      <a:alpha val="43137"/>
                    </a:srgbClr>
                  </a:outerShdw>
                </a:effectLst>
                <a:latin typeface="Georgia" pitchFamily="18" charset="0"/>
              </a:rPr>
              <a:t>. RISK </a:t>
            </a: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ASSESSMENT FOR TYPE B PROGRAMS</a:t>
            </a:r>
          </a:p>
        </p:txBody>
      </p:sp>
      <p:sp>
        <p:nvSpPr>
          <p:cNvPr id="5" name="Slide Number Placeholder 4"/>
          <p:cNvSpPr>
            <a:spLocks noGrp="1"/>
          </p:cNvSpPr>
          <p:nvPr>
            <p:ph type="sldNum" sz="quarter" idx="12"/>
          </p:nvPr>
        </p:nvSpPr>
        <p:spPr/>
        <p:txBody>
          <a:bodyPr/>
          <a:lstStyle/>
          <a:p>
            <a:fld id="{E7A68F15-0688-42D2-881D-37901F0B610E}" type="slidenum">
              <a:rPr lang="en-US" smtClean="0"/>
              <a:pPr/>
              <a:t>84</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10" name="Rectangle 9">
            <a:extLst>
              <a:ext uri="{FF2B5EF4-FFF2-40B4-BE49-F238E27FC236}">
                <a16:creationId xmlns:a16="http://schemas.microsoft.com/office/drawing/2014/main" id="{7839554B-A579-49B7-9AF3-6A3CDA562335}"/>
              </a:ext>
            </a:extLst>
          </p:cNvPr>
          <p:cNvSpPr/>
          <p:nvPr/>
        </p:nvSpPr>
        <p:spPr>
          <a:xfrm>
            <a:off x="95250" y="1526975"/>
            <a:ext cx="8820150" cy="3077766"/>
          </a:xfrm>
          <a:prstGeom prst="rect">
            <a:avLst/>
          </a:prstGeom>
        </p:spPr>
        <p:txBody>
          <a:bodyPr wrap="square">
            <a:spAutoFit/>
          </a:bodyPr>
          <a:lstStyle/>
          <a:p>
            <a:r>
              <a:rPr lang="en-US" b="1" dirty="0"/>
              <a:t>True or False:</a:t>
            </a:r>
            <a:endParaRPr lang="en-US" dirty="0"/>
          </a:p>
          <a:p>
            <a:pPr algn="just"/>
            <a:r>
              <a:rPr lang="en-US" dirty="0"/>
              <a:t>When determining the major program compliance requirements to test in a single audit, the Office of Management and Budget (OMB) </a:t>
            </a:r>
            <a:r>
              <a:rPr lang="en-US" i="1" dirty="0">
                <a:hlinkClick r:id="rId5"/>
              </a:rPr>
              <a:t>Compliance Supplement</a:t>
            </a:r>
            <a:r>
              <a:rPr lang="en-US" dirty="0"/>
              <a:t> identifies the Procurement type of compliance requirement as applying to XYZ major program. </a:t>
            </a:r>
          </a:p>
          <a:p>
            <a:pPr algn="just"/>
            <a:endParaRPr lang="en-US" dirty="0"/>
          </a:p>
          <a:p>
            <a:pPr algn="just"/>
            <a:r>
              <a:rPr lang="en-US" dirty="0"/>
              <a:t>If an auditor states only that Procurement is “N/A” for XYZ major program in the audit documentation, would that be considered adequate documentation to support the auditor’s conclusion that Procurement for XYZ major program is not direct and material for a particular client?</a:t>
            </a:r>
          </a:p>
          <a:p>
            <a:pPr algn="just"/>
            <a:endParaRPr lang="en-US" sz="1600" dirty="0"/>
          </a:p>
          <a:p>
            <a:endParaRPr lang="en-US" sz="1600" dirty="0"/>
          </a:p>
        </p:txBody>
      </p:sp>
    </p:spTree>
    <p:extLst>
      <p:ext uri="{BB962C8B-B14F-4D97-AF65-F5344CB8AC3E}">
        <p14:creationId xmlns:p14="http://schemas.microsoft.com/office/powerpoint/2010/main" val="36604584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12541"/>
            <a:ext cx="6858000" cy="775067"/>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3D</a:t>
            </a:r>
            <a:r>
              <a:rPr lang="en-US" sz="2800">
                <a:ln>
                  <a:solidFill>
                    <a:srgbClr val="1F497D"/>
                  </a:solidFill>
                </a:ln>
                <a:solidFill>
                  <a:srgbClr val="00CC00"/>
                </a:solidFill>
                <a:effectLst>
                  <a:outerShdw blurRad="38100" dist="38100" dir="2700000" algn="tl">
                    <a:srgbClr val="000000">
                      <a:alpha val="43137"/>
                    </a:srgbClr>
                  </a:outerShdw>
                </a:effectLst>
                <a:latin typeface="Georgia" pitchFamily="18" charset="0"/>
              </a:rPr>
              <a:t>. MATERIALITY </a:t>
            </a: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FOR MAJOR PROGRAMS</a:t>
            </a:r>
          </a:p>
        </p:txBody>
      </p:sp>
      <p:sp>
        <p:nvSpPr>
          <p:cNvPr id="5" name="Slide Number Placeholder 4"/>
          <p:cNvSpPr>
            <a:spLocks noGrp="1"/>
          </p:cNvSpPr>
          <p:nvPr>
            <p:ph type="sldNum" sz="quarter" idx="12"/>
          </p:nvPr>
        </p:nvSpPr>
        <p:spPr/>
        <p:txBody>
          <a:bodyPr/>
          <a:lstStyle/>
          <a:p>
            <a:fld id="{E7A68F15-0688-42D2-881D-37901F0B610E}" type="slidenum">
              <a:rPr lang="en-US" smtClean="0"/>
              <a:pPr/>
              <a:t>85</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10" name="Rectangle 9">
            <a:extLst>
              <a:ext uri="{FF2B5EF4-FFF2-40B4-BE49-F238E27FC236}">
                <a16:creationId xmlns:a16="http://schemas.microsoft.com/office/drawing/2014/main" id="{7839554B-A579-49B7-9AF3-6A3CDA562335}"/>
              </a:ext>
            </a:extLst>
          </p:cNvPr>
          <p:cNvSpPr/>
          <p:nvPr/>
        </p:nvSpPr>
        <p:spPr>
          <a:xfrm>
            <a:off x="76200" y="987608"/>
            <a:ext cx="8820150" cy="1446550"/>
          </a:xfrm>
          <a:prstGeom prst="rect">
            <a:avLst/>
          </a:prstGeom>
        </p:spPr>
        <p:txBody>
          <a:bodyPr wrap="square">
            <a:spAutoFit/>
          </a:bodyPr>
          <a:lstStyle/>
          <a:p>
            <a:r>
              <a:rPr lang="en-US" dirty="0"/>
              <a:t>Once the major programs have been determined, each must be audited and an opinion must be given on each. Therefore, materiality must be determined for each major program.</a:t>
            </a:r>
          </a:p>
          <a:p>
            <a:r>
              <a:rPr lang="en-US" dirty="0"/>
              <a:t>It generally is acceptable to most people, including the </a:t>
            </a:r>
            <a:r>
              <a:rPr lang="en-US" dirty="0" err="1"/>
              <a:t>IGs</a:t>
            </a:r>
            <a:r>
              <a:rPr lang="en-US" dirty="0"/>
              <a:t>, to use 5% of the major programs'</a:t>
            </a:r>
          </a:p>
          <a:p>
            <a:r>
              <a:rPr lang="en-US" dirty="0"/>
              <a:t>expenditures as materiality. Materiality must be documented for each major program.</a:t>
            </a:r>
          </a:p>
          <a:p>
            <a:endParaRPr lang="en-US" sz="1600" dirty="0"/>
          </a:p>
        </p:txBody>
      </p:sp>
      <p:pic>
        <p:nvPicPr>
          <p:cNvPr id="4" name="Picture 3">
            <a:extLst>
              <a:ext uri="{FF2B5EF4-FFF2-40B4-BE49-F238E27FC236}">
                <a16:creationId xmlns:a16="http://schemas.microsoft.com/office/drawing/2014/main" id="{37E79E55-F688-42DB-997B-D8128C45EAC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019800" y="2895600"/>
            <a:ext cx="2362200" cy="1771650"/>
          </a:xfrm>
          <a:prstGeom prst="rect">
            <a:avLst/>
          </a:prstGeom>
        </p:spPr>
      </p:pic>
      <p:sp>
        <p:nvSpPr>
          <p:cNvPr id="3" name="Rectangle 2">
            <a:extLst>
              <a:ext uri="{FF2B5EF4-FFF2-40B4-BE49-F238E27FC236}">
                <a16:creationId xmlns:a16="http://schemas.microsoft.com/office/drawing/2014/main" id="{DC0564EF-FE80-4F86-9870-914F21218C02}"/>
              </a:ext>
            </a:extLst>
          </p:cNvPr>
          <p:cNvSpPr/>
          <p:nvPr/>
        </p:nvSpPr>
        <p:spPr>
          <a:xfrm>
            <a:off x="152400" y="2209800"/>
            <a:ext cx="6400800" cy="3979294"/>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Example</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Three major programs have been identified:</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Program 1 with total expenditures of $1.5 million</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Program 2 with total expenditures of $1 million</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Program 3 with total expenditures of $500,000</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Then materiality would be as follows:</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Program 1: $75,000</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Program 2: $50,000</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Program 3: $25,000</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This will be used in computing sample sizes for compliance testing.</a:t>
            </a:r>
          </a:p>
        </p:txBody>
      </p:sp>
    </p:spTree>
    <p:extLst>
      <p:ext uri="{BB962C8B-B14F-4D97-AF65-F5344CB8AC3E}">
        <p14:creationId xmlns:p14="http://schemas.microsoft.com/office/powerpoint/2010/main" val="5898770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25083"/>
            <a:ext cx="6858000" cy="794117"/>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Section</a:t>
            </a:r>
            <a:r>
              <a:rPr lang="en-US" dirty="0"/>
              <a:t> </a:t>
            </a: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200.519 Criteria for Federal Program Risk</a:t>
            </a:r>
            <a:br>
              <a:rPr lang="en-US" dirty="0"/>
            </a:br>
            <a:endPar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endParaRPr>
          </a:p>
        </p:txBody>
      </p:sp>
      <p:sp>
        <p:nvSpPr>
          <p:cNvPr id="5" name="Slide Number Placeholder 4"/>
          <p:cNvSpPr>
            <a:spLocks noGrp="1"/>
          </p:cNvSpPr>
          <p:nvPr>
            <p:ph type="sldNum" sz="quarter" idx="12"/>
          </p:nvPr>
        </p:nvSpPr>
        <p:spPr/>
        <p:txBody>
          <a:bodyPr/>
          <a:lstStyle/>
          <a:p>
            <a:fld id="{E7A68F15-0688-42D2-881D-37901F0B610E}" type="slidenum">
              <a:rPr lang="en-US" smtClean="0"/>
              <a:pPr/>
              <a:t>86</a:t>
            </a:fld>
            <a:endParaRPr lang="en-US" dirty="0"/>
          </a:p>
        </p:txBody>
      </p:sp>
      <p:sp>
        <p:nvSpPr>
          <p:cNvPr id="7" name="Rectangle 6">
            <a:extLst>
              <a:ext uri="{FF2B5EF4-FFF2-40B4-BE49-F238E27FC236}">
                <a16:creationId xmlns:a16="http://schemas.microsoft.com/office/drawing/2014/main" id="{6D251816-C411-4F2A-96DE-603B3D92FE54}"/>
              </a:ext>
            </a:extLst>
          </p:cNvPr>
          <p:cNvSpPr/>
          <p:nvPr/>
        </p:nvSpPr>
        <p:spPr>
          <a:xfrm>
            <a:off x="152400" y="1219200"/>
            <a:ext cx="8763000" cy="787652"/>
          </a:xfrm>
          <a:prstGeom prst="rect">
            <a:avLst/>
          </a:prstGeom>
        </p:spPr>
        <p:txBody>
          <a:bodyPr wrap="square">
            <a:spAutoFit/>
          </a:bodyPr>
          <a:lstStyle/>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4" name="Rectangle 3">
            <a:extLst>
              <a:ext uri="{FF2B5EF4-FFF2-40B4-BE49-F238E27FC236}">
                <a16:creationId xmlns:a16="http://schemas.microsoft.com/office/drawing/2014/main" id="{C8E49525-0170-42F8-B06D-C0378EB06347}"/>
              </a:ext>
            </a:extLst>
          </p:cNvPr>
          <p:cNvSpPr/>
          <p:nvPr/>
        </p:nvSpPr>
        <p:spPr>
          <a:xfrm>
            <a:off x="228600" y="1261036"/>
            <a:ext cx="8915400" cy="4913012"/>
          </a:xfrm>
          <a:prstGeom prst="rect">
            <a:avLst/>
          </a:prstGeom>
        </p:spPr>
        <p:txBody>
          <a:bodyPr wrap="square">
            <a:spAutoFit/>
          </a:bodyPr>
          <a:lstStyle/>
          <a:p>
            <a:pPr algn="just"/>
            <a:r>
              <a:rPr lang="en-US" sz="1400" dirty="0"/>
              <a:t>The auditor's determination should be based on an overall evaluation of the risk of noncompliance</a:t>
            </a:r>
          </a:p>
          <a:p>
            <a:pPr algn="just"/>
            <a:r>
              <a:rPr lang="en-US" sz="1400" dirty="0"/>
              <a:t>occurring that could be material to the Federal program. The auditor must consider criteria to identify risk in Federal programs. Also, as part of the risk analysis, the auditor may wish to discuss a particular Federal program with auditee.</a:t>
            </a:r>
          </a:p>
          <a:p>
            <a:pPr algn="just"/>
            <a:endParaRPr lang="en-US" sz="1400" dirty="0">
              <a:highlight>
                <a:srgbClr val="FFFF00"/>
              </a:highlight>
            </a:endParaRPr>
          </a:p>
          <a:p>
            <a:pPr algn="just"/>
            <a:r>
              <a:rPr lang="en-US" sz="1400" u="sng" dirty="0">
                <a:solidFill>
                  <a:srgbClr val="7030A0"/>
                </a:solidFill>
                <a:effectLst>
                  <a:outerShdw blurRad="38100" dist="38100" dir="2700000" algn="tl">
                    <a:srgbClr val="000000">
                      <a:alpha val="43137"/>
                    </a:srgbClr>
                  </a:outerShdw>
                </a:effectLst>
              </a:rPr>
              <a:t>Current and prior audit experience</a:t>
            </a:r>
          </a:p>
          <a:p>
            <a:pPr algn="just"/>
            <a:r>
              <a:rPr lang="en-US" sz="1400" dirty="0"/>
              <a:t>Weaknesses in internal control over Federal programs would indicate higher risk. Consideration should be given to the control environment over Federal programs and such factors as the expectation of management's adherence to Federal statutes, regulations, and the terms and conditions of Federal awards and the competence and experience of personnel who administer the Federal programs.</a:t>
            </a:r>
          </a:p>
          <a:p>
            <a:pPr algn="just"/>
            <a:endParaRPr lang="en-US" sz="1400" dirty="0"/>
          </a:p>
          <a:p>
            <a:pPr algn="just"/>
            <a:r>
              <a:rPr lang="en-US" sz="1400" dirty="0"/>
              <a:t>• A Federal program administered under multiple internal control structures may have higher risk. When assessing risk in a large Single Audit, the auditor must consider whether weaknesses are isolated in a single operating unit (e.g., one college campus) or pervasive throughout the entity.</a:t>
            </a:r>
          </a:p>
          <a:p>
            <a:pPr algn="just"/>
            <a:r>
              <a:rPr lang="en-US" sz="1400" dirty="0"/>
              <a:t>• When significant parts of a Federal program are passed through to subrecipients, a weak system for monitoring subrecipients would indicate higher risk.</a:t>
            </a:r>
          </a:p>
          <a:p>
            <a:pPr algn="just"/>
            <a:endParaRPr lang="en-US" sz="1400" dirty="0"/>
          </a:p>
          <a:p>
            <a:pPr algn="just"/>
            <a:r>
              <a:rPr lang="en-US" sz="1400" dirty="0"/>
              <a:t>Prior audit findings would indicate higher risk, particularly when the situations identified in the</a:t>
            </a:r>
          </a:p>
          <a:p>
            <a:pPr algn="just"/>
            <a:r>
              <a:rPr lang="en-US" sz="1400" dirty="0"/>
              <a:t>audit findings could have a significant impact on a Federal program or have not been corrected.</a:t>
            </a:r>
          </a:p>
          <a:p>
            <a:pPr algn="just"/>
            <a:endParaRPr lang="en-US" sz="1400" dirty="0"/>
          </a:p>
          <a:p>
            <a:pPr algn="just"/>
            <a:r>
              <a:rPr lang="en-US" sz="1400" dirty="0"/>
              <a:t>Federal programs not recently audited as major programs may be of higher risk than Federal</a:t>
            </a:r>
          </a:p>
          <a:p>
            <a:pPr algn="just"/>
            <a:r>
              <a:rPr lang="en-US" sz="1400" dirty="0"/>
              <a:t>programs recently audited as major programs without audit findings.</a:t>
            </a:r>
          </a:p>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0A9DCF8B-0209-43B6-9ACB-192A8AF421C0}"/>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495903" y="4495800"/>
            <a:ext cx="1190897" cy="1190897"/>
          </a:xfrm>
          <a:prstGeom prst="rect">
            <a:avLst/>
          </a:prstGeom>
        </p:spPr>
      </p:pic>
    </p:spTree>
    <p:extLst>
      <p:ext uri="{BB962C8B-B14F-4D97-AF65-F5344CB8AC3E}">
        <p14:creationId xmlns:p14="http://schemas.microsoft.com/office/powerpoint/2010/main" val="414714497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68817"/>
            <a:ext cx="7391400" cy="794117"/>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Section</a:t>
            </a:r>
            <a:r>
              <a:rPr lang="en-US" dirty="0"/>
              <a:t> </a:t>
            </a: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200.519 Criteria for Federal Program Risk: Inherit Risk of the Federal Program</a:t>
            </a:r>
            <a:br>
              <a:rPr lang="en-US" dirty="0"/>
            </a:br>
            <a:endPar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endParaRPr>
          </a:p>
        </p:txBody>
      </p:sp>
      <p:sp>
        <p:nvSpPr>
          <p:cNvPr id="5" name="Slide Number Placeholder 4"/>
          <p:cNvSpPr>
            <a:spLocks noGrp="1"/>
          </p:cNvSpPr>
          <p:nvPr>
            <p:ph type="sldNum" sz="quarter" idx="12"/>
          </p:nvPr>
        </p:nvSpPr>
        <p:spPr/>
        <p:txBody>
          <a:bodyPr/>
          <a:lstStyle/>
          <a:p>
            <a:fld id="{E7A68F15-0688-42D2-881D-37901F0B610E}" type="slidenum">
              <a:rPr lang="en-US" smtClean="0"/>
              <a:pPr/>
              <a:t>87</a:t>
            </a:fld>
            <a:endParaRPr lang="en-US" dirty="0"/>
          </a:p>
        </p:txBody>
      </p:sp>
      <p:sp>
        <p:nvSpPr>
          <p:cNvPr id="7" name="Rectangle 6">
            <a:extLst>
              <a:ext uri="{FF2B5EF4-FFF2-40B4-BE49-F238E27FC236}">
                <a16:creationId xmlns:a16="http://schemas.microsoft.com/office/drawing/2014/main" id="{6D251816-C411-4F2A-96DE-603B3D92FE54}"/>
              </a:ext>
            </a:extLst>
          </p:cNvPr>
          <p:cNvSpPr/>
          <p:nvPr/>
        </p:nvSpPr>
        <p:spPr>
          <a:xfrm>
            <a:off x="152400" y="2438400"/>
            <a:ext cx="8763000" cy="2800767"/>
          </a:xfrm>
          <a:prstGeom prst="rect">
            <a:avLst/>
          </a:prstGeom>
        </p:spPr>
        <p:txBody>
          <a:bodyPr wrap="square">
            <a:spAutoFit/>
          </a:bodyPr>
          <a:lstStyle/>
          <a:p>
            <a:pPr algn="just"/>
            <a:r>
              <a:rPr lang="en-US" sz="1600" dirty="0"/>
              <a:t>Federal programs primarily involving staff payroll costs may have high risk for noncompliance with requirements of §200.430 Compensation-Personal Services, but otherwise be at low risk.</a:t>
            </a:r>
          </a:p>
          <a:p>
            <a:pPr algn="just"/>
            <a:endParaRPr lang="en-US" sz="1600" dirty="0"/>
          </a:p>
          <a:p>
            <a:pPr algn="just"/>
            <a:r>
              <a:rPr lang="en-US" sz="1600" dirty="0"/>
              <a:t>The phase of a Federal program in its life cycle at the Federal agency may indicate risk. For example, a new Federal program with new or Interim regulations may have higher risk than an established program with time-tested regulations. Also, significant changes In Federal programs, statutes, regulations, or the terms and conditions of Federal awards may increase risk.</a:t>
            </a:r>
          </a:p>
          <a:p>
            <a:pPr algn="just"/>
            <a:endParaRPr lang="en-US" sz="1600" dirty="0"/>
          </a:p>
          <a:p>
            <a:pPr algn="just"/>
            <a:r>
              <a:rPr lang="en-US" sz="1600" dirty="0"/>
              <a:t>The phase of a Federal program in its life cycle at the auditee may indicate risk. For example, during the first and last years that an auditee participates in a Federal program, the risk may be higher due to start-up or closeout of program activities and staff.</a:t>
            </a:r>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pic>
        <p:nvPicPr>
          <p:cNvPr id="4" name="Picture 3">
            <a:extLst>
              <a:ext uri="{FF2B5EF4-FFF2-40B4-BE49-F238E27FC236}">
                <a16:creationId xmlns:a16="http://schemas.microsoft.com/office/drawing/2014/main" id="{91DF41C2-BEC6-4534-B572-1614AAC3F1A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397726" y="5317259"/>
            <a:ext cx="2743200" cy="1039091"/>
          </a:xfrm>
          <a:prstGeom prst="rect">
            <a:avLst/>
          </a:prstGeom>
        </p:spPr>
      </p:pic>
    </p:spTree>
    <p:extLst>
      <p:ext uri="{BB962C8B-B14F-4D97-AF65-F5344CB8AC3E}">
        <p14:creationId xmlns:p14="http://schemas.microsoft.com/office/powerpoint/2010/main" val="24942078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12541"/>
            <a:ext cx="6858000" cy="775067"/>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3E. BACKGROUND</a:t>
            </a:r>
          </a:p>
        </p:txBody>
      </p:sp>
      <p:sp>
        <p:nvSpPr>
          <p:cNvPr id="5" name="Slide Number Placeholder 4"/>
          <p:cNvSpPr>
            <a:spLocks noGrp="1"/>
          </p:cNvSpPr>
          <p:nvPr>
            <p:ph type="sldNum" sz="quarter" idx="12"/>
          </p:nvPr>
        </p:nvSpPr>
        <p:spPr/>
        <p:txBody>
          <a:bodyPr/>
          <a:lstStyle/>
          <a:p>
            <a:fld id="{E7A68F15-0688-42D2-881D-37901F0B610E}" type="slidenum">
              <a:rPr lang="en-US" smtClean="0"/>
              <a:pPr/>
              <a:t>88</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10" name="Rectangle 9">
            <a:extLst>
              <a:ext uri="{FF2B5EF4-FFF2-40B4-BE49-F238E27FC236}">
                <a16:creationId xmlns:a16="http://schemas.microsoft.com/office/drawing/2014/main" id="{7839554B-A579-49B7-9AF3-6A3CDA562335}"/>
              </a:ext>
            </a:extLst>
          </p:cNvPr>
          <p:cNvSpPr/>
          <p:nvPr/>
        </p:nvSpPr>
        <p:spPr>
          <a:xfrm>
            <a:off x="152400" y="987608"/>
            <a:ext cx="8915400" cy="5047536"/>
          </a:xfrm>
          <a:prstGeom prst="rect">
            <a:avLst/>
          </a:prstGeom>
        </p:spPr>
        <p:txBody>
          <a:bodyPr wrap="square">
            <a:spAutoFit/>
          </a:bodyPr>
          <a:lstStyle/>
          <a:p>
            <a:pPr algn="just"/>
            <a:r>
              <a:rPr lang="en-US" sz="1400" dirty="0">
                <a:highlight>
                  <a:srgbClr val="FFFF00"/>
                </a:highlight>
              </a:rPr>
              <a:t>The Single Audit Compliance Supplement and its applicability to planning and performing a Single Audit. </a:t>
            </a:r>
          </a:p>
          <a:p>
            <a:pPr algn="just"/>
            <a:r>
              <a:rPr lang="en-US" sz="1400" dirty="0"/>
              <a:t>For the programs contained herein, the Supplement provides a source of information for auditors to understand the Federal program's objectives, procedures, and compliance requirements relevant to the audit as well as audit objectives and suggested audit procedures for determining compliance with these requirements.</a:t>
            </a:r>
          </a:p>
          <a:p>
            <a:pPr algn="just"/>
            <a:endParaRPr lang="en-US" sz="1400" dirty="0"/>
          </a:p>
          <a:p>
            <a:pPr algn="just"/>
            <a:r>
              <a:rPr lang="en-US" sz="1400" dirty="0">
                <a:highlight>
                  <a:srgbClr val="FFFF00"/>
                </a:highlight>
              </a:rPr>
              <a:t>2 CFR part 200, subpart F, provides that Federal agencies are responsible for annually informing OMB of any updates needed to the Supplement. </a:t>
            </a:r>
            <a:r>
              <a:rPr lang="en-US" sz="1400" dirty="0"/>
              <a:t>This responsibility includes ensuring that program objectives, procedures, and compliance requirements (including statutory and regulatory citations), noncompliance with which could have a direct and material effect on these individual Federal programs, are provided to OMB for inclusion in the Supplement, and that agencies keep that information current. Parts 4 and 5 of the Supplement provide a stand-alone section for each program/cluster included in the Supplement, which contains program objectives, program procedures, and compliance requirements. </a:t>
            </a:r>
          </a:p>
          <a:p>
            <a:pPr algn="just"/>
            <a:endParaRPr lang="en-US" sz="1400" dirty="0"/>
          </a:p>
          <a:p>
            <a:pPr algn="just"/>
            <a:r>
              <a:rPr lang="en-US" sz="1400" dirty="0"/>
              <a:t>For some programs, a separate section (IV, "Other Information") also is included to communicate additional information concerning the program. For example, when a program allows funds to be transferred to another program, the "Other</a:t>
            </a:r>
          </a:p>
          <a:p>
            <a:pPr algn="just"/>
            <a:r>
              <a:rPr lang="en-US" sz="1400" dirty="0"/>
              <a:t>Information" section provides guidance on how those funds are to be treated on the Schedule of Expenditures of Federal Awards and in Type A program determinations. </a:t>
            </a:r>
          </a:p>
          <a:p>
            <a:pPr algn="just"/>
            <a:endParaRPr lang="en-US" sz="1400" dirty="0"/>
          </a:p>
          <a:p>
            <a:pPr algn="just"/>
            <a:r>
              <a:rPr lang="en-US" sz="1400" dirty="0"/>
              <a:t>The Supplement also provides guidance to assist auditors in determining compliance requirements relevant to the audit, audit objectives, and suggested audit procedures for programs not included herein. </a:t>
            </a:r>
            <a:r>
              <a:rPr lang="en-US" sz="1400" dirty="0">
                <a:highlight>
                  <a:srgbClr val="FFFF00"/>
                </a:highlight>
              </a:rPr>
              <a:t>For Single Audits, the Supplement replaces agency audit guides and other audit requirement documents for individual Federal programs.</a:t>
            </a:r>
          </a:p>
          <a:p>
            <a:pPr algn="just"/>
            <a:r>
              <a:rPr lang="en-US" sz="1400" dirty="0">
                <a:highlight>
                  <a:srgbClr val="FFFF00"/>
                </a:highlight>
              </a:rPr>
              <a:t>Throughout the Supplement, the word "must," when used in conjunction with auditor responsibilities, means that the auditor is required to do what the statement indicates. Use of the term "should," when addressing auditor responsibilities, indicates a recommended action or approach. </a:t>
            </a:r>
            <a:endParaRPr lang="en-US" sz="1600" dirty="0">
              <a:highlight>
                <a:srgbClr val="FFFF00"/>
              </a:highlight>
            </a:endParaRPr>
          </a:p>
        </p:txBody>
      </p:sp>
    </p:spTree>
    <p:extLst>
      <p:ext uri="{BB962C8B-B14F-4D97-AF65-F5344CB8AC3E}">
        <p14:creationId xmlns:p14="http://schemas.microsoft.com/office/powerpoint/2010/main" val="764213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54870"/>
            <a:ext cx="3962400" cy="775067"/>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PURPOSE</a:t>
            </a:r>
          </a:p>
        </p:txBody>
      </p:sp>
      <p:sp>
        <p:nvSpPr>
          <p:cNvPr id="5" name="Slide Number Placeholder 4"/>
          <p:cNvSpPr>
            <a:spLocks noGrp="1"/>
          </p:cNvSpPr>
          <p:nvPr>
            <p:ph type="sldNum" sz="quarter" idx="12"/>
          </p:nvPr>
        </p:nvSpPr>
        <p:spPr/>
        <p:txBody>
          <a:bodyPr/>
          <a:lstStyle/>
          <a:p>
            <a:fld id="{E7A68F15-0688-42D2-881D-37901F0B610E}" type="slidenum">
              <a:rPr lang="en-US" smtClean="0"/>
              <a:pPr/>
              <a:t>89</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3" name="Rectangle 2">
            <a:extLst>
              <a:ext uri="{FF2B5EF4-FFF2-40B4-BE49-F238E27FC236}">
                <a16:creationId xmlns:a16="http://schemas.microsoft.com/office/drawing/2014/main" id="{0C2B180E-5888-4749-88F3-44CF3CEBB11E}"/>
              </a:ext>
            </a:extLst>
          </p:cNvPr>
          <p:cNvSpPr/>
          <p:nvPr/>
        </p:nvSpPr>
        <p:spPr>
          <a:xfrm>
            <a:off x="152400" y="1143000"/>
            <a:ext cx="8763000" cy="1264642"/>
          </a:xfrm>
          <a:prstGeom prst="rect">
            <a:avLst/>
          </a:prstGeom>
        </p:spPr>
        <p:txBody>
          <a:bodyPr wrap="square">
            <a:spAutoFit/>
          </a:bodyPr>
          <a:lstStyle/>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2 CFR part 200, subpart F, describes the non-Federal entity's responsibilities for managing Federal assistance programs (2 CFR §200.508) and the auditor’s responsibility with respect to the scope of audit (2 CFR § 200.514). Auditors are required to follow the provisions of 2 CFR part 200, subpart F, and the Supplement.</a:t>
            </a:r>
          </a:p>
        </p:txBody>
      </p:sp>
      <p:pic>
        <p:nvPicPr>
          <p:cNvPr id="6" name="Picture 5">
            <a:extLst>
              <a:ext uri="{FF2B5EF4-FFF2-40B4-BE49-F238E27FC236}">
                <a16:creationId xmlns:a16="http://schemas.microsoft.com/office/drawing/2014/main" id="{FE5CE8A5-C73E-4966-A742-9437E6FCE6D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895600" y="3505200"/>
            <a:ext cx="3048000" cy="2251933"/>
          </a:xfrm>
          <a:prstGeom prst="rect">
            <a:avLst/>
          </a:prstGeom>
        </p:spPr>
      </p:pic>
    </p:spTree>
    <p:extLst>
      <p:ext uri="{BB962C8B-B14F-4D97-AF65-F5344CB8AC3E}">
        <p14:creationId xmlns:p14="http://schemas.microsoft.com/office/powerpoint/2010/main" val="1057761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20234-7B15-498D-A4CD-1DAC149F305B}"/>
              </a:ext>
            </a:extLst>
          </p:cNvPr>
          <p:cNvSpPr>
            <a:spLocks noGrp="1"/>
          </p:cNvSpPr>
          <p:nvPr>
            <p:ph type="title"/>
          </p:nvPr>
        </p:nvSpPr>
        <p:spPr>
          <a:xfrm>
            <a:off x="2209800" y="381000"/>
            <a:ext cx="6934200" cy="838200"/>
          </a:xfrm>
        </p:spPr>
        <p:txBody>
          <a:bodyPr>
            <a:noAutofit/>
          </a:bodyPr>
          <a:lstStyle/>
          <a:p>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The Uniform Guidance contains the following requirements:</a:t>
            </a:r>
            <a:b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br>
            <a:endPar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endParaRPr>
          </a:p>
        </p:txBody>
      </p:sp>
      <p:sp>
        <p:nvSpPr>
          <p:cNvPr id="3" name="Content Placeholder 2">
            <a:extLst>
              <a:ext uri="{FF2B5EF4-FFF2-40B4-BE49-F238E27FC236}">
                <a16:creationId xmlns:a16="http://schemas.microsoft.com/office/drawing/2014/main" id="{A9AA5378-56B5-463C-B24E-F232CBE03A03}"/>
              </a:ext>
            </a:extLst>
          </p:cNvPr>
          <p:cNvSpPr>
            <a:spLocks noGrp="1"/>
          </p:cNvSpPr>
          <p:nvPr>
            <p:ph idx="1"/>
          </p:nvPr>
        </p:nvSpPr>
        <p:spPr>
          <a:xfrm>
            <a:off x="628650" y="1219200"/>
            <a:ext cx="7886700" cy="4579938"/>
          </a:xfrm>
        </p:spPr>
        <p:txBody>
          <a:bodyPr>
            <a:normAutofit/>
          </a:bodyPr>
          <a:lstStyle/>
          <a:p>
            <a:pPr algn="just"/>
            <a:r>
              <a:rPr lang="en-US" sz="2400" dirty="0"/>
              <a:t>Nonfederal entities that expend $750,000 or more in a year in federal assistance (FA) shall have a Single Audit conducted for that year.</a:t>
            </a:r>
          </a:p>
          <a:p>
            <a:pPr marL="0" indent="0" algn="just">
              <a:buNone/>
            </a:pPr>
            <a:endParaRPr lang="en-US" sz="2400" dirty="0"/>
          </a:p>
          <a:p>
            <a:pPr algn="just"/>
            <a:r>
              <a:rPr lang="en-US" sz="2400" dirty="0"/>
              <a:t>If an auditee expends FA under only one program (excluding research and development –R&amp;D) and the federal program’s laws, regulations, or grant agreements do not require a financial statement audit of the auditee, the auditee may elect to have a program-specific audit in place of the Single Audit previously referenced.   </a:t>
            </a:r>
          </a:p>
          <a:p>
            <a:endParaRPr lang="en-US" dirty="0"/>
          </a:p>
        </p:txBody>
      </p:sp>
      <p:sp>
        <p:nvSpPr>
          <p:cNvPr id="4" name="Slide Number Placeholder 3">
            <a:extLst>
              <a:ext uri="{FF2B5EF4-FFF2-40B4-BE49-F238E27FC236}">
                <a16:creationId xmlns:a16="http://schemas.microsoft.com/office/drawing/2014/main" id="{21C0CDCC-3445-409A-8176-678324F9C4F9}"/>
              </a:ext>
            </a:extLst>
          </p:cNvPr>
          <p:cNvSpPr>
            <a:spLocks noGrp="1"/>
          </p:cNvSpPr>
          <p:nvPr>
            <p:ph type="sldNum" sz="quarter" idx="12"/>
          </p:nvPr>
        </p:nvSpPr>
        <p:spPr/>
        <p:txBody>
          <a:bodyPr/>
          <a:lstStyle/>
          <a:p>
            <a:fld id="{85FD3982-C69E-4F65-8542-A30A177EB912}" type="slidenum">
              <a:rPr lang="en-US" smtClean="0"/>
              <a:t>9</a:t>
            </a:fld>
            <a:endParaRPr lang="en-US" dirty="0"/>
          </a:p>
        </p:txBody>
      </p:sp>
      <p:pic>
        <p:nvPicPr>
          <p:cNvPr id="5" name="Content Placeholder 16">
            <a:extLst>
              <a:ext uri="{FF2B5EF4-FFF2-40B4-BE49-F238E27FC236}">
                <a16:creationId xmlns:a16="http://schemas.microsoft.com/office/drawing/2014/main" id="{44BBA270-29F8-4F97-A528-1D732693D96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267200" y="5145241"/>
            <a:ext cx="1704879" cy="1393671"/>
          </a:xfrm>
          <a:prstGeom prst="rect">
            <a:avLst/>
          </a:prstGeom>
        </p:spPr>
      </p:pic>
    </p:spTree>
    <p:extLst>
      <p:ext uri="{BB962C8B-B14F-4D97-AF65-F5344CB8AC3E}">
        <p14:creationId xmlns:p14="http://schemas.microsoft.com/office/powerpoint/2010/main" val="353236336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6858000" cy="775067"/>
          </a:xfrm>
        </p:spPr>
        <p:txBody>
          <a:bodyPr vert="horz" lIns="91440" tIns="45720" rIns="91440" bIns="45720" rtlCol="0" anchor="ctr">
            <a:noAutofit/>
          </a:bodyPr>
          <a:lstStyle/>
          <a:p>
            <a:pPr algn="ctr"/>
            <a:r>
              <a:rPr lang="en-US" sz="2800">
                <a:ln>
                  <a:solidFill>
                    <a:srgbClr val="1F497D"/>
                  </a:solidFill>
                </a:ln>
                <a:solidFill>
                  <a:srgbClr val="00CC00"/>
                </a:solidFill>
                <a:effectLst>
                  <a:outerShdw blurRad="38100" dist="38100" dir="2700000" algn="tl">
                    <a:srgbClr val="000000">
                      <a:alpha val="43137"/>
                    </a:srgbClr>
                  </a:outerShdw>
                </a:effectLst>
                <a:latin typeface="Georgia" pitchFamily="18" charset="0"/>
              </a:rPr>
              <a:t>APPLICABILITY                 </a:t>
            </a:r>
            <a:r>
              <a:rPr lang="en-US" sz="20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(1)</a:t>
            </a:r>
          </a:p>
        </p:txBody>
      </p:sp>
      <p:sp>
        <p:nvSpPr>
          <p:cNvPr id="5" name="Slide Number Placeholder 4"/>
          <p:cNvSpPr>
            <a:spLocks noGrp="1"/>
          </p:cNvSpPr>
          <p:nvPr>
            <p:ph type="sldNum" sz="quarter" idx="12"/>
          </p:nvPr>
        </p:nvSpPr>
        <p:spPr/>
        <p:txBody>
          <a:bodyPr/>
          <a:lstStyle/>
          <a:p>
            <a:fld id="{E7A68F15-0688-42D2-881D-37901F0B610E}" type="slidenum">
              <a:rPr lang="en-US" smtClean="0"/>
              <a:pPr/>
              <a:t>90</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4" name="Rectangle 3">
            <a:extLst>
              <a:ext uri="{FF2B5EF4-FFF2-40B4-BE49-F238E27FC236}">
                <a16:creationId xmlns:a16="http://schemas.microsoft.com/office/drawing/2014/main" id="{974DC765-BEB7-478F-B08D-B956896B4557}"/>
              </a:ext>
            </a:extLst>
          </p:cNvPr>
          <p:cNvSpPr/>
          <p:nvPr/>
        </p:nvSpPr>
        <p:spPr>
          <a:xfrm>
            <a:off x="152400" y="927467"/>
            <a:ext cx="8915400" cy="5447645"/>
          </a:xfrm>
          <a:prstGeom prst="rect">
            <a:avLst/>
          </a:prstGeom>
        </p:spPr>
        <p:txBody>
          <a:bodyPr wrap="square">
            <a:spAutoFit/>
          </a:bodyPr>
          <a:lstStyle/>
          <a:p>
            <a:pPr algn="just"/>
            <a:r>
              <a:rPr lang="en-US" u="sng" dirty="0">
                <a:solidFill>
                  <a:srgbClr val="7030A0"/>
                </a:solidFill>
                <a:effectLst>
                  <a:outerShdw blurRad="38100" dist="38100" dir="2700000" algn="tl">
                    <a:srgbClr val="000000">
                      <a:alpha val="43137"/>
                    </a:srgbClr>
                  </a:outerShdw>
                </a:effectLst>
              </a:rPr>
              <a:t>General </a:t>
            </a:r>
          </a:p>
          <a:p>
            <a:pPr algn="just"/>
            <a:r>
              <a:rPr lang="en-US" sz="1400" dirty="0">
                <a:highlight>
                  <a:srgbClr val="FFFF00"/>
                </a:highlight>
              </a:rPr>
              <a:t>Auditors must consider the Supplement and the referenced laws, regulations, and OMB Circulars/Uniform Guidance (whether codified by Federal agencies in agency regulations or adopted or implemented by other means) </a:t>
            </a:r>
            <a:r>
              <a:rPr lang="en-US" sz="1400" dirty="0"/>
              <a:t>in determining the compliance requirements that could have a direct and material effect on the programs Included herein. That Is, </a:t>
            </a:r>
            <a:r>
              <a:rPr lang="en-US" sz="1400" dirty="0">
                <a:highlight>
                  <a:srgbClr val="FFFF00"/>
                </a:highlight>
              </a:rPr>
              <a:t>use of the Supplement is mandatory</a:t>
            </a:r>
            <a:r>
              <a:rPr lang="en-US" sz="1400" dirty="0"/>
              <a:t>. Accordingly, adherence to the Supplement satisfies the requirements of 2 CFR part 200, subpart F. For program-specific audits performed in accordance with a Federal agency’s program-specific audit guide, the auditor must follow such program-specific audit guide. </a:t>
            </a:r>
            <a:r>
              <a:rPr lang="en-US" sz="1400" dirty="0">
                <a:highlight>
                  <a:srgbClr val="FFFF00"/>
                </a:highlight>
              </a:rPr>
              <a:t>Finally, for major programs not included In the Supplement, the auditor must follow the guidance In Part 7 and use the types of compliance requirements in Part 3 to identify the applicable compliance requirements that could have a direct and material effect on the program.</a:t>
            </a:r>
          </a:p>
          <a:p>
            <a:pPr algn="just"/>
            <a:endParaRPr lang="en-US" sz="1400" dirty="0"/>
          </a:p>
          <a:p>
            <a:pPr algn="just"/>
            <a:r>
              <a:rPr lang="en-US" u="sng" dirty="0">
                <a:solidFill>
                  <a:srgbClr val="7030A0"/>
                </a:solidFill>
                <a:effectLst>
                  <a:outerShdw blurRad="38100" dist="38100" dir="2700000" algn="tl">
                    <a:srgbClr val="000000">
                      <a:alpha val="43137"/>
                    </a:srgbClr>
                  </a:outerShdw>
                </a:effectLst>
              </a:rPr>
              <a:t>Update of Requirements</a:t>
            </a:r>
          </a:p>
          <a:p>
            <a:pPr algn="just"/>
            <a:r>
              <a:rPr lang="en-US" sz="1400" dirty="0"/>
              <a:t>2 CFR section 200.513(c)(4) provides that Federal agencies are responsible for annually informing OMB of any needed updates to the Supplement. However, auditors must recognize that laws and regulations change periodically and that delays will occur between such changes and revisions to the Supplement. </a:t>
            </a:r>
            <a:r>
              <a:rPr lang="en-US" sz="1400" dirty="0">
                <a:highlight>
                  <a:srgbClr val="FFFF00"/>
                </a:highlight>
              </a:rPr>
              <a:t>Moreover, auditors must recognize that there may be provisions of grant agreements and contracts that are not specified in law or regulation and, therefore, the specifics of such are not included in the Supplement.</a:t>
            </a:r>
            <a:r>
              <a:rPr lang="en-US" sz="1400" dirty="0"/>
              <a:t> For example, the grant agreement may specify a certain matching percentage or set a priority for how funds can be spent (e.g., a requirement to not fund certain size projects}. Another example is a Federal agency imposing additional requirements on a recipient (see 2 CFR section 200.207 regarding use of specific award conditions).</a:t>
            </a:r>
          </a:p>
          <a:p>
            <a:pPr algn="just"/>
            <a:r>
              <a:rPr lang="en-US" sz="1400" dirty="0">
                <a:highlight>
                  <a:srgbClr val="FFFF00"/>
                </a:highlight>
              </a:rPr>
              <a:t>Accordingly, the auditor should perform reasonable procedures to ensure that compliance requirements are current and determine whether there are any additional provisions of Federal awards that should be covered by an audit under the 1996 Amendments. Reasonable procedures would be inquiry of non-Federal entity management and review of the Federal awards for programs selected for testing (I.e., major programs).</a:t>
            </a:r>
          </a:p>
          <a:p>
            <a:pPr algn="just"/>
            <a:endParaRPr lang="en-US" u="sng"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37983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6858000" cy="775067"/>
          </a:xfrm>
        </p:spPr>
        <p:txBody>
          <a:bodyPr vert="horz" lIns="91440" tIns="45720" rIns="91440" bIns="45720" rtlCol="0" anchor="ctr">
            <a:noAutofit/>
          </a:bodyPr>
          <a:lstStyle/>
          <a:p>
            <a:pPr algn="ctr"/>
            <a:r>
              <a:rPr lang="en-US" sz="2800">
                <a:ln>
                  <a:solidFill>
                    <a:srgbClr val="1F497D"/>
                  </a:solidFill>
                </a:ln>
                <a:solidFill>
                  <a:srgbClr val="00CC00"/>
                </a:solidFill>
                <a:effectLst>
                  <a:outerShdw blurRad="38100" dist="38100" dir="2700000" algn="tl">
                    <a:srgbClr val="000000">
                      <a:alpha val="43137"/>
                    </a:srgbClr>
                  </a:outerShdw>
                </a:effectLst>
                <a:latin typeface="Georgia" pitchFamily="18" charset="0"/>
              </a:rPr>
              <a:t>APPLICABILITY             </a:t>
            </a:r>
            <a:r>
              <a:rPr lang="en-US" sz="2000">
                <a:ln>
                  <a:solidFill>
                    <a:srgbClr val="1F497D"/>
                  </a:solidFill>
                </a:ln>
                <a:solidFill>
                  <a:srgbClr val="00CC00"/>
                </a:solidFill>
                <a:effectLst>
                  <a:outerShdw blurRad="38100" dist="38100" dir="2700000" algn="tl">
                    <a:srgbClr val="000000">
                      <a:alpha val="43137"/>
                    </a:srgbClr>
                  </a:outerShdw>
                </a:effectLst>
                <a:latin typeface="Georgia" pitchFamily="18" charset="0"/>
              </a:rPr>
              <a:t>      </a:t>
            </a:r>
            <a:r>
              <a:rPr lang="en-US" sz="20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(2)</a:t>
            </a:r>
          </a:p>
        </p:txBody>
      </p:sp>
      <p:sp>
        <p:nvSpPr>
          <p:cNvPr id="5" name="Slide Number Placeholder 4"/>
          <p:cNvSpPr>
            <a:spLocks noGrp="1"/>
          </p:cNvSpPr>
          <p:nvPr>
            <p:ph type="sldNum" sz="quarter" idx="12"/>
          </p:nvPr>
        </p:nvSpPr>
        <p:spPr/>
        <p:txBody>
          <a:bodyPr/>
          <a:lstStyle/>
          <a:p>
            <a:fld id="{E7A68F15-0688-42D2-881D-37901F0B610E}" type="slidenum">
              <a:rPr lang="en-US" smtClean="0"/>
              <a:pPr/>
              <a:t>91</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4" name="Rectangle 3">
            <a:extLst>
              <a:ext uri="{FF2B5EF4-FFF2-40B4-BE49-F238E27FC236}">
                <a16:creationId xmlns:a16="http://schemas.microsoft.com/office/drawing/2014/main" id="{974DC765-BEB7-478F-B08D-B956896B4557}"/>
              </a:ext>
            </a:extLst>
          </p:cNvPr>
          <p:cNvSpPr/>
          <p:nvPr/>
        </p:nvSpPr>
        <p:spPr>
          <a:xfrm>
            <a:off x="76200" y="990600"/>
            <a:ext cx="8915400" cy="4370427"/>
          </a:xfrm>
          <a:prstGeom prst="rect">
            <a:avLst/>
          </a:prstGeom>
        </p:spPr>
        <p:txBody>
          <a:bodyPr wrap="square">
            <a:spAutoFit/>
          </a:bodyPr>
          <a:lstStyle/>
          <a:p>
            <a:pPr algn="just"/>
            <a:r>
              <a:rPr lang="en-US" u="sng" dirty="0">
                <a:solidFill>
                  <a:srgbClr val="7030A0"/>
                </a:solidFill>
                <a:effectLst>
                  <a:outerShdw blurRad="38100" dist="38100" dir="2700000" algn="tl">
                    <a:srgbClr val="000000">
                      <a:alpha val="43137"/>
                    </a:srgbClr>
                  </a:outerShdw>
                </a:effectLst>
              </a:rPr>
              <a:t>Safe Harbor Status</a:t>
            </a:r>
          </a:p>
          <a:p>
            <a:pPr algn="just"/>
            <a:r>
              <a:rPr lang="en-US" sz="1400" dirty="0"/>
              <a:t>Because the suggested audit procedures were written to be able to apply to many different programs administered by many different entities, they are necessarily general in nature. </a:t>
            </a:r>
            <a:r>
              <a:rPr lang="en-US" sz="1400" dirty="0">
                <a:highlight>
                  <a:srgbClr val="FFFF00"/>
                </a:highlight>
              </a:rPr>
              <a:t>Auditor judgment is necessary to determine whether the suggested audit procedures are sufficient to achieve the stated audit objectives or whether alternative audit procedures are needed. Therefore, the auditor cannot consider the Supplement to be a "safe harbor" for identifying the audit</a:t>
            </a:r>
          </a:p>
          <a:p>
            <a:pPr algn="just"/>
            <a:r>
              <a:rPr lang="en-US" sz="1400" dirty="0">
                <a:highlight>
                  <a:srgbClr val="FFFF00"/>
                </a:highlight>
              </a:rPr>
              <a:t>procedures to apply in a particular engagement.</a:t>
            </a:r>
          </a:p>
          <a:p>
            <a:pPr algn="just"/>
            <a:endParaRPr lang="en-US" sz="1400" dirty="0"/>
          </a:p>
          <a:p>
            <a:pPr algn="just"/>
            <a:r>
              <a:rPr lang="en-US" sz="1400" dirty="0"/>
              <a:t>However, the auditor can consider the Supplement a "safe harbor" for identification of compliance requirements to be tested for the programs included herein if, as discussed above, the auditor (1) performs reasonable procedures to ensure that the requirements in the Supplement are current and to determine whether there are any additional provisions of Federal awards that should be covered by an audit under the 1996 Amendments, and (2) updates or augments the requirements contained in the Supplement, as appropriate.</a:t>
            </a:r>
          </a:p>
          <a:p>
            <a:pPr algn="just"/>
            <a:endParaRPr lang="en-US" sz="1400" dirty="0"/>
          </a:p>
          <a:p>
            <a:pPr algn="just"/>
            <a:r>
              <a:rPr lang="en-US" u="sng" dirty="0">
                <a:solidFill>
                  <a:srgbClr val="7030A0"/>
                </a:solidFill>
                <a:effectLst>
                  <a:outerShdw blurRad="38100" dist="38100" dir="2700000" algn="tl">
                    <a:srgbClr val="000000">
                      <a:alpha val="43137"/>
                    </a:srgbClr>
                  </a:outerShdw>
                </a:effectLst>
              </a:rPr>
              <a:t>Responsibility for Other Requirements</a:t>
            </a:r>
          </a:p>
          <a:p>
            <a:pPr algn="just"/>
            <a:r>
              <a:rPr lang="en-US" sz="1400" dirty="0"/>
              <a:t>Although the focus of the Supplement is on compliance requirements that could have a direct and material effect on a major program, auditors also have responsibility under Generally Accepted Government Auditing Standards (</a:t>
            </a:r>
            <a:r>
              <a:rPr lang="en-US" sz="1400" dirty="0" err="1"/>
              <a:t>GAGAS</a:t>
            </a:r>
            <a:r>
              <a:rPr lang="en-US" sz="1400" dirty="0"/>
              <a:t>) for other requirements when specific information comes to the auditor’s attention that provides evidence concerning the existence of possible noncompliance that could have a material indirect effect on a major program.</a:t>
            </a:r>
          </a:p>
          <a:p>
            <a:pPr algn="just"/>
            <a:endParaRPr lang="en-US" u="sng"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8293998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32366"/>
            <a:ext cx="6858000" cy="775067"/>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Safe Harbor Status</a:t>
            </a:r>
            <a:br>
              <a:rPr lang="en-US" sz="2800" u="sng" dirty="0">
                <a:solidFill>
                  <a:srgbClr val="7030A0"/>
                </a:solidFill>
                <a:effectLst>
                  <a:outerShdw blurRad="38100" dist="38100" dir="2700000" algn="tl">
                    <a:srgbClr val="000000">
                      <a:alpha val="43137"/>
                    </a:srgbClr>
                  </a:outerShdw>
                </a:effectLst>
              </a:rPr>
            </a:b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          </a:t>
            </a:r>
            <a:r>
              <a:rPr lang="en-US" sz="20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     </a:t>
            </a:r>
          </a:p>
        </p:txBody>
      </p:sp>
      <p:sp>
        <p:nvSpPr>
          <p:cNvPr id="5" name="Slide Number Placeholder 4"/>
          <p:cNvSpPr>
            <a:spLocks noGrp="1"/>
          </p:cNvSpPr>
          <p:nvPr>
            <p:ph type="sldNum" sz="quarter" idx="12"/>
          </p:nvPr>
        </p:nvSpPr>
        <p:spPr/>
        <p:txBody>
          <a:bodyPr/>
          <a:lstStyle/>
          <a:p>
            <a:fld id="{E7A68F15-0688-42D2-881D-37901F0B610E}" type="slidenum">
              <a:rPr lang="en-US" smtClean="0"/>
              <a:pPr/>
              <a:t>92</a:t>
            </a:fld>
            <a:endParaRPr lang="en-US" dirty="0"/>
          </a:p>
        </p:txBody>
      </p:sp>
      <p:sp>
        <p:nvSpPr>
          <p:cNvPr id="4" name="Rectangle 3">
            <a:extLst>
              <a:ext uri="{FF2B5EF4-FFF2-40B4-BE49-F238E27FC236}">
                <a16:creationId xmlns:a16="http://schemas.microsoft.com/office/drawing/2014/main" id="{974DC765-BEB7-478F-B08D-B956896B4557}"/>
              </a:ext>
            </a:extLst>
          </p:cNvPr>
          <p:cNvSpPr/>
          <p:nvPr/>
        </p:nvSpPr>
        <p:spPr>
          <a:xfrm>
            <a:off x="76200" y="1066800"/>
            <a:ext cx="8915400" cy="3816429"/>
          </a:xfrm>
          <a:prstGeom prst="rect">
            <a:avLst/>
          </a:prstGeom>
        </p:spPr>
        <p:txBody>
          <a:bodyPr wrap="square">
            <a:spAutoFit/>
          </a:bodyPr>
          <a:lstStyle/>
          <a:p>
            <a:pPr algn="just"/>
            <a:r>
              <a:rPr lang="en-US" sz="1400" dirty="0"/>
              <a:t>Although the focus of this Supplement is on compliance requirements that could have a direct and material effect on a major program, auditors also have responsibility under Generally Accepted Government Auditing Standards (</a:t>
            </a:r>
            <a:r>
              <a:rPr lang="en-US" sz="1400" dirty="0" err="1"/>
              <a:t>GAGAS</a:t>
            </a:r>
            <a:r>
              <a:rPr lang="en-US" sz="1400" dirty="0"/>
              <a:t>) for other requirements when specific information comes to the auditor’s attention that provides evidence concerning the existence of possible noncompliance that could have a material indirect effect on a major program. As is apparent from this introductory material, this is a useful document in planning and performing a Single Audit.</a:t>
            </a:r>
          </a:p>
          <a:p>
            <a:pPr algn="just"/>
            <a:endParaRPr lang="en-US" sz="1400" dirty="0"/>
          </a:p>
          <a:p>
            <a:pPr algn="just"/>
            <a:r>
              <a:rPr lang="en-US" sz="1400" dirty="0"/>
              <a:t>However, </a:t>
            </a:r>
            <a:r>
              <a:rPr lang="en-US" sz="1400" dirty="0">
                <a:highlight>
                  <a:srgbClr val="FFFF00"/>
                </a:highlight>
              </a:rPr>
              <a:t>it is imperative that an auditor understand the idea of safe harbor as previously mentioned. It is only a safe harbor for determining which of the 14 general compliance requirements apply to the audited program. These requirements are detailed in the matrix in Part 2 of the Supplement.</a:t>
            </a:r>
          </a:p>
          <a:p>
            <a:pPr algn="just"/>
            <a:endParaRPr lang="en-US" sz="1400" dirty="0"/>
          </a:p>
          <a:p>
            <a:pPr algn="just"/>
            <a:r>
              <a:rPr lang="en-US" sz="1400" dirty="0">
                <a:highlight>
                  <a:srgbClr val="FFFF00"/>
                </a:highlight>
              </a:rPr>
              <a:t>As far as audit procedures and changes in program requirements are concerned, there is no safe harbor. For each major program selected, the auditor should ensure that the requirements are current and up-to-date. The auditor should not get a false sense of security and follow the Supplement without thinking.</a:t>
            </a:r>
          </a:p>
          <a:p>
            <a:pPr algn="just"/>
            <a:endParaRPr lang="en-US" sz="1400" dirty="0"/>
          </a:p>
          <a:p>
            <a:pPr algn="just"/>
            <a:r>
              <a:rPr lang="en-US" sz="1400" dirty="0">
                <a:highlight>
                  <a:srgbClr val="FFFF00"/>
                </a:highlight>
              </a:rPr>
              <a:t>The auditor should contact the OIG or RIG for each major program selected and ask if there is anything else that needs to be done. This contact and the response should be documented in the audit working papers.</a:t>
            </a:r>
          </a:p>
          <a:p>
            <a:pPr algn="just"/>
            <a:endParaRPr lang="en-US" u="sng" dirty="0">
              <a:solidFill>
                <a:srgbClr val="7030A0"/>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22F484B9-0886-48C6-A8A7-71BC22DE58A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762360" y="4840320"/>
            <a:ext cx="1771540" cy="1516030"/>
          </a:xfrm>
          <a:prstGeom prst="rect">
            <a:avLst/>
          </a:prstGeom>
        </p:spPr>
      </p:pic>
    </p:spTree>
    <p:extLst>
      <p:ext uri="{BB962C8B-B14F-4D97-AF65-F5344CB8AC3E}">
        <p14:creationId xmlns:p14="http://schemas.microsoft.com/office/powerpoint/2010/main" val="27415745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12541"/>
            <a:ext cx="6858000" cy="775067"/>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3F</a:t>
            </a:r>
            <a:r>
              <a:rPr lang="en-US" sz="2800">
                <a:ln>
                  <a:solidFill>
                    <a:srgbClr val="1F497D"/>
                  </a:solidFill>
                </a:ln>
                <a:solidFill>
                  <a:srgbClr val="00CC00"/>
                </a:solidFill>
                <a:effectLst>
                  <a:outerShdw blurRad="38100" dist="38100" dir="2700000" algn="tl">
                    <a:srgbClr val="000000">
                      <a:alpha val="43137"/>
                    </a:srgbClr>
                  </a:outerShdw>
                </a:effectLst>
                <a:latin typeface="Georgia" pitchFamily="18" charset="0"/>
              </a:rPr>
              <a:t>. OVERVIEW </a:t>
            </a: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OF </a:t>
            </a:r>
            <a:r>
              <a:rPr lang="en-US" sz="2800">
                <a:ln>
                  <a:solidFill>
                    <a:srgbClr val="1F497D"/>
                  </a:solidFill>
                </a:ln>
                <a:solidFill>
                  <a:srgbClr val="00CC00"/>
                </a:solidFill>
                <a:effectLst>
                  <a:outerShdw blurRad="38100" dist="38100" dir="2700000" algn="tl">
                    <a:srgbClr val="000000">
                      <a:alpha val="43137"/>
                    </a:srgbClr>
                  </a:outerShdw>
                </a:effectLst>
                <a:latin typeface="Georgia" pitchFamily="18" charset="0"/>
              </a:rPr>
              <a:t>THE COMPLIANCE </a:t>
            </a: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SUPPLEMENT</a:t>
            </a:r>
          </a:p>
        </p:txBody>
      </p:sp>
      <p:sp>
        <p:nvSpPr>
          <p:cNvPr id="5" name="Slide Number Placeholder 4"/>
          <p:cNvSpPr>
            <a:spLocks noGrp="1"/>
          </p:cNvSpPr>
          <p:nvPr>
            <p:ph type="sldNum" sz="quarter" idx="12"/>
          </p:nvPr>
        </p:nvSpPr>
        <p:spPr/>
        <p:txBody>
          <a:bodyPr/>
          <a:lstStyle/>
          <a:p>
            <a:fld id="{E7A68F15-0688-42D2-881D-37901F0B610E}" type="slidenum">
              <a:rPr lang="en-US" smtClean="0"/>
              <a:pPr/>
              <a:t>93</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10" name="Rectangle 9">
            <a:extLst>
              <a:ext uri="{FF2B5EF4-FFF2-40B4-BE49-F238E27FC236}">
                <a16:creationId xmlns:a16="http://schemas.microsoft.com/office/drawing/2014/main" id="{7839554B-A579-49B7-9AF3-6A3CDA562335}"/>
              </a:ext>
            </a:extLst>
          </p:cNvPr>
          <p:cNvSpPr/>
          <p:nvPr/>
        </p:nvSpPr>
        <p:spPr>
          <a:xfrm>
            <a:off x="76200" y="987608"/>
            <a:ext cx="8915400" cy="3385542"/>
          </a:xfrm>
          <a:prstGeom prst="rect">
            <a:avLst/>
          </a:prstGeom>
        </p:spPr>
        <p:txBody>
          <a:bodyPr wrap="square">
            <a:spAutoFit/>
          </a:bodyPr>
          <a:lstStyle/>
          <a:p>
            <a:r>
              <a:rPr lang="en-US" u="sng" dirty="0">
                <a:solidFill>
                  <a:srgbClr val="7030A0"/>
                </a:solidFill>
                <a:effectLst>
                  <a:outerShdw blurRad="38100" dist="38100" dir="2700000" algn="tl">
                    <a:srgbClr val="000000">
                      <a:alpha val="43137"/>
                    </a:srgbClr>
                  </a:outerShdw>
                </a:effectLst>
              </a:rPr>
              <a:t>Part 2</a:t>
            </a:r>
          </a:p>
          <a:p>
            <a:endParaRPr lang="en-US" u="sng" dirty="0">
              <a:solidFill>
                <a:srgbClr val="7030A0"/>
              </a:solidFill>
              <a:effectLst>
                <a:outerShdw blurRad="38100" dist="38100" dir="2700000" algn="tl">
                  <a:srgbClr val="000000">
                    <a:alpha val="43137"/>
                  </a:srgbClr>
                </a:outerShdw>
              </a:effectLst>
            </a:endParaRPr>
          </a:p>
          <a:p>
            <a:pPr algn="just"/>
            <a:r>
              <a:rPr lang="en-US" dirty="0"/>
              <a:t>Part 2 is a matrix of compliance requirements. It lists the most common and the largest federal programs in existence alphabetically by federal department, and then numerically by </a:t>
            </a:r>
            <a:r>
              <a:rPr lang="en-US" dirty="0" err="1"/>
              <a:t>CFDA</a:t>
            </a:r>
            <a:r>
              <a:rPr lang="en-US" dirty="0"/>
              <a:t> number.</a:t>
            </a:r>
          </a:p>
          <a:p>
            <a:pPr algn="just"/>
            <a:endParaRPr lang="en-US" dirty="0"/>
          </a:p>
          <a:p>
            <a:pPr algn="just"/>
            <a:r>
              <a:rPr lang="en-US" dirty="0">
                <a:highlight>
                  <a:srgbClr val="FFFF00"/>
                </a:highlight>
              </a:rPr>
              <a:t>The 12 common requirements are listed to the right of each </a:t>
            </a:r>
            <a:r>
              <a:rPr lang="en-US" dirty="0" err="1">
                <a:highlight>
                  <a:srgbClr val="FFFF00"/>
                </a:highlight>
              </a:rPr>
              <a:t>CFDA</a:t>
            </a:r>
            <a:r>
              <a:rPr lang="en-US" dirty="0">
                <a:highlight>
                  <a:srgbClr val="FFFF00"/>
                </a:highlight>
              </a:rPr>
              <a:t> number. </a:t>
            </a:r>
            <a:r>
              <a:rPr lang="en-US" dirty="0"/>
              <a:t>Within the matrix there is either a "Y" or the box is grayed out. A "Y" Indicates the requirement applies to this program, while a gray box indicates that it does not apply. </a:t>
            </a:r>
            <a:r>
              <a:rPr lang="en-US" dirty="0">
                <a:highlight>
                  <a:srgbClr val="FFFF00"/>
                </a:highlight>
              </a:rPr>
              <a:t>The other 2 requirements removed from Part 2 are not necessarily gone, if they apply they will be covered in Part 4 under Agency Program Requirements.</a:t>
            </a:r>
          </a:p>
          <a:p>
            <a:endParaRPr lang="en-US" sz="1600" dirty="0"/>
          </a:p>
        </p:txBody>
      </p:sp>
      <p:pic>
        <p:nvPicPr>
          <p:cNvPr id="4" name="Picture 3">
            <a:extLst>
              <a:ext uri="{FF2B5EF4-FFF2-40B4-BE49-F238E27FC236}">
                <a16:creationId xmlns:a16="http://schemas.microsoft.com/office/drawing/2014/main" id="{6AAA3011-E9F8-46A9-B53E-B5DDB535CA4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352800" y="4217584"/>
            <a:ext cx="2743200" cy="2138766"/>
          </a:xfrm>
          <a:prstGeom prst="rect">
            <a:avLst/>
          </a:prstGeom>
        </p:spPr>
      </p:pic>
    </p:spTree>
    <p:extLst>
      <p:ext uri="{BB962C8B-B14F-4D97-AF65-F5344CB8AC3E}">
        <p14:creationId xmlns:p14="http://schemas.microsoft.com/office/powerpoint/2010/main" val="11868841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12541"/>
            <a:ext cx="6858000" cy="775067"/>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3F</a:t>
            </a:r>
            <a:r>
              <a:rPr lang="en-US" sz="2800">
                <a:ln>
                  <a:solidFill>
                    <a:srgbClr val="1F497D"/>
                  </a:solidFill>
                </a:ln>
                <a:solidFill>
                  <a:srgbClr val="00CC00"/>
                </a:solidFill>
                <a:effectLst>
                  <a:outerShdw blurRad="38100" dist="38100" dir="2700000" algn="tl">
                    <a:srgbClr val="000000">
                      <a:alpha val="43137"/>
                    </a:srgbClr>
                  </a:outerShdw>
                </a:effectLst>
                <a:latin typeface="Georgia" pitchFamily="18" charset="0"/>
              </a:rPr>
              <a:t>. OVERVIEW </a:t>
            </a: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OF </a:t>
            </a:r>
            <a:r>
              <a:rPr lang="en-US" sz="2800">
                <a:ln>
                  <a:solidFill>
                    <a:srgbClr val="1F497D"/>
                  </a:solidFill>
                </a:ln>
                <a:solidFill>
                  <a:srgbClr val="00CC00"/>
                </a:solidFill>
                <a:effectLst>
                  <a:outerShdw blurRad="38100" dist="38100" dir="2700000" algn="tl">
                    <a:srgbClr val="000000">
                      <a:alpha val="43137"/>
                    </a:srgbClr>
                  </a:outerShdw>
                </a:effectLst>
                <a:latin typeface="Georgia" pitchFamily="18" charset="0"/>
              </a:rPr>
              <a:t>THE COMPLIANCE </a:t>
            </a: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SUPPLEMENT</a:t>
            </a:r>
          </a:p>
        </p:txBody>
      </p:sp>
      <p:sp>
        <p:nvSpPr>
          <p:cNvPr id="5" name="Slide Number Placeholder 4"/>
          <p:cNvSpPr>
            <a:spLocks noGrp="1"/>
          </p:cNvSpPr>
          <p:nvPr>
            <p:ph type="sldNum" sz="quarter" idx="12"/>
          </p:nvPr>
        </p:nvSpPr>
        <p:spPr/>
        <p:txBody>
          <a:bodyPr/>
          <a:lstStyle/>
          <a:p>
            <a:fld id="{E7A68F15-0688-42D2-881D-37901F0B610E}" type="slidenum">
              <a:rPr lang="en-US" smtClean="0"/>
              <a:pPr/>
              <a:t>94</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10" name="Rectangle 9">
            <a:extLst>
              <a:ext uri="{FF2B5EF4-FFF2-40B4-BE49-F238E27FC236}">
                <a16:creationId xmlns:a16="http://schemas.microsoft.com/office/drawing/2014/main" id="{7839554B-A579-49B7-9AF3-6A3CDA562335}"/>
              </a:ext>
            </a:extLst>
          </p:cNvPr>
          <p:cNvSpPr/>
          <p:nvPr/>
        </p:nvSpPr>
        <p:spPr>
          <a:xfrm>
            <a:off x="76200" y="987608"/>
            <a:ext cx="8915400" cy="5047536"/>
          </a:xfrm>
          <a:prstGeom prst="rect">
            <a:avLst/>
          </a:prstGeom>
        </p:spPr>
        <p:txBody>
          <a:bodyPr wrap="square">
            <a:spAutoFit/>
          </a:bodyPr>
          <a:lstStyle/>
          <a:p>
            <a:r>
              <a:rPr lang="en-US" u="sng" dirty="0">
                <a:solidFill>
                  <a:srgbClr val="7030A0"/>
                </a:solidFill>
                <a:effectLst>
                  <a:outerShdw blurRad="38100" dist="38100" dir="2700000" algn="tl">
                    <a:srgbClr val="000000">
                      <a:alpha val="43137"/>
                    </a:srgbClr>
                  </a:outerShdw>
                </a:effectLst>
              </a:rPr>
              <a:t>Part 3</a:t>
            </a:r>
          </a:p>
          <a:p>
            <a:endParaRPr lang="en-US" u="sng" dirty="0">
              <a:solidFill>
                <a:srgbClr val="7030A0"/>
              </a:solidFill>
              <a:effectLst>
                <a:outerShdw blurRad="38100" dist="38100" dir="2700000" algn="tl">
                  <a:srgbClr val="000000">
                    <a:alpha val="43137"/>
                  </a:srgbClr>
                </a:outerShdw>
              </a:effectLst>
            </a:endParaRPr>
          </a:p>
          <a:p>
            <a:pPr algn="just"/>
            <a:r>
              <a:rPr lang="en-US" sz="1500" dirty="0"/>
              <a:t>Part 3 Lists and describes the 12 types of compliance requirements and, except for special tests and provisions, the related audit objectives that the auditor shall consider in every Single Audit, with the exception of program-specific audits performed in accordance with a federal agency’s program-specific audit guide. Suggested audit procedures are also provided to assist the auditor in planning and performing tests of nonfederal entity compliance with the requirements of federal programs. Auditor judgment will be necessary to determine whether the suggested audit procedures are sufficient to achieve the stated audit objectives, and whether additional or alternative audit procedures are needed. Determining the nature, timing, and extent of the audit</a:t>
            </a:r>
          </a:p>
          <a:p>
            <a:pPr algn="just"/>
            <a:r>
              <a:rPr lang="en-US" sz="1500" dirty="0"/>
              <a:t>procedures necessary to meet the audit objectives is the auditor's responsibility.</a:t>
            </a:r>
          </a:p>
          <a:p>
            <a:pPr algn="just"/>
            <a:endParaRPr lang="en-US" sz="1500" dirty="0"/>
          </a:p>
          <a:p>
            <a:pPr algn="just"/>
            <a:r>
              <a:rPr lang="en-US" sz="1500" dirty="0">
                <a:highlight>
                  <a:srgbClr val="FFFF00"/>
                </a:highlight>
              </a:rPr>
              <a:t>In general, while the auditor should perform the "Suggested Audit Procedures," in doing so, he will find that often some steps do not apply. Some of them only apply to states, others to counties, and so on. However, the auditor only must perform the ones that apply plus any others that he thinks are necessary to meet the objective.</a:t>
            </a:r>
          </a:p>
          <a:p>
            <a:pPr algn="just"/>
            <a:endParaRPr lang="en-US" sz="1500" dirty="0"/>
          </a:p>
          <a:p>
            <a:pPr algn="just"/>
            <a:r>
              <a:rPr lang="en-US" sz="1500" dirty="0"/>
              <a:t>The auditor must determine the specific procedures to test internal control on a case-by-case basis, considering factors such as the nonfederal entity's internal control, the compliance requirements, the audit objectives for compliance, the auditor's assessment of control risk, and the audit requirement to test internal control as prescribed in the Uniform Guidance.</a:t>
            </a:r>
          </a:p>
          <a:p>
            <a:endParaRPr lang="en-US" sz="1600" dirty="0"/>
          </a:p>
        </p:txBody>
      </p:sp>
    </p:spTree>
    <p:extLst>
      <p:ext uri="{BB962C8B-B14F-4D97-AF65-F5344CB8AC3E}">
        <p14:creationId xmlns:p14="http://schemas.microsoft.com/office/powerpoint/2010/main" val="388369941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12541"/>
            <a:ext cx="6858000" cy="775067"/>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3F</a:t>
            </a:r>
            <a:r>
              <a:rPr lang="en-US" sz="2800">
                <a:ln>
                  <a:solidFill>
                    <a:srgbClr val="1F497D"/>
                  </a:solidFill>
                </a:ln>
                <a:solidFill>
                  <a:srgbClr val="00CC00"/>
                </a:solidFill>
                <a:effectLst>
                  <a:outerShdw blurRad="38100" dist="38100" dir="2700000" algn="tl">
                    <a:srgbClr val="000000">
                      <a:alpha val="43137"/>
                    </a:srgbClr>
                  </a:outerShdw>
                </a:effectLst>
                <a:latin typeface="Georgia" pitchFamily="18" charset="0"/>
              </a:rPr>
              <a:t>. OVERVIEW </a:t>
            </a: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OF </a:t>
            </a:r>
            <a:r>
              <a:rPr lang="en-US" sz="2800">
                <a:ln>
                  <a:solidFill>
                    <a:srgbClr val="1F497D"/>
                  </a:solidFill>
                </a:ln>
                <a:solidFill>
                  <a:srgbClr val="00CC00"/>
                </a:solidFill>
                <a:effectLst>
                  <a:outerShdw blurRad="38100" dist="38100" dir="2700000" algn="tl">
                    <a:srgbClr val="000000">
                      <a:alpha val="43137"/>
                    </a:srgbClr>
                  </a:outerShdw>
                </a:effectLst>
                <a:latin typeface="Georgia" pitchFamily="18" charset="0"/>
              </a:rPr>
              <a:t>THE COMPLIANCE </a:t>
            </a: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SUPPLEMENT</a:t>
            </a:r>
          </a:p>
        </p:txBody>
      </p:sp>
      <p:sp>
        <p:nvSpPr>
          <p:cNvPr id="5" name="Slide Number Placeholder 4"/>
          <p:cNvSpPr>
            <a:spLocks noGrp="1"/>
          </p:cNvSpPr>
          <p:nvPr>
            <p:ph type="sldNum" sz="quarter" idx="12"/>
          </p:nvPr>
        </p:nvSpPr>
        <p:spPr/>
        <p:txBody>
          <a:bodyPr/>
          <a:lstStyle/>
          <a:p>
            <a:fld id="{E7A68F15-0688-42D2-881D-37901F0B610E}" type="slidenum">
              <a:rPr lang="en-US" smtClean="0"/>
              <a:pPr/>
              <a:t>95</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10" name="Rectangle 9">
            <a:extLst>
              <a:ext uri="{FF2B5EF4-FFF2-40B4-BE49-F238E27FC236}">
                <a16:creationId xmlns:a16="http://schemas.microsoft.com/office/drawing/2014/main" id="{7839554B-A579-49B7-9AF3-6A3CDA562335}"/>
              </a:ext>
            </a:extLst>
          </p:cNvPr>
          <p:cNvSpPr/>
          <p:nvPr/>
        </p:nvSpPr>
        <p:spPr>
          <a:xfrm>
            <a:off x="76200" y="987608"/>
            <a:ext cx="8915400" cy="4770537"/>
          </a:xfrm>
          <a:prstGeom prst="rect">
            <a:avLst/>
          </a:prstGeom>
        </p:spPr>
        <p:txBody>
          <a:bodyPr wrap="square">
            <a:spAutoFit/>
          </a:bodyPr>
          <a:lstStyle/>
          <a:p>
            <a:r>
              <a:rPr lang="en-US" u="sng" dirty="0">
                <a:solidFill>
                  <a:srgbClr val="7030A0"/>
                </a:solidFill>
                <a:effectLst>
                  <a:outerShdw blurRad="38100" dist="38100" dir="2700000" algn="tl">
                    <a:srgbClr val="000000">
                      <a:alpha val="43137"/>
                    </a:srgbClr>
                  </a:outerShdw>
                </a:effectLst>
              </a:rPr>
              <a:t>Part 5</a:t>
            </a:r>
          </a:p>
          <a:p>
            <a:endParaRPr lang="en-US" u="sng" dirty="0">
              <a:solidFill>
                <a:srgbClr val="7030A0"/>
              </a:solidFill>
              <a:effectLst>
                <a:outerShdw blurRad="38100" dist="38100" dir="2700000" algn="tl">
                  <a:srgbClr val="000000">
                    <a:alpha val="43137"/>
                  </a:srgbClr>
                </a:outerShdw>
              </a:effectLst>
            </a:endParaRPr>
          </a:p>
          <a:p>
            <a:r>
              <a:rPr lang="en-US" dirty="0"/>
              <a:t>Part 5 identifies clusters. A cluster of programs is a grouping of closely related programs that have similar compliance requirements.</a:t>
            </a:r>
          </a:p>
          <a:p>
            <a:endParaRPr lang="en-US" dirty="0"/>
          </a:p>
          <a:p>
            <a:r>
              <a:rPr lang="en-US" dirty="0"/>
              <a:t>The following are the types of clusters:</a:t>
            </a:r>
          </a:p>
          <a:p>
            <a:r>
              <a:rPr lang="en-US" dirty="0"/>
              <a:t>• Research and development (R&amp;D)</a:t>
            </a:r>
          </a:p>
          <a:p>
            <a:r>
              <a:rPr lang="en-US" dirty="0"/>
              <a:t>• Student financial aid (</a:t>
            </a:r>
            <a:r>
              <a:rPr lang="en-US" dirty="0" err="1"/>
              <a:t>SFA</a:t>
            </a:r>
            <a:r>
              <a:rPr lang="en-US" dirty="0"/>
              <a:t>)</a:t>
            </a:r>
          </a:p>
          <a:p>
            <a:r>
              <a:rPr lang="en-US" dirty="0"/>
              <a:t>• Other clusters</a:t>
            </a:r>
          </a:p>
          <a:p>
            <a:endParaRPr lang="en-US" dirty="0"/>
          </a:p>
          <a:p>
            <a:pPr algn="just"/>
            <a:r>
              <a:rPr lang="en-US" dirty="0"/>
              <a:t>Other clusters are identified in the Supplement or designated in a state award document. Although the programs within a cluster are administered as separate programs, a cluster of</a:t>
            </a:r>
          </a:p>
          <a:p>
            <a:pPr algn="just"/>
            <a:r>
              <a:rPr lang="en-US" dirty="0"/>
              <a:t>programs is treated as a single program for the purpose of meeting the audit requirements of the Uniform Guidance, Section 105. Part 5 provides compliance requirements, audit objectives, and suggested audit procedures for R&amp;D and </a:t>
            </a:r>
            <a:r>
              <a:rPr lang="en-US" dirty="0" err="1"/>
              <a:t>SFA</a:t>
            </a:r>
            <a:r>
              <a:rPr lang="en-US" dirty="0"/>
              <a:t> clusters as well as listing other clusters.</a:t>
            </a:r>
          </a:p>
          <a:p>
            <a:endParaRPr lang="en-US" sz="1600" dirty="0"/>
          </a:p>
        </p:txBody>
      </p:sp>
    </p:spTree>
    <p:extLst>
      <p:ext uri="{BB962C8B-B14F-4D97-AF65-F5344CB8AC3E}">
        <p14:creationId xmlns:p14="http://schemas.microsoft.com/office/powerpoint/2010/main" val="30642312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12541"/>
            <a:ext cx="6858000" cy="775067"/>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3F</a:t>
            </a:r>
            <a:r>
              <a:rPr lang="en-US" sz="2800">
                <a:ln>
                  <a:solidFill>
                    <a:srgbClr val="1F497D"/>
                  </a:solidFill>
                </a:ln>
                <a:solidFill>
                  <a:srgbClr val="00CC00"/>
                </a:solidFill>
                <a:effectLst>
                  <a:outerShdw blurRad="38100" dist="38100" dir="2700000" algn="tl">
                    <a:srgbClr val="000000">
                      <a:alpha val="43137"/>
                    </a:srgbClr>
                  </a:outerShdw>
                </a:effectLst>
                <a:latin typeface="Georgia" pitchFamily="18" charset="0"/>
              </a:rPr>
              <a:t>. OVERVIEW </a:t>
            </a: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OF </a:t>
            </a:r>
            <a:r>
              <a:rPr lang="en-US" sz="2800">
                <a:ln>
                  <a:solidFill>
                    <a:srgbClr val="1F497D"/>
                  </a:solidFill>
                </a:ln>
                <a:solidFill>
                  <a:srgbClr val="00CC00"/>
                </a:solidFill>
                <a:effectLst>
                  <a:outerShdw blurRad="38100" dist="38100" dir="2700000" algn="tl">
                    <a:srgbClr val="000000">
                      <a:alpha val="43137"/>
                    </a:srgbClr>
                  </a:outerShdw>
                </a:effectLst>
                <a:latin typeface="Georgia" pitchFamily="18" charset="0"/>
              </a:rPr>
              <a:t>THE COMPLIANCE </a:t>
            </a: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SUPPLEMENT</a:t>
            </a:r>
          </a:p>
        </p:txBody>
      </p:sp>
      <p:sp>
        <p:nvSpPr>
          <p:cNvPr id="5" name="Slide Number Placeholder 4"/>
          <p:cNvSpPr>
            <a:spLocks noGrp="1"/>
          </p:cNvSpPr>
          <p:nvPr>
            <p:ph type="sldNum" sz="quarter" idx="12"/>
          </p:nvPr>
        </p:nvSpPr>
        <p:spPr/>
        <p:txBody>
          <a:bodyPr/>
          <a:lstStyle/>
          <a:p>
            <a:fld id="{E7A68F15-0688-42D2-881D-37901F0B610E}" type="slidenum">
              <a:rPr lang="en-US" smtClean="0"/>
              <a:pPr/>
              <a:t>96</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10" name="Rectangle 9">
            <a:extLst>
              <a:ext uri="{FF2B5EF4-FFF2-40B4-BE49-F238E27FC236}">
                <a16:creationId xmlns:a16="http://schemas.microsoft.com/office/drawing/2014/main" id="{7839554B-A579-49B7-9AF3-6A3CDA562335}"/>
              </a:ext>
            </a:extLst>
          </p:cNvPr>
          <p:cNvSpPr/>
          <p:nvPr/>
        </p:nvSpPr>
        <p:spPr>
          <a:xfrm>
            <a:off x="0" y="914400"/>
            <a:ext cx="8972550" cy="5355312"/>
          </a:xfrm>
          <a:prstGeom prst="rect">
            <a:avLst/>
          </a:prstGeom>
        </p:spPr>
        <p:txBody>
          <a:bodyPr wrap="square">
            <a:spAutoFit/>
          </a:bodyPr>
          <a:lstStyle/>
          <a:p>
            <a:r>
              <a:rPr lang="en-US" u="sng" dirty="0">
                <a:solidFill>
                  <a:srgbClr val="7030A0"/>
                </a:solidFill>
                <a:effectLst>
                  <a:outerShdw blurRad="38100" dist="38100" dir="2700000" algn="tl">
                    <a:srgbClr val="000000">
                      <a:alpha val="43137"/>
                    </a:srgbClr>
                  </a:outerShdw>
                </a:effectLst>
              </a:rPr>
              <a:t>Part 6</a:t>
            </a:r>
          </a:p>
          <a:p>
            <a:pPr algn="just"/>
            <a:r>
              <a:rPr lang="en-US" dirty="0"/>
              <a:t>As a condition of receiving FA, </a:t>
            </a:r>
            <a:r>
              <a:rPr lang="en-US" dirty="0" err="1"/>
              <a:t>NFEs</a:t>
            </a:r>
            <a:r>
              <a:rPr lang="en-US" dirty="0"/>
              <a:t> agree to comply with applicable laws, regulations, and the provisions of contract and grant agreements. They also agree to maintain internal control to provide reasonable assurance of compliance with these requirements.</a:t>
            </a:r>
          </a:p>
          <a:p>
            <a:pPr algn="just"/>
            <a:r>
              <a:rPr lang="en-US" dirty="0"/>
              <a:t>The Uniform Guidance requires auditors to obtain an understanding of the </a:t>
            </a:r>
            <a:r>
              <a:rPr lang="en-US" dirty="0" err="1"/>
              <a:t>NFE's</a:t>
            </a:r>
            <a:r>
              <a:rPr lang="en-US" dirty="0"/>
              <a:t> internal control over federal programs sufficient to:</a:t>
            </a:r>
          </a:p>
          <a:p>
            <a:pPr algn="just"/>
            <a:r>
              <a:rPr lang="en-US" dirty="0"/>
              <a:t>• plan the audit to support a low-assessed Level of control risk for major programs;</a:t>
            </a:r>
          </a:p>
          <a:p>
            <a:pPr algn="just"/>
            <a:r>
              <a:rPr lang="en-US" dirty="0"/>
              <a:t>• plan the testing of internal control over major programs to support a low-assessed level of</a:t>
            </a:r>
          </a:p>
          <a:p>
            <a:pPr algn="just"/>
            <a:r>
              <a:rPr lang="en-US" dirty="0"/>
              <a:t>control risk for the assertions relevant to the compliance requirements for each major program; and</a:t>
            </a:r>
          </a:p>
          <a:p>
            <a:pPr algn="just"/>
            <a:r>
              <a:rPr lang="en-US" dirty="0"/>
              <a:t>• unless internal control is likely to be ineffective, perform testing of internal control as planned.</a:t>
            </a:r>
          </a:p>
          <a:p>
            <a:pPr algn="just"/>
            <a:r>
              <a:rPr lang="en-US" dirty="0"/>
              <a:t>Part 6 is intended to assist </a:t>
            </a:r>
            <a:r>
              <a:rPr lang="en-US" dirty="0" err="1"/>
              <a:t>NFEs</a:t>
            </a:r>
            <a:r>
              <a:rPr lang="en-US" dirty="0"/>
              <a:t> and their auditors in complying with these requirements by</a:t>
            </a:r>
          </a:p>
          <a:p>
            <a:pPr algn="just"/>
            <a:r>
              <a:rPr lang="en-US" dirty="0"/>
              <a:t>presenting characteristics of internal control which may be used to reasonably ensure compliance with the compliance requirements in Part 3. The characteristics of internal control presented in Part 6 era neither mandatory nor all-inclusive.</a:t>
            </a:r>
          </a:p>
          <a:p>
            <a:pPr algn="just"/>
            <a:r>
              <a:rPr lang="en-US" dirty="0"/>
              <a:t>On the other hand, if the client is very small and has limited segregation of duties, it will likely not be possible to achieve a Low control risk. in this case the auditor should document that fact and report a deficiency or deficiencies.</a:t>
            </a:r>
            <a:endParaRPr lang="en-US" sz="1600" dirty="0"/>
          </a:p>
        </p:txBody>
      </p:sp>
    </p:spTree>
    <p:extLst>
      <p:ext uri="{BB962C8B-B14F-4D97-AF65-F5344CB8AC3E}">
        <p14:creationId xmlns:p14="http://schemas.microsoft.com/office/powerpoint/2010/main" val="12139456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12541"/>
            <a:ext cx="6858000" cy="775067"/>
          </a:xfrm>
        </p:spPr>
        <p:txBody>
          <a:bodyPr vert="horz" lIns="91440" tIns="45720" rIns="91440" bIns="45720" rtlCol="0" anchor="ctr">
            <a:noAutofit/>
          </a:bodyPr>
          <a:lstStyle/>
          <a:p>
            <a:pPr algn="ct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3F</a:t>
            </a:r>
            <a:r>
              <a:rPr lang="en-US" sz="2800">
                <a:ln>
                  <a:solidFill>
                    <a:srgbClr val="1F497D"/>
                  </a:solidFill>
                </a:ln>
                <a:solidFill>
                  <a:srgbClr val="00CC00"/>
                </a:solidFill>
                <a:effectLst>
                  <a:outerShdw blurRad="38100" dist="38100" dir="2700000" algn="tl">
                    <a:srgbClr val="000000">
                      <a:alpha val="43137"/>
                    </a:srgbClr>
                  </a:outerShdw>
                </a:effectLst>
                <a:latin typeface="Georgia" pitchFamily="18" charset="0"/>
              </a:rPr>
              <a:t>. OVERVIEW </a:t>
            </a: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OF </a:t>
            </a:r>
            <a:r>
              <a:rPr lang="en-US" sz="2800">
                <a:ln>
                  <a:solidFill>
                    <a:srgbClr val="1F497D"/>
                  </a:solidFill>
                </a:ln>
                <a:solidFill>
                  <a:srgbClr val="00CC00"/>
                </a:solidFill>
                <a:effectLst>
                  <a:outerShdw blurRad="38100" dist="38100" dir="2700000" algn="tl">
                    <a:srgbClr val="000000">
                      <a:alpha val="43137"/>
                    </a:srgbClr>
                  </a:outerShdw>
                </a:effectLst>
                <a:latin typeface="Georgia" pitchFamily="18" charset="0"/>
              </a:rPr>
              <a:t>THE COMPLIANCE </a:t>
            </a:r>
            <a:r>
              <a:rPr lang="en-US" sz="28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SUPPLEMENT</a:t>
            </a:r>
          </a:p>
        </p:txBody>
      </p:sp>
      <p:sp>
        <p:nvSpPr>
          <p:cNvPr id="5" name="Slide Number Placeholder 4"/>
          <p:cNvSpPr>
            <a:spLocks noGrp="1"/>
          </p:cNvSpPr>
          <p:nvPr>
            <p:ph type="sldNum" sz="quarter" idx="12"/>
          </p:nvPr>
        </p:nvSpPr>
        <p:spPr/>
        <p:txBody>
          <a:bodyPr/>
          <a:lstStyle/>
          <a:p>
            <a:fld id="{E7A68F15-0688-42D2-881D-37901F0B610E}" type="slidenum">
              <a:rPr lang="en-US" smtClean="0"/>
              <a:pPr/>
              <a:t>97</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10" name="Rectangle 9">
            <a:extLst>
              <a:ext uri="{FF2B5EF4-FFF2-40B4-BE49-F238E27FC236}">
                <a16:creationId xmlns:a16="http://schemas.microsoft.com/office/drawing/2014/main" id="{7839554B-A579-49B7-9AF3-6A3CDA562335}"/>
              </a:ext>
            </a:extLst>
          </p:cNvPr>
          <p:cNvSpPr/>
          <p:nvPr/>
        </p:nvSpPr>
        <p:spPr>
          <a:xfrm>
            <a:off x="76200" y="1295400"/>
            <a:ext cx="8972550" cy="2031325"/>
          </a:xfrm>
          <a:prstGeom prst="rect">
            <a:avLst/>
          </a:prstGeom>
        </p:spPr>
        <p:txBody>
          <a:bodyPr wrap="square">
            <a:spAutoFit/>
          </a:bodyPr>
          <a:lstStyle/>
          <a:p>
            <a:r>
              <a:rPr lang="en-US" u="sng" dirty="0">
                <a:solidFill>
                  <a:srgbClr val="7030A0"/>
                </a:solidFill>
                <a:effectLst>
                  <a:outerShdw blurRad="38100" dist="38100" dir="2700000" algn="tl">
                    <a:srgbClr val="000000">
                      <a:alpha val="43137"/>
                    </a:srgbClr>
                  </a:outerShdw>
                </a:effectLst>
              </a:rPr>
              <a:t>Part 7</a:t>
            </a:r>
          </a:p>
          <a:p>
            <a:endParaRPr lang="en-US" u="sng" dirty="0">
              <a:solidFill>
                <a:srgbClr val="7030A0"/>
              </a:solidFill>
              <a:effectLst>
                <a:outerShdw blurRad="38100" dist="38100" dir="2700000" algn="tl">
                  <a:srgbClr val="000000">
                    <a:alpha val="43137"/>
                  </a:srgbClr>
                </a:outerShdw>
              </a:effectLst>
            </a:endParaRPr>
          </a:p>
          <a:p>
            <a:r>
              <a:rPr lang="en-US" dirty="0">
                <a:highlight>
                  <a:srgbClr val="FFFF00"/>
                </a:highlight>
              </a:rPr>
              <a:t>Part 7 provides guidance to auditors in identifying the compliance requirements and designing tests of compliance for programs not included in the Supplement.</a:t>
            </a:r>
          </a:p>
          <a:p>
            <a:endParaRPr lang="en-US" dirty="0"/>
          </a:p>
          <a:p>
            <a:r>
              <a:rPr lang="en-US" dirty="0"/>
              <a:t>If the auditor determines that a certain program is a major program and references Part 2 and</a:t>
            </a:r>
          </a:p>
          <a:p>
            <a:r>
              <a:rPr lang="en-US" dirty="0"/>
              <a:t>does not find it listed, then Part 7 will give advice on how to audit this program.</a:t>
            </a:r>
            <a:endParaRPr lang="en-US" u="sng" dirty="0">
              <a:solidFill>
                <a:srgbClr val="7030A0"/>
              </a:solidFill>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9E2DCB1D-C644-4317-BD23-036D60469208}"/>
              </a:ext>
            </a:extLst>
          </p:cNvPr>
          <p:cNvSpPr/>
          <p:nvPr/>
        </p:nvSpPr>
        <p:spPr>
          <a:xfrm>
            <a:off x="104775" y="3543302"/>
            <a:ext cx="8915400" cy="2474652"/>
          </a:xfrm>
          <a:prstGeom prst="rect">
            <a:avLst/>
          </a:prstGeom>
        </p:spPr>
        <p:txBody>
          <a:bodyPr wrap="square">
            <a:spAutoFit/>
          </a:bodyPr>
          <a:lstStyle/>
          <a:p>
            <a:pPr>
              <a:lnSpc>
                <a:spcPct val="107000"/>
              </a:lnSpc>
              <a:spcAft>
                <a:spcPts val="800"/>
              </a:spcAft>
            </a:pPr>
            <a:r>
              <a:rPr lang="en-US" u="sng" dirty="0">
                <a:solidFill>
                  <a:srgbClr val="7030A0"/>
                </a:solidFill>
                <a:effectLst>
                  <a:outerShdw blurRad="38100" dist="38100" dir="2700000" algn="tl">
                    <a:srgbClr val="000000">
                      <a:alpha val="43137"/>
                    </a:srgbClr>
                  </a:outerShdw>
                </a:effectLst>
              </a:rPr>
              <a:t>Appendices and Annual Compliance Supplement</a:t>
            </a:r>
          </a:p>
          <a:p>
            <a:pPr algn="just">
              <a:lnSpc>
                <a:spcPct val="107000"/>
              </a:lnSpc>
              <a:spcAft>
                <a:spcPts val="800"/>
              </a:spcAft>
            </a:pPr>
            <a:r>
              <a:rPr lang="en-US" dirty="0"/>
              <a:t>There are currently nine appendices to the Compliance Supplement. </a:t>
            </a:r>
            <a:r>
              <a:rPr lang="en-US" dirty="0">
                <a:highlight>
                  <a:srgbClr val="FFFF00"/>
                </a:highlight>
              </a:rPr>
              <a:t>The one all auditors should read is Appendix 5, which Lists changes for the Compliance Supplement for the current year.</a:t>
            </a:r>
          </a:p>
          <a:p>
            <a:pPr algn="just">
              <a:lnSpc>
                <a:spcPct val="107000"/>
              </a:lnSpc>
              <a:spcAft>
                <a:spcPts val="800"/>
              </a:spcAft>
            </a:pPr>
            <a:r>
              <a:rPr lang="en-US" dirty="0"/>
              <a:t>The Compliance Supplement is updated on an annual basis, usually in May or June of each year.</a:t>
            </a:r>
          </a:p>
          <a:p>
            <a:pPr algn="just">
              <a:lnSpc>
                <a:spcPct val="107000"/>
              </a:lnSpc>
              <a:spcAft>
                <a:spcPts val="800"/>
              </a:spcAft>
            </a:pPr>
            <a:r>
              <a:rPr lang="en-US" dirty="0"/>
              <a:t>The auditor should be certain to use the correct Supplement when performing an audit.</a:t>
            </a:r>
          </a:p>
        </p:txBody>
      </p:sp>
    </p:spTree>
    <p:extLst>
      <p:ext uri="{BB962C8B-B14F-4D97-AF65-F5344CB8AC3E}">
        <p14:creationId xmlns:p14="http://schemas.microsoft.com/office/powerpoint/2010/main" val="37316271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514599"/>
            <a:ext cx="8229600" cy="3429001"/>
          </a:xfrm>
        </p:spPr>
        <p:txBody>
          <a:bodyPr vert="horz" lIns="91440" tIns="45720" rIns="91440" bIns="45720" rtlCol="0">
            <a:normAutofit/>
          </a:bodyPr>
          <a:lstStyle/>
          <a:p>
            <a:pPr>
              <a:lnSpc>
                <a:spcPct val="90000"/>
              </a:lnSpc>
              <a:buFont typeface="Arial" pitchFamily="34" charset="0"/>
              <a:buNone/>
              <a:defRPr/>
            </a:pPr>
            <a:endParaRPr lang="en-US" u="sng" dirty="0">
              <a:ln w="18415" cmpd="sng">
                <a:solidFill>
                  <a:schemeClr val="tx2"/>
                </a:solidFill>
                <a:prstDash val="solid"/>
              </a:ln>
              <a:solidFill>
                <a:schemeClr val="tx2">
                  <a:lumMod val="60000"/>
                  <a:lumOff val="40000"/>
                </a:schemeClr>
              </a:solidFill>
              <a:latin typeface="Georgia" pitchFamily="18" charset="0"/>
            </a:endParaRPr>
          </a:p>
          <a:p>
            <a:pPr>
              <a:lnSpc>
                <a:spcPct val="90000"/>
              </a:lnSpc>
              <a:buFont typeface="Arial" pitchFamily="34" charset="0"/>
              <a:buNone/>
              <a:defRPr/>
            </a:pPr>
            <a:endParaRPr lang="en-US" u="sng" dirty="0">
              <a:ln w="18415" cmpd="sng">
                <a:solidFill>
                  <a:schemeClr val="tx2"/>
                </a:solidFill>
                <a:prstDash val="solid"/>
              </a:ln>
              <a:solidFill>
                <a:schemeClr val="tx2">
                  <a:lumMod val="60000"/>
                  <a:lumOff val="40000"/>
                </a:schemeClr>
              </a:solidFill>
              <a:latin typeface="Georgia" pitchFamily="18" charset="0"/>
            </a:endParaRPr>
          </a:p>
          <a:p>
            <a:pPr>
              <a:defRPr/>
            </a:pPr>
            <a:endParaRPr lang="en-US" u="sng" dirty="0">
              <a:ln w="18415" cmpd="sng">
                <a:solidFill>
                  <a:schemeClr val="tx2"/>
                </a:solidFill>
                <a:prstDash val="solid"/>
              </a:ln>
              <a:solidFill>
                <a:schemeClr val="tx2">
                  <a:lumMod val="60000"/>
                  <a:lumOff val="40000"/>
                </a:schemeClr>
              </a:solidFill>
              <a:latin typeface="Georgia" pitchFamily="18" charset="0"/>
            </a:endParaRPr>
          </a:p>
        </p:txBody>
      </p:sp>
      <p:sp>
        <p:nvSpPr>
          <p:cNvPr id="5" name="Slide Number Placeholder 4"/>
          <p:cNvSpPr>
            <a:spLocks noGrp="1"/>
          </p:cNvSpPr>
          <p:nvPr>
            <p:ph type="sldNum" sz="quarter" idx="12"/>
          </p:nvPr>
        </p:nvSpPr>
        <p:spPr/>
        <p:txBody>
          <a:bodyPr/>
          <a:lstStyle/>
          <a:p>
            <a:fld id="{E7A68F15-0688-42D2-881D-37901F0B610E}" type="slidenum">
              <a:rPr lang="en-US" smtClean="0"/>
              <a:pPr/>
              <a:t>98</a:t>
            </a:fld>
            <a:endParaRPr lang="en-US" dirty="0"/>
          </a:p>
        </p:txBody>
      </p:sp>
      <p:sp>
        <p:nvSpPr>
          <p:cNvPr id="6" name="Title 1">
            <a:extLst>
              <a:ext uri="{FF2B5EF4-FFF2-40B4-BE49-F238E27FC236}">
                <a16:creationId xmlns:a16="http://schemas.microsoft.com/office/drawing/2014/main" id="{EEDA8CE2-7CE4-441B-AA4B-531E4100446E}"/>
              </a:ext>
            </a:extLst>
          </p:cNvPr>
          <p:cNvSpPr>
            <a:spLocks noGrp="1"/>
          </p:cNvSpPr>
          <p:nvPr>
            <p:ph type="title"/>
          </p:nvPr>
        </p:nvSpPr>
        <p:spPr>
          <a:xfrm>
            <a:off x="533400" y="2101849"/>
            <a:ext cx="8305800" cy="2895600"/>
          </a:xfrm>
        </p:spPr>
        <p:txBody>
          <a:bodyPr vert="horz" lIns="91440" tIns="45720" rIns="91440" bIns="45720" rtlCol="0" anchor="ctr">
            <a:noAutofit/>
          </a:bodyPr>
          <a:lstStyle/>
          <a:p>
            <a:pPr algn="ctr">
              <a:defRPr/>
            </a:pPr>
            <a:r>
              <a:rPr lang="en-US" sz="54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(4). </a:t>
            </a:r>
            <a:br>
              <a:rPr lang="en-US" sz="54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br>
            <a:r>
              <a:rPr lang="en-US" sz="54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Understanding the Entity, Its Environment, and Internal Controls</a:t>
            </a:r>
            <a:br>
              <a:rPr lang="en-US" sz="5400" dirty="0">
                <a:latin typeface="Georgia" panose="02040502050405020303" pitchFamily="18" charset="0"/>
              </a:rPr>
            </a:br>
            <a:br>
              <a:rPr lang="en-US" sz="5400" dirty="0">
                <a:latin typeface="Georgia" panose="02040502050405020303" pitchFamily="18" charset="0"/>
              </a:rPr>
            </a:br>
            <a:endParaRPr lang="en-US" sz="5400" dirty="0">
              <a:ln>
                <a:solidFill>
                  <a:srgbClr val="1F497D"/>
                </a:solidFill>
              </a:ln>
              <a:solidFill>
                <a:srgbClr val="00CC00"/>
              </a:solidFill>
              <a:effectLst>
                <a:outerShdw blurRad="38100" dist="38100" dir="2700000" algn="tl">
                  <a:srgbClr val="000000">
                    <a:alpha val="43137"/>
                  </a:srgbClr>
                </a:outerShdw>
              </a:effectLst>
              <a:latin typeface="Georgia" pitchFamily="18" charset="0"/>
            </a:endParaRPr>
          </a:p>
        </p:txBody>
      </p:sp>
    </p:spTree>
    <p:extLst>
      <p:ext uri="{BB962C8B-B14F-4D97-AF65-F5344CB8AC3E}">
        <p14:creationId xmlns:p14="http://schemas.microsoft.com/office/powerpoint/2010/main" val="88304870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12541"/>
            <a:ext cx="6858000" cy="775067"/>
          </a:xfrm>
        </p:spPr>
        <p:txBody>
          <a:bodyPr vert="horz" lIns="91440" tIns="45720" rIns="91440" bIns="45720" rtlCol="0" anchor="ctr">
            <a:noAutofit/>
          </a:bodyPr>
          <a:lstStyle/>
          <a:p>
            <a:pPr algn="ctr"/>
            <a:r>
              <a:rPr lang="en-US" sz="3200" dirty="0">
                <a:ln>
                  <a:solidFill>
                    <a:srgbClr val="1F497D"/>
                  </a:solidFill>
                </a:ln>
                <a:solidFill>
                  <a:srgbClr val="00CC00"/>
                </a:solidFill>
                <a:effectLst>
                  <a:outerShdw blurRad="38100" dist="38100" dir="2700000" algn="tl">
                    <a:srgbClr val="000000">
                      <a:alpha val="43137"/>
                    </a:srgbClr>
                  </a:outerShdw>
                </a:effectLst>
                <a:latin typeface="Georgia" pitchFamily="18" charset="0"/>
              </a:rPr>
              <a:t>4A. UNDERSTANDING THE ENTITY</a:t>
            </a:r>
          </a:p>
        </p:txBody>
      </p:sp>
      <p:sp>
        <p:nvSpPr>
          <p:cNvPr id="5" name="Slide Number Placeholder 4"/>
          <p:cNvSpPr>
            <a:spLocks noGrp="1"/>
          </p:cNvSpPr>
          <p:nvPr>
            <p:ph type="sldNum" sz="quarter" idx="12"/>
          </p:nvPr>
        </p:nvSpPr>
        <p:spPr/>
        <p:txBody>
          <a:bodyPr/>
          <a:lstStyle/>
          <a:p>
            <a:fld id="{E7A68F15-0688-42D2-881D-37901F0B610E}" type="slidenum">
              <a:rPr lang="en-US" smtClean="0"/>
              <a:pPr/>
              <a:t>99</a:t>
            </a:fld>
            <a:endParaRPr lang="en-US" dirty="0"/>
          </a:p>
        </p:txBody>
      </p:sp>
      <p:sp>
        <p:nvSpPr>
          <p:cNvPr id="8" name="TextBox 7">
            <a:extLst>
              <a:ext uri="{FF2B5EF4-FFF2-40B4-BE49-F238E27FC236}">
                <a16:creationId xmlns:a16="http://schemas.microsoft.com/office/drawing/2014/main" id="{B6F7624C-6437-4353-9A42-2D0357C0AB3E}"/>
              </a:ext>
            </a:extLst>
          </p:cNvPr>
          <p:cNvSpPr txBox="1"/>
          <p:nvPr/>
        </p:nvSpPr>
        <p:spPr>
          <a:xfrm>
            <a:off x="888768" y="7319303"/>
            <a:ext cx="4267200" cy="230832"/>
          </a:xfrm>
          <a:prstGeom prst="rect">
            <a:avLst/>
          </a:prstGeom>
          <a:noFill/>
        </p:spPr>
        <p:txBody>
          <a:bodyPr wrap="square" rtlCol="0">
            <a:spAutoFit/>
          </a:bodyPr>
          <a:lstStyle/>
          <a:p>
            <a:r>
              <a:rPr lang="en-US" sz="900">
                <a:hlinkClick r:id="rId3" tooltip="http://commons.wikimedia.org/wiki/file:bonanjo_-_centre_de_documentation_et_information_urbanisme_(cud)_04.jpg"/>
              </a:rPr>
              <a:t>This Photo</a:t>
            </a:r>
            <a:r>
              <a:rPr lang="en-US" sz="900"/>
              <a:t> by Unknown Author is licensed under </a:t>
            </a:r>
            <a:r>
              <a:rPr lang="en-US" sz="900">
                <a:hlinkClick r:id="rId4" tooltip="https://creativecommons.org/licenses/by-sa/3.0/"/>
              </a:rPr>
              <a:t>CC BY-SA</a:t>
            </a:r>
            <a:endParaRPr lang="en-US" sz="900"/>
          </a:p>
        </p:txBody>
      </p:sp>
      <p:sp>
        <p:nvSpPr>
          <p:cNvPr id="10" name="Rectangle 9">
            <a:extLst>
              <a:ext uri="{FF2B5EF4-FFF2-40B4-BE49-F238E27FC236}">
                <a16:creationId xmlns:a16="http://schemas.microsoft.com/office/drawing/2014/main" id="{7839554B-A579-49B7-9AF3-6A3CDA562335}"/>
              </a:ext>
            </a:extLst>
          </p:cNvPr>
          <p:cNvSpPr/>
          <p:nvPr/>
        </p:nvSpPr>
        <p:spPr>
          <a:xfrm>
            <a:off x="76200" y="948690"/>
            <a:ext cx="8972550" cy="5632311"/>
          </a:xfrm>
          <a:prstGeom prst="rect">
            <a:avLst/>
          </a:prstGeom>
        </p:spPr>
        <p:txBody>
          <a:bodyPr wrap="square">
            <a:spAutoFit/>
          </a:bodyPr>
          <a:lstStyle/>
          <a:p>
            <a:pPr algn="just"/>
            <a:r>
              <a:rPr lang="en-US" dirty="0"/>
              <a:t>The audit procedures to obtain the understanding are referred to as risk assessment procedures because some of the information obtained by performing such procedures may be used by the auditor as audit evidence to support assessments of the risks of material misstatement.</a:t>
            </a:r>
          </a:p>
          <a:p>
            <a:pPr algn="just"/>
            <a:endParaRPr lang="en-US" dirty="0"/>
          </a:p>
          <a:p>
            <a:pPr algn="just"/>
            <a:r>
              <a:rPr lang="en-US" dirty="0">
                <a:highlight>
                  <a:srgbClr val="FFFF00"/>
                </a:highlight>
              </a:rPr>
              <a:t>In performing a Single Audit, the auditor will also perform a financial statement audit.</a:t>
            </a:r>
          </a:p>
          <a:p>
            <a:pPr algn="just"/>
            <a:r>
              <a:rPr lang="en-US" dirty="0">
                <a:highlight>
                  <a:srgbClr val="FFFF00"/>
                </a:highlight>
              </a:rPr>
              <a:t>Understanding the entity for purposes of a financial statement and a Single Audit, if performed separately, would contain duplication. Therefore, it would be logical to gain the understanding of the entire entity for both purposes at the same time.</a:t>
            </a:r>
          </a:p>
          <a:p>
            <a:pPr algn="just"/>
            <a:endParaRPr lang="en-US" dirty="0">
              <a:highlight>
                <a:srgbClr val="FFFF00"/>
              </a:highlight>
            </a:endParaRPr>
          </a:p>
          <a:p>
            <a:pPr algn="just"/>
            <a:r>
              <a:rPr lang="en-US" dirty="0">
                <a:highlight>
                  <a:srgbClr val="FFFF00"/>
                </a:highlight>
              </a:rPr>
              <a:t>In doing this work and throughout the audit, the auditor should constantly ask 4 questions:</a:t>
            </a:r>
          </a:p>
          <a:p>
            <a:pPr algn="just" defTabSz="571500"/>
            <a:r>
              <a:rPr lang="en-US" dirty="0">
                <a:highlight>
                  <a:srgbClr val="FFFF00"/>
                </a:highlight>
              </a:rPr>
              <a:t>1.	What could go wrong?</a:t>
            </a:r>
          </a:p>
          <a:p>
            <a:pPr algn="just" defTabSz="571500"/>
            <a:r>
              <a:rPr lang="en-US" dirty="0">
                <a:highlight>
                  <a:srgbClr val="FFFF00"/>
                </a:highlight>
              </a:rPr>
              <a:t>2.	Could it be material?</a:t>
            </a:r>
          </a:p>
          <a:p>
            <a:pPr algn="just" defTabSz="571500"/>
            <a:r>
              <a:rPr lang="en-US" dirty="0">
                <a:highlight>
                  <a:srgbClr val="FFFF00"/>
                </a:highlight>
              </a:rPr>
              <a:t>3.	How likely is it?</a:t>
            </a:r>
          </a:p>
          <a:p>
            <a:pPr algn="just" defTabSz="571500"/>
            <a:r>
              <a:rPr lang="en-US" dirty="0">
                <a:highlight>
                  <a:srgbClr val="FFFF00"/>
                </a:highlight>
              </a:rPr>
              <a:t>4.	Did it go wrong?</a:t>
            </a:r>
          </a:p>
          <a:p>
            <a:pPr marL="285750" indent="-285750" algn="just">
              <a:buFont typeface="Arial" panose="020B0604020202020204" pitchFamily="34" charset="0"/>
              <a:buChar char="•"/>
            </a:pPr>
            <a:endParaRPr lang="en-US" dirty="0"/>
          </a:p>
          <a:p>
            <a:pPr algn="just"/>
            <a:r>
              <a:rPr lang="en-US" dirty="0"/>
              <a:t>It is important that auditors not only document their understanding but also validate their understanding. </a:t>
            </a:r>
          </a:p>
          <a:p>
            <a:pPr algn="just"/>
            <a:endParaRPr lang="en-US" dirty="0"/>
          </a:p>
          <a:p>
            <a:endParaRPr lang="en-US" dirty="0"/>
          </a:p>
        </p:txBody>
      </p:sp>
    </p:spTree>
    <p:extLst>
      <p:ext uri="{BB962C8B-B14F-4D97-AF65-F5344CB8AC3E}">
        <p14:creationId xmlns:p14="http://schemas.microsoft.com/office/powerpoint/2010/main" val="231691372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12661</TotalTime>
  <Words>22556</Words>
  <Application>Microsoft Office PowerPoint</Application>
  <PresentationFormat>On-screen Show (4:3)</PresentationFormat>
  <Paragraphs>1950</Paragraphs>
  <Slides>157</Slides>
  <Notes>151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157</vt:i4>
      </vt:variant>
    </vt:vector>
  </HeadingPairs>
  <TitlesOfParts>
    <vt:vector size="166" baseType="lpstr">
      <vt:lpstr>ＭＳ Ｐゴシック</vt:lpstr>
      <vt:lpstr>Arial</vt:lpstr>
      <vt:lpstr>Calibri</vt:lpstr>
      <vt:lpstr>Calibri Light</vt:lpstr>
      <vt:lpstr>Courier New</vt:lpstr>
      <vt:lpstr>Georgia</vt:lpstr>
      <vt:lpstr>Times New Roman</vt:lpstr>
      <vt:lpstr>Wingdings</vt:lpstr>
      <vt:lpstr>Custom Design</vt:lpstr>
      <vt:lpstr> Performing Single Audits Under the Uniform Guidance</vt:lpstr>
      <vt:lpstr>Single Audits Performed Under the Uniform Guidance</vt:lpstr>
      <vt:lpstr>(1).  Introduction to  Single Audit &amp;  Single Audit Planning </vt:lpstr>
      <vt:lpstr>1A. BACKGROUND</vt:lpstr>
      <vt:lpstr>1. Background and Overview of Uniform Guidance (UG)</vt:lpstr>
      <vt:lpstr>1. Background and Overview of  Single Audit</vt:lpstr>
      <vt:lpstr>1. Background and Overview  of Single Audit</vt:lpstr>
      <vt:lpstr>1B. Uniform Guidance</vt:lpstr>
      <vt:lpstr>The Uniform Guidance contains the following requirements: </vt:lpstr>
      <vt:lpstr>The Uniform Guidance Question </vt:lpstr>
      <vt:lpstr>Scope of Audit: General </vt:lpstr>
      <vt:lpstr>Scope of Audit: Financial Statements </vt:lpstr>
      <vt:lpstr>Scope of Audit: Internal Control </vt:lpstr>
      <vt:lpstr>Scope of Audit: Compliance</vt:lpstr>
      <vt:lpstr>Cognizant Agencies and Oversight</vt:lpstr>
      <vt:lpstr>Cognizant Or Oversight Agency for Audit Responsibilities</vt:lpstr>
      <vt:lpstr>1C. Single Audit Planning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Single Audit Uniform Guidance</vt:lpstr>
      <vt:lpstr>PowerPoint Presentation</vt:lpstr>
      <vt:lpstr>1A. INTRODUCTION</vt:lpstr>
      <vt:lpstr>PowerPoint Presentation</vt:lpstr>
      <vt:lpstr>2B. SOME HIGHLIGHTS</vt:lpstr>
      <vt:lpstr>Section 200.302 Financial Management-1</vt:lpstr>
      <vt:lpstr>Section 200.302 Financial Management-2</vt:lpstr>
      <vt:lpstr>Section 200.302 Financial Management-3</vt:lpstr>
      <vt:lpstr>What written procedures must your Organization have in place? </vt:lpstr>
      <vt:lpstr>What written procedures must your Organization have in place? </vt:lpstr>
      <vt:lpstr>What written procedures must your Organization have in place? </vt:lpstr>
      <vt:lpstr>Rule 200.303 Internal Controls-1</vt:lpstr>
      <vt:lpstr>Rule 200.303 Internal Controls-2</vt:lpstr>
      <vt:lpstr>200.508 Auditee Responsibilities</vt:lpstr>
      <vt:lpstr>200.510 Financial Statements</vt:lpstr>
      <vt:lpstr>200.510 Financial Statements</vt:lpstr>
      <vt:lpstr>Question</vt:lpstr>
      <vt:lpstr>Common Rule 200.303 Internal Controls</vt:lpstr>
      <vt:lpstr>Uniform Guidance 200.62 Internal Control Over Compliance Requirements for Federal Awards</vt:lpstr>
      <vt:lpstr>Uniform Guidance 200.62 Internal Control Over Compliance Requirements for Federal Awards</vt:lpstr>
      <vt:lpstr>Single Audit Rules Under Uniform Guidance</vt:lpstr>
      <vt:lpstr>Summary Schedule of Prior Audit Findings </vt:lpstr>
      <vt:lpstr>Summary Schedule of Prior Audit Findings </vt:lpstr>
      <vt:lpstr>Question</vt:lpstr>
      <vt:lpstr>Corrective Action Plan </vt:lpstr>
      <vt:lpstr>Section 200.514 Scope of Audit </vt:lpstr>
      <vt:lpstr>Section 200.514 (d) Scope of Audit, Compliance </vt:lpstr>
      <vt:lpstr>Section 200.516 Audit Findings </vt:lpstr>
      <vt:lpstr>Question</vt:lpstr>
      <vt:lpstr>Question</vt:lpstr>
      <vt:lpstr>Question</vt:lpstr>
      <vt:lpstr>Section 200.516 Audit Findings </vt:lpstr>
      <vt:lpstr>Section 200.516 Audit Findings (3) </vt:lpstr>
      <vt:lpstr>Section 200.516 Audit Findings (4) </vt:lpstr>
      <vt:lpstr>Section 200.516 Audit Findings (4) </vt:lpstr>
      <vt:lpstr>Audit Finding Detail and Clarity (1) </vt:lpstr>
      <vt:lpstr>Audit Finding detail and Clarity (2) </vt:lpstr>
      <vt:lpstr>Audit Finding detail and Clarity (3) </vt:lpstr>
      <vt:lpstr>Audit Finding detail and Clarity (4) </vt:lpstr>
      <vt:lpstr>Reference Numbers </vt:lpstr>
      <vt:lpstr> </vt:lpstr>
      <vt:lpstr>Section 200.517 Audit Documentation </vt:lpstr>
      <vt:lpstr>(3).  Determination of Major Programs and the Compliance Supplement </vt:lpstr>
      <vt:lpstr>3A. DETERMINING MAJOR PROGRAMS 200.518</vt:lpstr>
      <vt:lpstr>3A DETERMINING MAJOR PROGRAMS 200.518</vt:lpstr>
      <vt:lpstr>3A DETERMINING MAJOR PROGRAMS §200.518</vt:lpstr>
      <vt:lpstr>3A DETERMINING MAJOR PROGRAMS 200.518</vt:lpstr>
      <vt:lpstr>3A DETERMINING MAJOR PROGRAMS 200.518</vt:lpstr>
      <vt:lpstr>QUESTION</vt:lpstr>
      <vt:lpstr>3B.RISK ASSESSMENT FOR TYPE A PROGRAMS</vt:lpstr>
      <vt:lpstr>3B.RISK ASSESSMENT FOR TYPE A PROGRAMS</vt:lpstr>
      <vt:lpstr>QUESTION</vt:lpstr>
      <vt:lpstr>3C.RISK ASSESSMENT FOR TYPE B PROGRAMS</vt:lpstr>
      <vt:lpstr>3C.RISK ASSESSMENT FOR TYPE B PROGRAMS</vt:lpstr>
      <vt:lpstr>3C. RISK ASSESSMENT FOR TYPE B PROGRAMS</vt:lpstr>
      <vt:lpstr>3C. RISK ASSESSMENT FOR TYPE B PROGRAMS</vt:lpstr>
      <vt:lpstr>3C. RISK ASSESSMENT FOR TYPE B PROGRAMS</vt:lpstr>
      <vt:lpstr>3D. MATERIALITY FOR MAJOR PROGRAMS</vt:lpstr>
      <vt:lpstr>Section 200.519 Criteria for Federal Program Risk </vt:lpstr>
      <vt:lpstr>Section 200.519 Criteria for Federal Program Risk: Inherit Risk of the Federal Program </vt:lpstr>
      <vt:lpstr>3E. BACKGROUND</vt:lpstr>
      <vt:lpstr>PURPOSE</vt:lpstr>
      <vt:lpstr>APPLICABILITY                 (1)</vt:lpstr>
      <vt:lpstr>APPLICABILITY                   (2)</vt:lpstr>
      <vt:lpstr>Safe Harbor Status                </vt:lpstr>
      <vt:lpstr>3F. OVERVIEW OF THE COMPLIANCE SUPPLEMENT</vt:lpstr>
      <vt:lpstr>3F. OVERVIEW OF THE COMPLIANCE SUPPLEMENT</vt:lpstr>
      <vt:lpstr>3F. OVERVIEW OF THE COMPLIANCE SUPPLEMENT</vt:lpstr>
      <vt:lpstr>3F. OVERVIEW OF THE COMPLIANCE SUPPLEMENT</vt:lpstr>
      <vt:lpstr>3F. OVERVIEW OF THE COMPLIANCE SUPPLEMENT</vt:lpstr>
      <vt:lpstr>(4).  Understanding the Entity, Its Environment, and Internal Controls  </vt:lpstr>
      <vt:lpstr>4A. UNDERSTANDING THE ENTITY</vt:lpstr>
      <vt:lpstr>QUESTION</vt:lpstr>
      <vt:lpstr>4B. ENGAGEMENT TEAM DISCUSSION</vt:lpstr>
      <vt:lpstr>4C. DESIGN&amp; IMPLEMENTATION OF INTERNAL CONTROLS</vt:lpstr>
      <vt:lpstr>4C. DESIGN&amp; IMPLEMENTATION OF INTERNAL CONTROLS</vt:lpstr>
      <vt:lpstr>(5).  Preliminary Analytical Procedures &amp; Risk Assessment   </vt:lpstr>
      <vt:lpstr>5A. GENERAL</vt:lpstr>
      <vt:lpstr>5A. GENERAL</vt:lpstr>
      <vt:lpstr>5A. GENERAL</vt:lpstr>
      <vt:lpstr>EXAMPLE</vt:lpstr>
      <vt:lpstr>5B. OVERALL RISK &amp; SIGNIFICANT</vt:lpstr>
      <vt:lpstr>5C. EXAMPLES</vt:lpstr>
      <vt:lpstr>5C. EXAMPLES</vt:lpstr>
      <vt:lpstr>5C. EXAMPLES</vt:lpstr>
      <vt:lpstr>5C. EXAMPLES</vt:lpstr>
      <vt:lpstr>(6).  Tests of Compliance and Controls     </vt:lpstr>
      <vt:lpstr>6A. PLANNING COMPLIANCE TESTS</vt:lpstr>
      <vt:lpstr>QUESTION</vt:lpstr>
      <vt:lpstr>6A. PLANNING COMPLIANCE TESTS</vt:lpstr>
      <vt:lpstr>6A. PLANNING COMPLIANCE TESTS</vt:lpstr>
      <vt:lpstr>6A. PLANNING COMPLIANCE TESTS</vt:lpstr>
      <vt:lpstr>6A. PLANNING COMPLIANCE TESTS</vt:lpstr>
      <vt:lpstr>6A. PLANNING COMPLIANCE TESTS</vt:lpstr>
      <vt:lpstr>6B. SAMPLE SIZE &amp; SELECTION</vt:lpstr>
      <vt:lpstr>6B. SAMPLE SIZE &amp; SELECTION</vt:lpstr>
      <vt:lpstr>EXAMPLE</vt:lpstr>
      <vt:lpstr>EXAMPLE</vt:lpstr>
      <vt:lpstr>QUESTION</vt:lpstr>
      <vt:lpstr>6C. PLANNING CONTROLS TESTS</vt:lpstr>
      <vt:lpstr>6C. PLANNING CONTROLS TESTS</vt:lpstr>
      <vt:lpstr>6D. SAMPLE SIZE &amp; SELECTION</vt:lpstr>
      <vt:lpstr>6E. EVALUATE TEST RESULTS</vt:lpstr>
      <vt:lpstr>PowerPoint Presentation</vt:lpstr>
      <vt:lpstr>PowerPoint Presentation</vt:lpstr>
      <vt:lpstr>PowerPoint Presentation</vt:lpstr>
      <vt:lpstr>PowerPoint Presentation</vt:lpstr>
      <vt:lpstr>(7).  Tests of Compliance and Controls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Farley Vener</dc:creator>
  <cp:lastModifiedBy>Farley Vener</cp:lastModifiedBy>
  <cp:revision>827</cp:revision>
  <cp:lastPrinted>2016-03-17T20:56:26Z</cp:lastPrinted>
  <dcterms:created xsi:type="dcterms:W3CDTF">2011-05-05T02:31:46Z</dcterms:created>
  <dcterms:modified xsi:type="dcterms:W3CDTF">2018-04-05T21:03:49Z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bName">
    <vt:lpwstr>Analytical Rewiews</vt:lpwstr>
  </property>
  <property fmtid="{D5CDD505-2E9C-101B-9397-08002B2CF9AE}" pid="3" name="tabIndex">
    <vt:lpwstr>3-02</vt:lpwstr>
  </property>
  <property fmtid="{D5CDD505-2E9C-101B-9397-08002B2CF9AE}" pid="4" name="workpaperIndex">
    <vt:lpwstr>E</vt:lpwstr>
  </property>
</Properties>
</file>