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96"/>
  </p:notesMasterIdLst>
  <p:sldIdLst>
    <p:sldId id="303" r:id="rId5"/>
    <p:sldId id="269" r:id="rId6"/>
    <p:sldId id="304" r:id="rId7"/>
    <p:sldId id="305" r:id="rId8"/>
    <p:sldId id="306" r:id="rId9"/>
    <p:sldId id="307" r:id="rId10"/>
    <p:sldId id="308" r:id="rId11"/>
    <p:sldId id="385"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86"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87"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88" r:id="rId51"/>
    <p:sldId id="345"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89" r:id="rId68"/>
    <p:sldId id="362" r:id="rId69"/>
    <p:sldId id="361" r:id="rId70"/>
    <p:sldId id="363" r:id="rId71"/>
    <p:sldId id="364" r:id="rId72"/>
    <p:sldId id="365" r:id="rId73"/>
    <p:sldId id="366" r:id="rId74"/>
    <p:sldId id="367" r:id="rId75"/>
    <p:sldId id="368" r:id="rId76"/>
    <p:sldId id="369" r:id="rId77"/>
    <p:sldId id="370" r:id="rId78"/>
    <p:sldId id="371" r:id="rId79"/>
    <p:sldId id="372" r:id="rId80"/>
    <p:sldId id="390" r:id="rId81"/>
    <p:sldId id="373" r:id="rId82"/>
    <p:sldId id="374" r:id="rId83"/>
    <p:sldId id="375" r:id="rId84"/>
    <p:sldId id="376" r:id="rId85"/>
    <p:sldId id="377" r:id="rId86"/>
    <p:sldId id="378" r:id="rId87"/>
    <p:sldId id="379" r:id="rId88"/>
    <p:sldId id="380" r:id="rId89"/>
    <p:sldId id="381" r:id="rId90"/>
    <p:sldId id="391" r:id="rId91"/>
    <p:sldId id="383" r:id="rId92"/>
    <p:sldId id="384" r:id="rId93"/>
    <p:sldId id="271" r:id="rId94"/>
    <p:sldId id="283"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 reference" id="{7A4EBF13-A09C-DA49-9CB5-7B1269826084}">
          <p14:sldIdLst>
            <p14:sldId id="303"/>
            <p14:sldId id="269"/>
            <p14:sldId id="304"/>
            <p14:sldId id="305"/>
            <p14:sldId id="306"/>
            <p14:sldId id="307"/>
            <p14:sldId id="308"/>
            <p14:sldId id="385"/>
            <p14:sldId id="309"/>
            <p14:sldId id="310"/>
            <p14:sldId id="311"/>
            <p14:sldId id="312"/>
            <p14:sldId id="313"/>
            <p14:sldId id="314"/>
            <p14:sldId id="315"/>
            <p14:sldId id="316"/>
            <p14:sldId id="317"/>
            <p14:sldId id="318"/>
            <p14:sldId id="319"/>
            <p14:sldId id="320"/>
            <p14:sldId id="386"/>
            <p14:sldId id="321"/>
            <p14:sldId id="322"/>
            <p14:sldId id="323"/>
            <p14:sldId id="324"/>
            <p14:sldId id="325"/>
            <p14:sldId id="326"/>
            <p14:sldId id="327"/>
            <p14:sldId id="328"/>
            <p14:sldId id="329"/>
            <p14:sldId id="330"/>
            <p14:sldId id="331"/>
            <p14:sldId id="332"/>
            <p14:sldId id="387"/>
            <p14:sldId id="333"/>
            <p14:sldId id="334"/>
            <p14:sldId id="335"/>
            <p14:sldId id="336"/>
            <p14:sldId id="337"/>
            <p14:sldId id="338"/>
            <p14:sldId id="339"/>
            <p14:sldId id="340"/>
            <p14:sldId id="341"/>
            <p14:sldId id="342"/>
            <p14:sldId id="343"/>
            <p14:sldId id="344"/>
            <p14:sldId id="388"/>
            <p14:sldId id="345"/>
            <p14:sldId id="346"/>
            <p14:sldId id="347"/>
            <p14:sldId id="348"/>
            <p14:sldId id="349"/>
            <p14:sldId id="350"/>
            <p14:sldId id="351"/>
            <p14:sldId id="352"/>
            <p14:sldId id="353"/>
            <p14:sldId id="354"/>
            <p14:sldId id="355"/>
            <p14:sldId id="356"/>
            <p14:sldId id="357"/>
            <p14:sldId id="358"/>
            <p14:sldId id="359"/>
            <p14:sldId id="360"/>
            <p14:sldId id="389"/>
            <p14:sldId id="362"/>
            <p14:sldId id="361"/>
            <p14:sldId id="363"/>
            <p14:sldId id="364"/>
            <p14:sldId id="365"/>
            <p14:sldId id="366"/>
            <p14:sldId id="367"/>
            <p14:sldId id="368"/>
            <p14:sldId id="369"/>
            <p14:sldId id="370"/>
            <p14:sldId id="371"/>
            <p14:sldId id="372"/>
            <p14:sldId id="390"/>
            <p14:sldId id="373"/>
            <p14:sldId id="374"/>
            <p14:sldId id="375"/>
            <p14:sldId id="376"/>
            <p14:sldId id="377"/>
            <p14:sldId id="378"/>
            <p14:sldId id="379"/>
            <p14:sldId id="380"/>
            <p14:sldId id="381"/>
            <p14:sldId id="391"/>
            <p14:sldId id="383"/>
            <p14:sldId id="384"/>
            <p14:sldId id="271"/>
            <p14:sldId id="283"/>
          </p14:sldIdLst>
        </p14:section>
        <p14:section name="Default Section" id="{33297307-5E20-3A40-AC6A-F3ABACD9BFD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B1E"/>
    <a:srgbClr val="FFFFFF"/>
    <a:srgbClr val="C8C9C8"/>
    <a:srgbClr val="ACAFAF"/>
    <a:srgbClr val="606264"/>
    <a:srgbClr val="DFE1DD"/>
    <a:srgbClr val="FF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0" autoAdjust="0"/>
    <p:restoredTop sz="94660"/>
  </p:normalViewPr>
  <p:slideViewPr>
    <p:cSldViewPr snapToGrid="0">
      <p:cViewPr varScale="1">
        <p:scale>
          <a:sx n="86" d="100"/>
          <a:sy n="86" d="100"/>
        </p:scale>
        <p:origin x="226"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1CD96-0FAA-42AD-8760-4C4F48EA8BD1}"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27591-DBB9-45B4-9091-E724E8EB4673}" type="slidenum">
              <a:rPr lang="en-US" smtClean="0"/>
              <a:t>‹#›</a:t>
            </a:fld>
            <a:endParaRPr lang="en-US"/>
          </a:p>
        </p:txBody>
      </p:sp>
    </p:spTree>
    <p:extLst>
      <p:ext uri="{BB962C8B-B14F-4D97-AF65-F5344CB8AC3E}">
        <p14:creationId xmlns:p14="http://schemas.microsoft.com/office/powerpoint/2010/main" val="386762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5493ED-DE0F-C953-FCD8-3D884D6C5C0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35F4D48-1865-A331-03E8-49D01E3662E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D83B98-5769-E969-BF77-6CD13FA2A182}"/>
              </a:ext>
            </a:extLst>
          </p:cNvPr>
          <p:cNvSpPr>
            <a:spLocks noGrp="1"/>
          </p:cNvSpPr>
          <p:nvPr>
            <p:ph type="ctrTitle"/>
          </p:nvPr>
        </p:nvSpPr>
        <p:spPr>
          <a:xfrm>
            <a:off x="477078" y="5439979"/>
            <a:ext cx="11236960" cy="785035"/>
          </a:xfrm>
        </p:spPr>
        <p:txBody>
          <a:bodyPr tIns="0" bIns="0" anchor="ctr" anchorCtr="0">
            <a:normAutofit/>
          </a:bodyPr>
          <a:lstStyle>
            <a:lvl1pPr algn="l">
              <a:defRPr sz="4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3CC358B-1F99-2995-75C7-7EE88A1642A7}"/>
              </a:ext>
            </a:extLst>
          </p:cNvPr>
          <p:cNvSpPr>
            <a:spLocks noGrp="1"/>
          </p:cNvSpPr>
          <p:nvPr>
            <p:ph type="subTitle" idx="1"/>
          </p:nvPr>
        </p:nvSpPr>
        <p:spPr>
          <a:xfrm>
            <a:off x="477077" y="6225014"/>
            <a:ext cx="11236959" cy="400119"/>
          </a:xfrm>
        </p:spPr>
        <p:txBody>
          <a:bodyPr tIns="0" bIns="0" anchor="ctr"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A red and black logo&#10;&#10;Description automatically generated with low confidence">
            <a:extLst>
              <a:ext uri="{FF2B5EF4-FFF2-40B4-BE49-F238E27FC236}">
                <a16:creationId xmlns:a16="http://schemas.microsoft.com/office/drawing/2014/main" id="{6D335231-B2B0-7839-AF6A-A52BD3A235D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7077" y="2223683"/>
            <a:ext cx="4015410" cy="785035"/>
          </a:xfrm>
          <a:prstGeom prst="rect">
            <a:avLst/>
          </a:prstGeom>
        </p:spPr>
      </p:pic>
      <p:sp>
        <p:nvSpPr>
          <p:cNvPr id="6" name="Rectangle 5">
            <a:extLst>
              <a:ext uri="{FF2B5EF4-FFF2-40B4-BE49-F238E27FC236}">
                <a16:creationId xmlns:a16="http://schemas.microsoft.com/office/drawing/2014/main" id="{EFBF6E3E-DC53-7581-6544-23C2C8C3396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69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lling Quest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9CB58B-30FC-570D-7D17-06C6FFFE83D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2C9FC29-F210-ACE0-3839-AFB26854AB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21" y="580942"/>
            <a:ext cx="2411454" cy="440193"/>
          </a:xfrm>
        </p:spPr>
        <p:txBody>
          <a:bodyPr tIns="0" bIns="0">
            <a:noAutofit/>
          </a:bodyPr>
          <a:lstStyle>
            <a:lvl1pPr>
              <a:defRPr sz="4000" spc="300">
                <a:solidFill>
                  <a:schemeClr val="bg1"/>
                </a:solidFill>
              </a:defRPr>
            </a:lvl1pPr>
          </a:lstStyle>
          <a:p>
            <a:r>
              <a:rPr lang="en-US" dirty="0"/>
              <a:t>Polling</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775792"/>
            <a:ext cx="11236959" cy="1060174"/>
          </a:xfrm>
        </p:spPr>
        <p:txBody>
          <a:bodyPr anchor="ctr" anchorCtr="0">
            <a:normAutofit/>
          </a:bodyPr>
          <a:lstStyle>
            <a:lvl1pPr marL="0" indent="0">
              <a:spcAft>
                <a:spcPts val="300"/>
              </a:spcAft>
              <a:buNone/>
              <a:defRPr sz="2500" b="1"/>
            </a:lvl1pPr>
            <a:lvl2pPr>
              <a:spcAft>
                <a:spcPts val="300"/>
              </a:spcAft>
              <a:defRPr/>
            </a:lvl2pPr>
          </a:lstStyle>
          <a:p>
            <a:pPr lvl="0"/>
            <a:r>
              <a:rPr lang="en-US" dirty="0"/>
              <a:t>Click to edit Master text styles</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3366496" y="568407"/>
            <a:ext cx="8653670" cy="465263"/>
          </a:xfrm>
        </p:spPr>
        <p:txBody>
          <a:bodyPr tIns="0" bIns="0" anchor="ctr" anchorCtr="0">
            <a:noAutofit/>
          </a:bodyPr>
          <a:lstStyle>
            <a:lvl1pPr marL="0" indent="0">
              <a:spcAft>
                <a:spcPts val="300"/>
              </a:spcAft>
              <a:buNone/>
              <a:defRPr sz="4000" b="1" i="0">
                <a:latin typeface="Arial" panose="020B0604020202020204" pitchFamily="34" charset="0"/>
                <a:cs typeface="Arial" panose="020B0604020202020204" pitchFamily="34" charset="0"/>
              </a:defRPr>
            </a:lvl1pPr>
            <a:lvl2pPr>
              <a:spcAft>
                <a:spcPts val="300"/>
              </a:spcAft>
              <a:defRPr/>
            </a:lvl2pPr>
          </a:lstStyle>
          <a:p>
            <a:pPr lvl="0"/>
            <a:r>
              <a:rPr lang="en-US" dirty="0"/>
              <a:t>Click to edit Master text styles</a:t>
            </a:r>
          </a:p>
        </p:txBody>
      </p:sp>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2" name="Content Placeholder 2">
            <a:extLst>
              <a:ext uri="{FF2B5EF4-FFF2-40B4-BE49-F238E27FC236}">
                <a16:creationId xmlns:a16="http://schemas.microsoft.com/office/drawing/2014/main" id="{82DA3BB1-0193-88DA-0A4B-3AEB04067EAC}"/>
              </a:ext>
            </a:extLst>
          </p:cNvPr>
          <p:cNvSpPr>
            <a:spLocks noGrp="1"/>
          </p:cNvSpPr>
          <p:nvPr>
            <p:ph idx="14"/>
          </p:nvPr>
        </p:nvSpPr>
        <p:spPr>
          <a:xfrm>
            <a:off x="1364974" y="3045763"/>
            <a:ext cx="10349505" cy="608883"/>
          </a:xfr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14" name="Picture 13" descr="Shape, arrow&#10;&#10;Description automatically generated">
            <a:extLst>
              <a:ext uri="{FF2B5EF4-FFF2-40B4-BE49-F238E27FC236}">
                <a16:creationId xmlns:a16="http://schemas.microsoft.com/office/drawing/2014/main" id="{884C7CBF-90B7-9FF0-045E-F94DDC18671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175000"/>
            <a:ext cx="217511" cy="352288"/>
          </a:xfrm>
          <a:prstGeom prst="rect">
            <a:avLst/>
          </a:prstGeom>
        </p:spPr>
      </p:pic>
      <p:sp>
        <p:nvSpPr>
          <p:cNvPr id="15" name="TextBox 14">
            <a:extLst>
              <a:ext uri="{FF2B5EF4-FFF2-40B4-BE49-F238E27FC236}">
                <a16:creationId xmlns:a16="http://schemas.microsoft.com/office/drawing/2014/main" id="{CB343AEE-B64E-2287-B156-151646CBB86D}"/>
              </a:ext>
            </a:extLst>
          </p:cNvPr>
          <p:cNvSpPr txBox="1"/>
          <p:nvPr userDrawn="1"/>
        </p:nvSpPr>
        <p:spPr>
          <a:xfrm>
            <a:off x="477519" y="3074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A</a:t>
            </a:r>
          </a:p>
        </p:txBody>
      </p:sp>
      <p:sp>
        <p:nvSpPr>
          <p:cNvPr id="16" name="Content Placeholder 2">
            <a:extLst>
              <a:ext uri="{FF2B5EF4-FFF2-40B4-BE49-F238E27FC236}">
                <a16:creationId xmlns:a16="http://schemas.microsoft.com/office/drawing/2014/main" id="{795FD510-1411-36FD-7B4A-865F68F923BF}"/>
              </a:ext>
            </a:extLst>
          </p:cNvPr>
          <p:cNvSpPr>
            <a:spLocks noGrp="1"/>
          </p:cNvSpPr>
          <p:nvPr>
            <p:ph idx="15"/>
          </p:nvPr>
        </p:nvSpPr>
        <p:spPr>
          <a:xfrm>
            <a:off x="1364974" y="3807763"/>
            <a:ext cx="10349505" cy="608883"/>
          </a:xfr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17" name="Picture 16" descr="Shape, arrow&#10;&#10;Description automatically generated">
            <a:extLst>
              <a:ext uri="{FF2B5EF4-FFF2-40B4-BE49-F238E27FC236}">
                <a16:creationId xmlns:a16="http://schemas.microsoft.com/office/drawing/2014/main" id="{1D1745B8-0849-B0E0-F946-F62E726E85E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3937000"/>
            <a:ext cx="217511" cy="352288"/>
          </a:xfrm>
          <a:prstGeom prst="rect">
            <a:avLst/>
          </a:prstGeom>
        </p:spPr>
      </p:pic>
      <p:sp>
        <p:nvSpPr>
          <p:cNvPr id="18" name="TextBox 17">
            <a:extLst>
              <a:ext uri="{FF2B5EF4-FFF2-40B4-BE49-F238E27FC236}">
                <a16:creationId xmlns:a16="http://schemas.microsoft.com/office/drawing/2014/main" id="{95750F69-DB10-3A64-40F5-2F401B7D63C4}"/>
              </a:ext>
            </a:extLst>
          </p:cNvPr>
          <p:cNvSpPr txBox="1"/>
          <p:nvPr userDrawn="1"/>
        </p:nvSpPr>
        <p:spPr>
          <a:xfrm>
            <a:off x="477519" y="3836145"/>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B</a:t>
            </a:r>
          </a:p>
        </p:txBody>
      </p:sp>
      <p:sp>
        <p:nvSpPr>
          <p:cNvPr id="19" name="Content Placeholder 2">
            <a:extLst>
              <a:ext uri="{FF2B5EF4-FFF2-40B4-BE49-F238E27FC236}">
                <a16:creationId xmlns:a16="http://schemas.microsoft.com/office/drawing/2014/main" id="{A3A4CB6F-D7AD-BD40-11E0-53E89FC0933D}"/>
              </a:ext>
            </a:extLst>
          </p:cNvPr>
          <p:cNvSpPr>
            <a:spLocks noGrp="1"/>
          </p:cNvSpPr>
          <p:nvPr>
            <p:ph idx="16"/>
          </p:nvPr>
        </p:nvSpPr>
        <p:spPr>
          <a:xfrm>
            <a:off x="1364974" y="4565110"/>
            <a:ext cx="10349505" cy="608883"/>
          </a:xfr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20" name="Picture 19" descr="Shape, arrow&#10;&#10;Description automatically generated">
            <a:extLst>
              <a:ext uri="{FF2B5EF4-FFF2-40B4-BE49-F238E27FC236}">
                <a16:creationId xmlns:a16="http://schemas.microsoft.com/office/drawing/2014/main" id="{04850AC9-120F-5B9A-D793-63BCFA8B2A0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4694347"/>
            <a:ext cx="217511" cy="352288"/>
          </a:xfrm>
          <a:prstGeom prst="rect">
            <a:avLst/>
          </a:prstGeom>
        </p:spPr>
      </p:pic>
      <p:sp>
        <p:nvSpPr>
          <p:cNvPr id="21" name="TextBox 20">
            <a:extLst>
              <a:ext uri="{FF2B5EF4-FFF2-40B4-BE49-F238E27FC236}">
                <a16:creationId xmlns:a16="http://schemas.microsoft.com/office/drawing/2014/main" id="{324BCA82-597C-4F4F-DCC6-F4E07E412552}"/>
              </a:ext>
            </a:extLst>
          </p:cNvPr>
          <p:cNvSpPr txBox="1"/>
          <p:nvPr userDrawn="1"/>
        </p:nvSpPr>
        <p:spPr>
          <a:xfrm>
            <a:off x="477519" y="4593492"/>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C</a:t>
            </a:r>
          </a:p>
        </p:txBody>
      </p:sp>
      <p:sp>
        <p:nvSpPr>
          <p:cNvPr id="22" name="Content Placeholder 2">
            <a:extLst>
              <a:ext uri="{FF2B5EF4-FFF2-40B4-BE49-F238E27FC236}">
                <a16:creationId xmlns:a16="http://schemas.microsoft.com/office/drawing/2014/main" id="{9EEF9466-6BB4-C6EC-423D-2A93B5B11E5A}"/>
              </a:ext>
            </a:extLst>
          </p:cNvPr>
          <p:cNvSpPr>
            <a:spLocks noGrp="1"/>
          </p:cNvSpPr>
          <p:nvPr>
            <p:ph idx="17"/>
          </p:nvPr>
        </p:nvSpPr>
        <p:spPr>
          <a:xfrm>
            <a:off x="1364974" y="5344408"/>
            <a:ext cx="10349505" cy="608883"/>
          </a:xfrm>
        </p:spPr>
        <p:txBody>
          <a:bodyPr anchor="ctr" anchorCtr="0">
            <a:normAutofit/>
          </a:bodyPr>
          <a:lstStyle>
            <a:lvl1pPr marL="0" indent="0">
              <a:spcAft>
                <a:spcPts val="300"/>
              </a:spcAft>
              <a:buNone/>
              <a:defRPr sz="2000" b="0"/>
            </a:lvl1pPr>
            <a:lvl2pPr>
              <a:spcAft>
                <a:spcPts val="300"/>
              </a:spcAft>
              <a:defRPr/>
            </a:lvl2pPr>
          </a:lstStyle>
          <a:p>
            <a:pPr lvl="0"/>
            <a:r>
              <a:rPr lang="en-US" dirty="0"/>
              <a:t>Click to edit Master text styles</a:t>
            </a:r>
          </a:p>
        </p:txBody>
      </p:sp>
      <p:pic>
        <p:nvPicPr>
          <p:cNvPr id="23" name="Picture 22" descr="Shape, arrow&#10;&#10;Description automatically generated">
            <a:extLst>
              <a:ext uri="{FF2B5EF4-FFF2-40B4-BE49-F238E27FC236}">
                <a16:creationId xmlns:a16="http://schemas.microsoft.com/office/drawing/2014/main" id="{A420CE9F-6302-4224-AEFB-E08D1D065D6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44563" y="5473645"/>
            <a:ext cx="217511" cy="352288"/>
          </a:xfrm>
          <a:prstGeom prst="rect">
            <a:avLst/>
          </a:prstGeom>
        </p:spPr>
      </p:pic>
      <p:sp>
        <p:nvSpPr>
          <p:cNvPr id="24" name="TextBox 23">
            <a:extLst>
              <a:ext uri="{FF2B5EF4-FFF2-40B4-BE49-F238E27FC236}">
                <a16:creationId xmlns:a16="http://schemas.microsoft.com/office/drawing/2014/main" id="{D09689F9-C825-A4E4-064F-78D02BBF2319}"/>
              </a:ext>
            </a:extLst>
          </p:cNvPr>
          <p:cNvSpPr txBox="1"/>
          <p:nvPr userDrawn="1"/>
        </p:nvSpPr>
        <p:spPr>
          <a:xfrm>
            <a:off x="477519" y="5372790"/>
            <a:ext cx="583257" cy="553998"/>
          </a:xfrm>
          <a:prstGeom prst="rect">
            <a:avLst/>
          </a:prstGeom>
          <a:noFill/>
        </p:spPr>
        <p:txBody>
          <a:bodyPr wrap="square" lIns="0" tIns="0" rIns="0" bIns="0" rtlCol="0" anchor="ctr" anchorCtr="0">
            <a:noAutofit/>
          </a:bodyPr>
          <a:lstStyle/>
          <a:p>
            <a:r>
              <a:rPr lang="en-US" sz="2500" b="1" i="0" dirty="0">
                <a:latin typeface="Arial Black" panose="020B0604020202020204" pitchFamily="34" charset="0"/>
                <a:cs typeface="Arial Black" panose="020B0604020202020204" pitchFamily="34" charset="0"/>
              </a:rPr>
              <a:t>D</a:t>
            </a:r>
          </a:p>
        </p:txBody>
      </p:sp>
      <p:sp>
        <p:nvSpPr>
          <p:cNvPr id="25" name="Rectangle 24">
            <a:extLst>
              <a:ext uri="{FF2B5EF4-FFF2-40B4-BE49-F238E27FC236}">
                <a16:creationId xmlns:a16="http://schemas.microsoft.com/office/drawing/2014/main" id="{76356A77-01EA-6FF5-0C67-E73D92DCA67E}"/>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44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851E25-1C9B-8DD7-3BA1-413C8E97D80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1308861"/>
            <a:ext cx="6114083" cy="1712636"/>
          </a:xfrm>
        </p:spPr>
        <p:txBody>
          <a:bodyPr tIns="0" bIns="0" anchor="b" anchorCtr="0">
            <a:noAutofit/>
          </a:bodyPr>
          <a:lstStyle>
            <a:lvl1pPr algn="l">
              <a:defRPr sz="6000"/>
            </a:lvl1pPr>
          </a:lstStyle>
          <a:p>
            <a:r>
              <a:rPr lang="en-US" dirty="0"/>
              <a:t>Click to edit Master title style</a:t>
            </a:r>
          </a:p>
        </p:txBody>
      </p:sp>
      <p:pic>
        <p:nvPicPr>
          <p:cNvPr id="9" name="Picture 8" descr="A red and black logo&#10;&#10;Description automatically generated with low confidence">
            <a:extLst>
              <a:ext uri="{FF2B5EF4-FFF2-40B4-BE49-F238E27FC236}">
                <a16:creationId xmlns:a16="http://schemas.microsoft.com/office/drawing/2014/main" id="{B37EAEE5-589F-1610-357C-DB11E582B48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cxnSp>
        <p:nvCxnSpPr>
          <p:cNvPr id="11" name="Straight Connector 10">
            <a:extLst>
              <a:ext uri="{FF2B5EF4-FFF2-40B4-BE49-F238E27FC236}">
                <a16:creationId xmlns:a16="http://schemas.microsoft.com/office/drawing/2014/main" id="{69DB3C1B-BCC2-B0D9-E70F-9DD8043BF5D4}"/>
              </a:ext>
            </a:extLst>
          </p:cNvPr>
          <p:cNvCxnSpPr/>
          <p:nvPr userDrawn="1"/>
        </p:nvCxnSpPr>
        <p:spPr>
          <a:xfrm>
            <a:off x="477519" y="3429000"/>
            <a:ext cx="5618481" cy="0"/>
          </a:xfrm>
          <a:prstGeom prst="line">
            <a:avLst/>
          </a:prstGeom>
          <a:ln w="12700">
            <a:solidFill>
              <a:srgbClr val="D42B1E"/>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41CC8D3-2B7D-4BBD-1C77-EF0573CE5D60}"/>
              </a:ext>
            </a:extLst>
          </p:cNvPr>
          <p:cNvSpPr/>
          <p:nvPr userDrawn="1"/>
        </p:nvSpPr>
        <p:spPr>
          <a:xfrm>
            <a:off x="477519" y="6508115"/>
            <a:ext cx="6096000" cy="349885"/>
          </a:xfrm>
          <a:prstGeom prst="rect">
            <a:avLst/>
          </a:prstGeom>
        </p:spPr>
        <p:txBody>
          <a:bodyPr lIns="0" tIns="0" rIns="0" bIns="0" anchor="ctr" anchorCtr="0">
            <a:noAutofit/>
          </a:bodyPr>
          <a:lstStyle/>
          <a:p>
            <a:r>
              <a:rPr lang="en-US" sz="550" b="0" i="0" u="none" strike="noStrike" dirty="0">
                <a:solidFill>
                  <a:srgbClr val="606264"/>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rgbClr val="6062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449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392645-FC65-3BF8-CEA6-C4BF2C90B0C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CF7DCB-CB9A-18BC-286B-FA6E629A07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74CFBD-108F-5CA8-E709-0693C5F5128A}"/>
              </a:ext>
            </a:extLst>
          </p:cNvPr>
          <p:cNvSpPr>
            <a:spLocks noGrp="1"/>
          </p:cNvSpPr>
          <p:nvPr>
            <p:ph type="title"/>
          </p:nvPr>
        </p:nvSpPr>
        <p:spPr>
          <a:xfrm>
            <a:off x="458994" y="0"/>
            <a:ext cx="7401896" cy="6857999"/>
          </a:xfrm>
        </p:spPr>
        <p:txBody>
          <a:bodyPr tIns="0" bIns="0" anchor="ctr" anchorCtr="0">
            <a:noAutofit/>
          </a:bodyPr>
          <a:lstStyle>
            <a:lvl1pPr algn="l">
              <a:defRPr sz="6000">
                <a:solidFill>
                  <a:schemeClr val="bg1"/>
                </a:solidFill>
              </a:defRPr>
            </a:lvl1pPr>
          </a:lstStyle>
          <a:p>
            <a:r>
              <a:rPr lang="en-US" dirty="0"/>
              <a:t>Click to edit Master title style</a:t>
            </a:r>
          </a:p>
        </p:txBody>
      </p:sp>
      <p:pic>
        <p:nvPicPr>
          <p:cNvPr id="6" name="Picture 5" descr="A red and black logo&#10;&#10;Description automatically generated with low confidence">
            <a:extLst>
              <a:ext uri="{FF2B5EF4-FFF2-40B4-BE49-F238E27FC236}">
                <a16:creationId xmlns:a16="http://schemas.microsoft.com/office/drawing/2014/main" id="{2DB7F521-96BD-101D-DDEA-BC42A048B0A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387839" y="5732922"/>
            <a:ext cx="2263848" cy="442595"/>
          </a:xfrm>
          <a:prstGeom prst="rect">
            <a:avLst/>
          </a:prstGeom>
        </p:spPr>
      </p:pic>
      <p:sp>
        <p:nvSpPr>
          <p:cNvPr id="4" name="TextBox 3">
            <a:extLst>
              <a:ext uri="{FF2B5EF4-FFF2-40B4-BE49-F238E27FC236}">
                <a16:creationId xmlns:a16="http://schemas.microsoft.com/office/drawing/2014/main" id="{C6ACEFC9-10D0-7144-C754-1E0129D8E277}"/>
              </a:ext>
            </a:extLst>
          </p:cNvPr>
          <p:cNvSpPr txBox="1"/>
          <p:nvPr userDrawn="1"/>
        </p:nvSpPr>
        <p:spPr>
          <a:xfrm>
            <a:off x="8777323" y="6358663"/>
            <a:ext cx="3484880" cy="153888"/>
          </a:xfrm>
          <a:prstGeom prst="rect">
            <a:avLst/>
          </a:prstGeom>
          <a:noFill/>
        </p:spPr>
        <p:txBody>
          <a:bodyPr wrap="square" lIns="0" tIns="0" rIns="0" bIns="0" rtlCol="0" anchor="b" anchorCtr="0">
            <a:spAutoFit/>
          </a:bodyPr>
          <a:lstStyle/>
          <a:p>
            <a:pPr algn="ctr"/>
            <a:r>
              <a:rPr lang="en-US" sz="1000" b="1" i="0" dirty="0">
                <a:solidFill>
                  <a:srgbClr val="606264"/>
                </a:solidFill>
                <a:latin typeface="Arial" panose="020B0604020202020204" pitchFamily="34" charset="0"/>
                <a:cs typeface="Arial" panose="020B0604020202020204" pitchFamily="34" charset="0"/>
              </a:rPr>
              <a:t>Assurance  /  Tax  /  Advisory</a:t>
            </a:r>
          </a:p>
        </p:txBody>
      </p:sp>
      <p:sp>
        <p:nvSpPr>
          <p:cNvPr id="12" name="TextBox 11">
            <a:extLst>
              <a:ext uri="{FF2B5EF4-FFF2-40B4-BE49-F238E27FC236}">
                <a16:creationId xmlns:a16="http://schemas.microsoft.com/office/drawing/2014/main" id="{7375AA6C-879D-F65F-9B31-775DA55C80FD}"/>
              </a:ext>
            </a:extLst>
          </p:cNvPr>
          <p:cNvSpPr txBox="1"/>
          <p:nvPr userDrawn="1"/>
        </p:nvSpPr>
        <p:spPr>
          <a:xfrm>
            <a:off x="458994" y="5527413"/>
            <a:ext cx="3484880" cy="307777"/>
          </a:xfrm>
          <a:prstGeom prst="rect">
            <a:avLst/>
          </a:prstGeom>
          <a:noFill/>
        </p:spPr>
        <p:txBody>
          <a:bodyPr wrap="square" lIns="0" tIns="0" rIns="0" bIns="0" rtlCol="0" anchor="b" anchorCtr="0">
            <a:spAutoFit/>
          </a:bodyPr>
          <a:lstStyle/>
          <a:p>
            <a:pPr algn="l"/>
            <a:r>
              <a:rPr lang="en-US" sz="2000" b="1" i="0" dirty="0" err="1">
                <a:solidFill>
                  <a:schemeClr val="bg1"/>
                </a:solidFill>
                <a:latin typeface="Arial" panose="020B0604020202020204" pitchFamily="34" charset="0"/>
                <a:cs typeface="Arial" panose="020B0604020202020204" pitchFamily="34" charset="0"/>
              </a:rPr>
              <a:t>forvis.com</a:t>
            </a:r>
            <a:endParaRPr lang="en-US" sz="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595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41D7D6-E33F-7C8F-44B4-5D592F2780EA}"/>
              </a:ext>
            </a:extLst>
          </p:cNvPr>
          <p:cNvSpPr/>
          <p:nvPr userDrawn="1"/>
        </p:nvSpPr>
        <p:spPr>
          <a:xfrm>
            <a:off x="0" y="0"/>
            <a:ext cx="12192000" cy="6858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guitar&#10;&#10;Description automatically generated">
            <a:extLst>
              <a:ext uri="{FF2B5EF4-FFF2-40B4-BE49-F238E27FC236}">
                <a16:creationId xmlns:a16="http://schemas.microsoft.com/office/drawing/2014/main" id="{E44E9D44-48E9-73FE-4CC8-7C7F5B5360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915" r="36676" b="564"/>
          <a:stretch/>
        </p:blipFill>
        <p:spPr>
          <a:xfrm>
            <a:off x="-1" y="0"/>
            <a:ext cx="12192000" cy="6858000"/>
          </a:xfrm>
          <a:prstGeom prst="rect">
            <a:avLst/>
          </a:prstGeom>
        </p:spPr>
      </p:pic>
      <p:sp>
        <p:nvSpPr>
          <p:cNvPr id="17" name="Rectangle 16">
            <a:extLst>
              <a:ext uri="{FF2B5EF4-FFF2-40B4-BE49-F238E27FC236}">
                <a16:creationId xmlns:a16="http://schemas.microsoft.com/office/drawing/2014/main" id="{A25DEAE3-0CEE-D7BB-7CAD-0CEC1056D2A3}"/>
              </a:ext>
            </a:extLst>
          </p:cNvPr>
          <p:cNvSpPr/>
          <p:nvPr userDrawn="1"/>
        </p:nvSpPr>
        <p:spPr>
          <a:xfrm>
            <a:off x="0" y="0"/>
            <a:ext cx="12192000" cy="1280160"/>
          </a:xfrm>
          <a:prstGeom prst="rect">
            <a:avLst/>
          </a:prstGeom>
          <a:solidFill>
            <a:srgbClr val="D42B1E"/>
          </a:solidFill>
          <a:ln>
            <a:noFill/>
          </a:ln>
          <a:effectLst>
            <a:outerShdw blurRad="50800" dist="508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8E716A4-D7AC-63F1-FCFC-197379E5F46A}"/>
              </a:ext>
            </a:extLst>
          </p:cNvPr>
          <p:cNvSpPr txBox="1"/>
          <p:nvPr userDrawn="1"/>
        </p:nvSpPr>
        <p:spPr>
          <a:xfrm>
            <a:off x="190500" y="687535"/>
            <a:ext cx="5393635" cy="461665"/>
          </a:xfrm>
          <a:prstGeom prst="rect">
            <a:avLst/>
          </a:prstGeom>
          <a:noFill/>
        </p:spPr>
        <p:txBody>
          <a:bodyPr wrap="square" lIns="0" rtlCol="0">
            <a:spAutoFit/>
          </a:bodyPr>
          <a:lstStyle/>
          <a:p>
            <a:r>
              <a:rPr lang="en-US" sz="2400" dirty="0">
                <a:solidFill>
                  <a:srgbClr val="FFFFFF"/>
                </a:solidFill>
                <a:latin typeface="Arial" panose="020B0604020202020204" pitchFamily="34" charset="0"/>
                <a:cs typeface="Arial" panose="020B0604020202020204" pitchFamily="34" charset="0"/>
              </a:rPr>
              <a:t>GUIDELINES FOR USE</a:t>
            </a:r>
          </a:p>
        </p:txBody>
      </p:sp>
      <p:sp>
        <p:nvSpPr>
          <p:cNvPr id="19" name="TextBox 18">
            <a:extLst>
              <a:ext uri="{FF2B5EF4-FFF2-40B4-BE49-F238E27FC236}">
                <a16:creationId xmlns:a16="http://schemas.microsoft.com/office/drawing/2014/main" id="{594A265E-86D7-9354-10E8-E044BBD260C8}"/>
              </a:ext>
            </a:extLst>
          </p:cNvPr>
          <p:cNvSpPr txBox="1"/>
          <p:nvPr userDrawn="1"/>
        </p:nvSpPr>
        <p:spPr>
          <a:xfrm>
            <a:off x="190500" y="116860"/>
            <a:ext cx="6811617" cy="523220"/>
          </a:xfrm>
          <a:prstGeom prst="rect">
            <a:avLst/>
          </a:prstGeom>
          <a:noFill/>
        </p:spPr>
        <p:txBody>
          <a:bodyPr wrap="square" lIns="0">
            <a:spAutoFit/>
          </a:bodyPr>
          <a:lstStyle/>
          <a:p>
            <a:r>
              <a:rPr lang="en-US" sz="2800" b="1" i="0" dirty="0">
                <a:solidFill>
                  <a:srgbClr val="FFFFFF"/>
                </a:solidFill>
                <a:latin typeface="Arial" panose="020B0604020202020204" pitchFamily="34" charset="0"/>
                <a:cs typeface="Arial" panose="020B0604020202020204" pitchFamily="34" charset="0"/>
              </a:rPr>
              <a:t>POWERPOINT CUSTOMIZED FOR YOU</a:t>
            </a:r>
          </a:p>
        </p:txBody>
      </p:sp>
      <p:sp>
        <p:nvSpPr>
          <p:cNvPr id="20" name="TextBox 19">
            <a:extLst>
              <a:ext uri="{FF2B5EF4-FFF2-40B4-BE49-F238E27FC236}">
                <a16:creationId xmlns:a16="http://schemas.microsoft.com/office/drawing/2014/main" id="{4EEF7435-ED10-93D8-81EC-BC1C078D3AF8}"/>
              </a:ext>
            </a:extLst>
          </p:cNvPr>
          <p:cNvSpPr txBox="1"/>
          <p:nvPr userDrawn="1"/>
        </p:nvSpPr>
        <p:spPr>
          <a:xfrm>
            <a:off x="3598126" y="716483"/>
            <a:ext cx="8255355" cy="369332"/>
          </a:xfrm>
          <a:prstGeom prst="rect">
            <a:avLst/>
          </a:prstGeom>
          <a:solidFill>
            <a:srgbClr val="FFFFFF"/>
          </a:solidFill>
        </p:spPr>
        <p:txBody>
          <a:bodyPr wrap="square" lIns="91440" tIns="0" rIns="91440" bIns="0" rtlCol="0" anchor="ctr" anchorCtr="0">
            <a:spAutoFit/>
          </a:bodyPr>
          <a:lstStyle/>
          <a:p>
            <a:pPr algn="ctr"/>
            <a:r>
              <a:rPr lang="en-US" sz="2400" b="1" dirty="0">
                <a:solidFill>
                  <a:srgbClr val="D42B1E"/>
                </a:solidFill>
                <a:latin typeface="Arial" panose="020B0604020202020204" pitchFamily="34" charset="0"/>
                <a:cs typeface="Arial" panose="020B0604020202020204" pitchFamily="34" charset="0"/>
              </a:rPr>
              <a:t>! ! ! ! ! DELETE THIS SLIDE WHEN FINAL ! ! ! ! ! </a:t>
            </a:r>
          </a:p>
        </p:txBody>
      </p:sp>
      <p:sp>
        <p:nvSpPr>
          <p:cNvPr id="21" name="TextBox 20">
            <a:extLst>
              <a:ext uri="{FF2B5EF4-FFF2-40B4-BE49-F238E27FC236}">
                <a16:creationId xmlns:a16="http://schemas.microsoft.com/office/drawing/2014/main" id="{7A762426-8F68-5B82-61B2-9E3E6A2EDA75}"/>
              </a:ext>
            </a:extLst>
          </p:cNvPr>
          <p:cNvSpPr txBox="1"/>
          <p:nvPr userDrawn="1"/>
        </p:nvSpPr>
        <p:spPr>
          <a:xfrm>
            <a:off x="200336" y="1486231"/>
            <a:ext cx="6955838" cy="461665"/>
          </a:xfrm>
          <a:prstGeom prst="rect">
            <a:avLst/>
          </a:prstGeom>
          <a:noFill/>
        </p:spPr>
        <p:txBody>
          <a:bodyPr wrap="square" lIns="0">
            <a:spAutoFit/>
          </a:bodyPr>
          <a:lstStyle/>
          <a:p>
            <a:r>
              <a:rPr lang="en-US" sz="2400" b="1" i="0" dirty="0">
                <a:solidFill>
                  <a:schemeClr val="accent4"/>
                </a:solidFill>
                <a:latin typeface="Arial" panose="020B0604020202020204" pitchFamily="34" charset="0"/>
                <a:cs typeface="Arial" panose="020B0604020202020204" pitchFamily="34" charset="0"/>
              </a:rPr>
              <a:t>Branded Workspace</a:t>
            </a:r>
          </a:p>
        </p:txBody>
      </p:sp>
      <p:sp>
        <p:nvSpPr>
          <p:cNvPr id="24" name="TextBox 23">
            <a:extLst>
              <a:ext uri="{FF2B5EF4-FFF2-40B4-BE49-F238E27FC236}">
                <a16:creationId xmlns:a16="http://schemas.microsoft.com/office/drawing/2014/main" id="{03F71F3B-D957-6EB9-D894-B6EA88CAD4AA}"/>
              </a:ext>
            </a:extLst>
          </p:cNvPr>
          <p:cNvSpPr txBox="1"/>
          <p:nvPr userDrawn="1"/>
        </p:nvSpPr>
        <p:spPr>
          <a:xfrm>
            <a:off x="190500" y="1953018"/>
            <a:ext cx="7363568" cy="550151"/>
          </a:xfrm>
          <a:prstGeom prst="rect">
            <a:avLst/>
          </a:prstGeom>
          <a:noFill/>
        </p:spPr>
        <p:txBody>
          <a:bodyPr wrap="square" lIns="0">
            <a:spAutoFit/>
          </a:bodyPr>
          <a:lstStyle/>
          <a:p>
            <a:pPr>
              <a:lnSpc>
                <a:spcPts val="1800"/>
              </a:lnSpc>
              <a:spcAft>
                <a:spcPts val="0"/>
              </a:spcAft>
            </a:pPr>
            <a:r>
              <a:rPr lang="en-US" sz="1400" b="1" i="0" dirty="0">
                <a:solidFill>
                  <a:schemeClr val="accent4"/>
                </a:solidFill>
                <a:latin typeface="Arial" panose="020B0604020202020204" pitchFamily="34" charset="0"/>
                <a:cs typeface="Arial" panose="020B0604020202020204" pitchFamily="34" charset="0"/>
              </a:rPr>
              <a:t>Fonts</a:t>
            </a:r>
          </a:p>
          <a:p>
            <a:pPr>
              <a:lnSpc>
                <a:spcPts val="1800"/>
              </a:lnSpc>
            </a:pPr>
            <a:r>
              <a:rPr lang="en-US" sz="1400" b="0" i="0" dirty="0">
                <a:solidFill>
                  <a:schemeClr val="bg1"/>
                </a:solidFill>
                <a:latin typeface="Arial" panose="020B0604020202020204" pitchFamily="34" charset="0"/>
                <a:cs typeface="Arial" panose="020B0604020202020204" pitchFamily="34" charset="0"/>
              </a:rPr>
              <a:t>Please only use Arial throughout this presentation.</a:t>
            </a:r>
          </a:p>
        </p:txBody>
      </p:sp>
      <p:cxnSp>
        <p:nvCxnSpPr>
          <p:cNvPr id="26" name="Straight Connector 25">
            <a:extLst>
              <a:ext uri="{FF2B5EF4-FFF2-40B4-BE49-F238E27FC236}">
                <a16:creationId xmlns:a16="http://schemas.microsoft.com/office/drawing/2014/main" id="{FB224CEA-1EEC-E3F0-C332-D459AF220331}"/>
              </a:ext>
            </a:extLst>
          </p:cNvPr>
          <p:cNvCxnSpPr>
            <a:cxnSpLocks/>
          </p:cNvCxnSpPr>
          <p:nvPr userDrawn="1"/>
        </p:nvCxnSpPr>
        <p:spPr>
          <a:xfrm>
            <a:off x="0" y="1947896"/>
            <a:ext cx="635597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5DCD7699-7E34-4D9F-65B0-95D045C9752D}"/>
              </a:ext>
            </a:extLst>
          </p:cNvPr>
          <p:cNvGrpSpPr/>
          <p:nvPr userDrawn="1"/>
        </p:nvGrpSpPr>
        <p:grpSpPr>
          <a:xfrm>
            <a:off x="0" y="5002859"/>
            <a:ext cx="12192000" cy="1032432"/>
            <a:chOff x="0" y="5981272"/>
            <a:chExt cx="12192000" cy="1032432"/>
          </a:xfrm>
        </p:grpSpPr>
        <p:sp>
          <p:nvSpPr>
            <p:cNvPr id="28" name="Rectangle 27">
              <a:extLst>
                <a:ext uri="{FF2B5EF4-FFF2-40B4-BE49-F238E27FC236}">
                  <a16:creationId xmlns:a16="http://schemas.microsoft.com/office/drawing/2014/main" id="{2D5FFD68-2A31-2812-E5E6-A5863D66FA83}"/>
                </a:ext>
              </a:extLst>
            </p:cNvPr>
            <p:cNvSpPr/>
            <p:nvPr/>
          </p:nvSpPr>
          <p:spPr>
            <a:xfrm>
              <a:off x="0" y="5981272"/>
              <a:ext cx="12192000" cy="939800"/>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9" name="object 6">
              <a:extLst>
                <a:ext uri="{FF2B5EF4-FFF2-40B4-BE49-F238E27FC236}">
                  <a16:creationId xmlns:a16="http://schemas.microsoft.com/office/drawing/2014/main" id="{A59DFC5B-3140-BA4D-537F-0B87E2234339}"/>
                </a:ext>
              </a:extLst>
            </p:cNvPr>
            <p:cNvSpPr txBox="1"/>
            <p:nvPr/>
          </p:nvSpPr>
          <p:spPr>
            <a:xfrm>
              <a:off x="286196" y="6096000"/>
              <a:ext cx="4404741" cy="256802"/>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Brand Colors:</a:t>
              </a:r>
            </a:p>
          </p:txBody>
        </p:sp>
        <p:grpSp>
          <p:nvGrpSpPr>
            <p:cNvPr id="30" name="Group 29">
              <a:extLst>
                <a:ext uri="{FF2B5EF4-FFF2-40B4-BE49-F238E27FC236}">
                  <a16:creationId xmlns:a16="http://schemas.microsoft.com/office/drawing/2014/main" id="{BD2C6E2B-3A2C-5892-FF84-296EA2C1B185}"/>
                </a:ext>
              </a:extLst>
            </p:cNvPr>
            <p:cNvGrpSpPr/>
            <p:nvPr/>
          </p:nvGrpSpPr>
          <p:grpSpPr>
            <a:xfrm>
              <a:off x="7019735" y="6477000"/>
              <a:ext cx="4712246" cy="536704"/>
              <a:chOff x="7019735" y="6477000"/>
              <a:chExt cx="4712246" cy="536704"/>
            </a:xfrm>
          </p:grpSpPr>
          <p:sp>
            <p:nvSpPr>
              <p:cNvPr id="36" name="object 24">
                <a:extLst>
                  <a:ext uri="{FF2B5EF4-FFF2-40B4-BE49-F238E27FC236}">
                    <a16:creationId xmlns:a16="http://schemas.microsoft.com/office/drawing/2014/main" id="{3A30375F-C94A-A2EB-CED3-AB6E67E9DA77}"/>
                  </a:ext>
                </a:extLst>
              </p:cNvPr>
              <p:cNvSpPr/>
              <p:nvPr/>
            </p:nvSpPr>
            <p:spPr>
              <a:xfrm>
                <a:off x="7019737" y="6654309"/>
                <a:ext cx="0" cy="113157"/>
              </a:xfrm>
              <a:custGeom>
                <a:avLst/>
                <a:gdLst/>
                <a:ahLst/>
                <a:cxnLst/>
                <a:rect l="l" t="t" r="r" b="b"/>
                <a:pathLst>
                  <a:path h="137160">
                    <a:moveTo>
                      <a:pt x="1" y="0"/>
                    </a:moveTo>
                    <a:lnTo>
                      <a:pt x="0" y="137160"/>
                    </a:lnTo>
                  </a:path>
                </a:pathLst>
              </a:custGeom>
              <a:ln w="9525">
                <a:solidFill>
                  <a:srgbClr val="231E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6">
                <a:extLst>
                  <a:ext uri="{FF2B5EF4-FFF2-40B4-BE49-F238E27FC236}">
                    <a16:creationId xmlns:a16="http://schemas.microsoft.com/office/drawing/2014/main" id="{4EF96D4F-50A8-736C-848E-E562A13977A6}"/>
                  </a:ext>
                </a:extLst>
              </p:cNvPr>
              <p:cNvSpPr txBox="1"/>
              <p:nvPr/>
            </p:nvSpPr>
            <p:spPr>
              <a:xfrm>
                <a:off x="7019735" y="6477000"/>
                <a:ext cx="4712237" cy="195246"/>
              </a:xfrm>
              <a:prstGeom prst="rect">
                <a:avLst/>
              </a:prstGeom>
            </p:spPr>
            <p:txBody>
              <a:bodyPr vert="horz" wrap="square" lIns="0" tIns="10478"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SECONDARY COLORS – COMING SOON</a:t>
                </a:r>
                <a:endPar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8" name="object 23">
                <a:extLst>
                  <a:ext uri="{FF2B5EF4-FFF2-40B4-BE49-F238E27FC236}">
                    <a16:creationId xmlns:a16="http://schemas.microsoft.com/office/drawing/2014/main" id="{59839478-E9CD-88F8-F7E8-6EBF93648FA0}"/>
                  </a:ext>
                </a:extLst>
              </p:cNvPr>
              <p:cNvSpPr/>
              <p:nvPr/>
            </p:nvSpPr>
            <p:spPr>
              <a:xfrm>
                <a:off x="11731981" y="6654309"/>
                <a:ext cx="0" cy="113157"/>
              </a:xfrm>
              <a:custGeom>
                <a:avLst/>
                <a:gdLst/>
                <a:ahLst/>
                <a:cxnLst/>
                <a:rect l="l" t="t" r="r" b="b"/>
                <a:pathLst>
                  <a:path h="137160">
                    <a:moveTo>
                      <a:pt x="1" y="0"/>
                    </a:moveTo>
                    <a:lnTo>
                      <a:pt x="0" y="137160"/>
                    </a:lnTo>
                  </a:path>
                </a:pathLst>
              </a:custGeom>
              <a:ln w="9525">
                <a:solidFill>
                  <a:srgbClr val="231E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42">
                <a:extLst>
                  <a:ext uri="{FF2B5EF4-FFF2-40B4-BE49-F238E27FC236}">
                    <a16:creationId xmlns:a16="http://schemas.microsoft.com/office/drawing/2014/main" id="{4F0193B8-CBE8-EA03-C4CD-61ABA2314161}"/>
                  </a:ext>
                </a:extLst>
              </p:cNvPr>
              <p:cNvSpPr/>
              <p:nvPr/>
            </p:nvSpPr>
            <p:spPr>
              <a:xfrm>
                <a:off x="7019737" y="6710885"/>
                <a:ext cx="4712244" cy="302819"/>
              </a:xfrm>
              <a:custGeom>
                <a:avLst/>
                <a:gdLst/>
                <a:ahLst/>
                <a:cxnLst/>
                <a:rect l="l" t="t" r="r" b="b"/>
                <a:pathLst>
                  <a:path w="91439">
                    <a:moveTo>
                      <a:pt x="0" y="0"/>
                    </a:moveTo>
                    <a:lnTo>
                      <a:pt x="91440" y="1"/>
                    </a:lnTo>
                  </a:path>
                </a:pathLst>
              </a:custGeom>
              <a:ln w="9525">
                <a:solidFill>
                  <a:srgbClr val="231E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1" name="Group 30">
              <a:extLst>
                <a:ext uri="{FF2B5EF4-FFF2-40B4-BE49-F238E27FC236}">
                  <a16:creationId xmlns:a16="http://schemas.microsoft.com/office/drawing/2014/main" id="{ABFD3ED2-427F-FF00-47EA-1AAD65BA51FA}"/>
                </a:ext>
              </a:extLst>
            </p:cNvPr>
            <p:cNvGrpSpPr/>
            <p:nvPr/>
          </p:nvGrpSpPr>
          <p:grpSpPr>
            <a:xfrm>
              <a:off x="308526" y="6477000"/>
              <a:ext cx="6168474" cy="290466"/>
              <a:chOff x="308526" y="6477000"/>
              <a:chExt cx="6168474" cy="290466"/>
            </a:xfrm>
          </p:grpSpPr>
          <p:sp>
            <p:nvSpPr>
              <p:cNvPr id="32" name="object 23">
                <a:extLst>
                  <a:ext uri="{FF2B5EF4-FFF2-40B4-BE49-F238E27FC236}">
                    <a16:creationId xmlns:a16="http://schemas.microsoft.com/office/drawing/2014/main" id="{58226AAC-2421-77AD-6DB4-2C8ECA5055FB}"/>
                  </a:ext>
                </a:extLst>
              </p:cNvPr>
              <p:cNvSpPr/>
              <p:nvPr/>
            </p:nvSpPr>
            <p:spPr>
              <a:xfrm>
                <a:off x="6477000" y="6654309"/>
                <a:ext cx="0" cy="113157"/>
              </a:xfrm>
              <a:custGeom>
                <a:avLst/>
                <a:gdLst/>
                <a:ahLst/>
                <a:cxnLst/>
                <a:rect l="l" t="t" r="r" b="b"/>
                <a:pathLst>
                  <a:path h="137160">
                    <a:moveTo>
                      <a:pt x="1" y="0"/>
                    </a:moveTo>
                    <a:lnTo>
                      <a:pt x="0" y="137160"/>
                    </a:lnTo>
                  </a:path>
                </a:pathLst>
              </a:custGeom>
              <a:ln w="9525">
                <a:solidFill>
                  <a:srgbClr val="231E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24">
                <a:extLst>
                  <a:ext uri="{FF2B5EF4-FFF2-40B4-BE49-F238E27FC236}">
                    <a16:creationId xmlns:a16="http://schemas.microsoft.com/office/drawing/2014/main" id="{1948C4AD-FDE4-72C0-73C8-EB0AAD49067F}"/>
                  </a:ext>
                </a:extLst>
              </p:cNvPr>
              <p:cNvSpPr/>
              <p:nvPr/>
            </p:nvSpPr>
            <p:spPr>
              <a:xfrm>
                <a:off x="308526" y="6654309"/>
                <a:ext cx="0" cy="113157"/>
              </a:xfrm>
              <a:custGeom>
                <a:avLst/>
                <a:gdLst/>
                <a:ahLst/>
                <a:cxnLst/>
                <a:rect l="l" t="t" r="r" b="b"/>
                <a:pathLst>
                  <a:path h="137160">
                    <a:moveTo>
                      <a:pt x="1" y="0"/>
                    </a:moveTo>
                    <a:lnTo>
                      <a:pt x="0" y="137160"/>
                    </a:lnTo>
                  </a:path>
                </a:pathLst>
              </a:custGeom>
              <a:ln w="9525">
                <a:solidFill>
                  <a:srgbClr val="231E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6">
                <a:extLst>
                  <a:ext uri="{FF2B5EF4-FFF2-40B4-BE49-F238E27FC236}">
                    <a16:creationId xmlns:a16="http://schemas.microsoft.com/office/drawing/2014/main" id="{72D0ADD4-E338-F435-A5AA-3B13075F1FCA}"/>
                  </a:ext>
                </a:extLst>
              </p:cNvPr>
              <p:cNvSpPr txBox="1"/>
              <p:nvPr/>
            </p:nvSpPr>
            <p:spPr>
              <a:xfrm>
                <a:off x="540196" y="6477000"/>
                <a:ext cx="5708200" cy="195246"/>
              </a:xfrm>
              <a:prstGeom prst="rect">
                <a:avLst/>
              </a:prstGeom>
            </p:spPr>
            <p:txBody>
              <a:bodyPr vert="horz" wrap="square" lIns="0" tIns="10478"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PRIMARY</a:t>
                </a:r>
              </a:p>
            </p:txBody>
          </p:sp>
          <p:sp>
            <p:nvSpPr>
              <p:cNvPr id="35" name="object 42">
                <a:extLst>
                  <a:ext uri="{FF2B5EF4-FFF2-40B4-BE49-F238E27FC236}">
                    <a16:creationId xmlns:a16="http://schemas.microsoft.com/office/drawing/2014/main" id="{FA2B986A-9C61-1166-D056-3E543001E250}"/>
                  </a:ext>
                </a:extLst>
              </p:cNvPr>
              <p:cNvSpPr/>
              <p:nvPr/>
            </p:nvSpPr>
            <p:spPr>
              <a:xfrm>
                <a:off x="311133" y="6710885"/>
                <a:ext cx="6163241" cy="45719"/>
              </a:xfrm>
              <a:custGeom>
                <a:avLst/>
                <a:gdLst/>
                <a:ahLst/>
                <a:cxnLst/>
                <a:rect l="l" t="t" r="r" b="b"/>
                <a:pathLst>
                  <a:path w="91439">
                    <a:moveTo>
                      <a:pt x="0" y="0"/>
                    </a:moveTo>
                    <a:lnTo>
                      <a:pt x="91440" y="1"/>
                    </a:lnTo>
                  </a:path>
                </a:pathLst>
              </a:custGeom>
              <a:ln w="9525">
                <a:solidFill>
                  <a:srgbClr val="231E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grpSp>
        <p:nvGrpSpPr>
          <p:cNvPr id="40" name="Group 39">
            <a:extLst>
              <a:ext uri="{FF2B5EF4-FFF2-40B4-BE49-F238E27FC236}">
                <a16:creationId xmlns:a16="http://schemas.microsoft.com/office/drawing/2014/main" id="{7BFBF73D-1B50-20B1-707A-30A84ABB6BE1}"/>
              </a:ext>
            </a:extLst>
          </p:cNvPr>
          <p:cNvGrpSpPr/>
          <p:nvPr userDrawn="1"/>
        </p:nvGrpSpPr>
        <p:grpSpPr>
          <a:xfrm>
            <a:off x="1" y="5940071"/>
            <a:ext cx="6702290" cy="914400"/>
            <a:chOff x="1" y="6928792"/>
            <a:chExt cx="6702290" cy="914400"/>
          </a:xfrm>
        </p:grpSpPr>
        <p:sp>
          <p:nvSpPr>
            <p:cNvPr id="41" name="Rectangle 40">
              <a:extLst>
                <a:ext uri="{FF2B5EF4-FFF2-40B4-BE49-F238E27FC236}">
                  <a16:creationId xmlns:a16="http://schemas.microsoft.com/office/drawing/2014/main" id="{61F7B3DA-89A2-A43E-D242-E00E487FD315}"/>
                </a:ext>
              </a:extLst>
            </p:cNvPr>
            <p:cNvSpPr/>
            <p:nvPr/>
          </p:nvSpPr>
          <p:spPr>
            <a:xfrm>
              <a:off x="1" y="6928792"/>
              <a:ext cx="957470" cy="914400"/>
            </a:xfrm>
            <a:prstGeom prst="rect">
              <a:avLst/>
            </a:prstGeom>
            <a:solidFill>
              <a:srgbClr val="CD221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E134FD0E-62C1-96EF-55D3-1B5B729175B2}"/>
                </a:ext>
              </a:extLst>
            </p:cNvPr>
            <p:cNvSpPr/>
            <p:nvPr/>
          </p:nvSpPr>
          <p:spPr>
            <a:xfrm>
              <a:off x="957471" y="6928792"/>
              <a:ext cx="957470" cy="914400"/>
            </a:xfrm>
            <a:prstGeom prst="rect">
              <a:avLst/>
            </a:prstGeom>
            <a:solidFill>
              <a:srgbClr val="63656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D7CCCE52-E4B9-D019-3DE9-01429358869F}"/>
                </a:ext>
              </a:extLst>
            </p:cNvPr>
            <p:cNvSpPr/>
            <p:nvPr/>
          </p:nvSpPr>
          <p:spPr>
            <a:xfrm>
              <a:off x="1914941" y="6928792"/>
              <a:ext cx="957470" cy="914400"/>
            </a:xfrm>
            <a:prstGeom prst="rect">
              <a:avLst/>
            </a:prstGeom>
            <a:solidFill>
              <a:srgbClr val="231E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822DC0B1-229B-1852-8144-D8A613F53009}"/>
                </a:ext>
              </a:extLst>
            </p:cNvPr>
            <p:cNvSpPr/>
            <p:nvPr/>
          </p:nvSpPr>
          <p:spPr>
            <a:xfrm>
              <a:off x="3829881" y="6928792"/>
              <a:ext cx="957470" cy="914400"/>
            </a:xfrm>
            <a:prstGeom prst="rect">
              <a:avLst/>
            </a:prstGeom>
            <a:solidFill>
              <a:srgbClr val="D0CEC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F20FA37-D3F9-6111-B9FC-21B3F7C785D6}"/>
                </a:ext>
              </a:extLst>
            </p:cNvPr>
            <p:cNvSpPr/>
            <p:nvPr/>
          </p:nvSpPr>
          <p:spPr>
            <a:xfrm>
              <a:off x="4787351" y="6928792"/>
              <a:ext cx="957470" cy="914400"/>
            </a:xfrm>
            <a:prstGeom prst="rect">
              <a:avLst/>
            </a:prstGeom>
            <a:solidFill>
              <a:srgbClr val="BFBFB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BC0C5BEA-8B40-1A8F-49DA-14A0927440D2}"/>
                </a:ext>
              </a:extLst>
            </p:cNvPr>
            <p:cNvSpPr/>
            <p:nvPr/>
          </p:nvSpPr>
          <p:spPr>
            <a:xfrm>
              <a:off x="5744821" y="6928792"/>
              <a:ext cx="957470" cy="914400"/>
            </a:xfrm>
            <a:prstGeom prst="rect">
              <a:avLst/>
            </a:prstGeom>
            <a:solidFill>
              <a:srgbClr val="9EA0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F734A648-956F-B4A6-7F1F-2A7FB70B126E}"/>
                </a:ext>
              </a:extLst>
            </p:cNvPr>
            <p:cNvSpPr/>
            <p:nvPr/>
          </p:nvSpPr>
          <p:spPr>
            <a:xfrm>
              <a:off x="2872411" y="6928792"/>
              <a:ext cx="957470" cy="914400"/>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48" name="object 6">
            <a:extLst>
              <a:ext uri="{FF2B5EF4-FFF2-40B4-BE49-F238E27FC236}">
                <a16:creationId xmlns:a16="http://schemas.microsoft.com/office/drawing/2014/main" id="{59F71B21-96D7-F4D2-BD89-091177D60E36}"/>
              </a:ext>
            </a:extLst>
          </p:cNvPr>
          <p:cNvSpPr txBox="1"/>
          <p:nvPr userDrawn="1"/>
        </p:nvSpPr>
        <p:spPr>
          <a:xfrm>
            <a:off x="97722"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FORVIS Red</a:t>
            </a:r>
          </a:p>
        </p:txBody>
      </p:sp>
      <p:sp>
        <p:nvSpPr>
          <p:cNvPr id="49" name="object 6">
            <a:extLst>
              <a:ext uri="{FF2B5EF4-FFF2-40B4-BE49-F238E27FC236}">
                <a16:creationId xmlns:a16="http://schemas.microsoft.com/office/drawing/2014/main" id="{FB089795-C3C4-9833-38DC-FC110761CFE5}"/>
              </a:ext>
            </a:extLst>
          </p:cNvPr>
          <p:cNvSpPr txBox="1"/>
          <p:nvPr userDrawn="1"/>
        </p:nvSpPr>
        <p:spPr>
          <a:xfrm>
            <a:off x="1037347"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Cool Gray 10</a:t>
            </a:r>
          </a:p>
        </p:txBody>
      </p:sp>
      <p:sp>
        <p:nvSpPr>
          <p:cNvPr id="50" name="object 6">
            <a:extLst>
              <a:ext uri="{FF2B5EF4-FFF2-40B4-BE49-F238E27FC236}">
                <a16:creationId xmlns:a16="http://schemas.microsoft.com/office/drawing/2014/main" id="{F6EBA64B-0435-F013-F969-592D9AD5A971}"/>
              </a:ext>
            </a:extLst>
          </p:cNvPr>
          <p:cNvSpPr txBox="1"/>
          <p:nvPr userDrawn="1"/>
        </p:nvSpPr>
        <p:spPr>
          <a:xfrm>
            <a:off x="2027421"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Black</a:t>
            </a:r>
          </a:p>
        </p:txBody>
      </p:sp>
      <p:sp>
        <p:nvSpPr>
          <p:cNvPr id="51" name="object 6">
            <a:extLst>
              <a:ext uri="{FF2B5EF4-FFF2-40B4-BE49-F238E27FC236}">
                <a16:creationId xmlns:a16="http://schemas.microsoft.com/office/drawing/2014/main" id="{33DCA9F3-EB93-6A9A-0C8E-202B7F7DA5B7}"/>
              </a:ext>
            </a:extLst>
          </p:cNvPr>
          <p:cNvSpPr txBox="1"/>
          <p:nvPr userDrawn="1"/>
        </p:nvSpPr>
        <p:spPr>
          <a:xfrm>
            <a:off x="2935515"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White</a:t>
            </a:r>
          </a:p>
        </p:txBody>
      </p:sp>
      <p:sp>
        <p:nvSpPr>
          <p:cNvPr id="52" name="object 6">
            <a:extLst>
              <a:ext uri="{FF2B5EF4-FFF2-40B4-BE49-F238E27FC236}">
                <a16:creationId xmlns:a16="http://schemas.microsoft.com/office/drawing/2014/main" id="{1BD862DA-1BD5-7C8D-ED32-9B73FA8A3D4B}"/>
              </a:ext>
            </a:extLst>
          </p:cNvPr>
          <p:cNvSpPr txBox="1"/>
          <p:nvPr userDrawn="1"/>
        </p:nvSpPr>
        <p:spPr>
          <a:xfrm>
            <a:off x="3919284"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Cool Gray 1</a:t>
            </a:r>
          </a:p>
        </p:txBody>
      </p:sp>
      <p:sp>
        <p:nvSpPr>
          <p:cNvPr id="53" name="object 6">
            <a:extLst>
              <a:ext uri="{FF2B5EF4-FFF2-40B4-BE49-F238E27FC236}">
                <a16:creationId xmlns:a16="http://schemas.microsoft.com/office/drawing/2014/main" id="{866CBFA7-7562-57B2-7993-F399A112555D}"/>
              </a:ext>
            </a:extLst>
          </p:cNvPr>
          <p:cNvSpPr txBox="1"/>
          <p:nvPr userDrawn="1"/>
        </p:nvSpPr>
        <p:spPr>
          <a:xfrm>
            <a:off x="4884134"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Cool Gray 3</a:t>
            </a:r>
          </a:p>
        </p:txBody>
      </p:sp>
      <p:sp>
        <p:nvSpPr>
          <p:cNvPr id="54" name="object 6">
            <a:extLst>
              <a:ext uri="{FF2B5EF4-FFF2-40B4-BE49-F238E27FC236}">
                <a16:creationId xmlns:a16="http://schemas.microsoft.com/office/drawing/2014/main" id="{469BC8EE-EF6A-7A73-D006-BA2C75597487}"/>
              </a:ext>
            </a:extLst>
          </p:cNvPr>
          <p:cNvSpPr txBox="1"/>
          <p:nvPr userDrawn="1"/>
        </p:nvSpPr>
        <p:spPr>
          <a:xfrm>
            <a:off x="5830065"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Cool Gray 6</a:t>
            </a:r>
          </a:p>
        </p:txBody>
      </p:sp>
      <p:sp>
        <p:nvSpPr>
          <p:cNvPr id="55" name="object 6">
            <a:extLst>
              <a:ext uri="{FF2B5EF4-FFF2-40B4-BE49-F238E27FC236}">
                <a16:creationId xmlns:a16="http://schemas.microsoft.com/office/drawing/2014/main" id="{F92B7A4F-18D3-4847-445B-D29FB7A40043}"/>
              </a:ext>
            </a:extLst>
          </p:cNvPr>
          <p:cNvSpPr txBox="1"/>
          <p:nvPr userDrawn="1"/>
        </p:nvSpPr>
        <p:spPr>
          <a:xfrm>
            <a:off x="97722" y="6256877"/>
            <a:ext cx="740478"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 213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 043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 030</a:t>
            </a:r>
          </a:p>
        </p:txBody>
      </p:sp>
      <p:sp>
        <p:nvSpPr>
          <p:cNvPr id="56" name="object 6">
            <a:extLst>
              <a:ext uri="{FF2B5EF4-FFF2-40B4-BE49-F238E27FC236}">
                <a16:creationId xmlns:a16="http://schemas.microsoft.com/office/drawing/2014/main" id="{84F57D88-31B8-7171-D647-9A47F40C6440}"/>
              </a:ext>
            </a:extLst>
          </p:cNvPr>
          <p:cNvSpPr txBox="1"/>
          <p:nvPr userDrawn="1"/>
        </p:nvSpPr>
        <p:spPr>
          <a:xfrm>
            <a:off x="1037347" y="6256877"/>
            <a:ext cx="740478"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 097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 099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 101</a:t>
            </a:r>
          </a:p>
        </p:txBody>
      </p:sp>
      <p:sp>
        <p:nvSpPr>
          <p:cNvPr id="57" name="object 6">
            <a:extLst>
              <a:ext uri="{FF2B5EF4-FFF2-40B4-BE49-F238E27FC236}">
                <a16:creationId xmlns:a16="http://schemas.microsoft.com/office/drawing/2014/main" id="{6042D0DD-FEDE-B949-146E-454A0F8E7549}"/>
              </a:ext>
            </a:extLst>
          </p:cNvPr>
          <p:cNvSpPr txBox="1"/>
          <p:nvPr userDrawn="1"/>
        </p:nvSpPr>
        <p:spPr>
          <a:xfrm>
            <a:off x="2027421" y="6256877"/>
            <a:ext cx="740478"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 035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 031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 032</a:t>
            </a:r>
          </a:p>
        </p:txBody>
      </p:sp>
      <p:sp>
        <p:nvSpPr>
          <p:cNvPr id="58" name="object 6">
            <a:extLst>
              <a:ext uri="{FF2B5EF4-FFF2-40B4-BE49-F238E27FC236}">
                <a16:creationId xmlns:a16="http://schemas.microsoft.com/office/drawing/2014/main" id="{2B8F271F-70AB-0AB5-4CA6-2CD0271EC60D}"/>
              </a:ext>
            </a:extLst>
          </p:cNvPr>
          <p:cNvSpPr txBox="1"/>
          <p:nvPr userDrawn="1"/>
        </p:nvSpPr>
        <p:spPr>
          <a:xfrm>
            <a:off x="2935515" y="6256877"/>
            <a:ext cx="740478"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R 255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G 255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B 255</a:t>
            </a:r>
          </a:p>
        </p:txBody>
      </p:sp>
      <p:sp>
        <p:nvSpPr>
          <p:cNvPr id="59" name="object 6">
            <a:extLst>
              <a:ext uri="{FF2B5EF4-FFF2-40B4-BE49-F238E27FC236}">
                <a16:creationId xmlns:a16="http://schemas.microsoft.com/office/drawing/2014/main" id="{CF9521B8-D2A7-BEFA-FD76-BEC60A55BDFD}"/>
              </a:ext>
            </a:extLst>
          </p:cNvPr>
          <p:cNvSpPr txBox="1"/>
          <p:nvPr userDrawn="1"/>
        </p:nvSpPr>
        <p:spPr>
          <a:xfrm>
            <a:off x="3919284" y="6256877"/>
            <a:ext cx="740478"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R 224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G 225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B 221</a:t>
            </a:r>
          </a:p>
        </p:txBody>
      </p:sp>
      <p:sp>
        <p:nvSpPr>
          <p:cNvPr id="60" name="object 6">
            <a:extLst>
              <a:ext uri="{FF2B5EF4-FFF2-40B4-BE49-F238E27FC236}">
                <a16:creationId xmlns:a16="http://schemas.microsoft.com/office/drawing/2014/main" id="{47DA37FC-094C-BDAB-074D-BE829B98B6C3}"/>
              </a:ext>
            </a:extLst>
          </p:cNvPr>
          <p:cNvSpPr txBox="1"/>
          <p:nvPr userDrawn="1"/>
        </p:nvSpPr>
        <p:spPr>
          <a:xfrm>
            <a:off x="4884134" y="6256877"/>
            <a:ext cx="740478"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R 201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G 202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B 200</a:t>
            </a:r>
          </a:p>
        </p:txBody>
      </p:sp>
      <p:sp>
        <p:nvSpPr>
          <p:cNvPr id="61" name="object 6">
            <a:extLst>
              <a:ext uri="{FF2B5EF4-FFF2-40B4-BE49-F238E27FC236}">
                <a16:creationId xmlns:a16="http://schemas.microsoft.com/office/drawing/2014/main" id="{86BA2CA1-63AC-A82A-3765-C95A2F94F972}"/>
              </a:ext>
            </a:extLst>
          </p:cNvPr>
          <p:cNvSpPr txBox="1"/>
          <p:nvPr userDrawn="1"/>
        </p:nvSpPr>
        <p:spPr>
          <a:xfrm>
            <a:off x="5830065" y="6256877"/>
            <a:ext cx="740478"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R 173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G 175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B 175</a:t>
            </a:r>
          </a:p>
        </p:txBody>
      </p:sp>
      <p:grpSp>
        <p:nvGrpSpPr>
          <p:cNvPr id="62" name="Group 61">
            <a:extLst>
              <a:ext uri="{FF2B5EF4-FFF2-40B4-BE49-F238E27FC236}">
                <a16:creationId xmlns:a16="http://schemas.microsoft.com/office/drawing/2014/main" id="{354C07CA-9A92-BB0A-1103-3715854C9F68}"/>
              </a:ext>
            </a:extLst>
          </p:cNvPr>
          <p:cNvGrpSpPr/>
          <p:nvPr userDrawn="1"/>
        </p:nvGrpSpPr>
        <p:grpSpPr>
          <a:xfrm>
            <a:off x="6799284" y="6012017"/>
            <a:ext cx="740478" cy="670939"/>
            <a:chOff x="6748291" y="6012017"/>
            <a:chExt cx="740478" cy="670939"/>
          </a:xfrm>
        </p:grpSpPr>
        <p:sp>
          <p:nvSpPr>
            <p:cNvPr id="63" name="object 6">
              <a:extLst>
                <a:ext uri="{FF2B5EF4-FFF2-40B4-BE49-F238E27FC236}">
                  <a16:creationId xmlns:a16="http://schemas.microsoft.com/office/drawing/2014/main" id="{A8C41DAE-7548-9816-99E1-5B67B1573549}"/>
                </a:ext>
              </a:extLst>
            </p:cNvPr>
            <p:cNvSpPr txBox="1"/>
            <p:nvPr userDrawn="1"/>
          </p:nvSpPr>
          <p:spPr>
            <a:xfrm>
              <a:off x="6748291"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Orange</a:t>
              </a:r>
            </a:p>
          </p:txBody>
        </p:sp>
        <p:sp>
          <p:nvSpPr>
            <p:cNvPr id="64" name="object 6">
              <a:extLst>
                <a:ext uri="{FF2B5EF4-FFF2-40B4-BE49-F238E27FC236}">
                  <a16:creationId xmlns:a16="http://schemas.microsoft.com/office/drawing/2014/main" id="{19EFB9B7-75F3-256A-C56E-D4FDCC2FA6CF}"/>
                </a:ext>
              </a:extLst>
            </p:cNvPr>
            <p:cNvSpPr txBox="1"/>
            <p:nvPr userDrawn="1"/>
          </p:nvSpPr>
          <p:spPr>
            <a:xfrm>
              <a:off x="6748291" y="6256877"/>
              <a:ext cx="453131"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R 213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G 092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B 025</a:t>
              </a:r>
            </a:p>
          </p:txBody>
        </p:sp>
      </p:grpSp>
      <p:grpSp>
        <p:nvGrpSpPr>
          <p:cNvPr id="65" name="Group 64">
            <a:extLst>
              <a:ext uri="{FF2B5EF4-FFF2-40B4-BE49-F238E27FC236}">
                <a16:creationId xmlns:a16="http://schemas.microsoft.com/office/drawing/2014/main" id="{AFD85C31-5A72-FBF0-CBE8-A1703D367D20}"/>
              </a:ext>
            </a:extLst>
          </p:cNvPr>
          <p:cNvGrpSpPr/>
          <p:nvPr userDrawn="1"/>
        </p:nvGrpSpPr>
        <p:grpSpPr>
          <a:xfrm>
            <a:off x="7719528" y="6012017"/>
            <a:ext cx="740478" cy="670939"/>
            <a:chOff x="7310705" y="6012017"/>
            <a:chExt cx="740478" cy="670939"/>
          </a:xfrm>
        </p:grpSpPr>
        <p:sp>
          <p:nvSpPr>
            <p:cNvPr id="66" name="object 6">
              <a:extLst>
                <a:ext uri="{FF2B5EF4-FFF2-40B4-BE49-F238E27FC236}">
                  <a16:creationId xmlns:a16="http://schemas.microsoft.com/office/drawing/2014/main" id="{C3A2C6B9-BDBF-0DB4-6E0B-E2D48B181E9E}"/>
                </a:ext>
              </a:extLst>
            </p:cNvPr>
            <p:cNvSpPr txBox="1"/>
            <p:nvPr userDrawn="1"/>
          </p:nvSpPr>
          <p:spPr>
            <a:xfrm>
              <a:off x="7310705"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Yellow</a:t>
              </a:r>
            </a:p>
          </p:txBody>
        </p:sp>
        <p:sp>
          <p:nvSpPr>
            <p:cNvPr id="67" name="object 6">
              <a:extLst>
                <a:ext uri="{FF2B5EF4-FFF2-40B4-BE49-F238E27FC236}">
                  <a16:creationId xmlns:a16="http://schemas.microsoft.com/office/drawing/2014/main" id="{199E2121-5179-6DA5-60BA-AC7418A3EF06}"/>
                </a:ext>
              </a:extLst>
            </p:cNvPr>
            <p:cNvSpPr txBox="1"/>
            <p:nvPr userDrawn="1"/>
          </p:nvSpPr>
          <p:spPr>
            <a:xfrm>
              <a:off x="7310705" y="6256877"/>
              <a:ext cx="453131"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R 255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G 188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B 061</a:t>
              </a:r>
            </a:p>
          </p:txBody>
        </p:sp>
      </p:grpSp>
      <p:grpSp>
        <p:nvGrpSpPr>
          <p:cNvPr id="68" name="Group 67">
            <a:extLst>
              <a:ext uri="{FF2B5EF4-FFF2-40B4-BE49-F238E27FC236}">
                <a16:creationId xmlns:a16="http://schemas.microsoft.com/office/drawing/2014/main" id="{72D4FCD8-83E4-A613-430F-840031055FD4}"/>
              </a:ext>
            </a:extLst>
          </p:cNvPr>
          <p:cNvGrpSpPr/>
          <p:nvPr userDrawn="1"/>
        </p:nvGrpSpPr>
        <p:grpSpPr>
          <a:xfrm>
            <a:off x="8671846" y="6012017"/>
            <a:ext cx="740478" cy="670939"/>
            <a:chOff x="7880770" y="6012017"/>
            <a:chExt cx="740478" cy="670939"/>
          </a:xfrm>
        </p:grpSpPr>
        <p:sp>
          <p:nvSpPr>
            <p:cNvPr id="69" name="object 6">
              <a:extLst>
                <a:ext uri="{FF2B5EF4-FFF2-40B4-BE49-F238E27FC236}">
                  <a16:creationId xmlns:a16="http://schemas.microsoft.com/office/drawing/2014/main" id="{70389E86-23C8-E004-32D0-619E55E65135}"/>
                </a:ext>
              </a:extLst>
            </p:cNvPr>
            <p:cNvSpPr txBox="1"/>
            <p:nvPr userDrawn="1"/>
          </p:nvSpPr>
          <p:spPr>
            <a:xfrm>
              <a:off x="7880770"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Blue</a:t>
              </a:r>
            </a:p>
          </p:txBody>
        </p:sp>
        <p:sp>
          <p:nvSpPr>
            <p:cNvPr id="70" name="object 6">
              <a:extLst>
                <a:ext uri="{FF2B5EF4-FFF2-40B4-BE49-F238E27FC236}">
                  <a16:creationId xmlns:a16="http://schemas.microsoft.com/office/drawing/2014/main" id="{FEA2C763-5D16-83A5-2F41-2E56E29FCF6F}"/>
                </a:ext>
              </a:extLst>
            </p:cNvPr>
            <p:cNvSpPr txBox="1"/>
            <p:nvPr userDrawn="1"/>
          </p:nvSpPr>
          <p:spPr>
            <a:xfrm>
              <a:off x="7880770" y="6256877"/>
              <a:ext cx="453131"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 000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 137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 196</a:t>
              </a:r>
            </a:p>
          </p:txBody>
        </p:sp>
      </p:grpSp>
      <p:grpSp>
        <p:nvGrpSpPr>
          <p:cNvPr id="71" name="Group 70">
            <a:extLst>
              <a:ext uri="{FF2B5EF4-FFF2-40B4-BE49-F238E27FC236}">
                <a16:creationId xmlns:a16="http://schemas.microsoft.com/office/drawing/2014/main" id="{2BEB5A62-8BC1-1883-F80D-D32570C648E5}"/>
              </a:ext>
            </a:extLst>
          </p:cNvPr>
          <p:cNvGrpSpPr/>
          <p:nvPr userDrawn="1"/>
        </p:nvGrpSpPr>
        <p:grpSpPr>
          <a:xfrm>
            <a:off x="9589538" y="6012017"/>
            <a:ext cx="740478" cy="670939"/>
            <a:chOff x="8429012" y="6012017"/>
            <a:chExt cx="740478" cy="670939"/>
          </a:xfrm>
        </p:grpSpPr>
        <p:sp>
          <p:nvSpPr>
            <p:cNvPr id="72" name="object 6">
              <a:extLst>
                <a:ext uri="{FF2B5EF4-FFF2-40B4-BE49-F238E27FC236}">
                  <a16:creationId xmlns:a16="http://schemas.microsoft.com/office/drawing/2014/main" id="{62FE3C46-9CCF-6B76-DB73-98F8B1133FBA}"/>
                </a:ext>
              </a:extLst>
            </p:cNvPr>
            <p:cNvSpPr txBox="1"/>
            <p:nvPr userDrawn="1"/>
          </p:nvSpPr>
          <p:spPr>
            <a:xfrm>
              <a:off x="8429012"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Green</a:t>
              </a:r>
            </a:p>
          </p:txBody>
        </p:sp>
        <p:sp>
          <p:nvSpPr>
            <p:cNvPr id="75" name="object 6">
              <a:extLst>
                <a:ext uri="{FF2B5EF4-FFF2-40B4-BE49-F238E27FC236}">
                  <a16:creationId xmlns:a16="http://schemas.microsoft.com/office/drawing/2014/main" id="{7A63AA33-C05C-E788-2B5F-C4976D5D5E45}"/>
                </a:ext>
              </a:extLst>
            </p:cNvPr>
            <p:cNvSpPr txBox="1"/>
            <p:nvPr userDrawn="1"/>
          </p:nvSpPr>
          <p:spPr>
            <a:xfrm>
              <a:off x="8429012" y="6256877"/>
              <a:ext cx="453131"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 000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 152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 095</a:t>
              </a:r>
            </a:p>
          </p:txBody>
        </p:sp>
      </p:grpSp>
      <p:grpSp>
        <p:nvGrpSpPr>
          <p:cNvPr id="76" name="Group 75">
            <a:extLst>
              <a:ext uri="{FF2B5EF4-FFF2-40B4-BE49-F238E27FC236}">
                <a16:creationId xmlns:a16="http://schemas.microsoft.com/office/drawing/2014/main" id="{89947630-0CAE-8251-DDE3-770B073DBDB1}"/>
              </a:ext>
            </a:extLst>
          </p:cNvPr>
          <p:cNvGrpSpPr/>
          <p:nvPr userDrawn="1"/>
        </p:nvGrpSpPr>
        <p:grpSpPr>
          <a:xfrm>
            <a:off x="10506470" y="6012017"/>
            <a:ext cx="740478" cy="670939"/>
            <a:chOff x="8997945" y="6012017"/>
            <a:chExt cx="740478" cy="670939"/>
          </a:xfrm>
        </p:grpSpPr>
        <p:sp>
          <p:nvSpPr>
            <p:cNvPr id="77" name="object 6">
              <a:extLst>
                <a:ext uri="{FF2B5EF4-FFF2-40B4-BE49-F238E27FC236}">
                  <a16:creationId xmlns:a16="http://schemas.microsoft.com/office/drawing/2014/main" id="{7605ECC4-52C3-D26A-957B-213094D25420}"/>
                </a:ext>
              </a:extLst>
            </p:cNvPr>
            <p:cNvSpPr txBox="1"/>
            <p:nvPr userDrawn="1"/>
          </p:nvSpPr>
          <p:spPr>
            <a:xfrm>
              <a:off x="8997945"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Purple</a:t>
              </a:r>
            </a:p>
          </p:txBody>
        </p:sp>
        <p:sp>
          <p:nvSpPr>
            <p:cNvPr id="78" name="object 6">
              <a:extLst>
                <a:ext uri="{FF2B5EF4-FFF2-40B4-BE49-F238E27FC236}">
                  <a16:creationId xmlns:a16="http://schemas.microsoft.com/office/drawing/2014/main" id="{A7945FD0-7CC1-6FAC-8AD6-3C12C3171421}"/>
                </a:ext>
              </a:extLst>
            </p:cNvPr>
            <p:cNvSpPr txBox="1"/>
            <p:nvPr userDrawn="1"/>
          </p:nvSpPr>
          <p:spPr>
            <a:xfrm>
              <a:off x="8997945" y="6256877"/>
              <a:ext cx="453131"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R 094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 045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B 097</a:t>
              </a:r>
            </a:p>
          </p:txBody>
        </p:sp>
      </p:grpSp>
      <p:grpSp>
        <p:nvGrpSpPr>
          <p:cNvPr id="79" name="Group 78">
            <a:extLst>
              <a:ext uri="{FF2B5EF4-FFF2-40B4-BE49-F238E27FC236}">
                <a16:creationId xmlns:a16="http://schemas.microsoft.com/office/drawing/2014/main" id="{D421A782-B1F2-8087-2AE8-3F32B3030A24}"/>
              </a:ext>
            </a:extLst>
          </p:cNvPr>
          <p:cNvGrpSpPr/>
          <p:nvPr userDrawn="1"/>
        </p:nvGrpSpPr>
        <p:grpSpPr>
          <a:xfrm>
            <a:off x="11385489" y="6012017"/>
            <a:ext cx="740478" cy="670939"/>
            <a:chOff x="9537402" y="6012017"/>
            <a:chExt cx="740478" cy="670939"/>
          </a:xfrm>
        </p:grpSpPr>
        <p:sp>
          <p:nvSpPr>
            <p:cNvPr id="80" name="object 6">
              <a:extLst>
                <a:ext uri="{FF2B5EF4-FFF2-40B4-BE49-F238E27FC236}">
                  <a16:creationId xmlns:a16="http://schemas.microsoft.com/office/drawing/2014/main" id="{65C92883-AEC0-F657-FB55-CEC62BCA8FBF}"/>
                </a:ext>
              </a:extLst>
            </p:cNvPr>
            <p:cNvSpPr txBox="1"/>
            <p:nvPr userDrawn="1"/>
          </p:nvSpPr>
          <p:spPr>
            <a:xfrm>
              <a:off x="9537402" y="6012017"/>
              <a:ext cx="740478" cy="149080"/>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Lt. Blue</a:t>
              </a:r>
            </a:p>
          </p:txBody>
        </p:sp>
        <p:sp>
          <p:nvSpPr>
            <p:cNvPr id="82" name="object 6">
              <a:extLst>
                <a:ext uri="{FF2B5EF4-FFF2-40B4-BE49-F238E27FC236}">
                  <a16:creationId xmlns:a16="http://schemas.microsoft.com/office/drawing/2014/main" id="{C027E5CC-41CE-0AEE-0410-05F5235E2B98}"/>
                </a:ext>
              </a:extLst>
            </p:cNvPr>
            <p:cNvSpPr txBox="1"/>
            <p:nvPr userDrawn="1"/>
          </p:nvSpPr>
          <p:spPr>
            <a:xfrm>
              <a:off x="9537402" y="6256877"/>
              <a:ext cx="453131" cy="426079"/>
            </a:xfrm>
            <a:prstGeom prst="rect">
              <a:avLst/>
            </a:prstGeom>
          </p:spPr>
          <p:txBody>
            <a:bodyPr vert="horz" wrap="square" lIns="0" tIns="10478"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R 143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G 223</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231E20"/>
                  </a:solidFill>
                  <a:effectLst/>
                  <a:uLnTx/>
                  <a:uFillTx/>
                  <a:latin typeface="Arial" panose="020B0604020202020204" pitchFamily="34" charset="0"/>
                  <a:cs typeface="Arial" panose="020B0604020202020204" pitchFamily="34" charset="0"/>
                </a:rPr>
                <a:t>B 226</a:t>
              </a:r>
            </a:p>
          </p:txBody>
        </p:sp>
      </p:grpSp>
      <p:sp>
        <p:nvSpPr>
          <p:cNvPr id="83" name="TextBox 82">
            <a:extLst>
              <a:ext uri="{FF2B5EF4-FFF2-40B4-BE49-F238E27FC236}">
                <a16:creationId xmlns:a16="http://schemas.microsoft.com/office/drawing/2014/main" id="{E472D451-A1EB-0BAF-DC9F-1675D5C7E507}"/>
              </a:ext>
            </a:extLst>
          </p:cNvPr>
          <p:cNvSpPr txBox="1"/>
          <p:nvPr userDrawn="1"/>
        </p:nvSpPr>
        <p:spPr>
          <a:xfrm>
            <a:off x="190500" y="2580263"/>
            <a:ext cx="6608784" cy="780983"/>
          </a:xfrm>
          <a:prstGeom prst="rect">
            <a:avLst/>
          </a:prstGeom>
          <a:noFill/>
        </p:spPr>
        <p:txBody>
          <a:bodyPr wrap="square" lIns="0">
            <a:spAutoFit/>
          </a:bodyPr>
          <a:lstStyle/>
          <a:p>
            <a:pPr>
              <a:lnSpc>
                <a:spcPts val="1800"/>
              </a:lnSpc>
              <a:spcAft>
                <a:spcPts val="0"/>
              </a:spcAft>
            </a:pPr>
            <a:r>
              <a:rPr lang="en-US" sz="1400" b="1" i="0" dirty="0">
                <a:solidFill>
                  <a:schemeClr val="accent4"/>
                </a:solidFill>
                <a:latin typeface="Arial" panose="020B0604020202020204" pitchFamily="34" charset="0"/>
                <a:cs typeface="Arial" panose="020B0604020202020204" pitchFamily="34" charset="0"/>
              </a:rPr>
              <a:t>For Reference Slides</a:t>
            </a:r>
          </a:p>
          <a:p>
            <a:pPr>
              <a:lnSpc>
                <a:spcPts val="1800"/>
              </a:lnSpc>
            </a:pPr>
            <a:r>
              <a:rPr lang="en-US" sz="1400" b="0" i="0" dirty="0">
                <a:solidFill>
                  <a:schemeClr val="bg1"/>
                </a:solidFill>
                <a:latin typeface="Arial" panose="020B0604020202020204" pitchFamily="34" charset="0"/>
                <a:cs typeface="Arial" panose="020B0604020202020204" pitchFamily="34" charset="0"/>
              </a:rPr>
              <a:t>We have inserted several sample layout slides with placeholder text for you to leverage throughout your presentation.</a:t>
            </a:r>
          </a:p>
        </p:txBody>
      </p:sp>
      <p:sp>
        <p:nvSpPr>
          <p:cNvPr id="84" name="TextBox 83">
            <a:extLst>
              <a:ext uri="{FF2B5EF4-FFF2-40B4-BE49-F238E27FC236}">
                <a16:creationId xmlns:a16="http://schemas.microsoft.com/office/drawing/2014/main" id="{EF67C506-9EA0-19A8-6CE2-133BD32B33BC}"/>
              </a:ext>
            </a:extLst>
          </p:cNvPr>
          <p:cNvSpPr txBox="1"/>
          <p:nvPr userDrawn="1"/>
        </p:nvSpPr>
        <p:spPr>
          <a:xfrm>
            <a:off x="190500" y="3438340"/>
            <a:ext cx="7363568" cy="550151"/>
          </a:xfrm>
          <a:prstGeom prst="rect">
            <a:avLst/>
          </a:prstGeom>
          <a:noFill/>
        </p:spPr>
        <p:txBody>
          <a:bodyPr wrap="square" lIns="0">
            <a:spAutoFit/>
          </a:bodyPr>
          <a:lstStyle/>
          <a:p>
            <a:pPr>
              <a:lnSpc>
                <a:spcPts val="1800"/>
              </a:lnSpc>
              <a:spcAft>
                <a:spcPts val="0"/>
              </a:spcAft>
            </a:pPr>
            <a:r>
              <a:rPr lang="en-US" sz="1400" b="1" i="0" dirty="0">
                <a:solidFill>
                  <a:schemeClr val="accent4"/>
                </a:solidFill>
                <a:latin typeface="Arial" panose="020B0604020202020204" pitchFamily="34" charset="0"/>
                <a:cs typeface="Arial" panose="020B0604020202020204" pitchFamily="34" charset="0"/>
              </a:rPr>
              <a:t>Icons</a:t>
            </a:r>
          </a:p>
          <a:p>
            <a:pPr>
              <a:lnSpc>
                <a:spcPts val="1800"/>
              </a:lnSpc>
            </a:pPr>
            <a:r>
              <a:rPr lang="en-US" sz="1400" b="0" i="0" dirty="0">
                <a:solidFill>
                  <a:schemeClr val="bg1"/>
                </a:solidFill>
                <a:latin typeface="Arial" panose="020B0604020202020204" pitchFamily="34" charset="0"/>
                <a:cs typeface="Arial" panose="020B0604020202020204" pitchFamily="34" charset="0"/>
              </a:rPr>
              <a:t>We have inserted a library of icons for your use in the For Reference section.</a:t>
            </a:r>
          </a:p>
        </p:txBody>
      </p:sp>
      <p:sp>
        <p:nvSpPr>
          <p:cNvPr id="85" name="TextBox 84">
            <a:extLst>
              <a:ext uri="{FF2B5EF4-FFF2-40B4-BE49-F238E27FC236}">
                <a16:creationId xmlns:a16="http://schemas.microsoft.com/office/drawing/2014/main" id="{F8C3832E-033E-F4B4-832C-70D7C1ED2D4D}"/>
              </a:ext>
            </a:extLst>
          </p:cNvPr>
          <p:cNvSpPr txBox="1"/>
          <p:nvPr userDrawn="1"/>
        </p:nvSpPr>
        <p:spPr>
          <a:xfrm>
            <a:off x="190500" y="4120517"/>
            <a:ext cx="6380041" cy="780983"/>
          </a:xfrm>
          <a:prstGeom prst="rect">
            <a:avLst/>
          </a:prstGeom>
          <a:noFill/>
        </p:spPr>
        <p:txBody>
          <a:bodyPr wrap="square" lIns="0">
            <a:spAutoFit/>
          </a:bodyPr>
          <a:lstStyle/>
          <a:p>
            <a:pPr>
              <a:lnSpc>
                <a:spcPts val="1800"/>
              </a:lnSpc>
              <a:spcAft>
                <a:spcPts val="0"/>
              </a:spcAft>
            </a:pPr>
            <a:r>
              <a:rPr lang="en-US" sz="1400" b="1" i="0" dirty="0">
                <a:solidFill>
                  <a:schemeClr val="accent4"/>
                </a:solidFill>
                <a:latin typeface="Arial" panose="020B0604020202020204" pitchFamily="34" charset="0"/>
                <a:cs typeface="Arial" panose="020B0604020202020204" pitchFamily="34" charset="0"/>
              </a:rPr>
              <a:t>Eyedropper Tool</a:t>
            </a:r>
          </a:p>
          <a:p>
            <a:pPr>
              <a:lnSpc>
                <a:spcPts val="1800"/>
              </a:lnSpc>
            </a:pPr>
            <a:r>
              <a:rPr lang="en-US" sz="1400" b="0" i="0" dirty="0">
                <a:solidFill>
                  <a:schemeClr val="bg1"/>
                </a:solidFill>
                <a:latin typeface="Arial" panose="020B0604020202020204" pitchFamily="34" charset="0"/>
                <a:cs typeface="Arial" panose="020B0604020202020204" pitchFamily="34" charset="0"/>
              </a:rPr>
              <a:t>To add more of our brand colors, please select the color tool&gt;More Colors&gt;Eyedropper and click over any of the brand colors listed below.</a:t>
            </a:r>
          </a:p>
        </p:txBody>
      </p:sp>
      <p:grpSp>
        <p:nvGrpSpPr>
          <p:cNvPr id="87" name="Group 86">
            <a:extLst>
              <a:ext uri="{FF2B5EF4-FFF2-40B4-BE49-F238E27FC236}">
                <a16:creationId xmlns:a16="http://schemas.microsoft.com/office/drawing/2014/main" id="{754A4FB0-9338-E750-268A-2DC1D102BA42}"/>
              </a:ext>
            </a:extLst>
          </p:cNvPr>
          <p:cNvGrpSpPr/>
          <p:nvPr userDrawn="1"/>
        </p:nvGrpSpPr>
        <p:grpSpPr>
          <a:xfrm>
            <a:off x="6702290" y="5940071"/>
            <a:ext cx="5489709" cy="914400"/>
            <a:chOff x="1" y="6928792"/>
            <a:chExt cx="5744822" cy="914400"/>
          </a:xfrm>
        </p:grpSpPr>
        <p:sp>
          <p:nvSpPr>
            <p:cNvPr id="88" name="Rectangle 87">
              <a:extLst>
                <a:ext uri="{FF2B5EF4-FFF2-40B4-BE49-F238E27FC236}">
                  <a16:creationId xmlns:a16="http://schemas.microsoft.com/office/drawing/2014/main" id="{BDC52182-D71D-7E34-3908-751628C97FD7}"/>
                </a:ext>
              </a:extLst>
            </p:cNvPr>
            <p:cNvSpPr/>
            <p:nvPr/>
          </p:nvSpPr>
          <p:spPr>
            <a:xfrm>
              <a:off x="1" y="6928792"/>
              <a:ext cx="957471" cy="914400"/>
            </a:xfrm>
            <a:prstGeom prst="rect">
              <a:avLst/>
            </a:prstGeom>
            <a:solidFill>
              <a:srgbClr val="D65C1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458ED102-1131-BFB2-5986-CDC49F005D96}"/>
                </a:ext>
              </a:extLst>
            </p:cNvPr>
            <p:cNvSpPr/>
            <p:nvPr/>
          </p:nvSpPr>
          <p:spPr>
            <a:xfrm>
              <a:off x="957472" y="6928792"/>
              <a:ext cx="957471" cy="914400"/>
            </a:xfrm>
            <a:prstGeom prst="rect">
              <a:avLst/>
            </a:prstGeom>
            <a:solidFill>
              <a:srgbClr val="F5B7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6854F58F-021D-CE69-B675-EEA34A54B6D3}"/>
                </a:ext>
              </a:extLst>
            </p:cNvPr>
            <p:cNvSpPr/>
            <p:nvPr/>
          </p:nvSpPr>
          <p:spPr>
            <a:xfrm>
              <a:off x="1914941" y="6928792"/>
              <a:ext cx="957471" cy="914400"/>
            </a:xfrm>
            <a:prstGeom prst="rect">
              <a:avLst/>
            </a:prstGeom>
            <a:solidFill>
              <a:srgbClr val="007F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E3AC6338-1E9B-8782-8AE1-BC45BFA3E48B}"/>
                </a:ext>
              </a:extLst>
            </p:cNvPr>
            <p:cNvSpPr/>
            <p:nvPr/>
          </p:nvSpPr>
          <p:spPr>
            <a:xfrm>
              <a:off x="3829881" y="6928792"/>
              <a:ext cx="957471" cy="914400"/>
            </a:xfrm>
            <a:prstGeom prst="rect">
              <a:avLst/>
            </a:prstGeom>
            <a:solidFill>
              <a:srgbClr val="5D2C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1A288FF0-655B-2F70-195C-694A54A4CFE8}"/>
                </a:ext>
              </a:extLst>
            </p:cNvPr>
            <p:cNvSpPr/>
            <p:nvPr/>
          </p:nvSpPr>
          <p:spPr>
            <a:xfrm>
              <a:off x="4787352" y="6928792"/>
              <a:ext cx="957471" cy="914400"/>
            </a:xfrm>
            <a:prstGeom prst="rect">
              <a:avLst/>
            </a:prstGeom>
            <a:solidFill>
              <a:srgbClr val="8EDF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D6E4FCE4-6024-A1EC-7E32-3882F74FBBBB}"/>
                </a:ext>
              </a:extLst>
            </p:cNvPr>
            <p:cNvSpPr/>
            <p:nvPr/>
          </p:nvSpPr>
          <p:spPr>
            <a:xfrm>
              <a:off x="2872412" y="6928792"/>
              <a:ext cx="957471" cy="914400"/>
            </a:xfrm>
            <a:prstGeom prst="rect">
              <a:avLst/>
            </a:prstGeom>
            <a:solidFill>
              <a:srgbClr val="008D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94" name="Rectangle 93">
            <a:extLst>
              <a:ext uri="{FF2B5EF4-FFF2-40B4-BE49-F238E27FC236}">
                <a16:creationId xmlns:a16="http://schemas.microsoft.com/office/drawing/2014/main" id="{3A906F02-2E4A-F223-2D75-3B63FADF5E89}"/>
              </a:ext>
            </a:extLst>
          </p:cNvPr>
          <p:cNvSpPr/>
          <p:nvPr userDrawn="1"/>
        </p:nvSpPr>
        <p:spPr>
          <a:xfrm>
            <a:off x="6702290" y="5932835"/>
            <a:ext cx="5489709" cy="917929"/>
          </a:xfrm>
          <a:prstGeom prst="rect">
            <a:avLst/>
          </a:prstGeom>
          <a:solidFill>
            <a:srgbClr val="FFFFFF">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bject 6">
            <a:extLst>
              <a:ext uri="{FF2B5EF4-FFF2-40B4-BE49-F238E27FC236}">
                <a16:creationId xmlns:a16="http://schemas.microsoft.com/office/drawing/2014/main" id="{8256B0D3-DCC0-5A2E-2936-84F34B87E7C0}"/>
              </a:ext>
            </a:extLst>
          </p:cNvPr>
          <p:cNvSpPr txBox="1"/>
          <p:nvPr userDrawn="1"/>
        </p:nvSpPr>
        <p:spPr>
          <a:xfrm>
            <a:off x="7209831" y="6141517"/>
            <a:ext cx="4332043" cy="530338"/>
          </a:xfrm>
          <a:prstGeom prst="rect">
            <a:avLst/>
          </a:prstGeom>
        </p:spPr>
        <p:txBody>
          <a:bodyPr vert="horz" wrap="square" lIns="0" tIns="10478" rIns="0" bIns="0" rtlCol="0">
            <a:spAutoFit/>
          </a:bodyPr>
          <a:lstStyle/>
          <a:p>
            <a:pPr marL="0" marR="0" lvl="0" indent="0" algn="l" defTabSz="914400" eaLnBrk="1" fontAlgn="auto" latinLnBrk="0" hangingPunct="1">
              <a:lnSpc>
                <a:spcPct val="15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secondary color palette will be shared in early August along with principles on their use and examples to reference. </a:t>
            </a:r>
            <a:endPar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5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839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AB3BCA-AB00-260B-68A9-8998CA20DB7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F9F61C-5A69-ED64-2B37-82F1D25CA6B6}"/>
              </a:ext>
            </a:extLst>
          </p:cNvPr>
          <p:cNvSpPr>
            <a:spLocks noGrp="1"/>
          </p:cNvSpPr>
          <p:nvPr>
            <p:ph type="title" hasCustomPrompt="1"/>
          </p:nvPr>
        </p:nvSpPr>
        <p:spPr>
          <a:xfrm>
            <a:off x="0" y="370839"/>
            <a:ext cx="2703443" cy="620395"/>
          </a:xfrm>
        </p:spPr>
        <p:txBody>
          <a:bodyPr/>
          <a:lstStyle>
            <a:lvl1pPr algn="ctr">
              <a:defRPr>
                <a:solidFill>
                  <a:schemeClr val="bg1"/>
                </a:solidFill>
              </a:defRPr>
            </a:lvl1pPr>
          </a:lstStyle>
          <a:p>
            <a:r>
              <a:rPr lang="en-US" dirty="0"/>
              <a:t>Agenda</a:t>
            </a:r>
          </a:p>
        </p:txBody>
      </p:sp>
      <p:sp>
        <p:nvSpPr>
          <p:cNvPr id="3" name="Content Placeholder 2">
            <a:extLst>
              <a:ext uri="{FF2B5EF4-FFF2-40B4-BE49-F238E27FC236}">
                <a16:creationId xmlns:a16="http://schemas.microsoft.com/office/drawing/2014/main" id="{E4DB107F-26EA-9E45-462D-AD2F1242205F}"/>
              </a:ext>
            </a:extLst>
          </p:cNvPr>
          <p:cNvSpPr>
            <a:spLocks noGrp="1"/>
          </p:cNvSpPr>
          <p:nvPr>
            <p:ph idx="1"/>
          </p:nvPr>
        </p:nvSpPr>
        <p:spPr>
          <a:xfrm>
            <a:off x="3064748" y="1264977"/>
            <a:ext cx="8649732" cy="5112327"/>
          </a:xfrm>
        </p:spPr>
        <p:txBody>
          <a:bodyPr>
            <a:normAutofit/>
          </a:bodyPr>
          <a:lstStyle>
            <a:lvl1pPr marL="0" indent="0">
              <a:spcAft>
                <a:spcPts val="3000"/>
              </a:spcAft>
              <a:buNone/>
              <a:defRPr sz="2000"/>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a:xfrm>
            <a:off x="8971280" y="6377304"/>
            <a:ext cx="2743200" cy="130811"/>
          </a:xfrm>
        </p:spPr>
        <p:txBody>
          <a:bodyPr/>
          <a:lstStyle/>
          <a:p>
            <a:fld id="{B212C38A-D241-7041-9EFC-6446870ABFAA}" type="slidenum">
              <a:rPr lang="en-US" smtClean="0"/>
              <a:t>‹#›</a:t>
            </a:fld>
            <a:endParaRPr lang="en-US"/>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FADCC08C-B55C-9AED-651C-5DA27B7481B7}"/>
              </a:ext>
            </a:extLst>
          </p:cNvPr>
          <p:cNvSpPr>
            <a:spLocks noGrp="1"/>
          </p:cNvSpPr>
          <p:nvPr>
            <p:ph idx="13"/>
          </p:nvPr>
        </p:nvSpPr>
        <p:spPr>
          <a:xfrm>
            <a:off x="238539" y="1264977"/>
            <a:ext cx="2137896" cy="5112327"/>
          </a:xfrm>
        </p:spPr>
        <p:txBody>
          <a:bodyPr>
            <a:normAutofit/>
          </a:bodyPr>
          <a:lstStyle>
            <a:lvl1pPr marL="0" indent="0" algn="r">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0" name="Rectangle 9">
            <a:extLst>
              <a:ext uri="{FF2B5EF4-FFF2-40B4-BE49-F238E27FC236}">
                <a16:creationId xmlns:a16="http://schemas.microsoft.com/office/drawing/2014/main" id="{200700C7-8850-6CD7-4D16-45C6CEC77327}"/>
              </a:ext>
            </a:extLst>
          </p:cNvPr>
          <p:cNvSpPr/>
          <p:nvPr userDrawn="1"/>
        </p:nvSpPr>
        <p:spPr>
          <a:xfrm>
            <a:off x="5618480"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7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311874-DB7E-C41F-0951-4E8CE98DEDF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85742A3-AA2B-4952-F461-AE1CD2ABEC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B032A3C-D05A-4F1A-29AD-91F65F37BAD5}"/>
              </a:ext>
            </a:extLst>
          </p:cNvPr>
          <p:cNvSpPr>
            <a:spLocks noGrp="1"/>
          </p:cNvSpPr>
          <p:nvPr>
            <p:ph type="sldNum" sz="quarter" idx="12"/>
          </p:nvPr>
        </p:nvSpPr>
        <p:spPr/>
        <p:txBody>
          <a:bodyPr/>
          <a:lstStyle>
            <a:lvl1pPr>
              <a:defRPr>
                <a:solidFill>
                  <a:schemeClr val="bg1"/>
                </a:solidFill>
              </a:defRPr>
            </a:lvl1pPr>
          </a:lstStyle>
          <a:p>
            <a:fld id="{B212C38A-D241-7041-9EFC-6446870ABFAA}" type="slidenum">
              <a:rPr lang="en-US" smtClean="0"/>
              <a:pPr/>
              <a:t>‹#›</a:t>
            </a:fld>
            <a:endParaRPr lang="en-US" dirty="0"/>
          </a:p>
        </p:txBody>
      </p:sp>
      <p:sp>
        <p:nvSpPr>
          <p:cNvPr id="9" name="TextBox 8">
            <a:extLst>
              <a:ext uri="{FF2B5EF4-FFF2-40B4-BE49-F238E27FC236}">
                <a16:creationId xmlns:a16="http://schemas.microsoft.com/office/drawing/2014/main" id="{BB612CD7-E032-B9D9-4165-B1E18A6455D9}"/>
              </a:ext>
            </a:extLst>
          </p:cNvPr>
          <p:cNvSpPr txBox="1"/>
          <p:nvPr userDrawn="1"/>
        </p:nvSpPr>
        <p:spPr>
          <a:xfrm>
            <a:off x="225286" y="1338469"/>
            <a:ext cx="2199862" cy="4784035"/>
          </a:xfrm>
          <a:prstGeom prst="rect">
            <a:avLst/>
          </a:prstGeom>
          <a:noFill/>
        </p:spPr>
        <p:txBody>
          <a:bodyPr wrap="square" lIns="0" tIns="0" rIns="0" bIns="91440" rtlCol="0">
            <a:noAutofit/>
          </a:bodyPr>
          <a:lstStyle/>
          <a:p>
            <a:pPr algn="r">
              <a:spcBef>
                <a:spcPts val="1000"/>
              </a:spcBef>
              <a:spcAft>
                <a:spcPts val="2400"/>
              </a:spcAft>
            </a:pPr>
            <a:endParaRPr lang="en-US" sz="1500" dirty="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414B05A9-E987-D1DF-83EF-D59B43A24892}"/>
              </a:ext>
            </a:extLst>
          </p:cNvPr>
          <p:cNvSpPr txBox="1">
            <a:spLocks/>
          </p:cNvSpPr>
          <p:nvPr userDrawn="1"/>
        </p:nvSpPr>
        <p:spPr>
          <a:xfrm>
            <a:off x="477520" y="1"/>
            <a:ext cx="7731760" cy="1605280"/>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r>
              <a:rPr lang="en-US" dirty="0"/>
              <a:t>Agenda</a:t>
            </a:r>
          </a:p>
        </p:txBody>
      </p:sp>
      <p:sp>
        <p:nvSpPr>
          <p:cNvPr id="12" name="Content Placeholder 2">
            <a:extLst>
              <a:ext uri="{FF2B5EF4-FFF2-40B4-BE49-F238E27FC236}">
                <a16:creationId xmlns:a16="http://schemas.microsoft.com/office/drawing/2014/main" id="{9249B6EC-7E38-5D3A-815E-EBD1852A3F09}"/>
              </a:ext>
            </a:extLst>
          </p:cNvPr>
          <p:cNvSpPr>
            <a:spLocks noGrp="1"/>
          </p:cNvSpPr>
          <p:nvPr>
            <p:ph idx="1"/>
          </p:nvPr>
        </p:nvSpPr>
        <p:spPr>
          <a:xfrm>
            <a:off x="477520" y="1869440"/>
            <a:ext cx="11236959" cy="4167926"/>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A red and black logo&#10;&#10;Description automatically generated with low confidence">
            <a:extLst>
              <a:ext uri="{FF2B5EF4-FFF2-40B4-BE49-F238E27FC236}">
                <a16:creationId xmlns:a16="http://schemas.microsoft.com/office/drawing/2014/main" id="{CF069490-6DE8-4164-40D4-8003E3BC3DC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1" name="Rectangle 10">
            <a:extLst>
              <a:ext uri="{FF2B5EF4-FFF2-40B4-BE49-F238E27FC236}">
                <a16:creationId xmlns:a16="http://schemas.microsoft.com/office/drawing/2014/main" id="{7A69186C-5399-A21F-446E-5635703C9771}"/>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25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Layout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CA0C01-F7FE-22E4-04C5-E81981FD8660}"/>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ackground pattern&#10;&#10;Description automatically generated">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253331"/>
            <a:ext cx="11236959" cy="4784035"/>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564D8BDC-FB7A-6A02-DBF1-16A0D4638BEB}"/>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46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e Layout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3AA135-9E19-69F3-1233-089A7EA6C45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1"/>
            <a:ext cx="11236960" cy="1574800"/>
          </a:xfrm>
        </p:spPr>
        <p:txBody>
          <a:bodyPr/>
          <a:lstStyle>
            <a:lvl1pPr>
              <a:defRPr>
                <a:solidFill>
                  <a:schemeClr val="bg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1838960"/>
            <a:ext cx="11236959" cy="4198406"/>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red and black logo&#10;&#10;Description automatically generated with low confidence">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8BB06BA-F47B-A211-DA0A-9ED757401BD8}"/>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442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e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51E0B7-44D0-A77E-026E-AC0C4E1F2BA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E2F327-34B6-2CB3-1CA0-529E7259A88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hasCustomPrompt="1"/>
          </p:nvPr>
        </p:nvSpPr>
        <p:spPr>
          <a:xfrm>
            <a:off x="477518" y="229313"/>
            <a:ext cx="3535680" cy="903445"/>
          </a:xfrm>
        </p:spPr>
        <p:txBody>
          <a:bodyPr/>
          <a:lstStyle>
            <a:lvl1pPr>
              <a:defRPr>
                <a:solidFill>
                  <a:schemeClr val="bg1"/>
                </a:solidFill>
              </a:defRPr>
            </a:lvl1pPr>
          </a:lstStyle>
          <a:p>
            <a:r>
              <a:rPr lang="en-US" dirty="0"/>
              <a:t>Sidebar</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846320" y="229313"/>
            <a:ext cx="6868159" cy="5808053"/>
          </a:xfrm>
        </p:spPr>
        <p:txBody>
          <a:bodyPr>
            <a:norm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FC2FB194-BF35-F03E-4B20-06972A5D9375}"/>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77518" y="6181723"/>
            <a:ext cx="1461595" cy="282575"/>
          </a:xfrm>
          <a:prstGeom prst="rect">
            <a:avLst/>
          </a:prstGeom>
        </p:spPr>
      </p:pic>
      <p:sp>
        <p:nvSpPr>
          <p:cNvPr id="9" name="Content Placeholder 2">
            <a:extLst>
              <a:ext uri="{FF2B5EF4-FFF2-40B4-BE49-F238E27FC236}">
                <a16:creationId xmlns:a16="http://schemas.microsoft.com/office/drawing/2014/main" id="{0378B196-8888-2487-DCA4-C945AC17871A}"/>
              </a:ext>
            </a:extLst>
          </p:cNvPr>
          <p:cNvSpPr>
            <a:spLocks noGrp="1"/>
          </p:cNvSpPr>
          <p:nvPr>
            <p:ph idx="13"/>
          </p:nvPr>
        </p:nvSpPr>
        <p:spPr>
          <a:xfrm>
            <a:off x="477518" y="1253331"/>
            <a:ext cx="3535679" cy="4784035"/>
          </a:xfrm>
        </p:spPr>
        <p:txBody>
          <a:bodyPr>
            <a:normAutofit/>
          </a:bodyPr>
          <a:lstStyle>
            <a:lvl1pPr marL="0" indent="0" algn="l">
              <a:spcAft>
                <a:spcPts val="3000"/>
              </a:spcAft>
              <a:buNone/>
              <a:defRPr sz="2000" b="0" i="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E7FFD8CA-83AB-B2F6-D4F2-2BB5F8D510C9}"/>
              </a:ext>
            </a:extLst>
          </p:cNvPr>
          <p:cNvSpPr/>
          <p:nvPr userDrawn="1"/>
        </p:nvSpPr>
        <p:spPr>
          <a:xfrm>
            <a:off x="5618479" y="6737085"/>
            <a:ext cx="6096000" cy="84639"/>
          </a:xfrm>
          <a:prstGeom prst="rect">
            <a:avLst/>
          </a:prstGeom>
        </p:spPr>
        <p:txBody>
          <a:bodyPr lIns="0" tIns="0" rIns="0" bIns="0">
            <a:spAutoFit/>
          </a:bodyPr>
          <a:lstStyle/>
          <a:p>
            <a:pPr algn="r"/>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5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Layout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546D4B-E89E-95C5-9CCF-A280406AC388}"/>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p:spPr>
        <p:txBody>
          <a:bodyPr>
            <a:normAutofit/>
          </a:bodyPr>
          <a:lstStyle>
            <a:lvl1pPr>
              <a:defRPr sz="3000">
                <a:solidFill>
                  <a:schemeClr val="tx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p:spPr>
        <p:txBody>
          <a:bodyPr tIns="0" bIns="0" anchor="ctr" anchorCtr="0">
            <a:normAutofit/>
          </a:bodyPr>
          <a:lstStyle>
            <a:lvl1pPr marL="0" indent="0">
              <a:spcAft>
                <a:spcPts val="300"/>
              </a:spcAft>
              <a:buNone/>
              <a:defRPr sz="2500" b="1" i="0">
                <a:solidFill>
                  <a:schemeClr val="bg1"/>
                </a:solidFill>
                <a:latin typeface="Arial" panose="020B0604020202020204" pitchFamily="34" charset="0"/>
                <a:cs typeface="Arial" panose="020B0604020202020204" pitchFamily="34" charset="0"/>
              </a:defRPr>
            </a:lvl1pPr>
            <a:lvl2pPr>
              <a:spcAft>
                <a:spcPts val="300"/>
              </a:spcAft>
              <a:defRPr/>
            </a:lvl2pPr>
          </a:lstStyle>
          <a:p>
            <a:pPr lvl="0"/>
            <a:r>
              <a:rPr lang="en-US" dirty="0"/>
              <a:t>Click to edit Master text styles</a:t>
            </a:r>
          </a:p>
        </p:txBody>
      </p:sp>
      <p:pic>
        <p:nvPicPr>
          <p:cNvPr id="9" name="Picture 8">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alphaModFix/>
            <a:extLst>
              <a:ext uri="{28A0092B-C50C-407E-A947-70E740481C1C}">
                <a14:useLocalDpi xmlns:a14="http://schemas.microsoft.com/office/drawing/2010/main"/>
              </a:ext>
            </a:extLst>
          </a:blip>
          <a:srcRect/>
          <a:stretch/>
        </p:blipFill>
        <p:spPr>
          <a:xfrm>
            <a:off x="10450324" y="480675"/>
            <a:ext cx="1213831" cy="1965959"/>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C548AB90-4F34-4CA9-C328-0023F2709A7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53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ernative Layout 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2AAA1B-B93F-0B79-C046-3502808D4A0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F51959-22DB-1157-A720-CE3CD14725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E6837A-5B27-59E0-3E71-A1FAE6042D15}"/>
              </a:ext>
            </a:extLst>
          </p:cNvPr>
          <p:cNvSpPr>
            <a:spLocks noGrp="1"/>
          </p:cNvSpPr>
          <p:nvPr>
            <p:ph type="title"/>
          </p:nvPr>
        </p:nvSpPr>
        <p:spPr>
          <a:xfrm>
            <a:off x="477520" y="3238266"/>
            <a:ext cx="11236960" cy="620395"/>
          </a:xfrm>
        </p:spPr>
        <p:txBody>
          <a:bodyPr>
            <a:normAutofit/>
          </a:bodyPr>
          <a:lstStyle>
            <a:lvl1pPr>
              <a:defRPr sz="3000">
                <a:solidFill>
                  <a:srgbClr val="D42B1E"/>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6923514-9F02-1F73-FD48-34BF2556288C}"/>
              </a:ext>
            </a:extLst>
          </p:cNvPr>
          <p:cNvSpPr>
            <a:spLocks noGrp="1"/>
          </p:cNvSpPr>
          <p:nvPr>
            <p:ph type="sldNum" sz="quarter" idx="12"/>
          </p:nvPr>
        </p:nvSpPr>
        <p:spPr/>
        <p:txBody>
          <a:bodyPr/>
          <a:lstStyle/>
          <a:p>
            <a:fld id="{B212C38A-D241-7041-9EFC-6446870ABFAA}" type="slidenum">
              <a:rPr lang="en-US" smtClean="0"/>
              <a:t>‹#›</a:t>
            </a:fld>
            <a:endParaRPr lang="en-US"/>
          </a:p>
        </p:txBody>
      </p:sp>
      <p:sp>
        <p:nvSpPr>
          <p:cNvPr id="7" name="Content Placeholder 2">
            <a:extLst>
              <a:ext uri="{FF2B5EF4-FFF2-40B4-BE49-F238E27FC236}">
                <a16:creationId xmlns:a16="http://schemas.microsoft.com/office/drawing/2014/main" id="{4046C395-65C6-EEB7-7D55-3213DB2D19F0}"/>
              </a:ext>
            </a:extLst>
          </p:cNvPr>
          <p:cNvSpPr>
            <a:spLocks noGrp="1"/>
          </p:cNvSpPr>
          <p:nvPr>
            <p:ph idx="1"/>
          </p:nvPr>
        </p:nvSpPr>
        <p:spPr>
          <a:xfrm>
            <a:off x="477520" y="3964609"/>
            <a:ext cx="11236959" cy="2021957"/>
          </a:xfrm>
        </p:spPr>
        <p:txBody>
          <a:bodyPr>
            <a:noAutofit/>
          </a:bodyPr>
          <a:lstStyle>
            <a:lvl1pPr marL="457200" indent="-457200">
              <a:spcAft>
                <a:spcPts val="300"/>
              </a:spcAft>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a:spcAft>
                <a:spcPts val="300"/>
              </a:spcAft>
              <a:defRPr sz="2800"/>
            </a:lvl2pPr>
            <a:lvl3pPr>
              <a:defRPr sz="2800"/>
            </a:lvl3pPr>
            <a:lvl4pPr>
              <a:defRPr sz="2800"/>
            </a:lvl4pPr>
            <a:lvl5pPr>
              <a:defRPr sz="2800"/>
            </a:lvl5pPr>
          </a:lstStyle>
          <a:p>
            <a:pPr marL="233363" lvl="0" indent="-233363" algn="l" defTabSz="914400" rtl="0" eaLnBrk="1" latinLnBrk="0" hangingPunct="1">
              <a:lnSpc>
                <a:spcPct val="100000"/>
              </a:lnSpc>
              <a:spcBef>
                <a:spcPts val="1000"/>
              </a:spcBef>
              <a:spcAft>
                <a:spcPts val="300"/>
              </a:spcAft>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34BA1AB8-831A-AF61-52F2-7CD1A394D520}"/>
              </a:ext>
            </a:extLst>
          </p:cNvPr>
          <p:cNvSpPr>
            <a:spLocks noGrp="1"/>
          </p:cNvSpPr>
          <p:nvPr>
            <p:ph idx="13"/>
          </p:nvPr>
        </p:nvSpPr>
        <p:spPr>
          <a:xfrm>
            <a:off x="477520" y="0"/>
            <a:ext cx="9806167" cy="2902225"/>
          </a:xfrm>
        </p:spPr>
        <p:txBody>
          <a:bodyPr tIns="0" bIns="0" anchor="ctr" anchorCtr="0">
            <a:normAutofit/>
          </a:bodyPr>
          <a:lstStyle>
            <a:lvl1pPr marL="0" indent="0">
              <a:spcAft>
                <a:spcPts val="300"/>
              </a:spcAft>
              <a:buNone/>
              <a:defRPr sz="2500" b="1" i="0">
                <a:latin typeface="Arial" panose="020B0604020202020204" pitchFamily="34" charset="0"/>
                <a:cs typeface="Arial" panose="020B0604020202020204" pitchFamily="34" charset="0"/>
              </a:defRPr>
            </a:lvl1pPr>
            <a:lvl2pPr>
              <a:spcAft>
                <a:spcPts val="300"/>
              </a:spcAft>
              <a:defRPr/>
            </a:lvl2pPr>
          </a:lstStyle>
          <a:p>
            <a:pPr lvl="0"/>
            <a:r>
              <a:rPr lang="en-US" dirty="0"/>
              <a:t>Click to edit Master text styles</a:t>
            </a:r>
          </a:p>
        </p:txBody>
      </p:sp>
      <p:pic>
        <p:nvPicPr>
          <p:cNvPr id="9" name="Picture 8" descr="Shape, background pattern&#10;&#10;Description automatically generated">
            <a:extLst>
              <a:ext uri="{FF2B5EF4-FFF2-40B4-BE49-F238E27FC236}">
                <a16:creationId xmlns:a16="http://schemas.microsoft.com/office/drawing/2014/main" id="{5478D5D1-3EF8-9731-80C5-2D6DAFD1CE1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50324" y="480675"/>
            <a:ext cx="1213831" cy="1965960"/>
          </a:xfrm>
          <a:prstGeom prst="rect">
            <a:avLst/>
          </a:prstGeom>
        </p:spPr>
      </p:pic>
      <p:pic>
        <p:nvPicPr>
          <p:cNvPr id="11" name="Picture 10" descr="A red and black logo&#10;&#10;Description automatically generated with low confidence">
            <a:extLst>
              <a:ext uri="{FF2B5EF4-FFF2-40B4-BE49-F238E27FC236}">
                <a16:creationId xmlns:a16="http://schemas.microsoft.com/office/drawing/2014/main" id="{5AAEC1A4-E3D5-3ACF-FE5E-902F66C75F9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10" name="Rectangle 9">
            <a:extLst>
              <a:ext uri="{FF2B5EF4-FFF2-40B4-BE49-F238E27FC236}">
                <a16:creationId xmlns:a16="http://schemas.microsoft.com/office/drawing/2014/main" id="{E855D0FC-E4D6-147E-F010-37435EF5166A}"/>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09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2A0661-7826-F595-F9D2-E5CD00382AF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F6444B-3F7B-196B-D97A-08724F3F3978}"/>
              </a:ext>
            </a:extLst>
          </p:cNvPr>
          <p:cNvPicPr>
            <a:picLocks noChangeAspect="1"/>
          </p:cNvPicPr>
          <p:nvPr userDrawn="1"/>
        </p:nvPicPr>
        <p:blipFill>
          <a:blip r:embed="rId15"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1CBC320-6B43-64FF-C652-CE895AACBB47}"/>
              </a:ext>
            </a:extLst>
          </p:cNvPr>
          <p:cNvSpPr>
            <a:spLocks noGrp="1"/>
          </p:cNvSpPr>
          <p:nvPr>
            <p:ph type="title"/>
          </p:nvPr>
        </p:nvSpPr>
        <p:spPr>
          <a:xfrm>
            <a:off x="477520" y="370839"/>
            <a:ext cx="11236960" cy="620395"/>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8E8E74F-5752-44DB-8373-56078698ADF6}"/>
              </a:ext>
            </a:extLst>
          </p:cNvPr>
          <p:cNvSpPr>
            <a:spLocks noGrp="1"/>
          </p:cNvSpPr>
          <p:nvPr>
            <p:ph type="body" idx="1"/>
          </p:nvPr>
        </p:nvSpPr>
        <p:spPr>
          <a:xfrm>
            <a:off x="477520" y="1253331"/>
            <a:ext cx="11236960"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E5FE36E-96EA-501B-B129-550ED613D77E}"/>
              </a:ext>
            </a:extLst>
          </p:cNvPr>
          <p:cNvSpPr>
            <a:spLocks noGrp="1"/>
          </p:cNvSpPr>
          <p:nvPr>
            <p:ph type="sldNum" sz="quarter" idx="4"/>
          </p:nvPr>
        </p:nvSpPr>
        <p:spPr>
          <a:xfrm>
            <a:off x="8971280" y="6377304"/>
            <a:ext cx="2743200" cy="130811"/>
          </a:xfrm>
          <a:prstGeom prst="rect">
            <a:avLst/>
          </a:prstGeom>
        </p:spPr>
        <p:txBody>
          <a:bodyPr vert="horz" lIns="0" tIns="0" rIns="0" bIns="0" rtlCol="0" anchor="b" anchorCtr="0"/>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212C38A-D241-7041-9EFC-6446870ABFAA}" type="slidenum">
              <a:rPr lang="en-US" smtClean="0"/>
              <a:pPr/>
              <a:t>‹#›</a:t>
            </a:fld>
            <a:endParaRPr lang="en-US" dirty="0"/>
          </a:p>
        </p:txBody>
      </p:sp>
      <p:pic>
        <p:nvPicPr>
          <p:cNvPr id="12" name="Picture 11" descr="A red and black logo&#10;&#10;Description automatically generated with low confidence">
            <a:extLst>
              <a:ext uri="{FF2B5EF4-FFF2-40B4-BE49-F238E27FC236}">
                <a16:creationId xmlns:a16="http://schemas.microsoft.com/office/drawing/2014/main" id="{5F46FF60-E4E9-9F9F-7779-34C3CC5192DE}"/>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477519" y="6222365"/>
            <a:ext cx="1461595" cy="285750"/>
          </a:xfrm>
          <a:prstGeom prst="rect">
            <a:avLst/>
          </a:prstGeom>
        </p:spPr>
      </p:pic>
      <p:sp>
        <p:nvSpPr>
          <p:cNvPr id="9" name="Rectangle 8">
            <a:extLst>
              <a:ext uri="{FF2B5EF4-FFF2-40B4-BE49-F238E27FC236}">
                <a16:creationId xmlns:a16="http://schemas.microsoft.com/office/drawing/2014/main" id="{A1FDD23F-F2EB-FA93-4F91-8F40F930A842}"/>
              </a:ext>
            </a:extLst>
          </p:cNvPr>
          <p:cNvSpPr/>
          <p:nvPr userDrawn="1"/>
        </p:nvSpPr>
        <p:spPr>
          <a:xfrm>
            <a:off x="477519" y="6737085"/>
            <a:ext cx="6096000" cy="84639"/>
          </a:xfrm>
          <a:prstGeom prst="rect">
            <a:avLst/>
          </a:prstGeom>
        </p:spPr>
        <p:txBody>
          <a:bodyPr lIns="0" tIns="0" rIns="0" bIns="0">
            <a:spAutoFit/>
          </a:bodyPr>
          <a:lstStyle/>
          <a:p>
            <a:r>
              <a:rPr lang="en-US" sz="550" b="0" i="0" u="none" strike="noStrike" dirty="0">
                <a:solidFill>
                  <a:schemeClr val="bg1"/>
                </a:solidFill>
                <a:effectLst/>
                <a:latin typeface="Arial" panose="020B0604020202020204" pitchFamily="34" charset="0"/>
                <a:cs typeface="Arial" panose="020B0604020202020204" pitchFamily="34" charset="0"/>
              </a:rPr>
              <a:t>FORVIS is a trademark of FORVIS, LLP, registration of which is pending with the U.S. Patent and Trademark Office.</a:t>
            </a:r>
            <a:endParaRPr lang="en-US" sz="55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987340"/>
      </p:ext>
    </p:extLst>
  </p:cSld>
  <p:clrMap bg1="lt1" tx1="dk1" bg2="lt2" tx2="dk2" accent1="accent1" accent2="accent2" accent3="accent3" accent4="accent4" accent5="accent5" accent6="accent6" hlink="hlink" folHlink="folHlink"/>
  <p:sldLayoutIdLst>
    <p:sldLayoutId id="2147483668" r:id="rId1"/>
    <p:sldLayoutId id="2147483679" r:id="rId2"/>
    <p:sldLayoutId id="2147483669" r:id="rId3"/>
    <p:sldLayoutId id="2147483683" r:id="rId4"/>
    <p:sldLayoutId id="2147483684" r:id="rId5"/>
    <p:sldLayoutId id="2147483685" r:id="rId6"/>
    <p:sldLayoutId id="2147483686" r:id="rId7"/>
    <p:sldLayoutId id="2147483688" r:id="rId8"/>
    <p:sldLayoutId id="2147483681" r:id="rId9"/>
    <p:sldLayoutId id="2147483682" r:id="rId10"/>
    <p:sldLayoutId id="2147483680" r:id="rId11"/>
    <p:sldLayoutId id="2147483689" r:id="rId12"/>
    <p:sldLayoutId id="2147483691" r:id="rId13"/>
  </p:sldLayoutIdLst>
  <p:hf hdr="0" ftr="0" dt="0"/>
  <p:txStyles>
    <p:titleStyle>
      <a:lvl1pPr marL="11113" indent="-11113" algn="l" defTabSz="914400" rtl="0" eaLnBrk="1" latinLnBrk="0" hangingPunct="1">
        <a:lnSpc>
          <a:spcPct val="90000"/>
        </a:lnSpc>
        <a:spcBef>
          <a:spcPct val="0"/>
        </a:spcBef>
        <a:buNone/>
        <a:tabLst/>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33363" indent="-233363" algn="l" defTabSz="914400" rtl="0" eaLnBrk="1" latinLnBrk="0" hangingPunct="1">
        <a:lnSpc>
          <a:spcPct val="100000"/>
        </a:lnSpc>
        <a:spcBef>
          <a:spcPts val="1000"/>
        </a:spcBef>
        <a:buClr>
          <a:srgbClr val="D42B1E"/>
        </a:buClr>
        <a:buFont typeface="Wingdings" panose="05000000000000000000"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D42B1E"/>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D42B1E"/>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D42B1E"/>
        </a:buClr>
        <a:buSzPct val="100000"/>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D42B1E"/>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userDrawn="1">
          <p15:clr>
            <a:srgbClr val="F26B43"/>
          </p15:clr>
        </p15:guide>
        <p15:guide id="2" pos="288" userDrawn="1">
          <p15:clr>
            <a:srgbClr val="F26B43"/>
          </p15:clr>
        </p15:guide>
        <p15:guide id="3" pos="73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C041E3-2114-4727-A2D3-D02BA74955CE}"/>
              </a:ext>
            </a:extLst>
          </p:cNvPr>
          <p:cNvSpPr>
            <a:spLocks noGrp="1"/>
          </p:cNvSpPr>
          <p:nvPr>
            <p:ph type="ctrTitle"/>
          </p:nvPr>
        </p:nvSpPr>
        <p:spPr/>
        <p:txBody>
          <a:bodyPr>
            <a:normAutofit/>
          </a:bodyPr>
          <a:lstStyle/>
          <a:p>
            <a:r>
              <a:rPr lang="en-US" sz="3600" dirty="0"/>
              <a:t>Business Ethics &amp; the AICPA Code of Conduct</a:t>
            </a:r>
          </a:p>
        </p:txBody>
      </p:sp>
      <p:sp>
        <p:nvSpPr>
          <p:cNvPr id="7" name="Subtitle 6">
            <a:extLst>
              <a:ext uri="{FF2B5EF4-FFF2-40B4-BE49-F238E27FC236}">
                <a16:creationId xmlns:a16="http://schemas.microsoft.com/office/drawing/2014/main" id="{B8693F9C-D6B3-451E-A377-8E584CA112E6}"/>
              </a:ext>
            </a:extLst>
          </p:cNvPr>
          <p:cNvSpPr>
            <a:spLocks noGrp="1"/>
          </p:cNvSpPr>
          <p:nvPr>
            <p:ph type="subTitle" idx="1"/>
          </p:nvPr>
        </p:nvSpPr>
        <p:spPr/>
        <p:txBody>
          <a:bodyPr/>
          <a:lstStyle/>
          <a:p>
            <a:r>
              <a:rPr lang="en-US" dirty="0"/>
              <a:t>October 27, 2022</a:t>
            </a:r>
          </a:p>
        </p:txBody>
      </p:sp>
      <p:sp>
        <p:nvSpPr>
          <p:cNvPr id="4" name="Slide Number Placeholder 3">
            <a:extLst>
              <a:ext uri="{FF2B5EF4-FFF2-40B4-BE49-F238E27FC236}">
                <a16:creationId xmlns:a16="http://schemas.microsoft.com/office/drawing/2014/main" id="{2A63D3C7-FB64-4602-AAA3-7C1091703F96}"/>
              </a:ext>
            </a:extLst>
          </p:cNvPr>
          <p:cNvSpPr>
            <a:spLocks noGrp="1"/>
          </p:cNvSpPr>
          <p:nvPr>
            <p:ph type="sldNum" sz="quarter" idx="4294967295"/>
          </p:nvPr>
        </p:nvSpPr>
        <p:spPr>
          <a:xfrm>
            <a:off x="9448800" y="6376988"/>
            <a:ext cx="2743200" cy="131762"/>
          </a:xfrm>
        </p:spPr>
        <p:txBody>
          <a:bodyPr/>
          <a:lstStyle/>
          <a:p>
            <a:fld id="{B212C38A-D241-7041-9EFC-6446870ABFAA}" type="slidenum">
              <a:rPr lang="en-US" smtClean="0"/>
              <a:t>1</a:t>
            </a:fld>
            <a:endParaRPr lang="en-US"/>
          </a:p>
        </p:txBody>
      </p:sp>
      <p:sp>
        <p:nvSpPr>
          <p:cNvPr id="8" name="Footer Placeholder 5">
            <a:extLst>
              <a:ext uri="{FF2B5EF4-FFF2-40B4-BE49-F238E27FC236}">
                <a16:creationId xmlns:a16="http://schemas.microsoft.com/office/drawing/2014/main" id="{31D9EB38-0636-4E46-8293-6F391F75E89F}"/>
              </a:ext>
            </a:extLst>
          </p:cNvPr>
          <p:cNvSpPr txBox="1">
            <a:spLocks/>
          </p:cNvSpPr>
          <p:nvPr/>
        </p:nvSpPr>
        <p:spPr>
          <a:xfrm>
            <a:off x="5331759" y="4435213"/>
            <a:ext cx="6382277" cy="365125"/>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500" dirty="0">
                <a:solidFill>
                  <a:schemeClr val="bg1"/>
                </a:solidFill>
                <a:latin typeface="Arial" panose="020B0604020202020204" pitchFamily="34" charset="0"/>
                <a:cs typeface="Arial" panose="020B0604020202020204" pitchFamily="34" charset="0"/>
              </a:rPr>
              <a:t>Ozarks Chapter of the Association of Governmental Accountants</a:t>
            </a:r>
          </a:p>
        </p:txBody>
      </p:sp>
    </p:spTree>
    <p:extLst>
      <p:ext uri="{BB962C8B-B14F-4D97-AF65-F5344CB8AC3E}">
        <p14:creationId xmlns:p14="http://schemas.microsoft.com/office/powerpoint/2010/main" val="150948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E076-BB18-4393-94FE-B25E0C3208E7}"/>
              </a:ext>
            </a:extLst>
          </p:cNvPr>
          <p:cNvSpPr>
            <a:spLocks noGrp="1"/>
          </p:cNvSpPr>
          <p:nvPr>
            <p:ph type="title"/>
          </p:nvPr>
        </p:nvSpPr>
        <p:spPr/>
        <p:txBody>
          <a:bodyPr/>
          <a:lstStyle/>
          <a:p>
            <a:r>
              <a:rPr lang="en-US" dirty="0"/>
              <a:t>Preamble</a:t>
            </a:r>
          </a:p>
        </p:txBody>
      </p:sp>
      <p:sp>
        <p:nvSpPr>
          <p:cNvPr id="3" name="Slide Number Placeholder 2">
            <a:extLst>
              <a:ext uri="{FF2B5EF4-FFF2-40B4-BE49-F238E27FC236}">
                <a16:creationId xmlns:a16="http://schemas.microsoft.com/office/drawing/2014/main" id="{77B2389A-32B5-4842-AAB2-0743518761E4}"/>
              </a:ext>
            </a:extLst>
          </p:cNvPr>
          <p:cNvSpPr>
            <a:spLocks noGrp="1"/>
          </p:cNvSpPr>
          <p:nvPr>
            <p:ph type="sldNum" sz="quarter" idx="12"/>
          </p:nvPr>
        </p:nvSpPr>
        <p:spPr/>
        <p:txBody>
          <a:bodyPr/>
          <a:lstStyle/>
          <a:p>
            <a:fld id="{B212C38A-D241-7041-9EFC-6446870ABFAA}" type="slidenum">
              <a:rPr lang="en-US" smtClean="0"/>
              <a:t>10</a:t>
            </a:fld>
            <a:endParaRPr lang="en-US"/>
          </a:p>
        </p:txBody>
      </p:sp>
      <p:sp>
        <p:nvSpPr>
          <p:cNvPr id="4" name="Content Placeholder 3">
            <a:extLst>
              <a:ext uri="{FF2B5EF4-FFF2-40B4-BE49-F238E27FC236}">
                <a16:creationId xmlns:a16="http://schemas.microsoft.com/office/drawing/2014/main" id="{A6D8071E-94BB-4028-8991-BAB07F1F584F}"/>
              </a:ext>
            </a:extLst>
          </p:cNvPr>
          <p:cNvSpPr>
            <a:spLocks noGrp="1"/>
          </p:cNvSpPr>
          <p:nvPr>
            <p:ph idx="1"/>
          </p:nvPr>
        </p:nvSpPr>
        <p:spPr/>
        <p:txBody>
          <a:bodyPr/>
          <a:lstStyle/>
          <a:p>
            <a:r>
              <a:rPr lang="en-US" dirty="0"/>
              <a:t>Membership in the American Institute of CPAs is voluntary</a:t>
            </a:r>
          </a:p>
          <a:p>
            <a:r>
              <a:rPr lang="en-US" dirty="0"/>
              <a:t>By accepting membership, a </a:t>
            </a:r>
            <a:r>
              <a:rPr lang="en-US" b="1" dirty="0">
                <a:solidFill>
                  <a:srgbClr val="FF0000"/>
                </a:solidFill>
              </a:rPr>
              <a:t>member assumes an obligation </a:t>
            </a:r>
            <a:r>
              <a:rPr lang="en-US" dirty="0"/>
              <a:t>of self-discipline above &amp; beyond the requirements of laws &amp; regulations</a:t>
            </a:r>
          </a:p>
          <a:p>
            <a:r>
              <a:rPr lang="en-US" dirty="0"/>
              <a:t>The principles call for an unswerving commitment to honorable behavior, even at the sacrifice of personal advantage</a:t>
            </a:r>
          </a:p>
          <a:p>
            <a:endParaRPr lang="en-US" dirty="0"/>
          </a:p>
        </p:txBody>
      </p:sp>
    </p:spTree>
    <p:extLst>
      <p:ext uri="{BB962C8B-B14F-4D97-AF65-F5344CB8AC3E}">
        <p14:creationId xmlns:p14="http://schemas.microsoft.com/office/powerpoint/2010/main" val="13876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B969-F41D-46B1-AAD1-B158B1EDA0E9}"/>
              </a:ext>
            </a:extLst>
          </p:cNvPr>
          <p:cNvSpPr>
            <a:spLocks noGrp="1"/>
          </p:cNvSpPr>
          <p:nvPr>
            <p:ph type="title"/>
          </p:nvPr>
        </p:nvSpPr>
        <p:spPr/>
        <p:txBody>
          <a:bodyPr/>
          <a:lstStyle/>
          <a:p>
            <a:r>
              <a:rPr lang="en-US" dirty="0"/>
              <a:t>Responsibilities</a:t>
            </a:r>
          </a:p>
        </p:txBody>
      </p:sp>
      <p:sp>
        <p:nvSpPr>
          <p:cNvPr id="3" name="Slide Number Placeholder 2">
            <a:extLst>
              <a:ext uri="{FF2B5EF4-FFF2-40B4-BE49-F238E27FC236}">
                <a16:creationId xmlns:a16="http://schemas.microsoft.com/office/drawing/2014/main" id="{0CBF3F23-15AA-4141-9D54-8247382F447B}"/>
              </a:ext>
            </a:extLst>
          </p:cNvPr>
          <p:cNvSpPr>
            <a:spLocks noGrp="1"/>
          </p:cNvSpPr>
          <p:nvPr>
            <p:ph type="sldNum" sz="quarter" idx="12"/>
          </p:nvPr>
        </p:nvSpPr>
        <p:spPr/>
        <p:txBody>
          <a:bodyPr/>
          <a:lstStyle/>
          <a:p>
            <a:fld id="{B212C38A-D241-7041-9EFC-6446870ABFAA}" type="slidenum">
              <a:rPr lang="en-US" smtClean="0"/>
              <a:t>11</a:t>
            </a:fld>
            <a:endParaRPr lang="en-US"/>
          </a:p>
        </p:txBody>
      </p:sp>
      <p:sp>
        <p:nvSpPr>
          <p:cNvPr id="4" name="Content Placeholder 3">
            <a:extLst>
              <a:ext uri="{FF2B5EF4-FFF2-40B4-BE49-F238E27FC236}">
                <a16:creationId xmlns:a16="http://schemas.microsoft.com/office/drawing/2014/main" id="{9A68D6A9-ABEE-40C7-B1C3-C654778B0E7E}"/>
              </a:ext>
            </a:extLst>
          </p:cNvPr>
          <p:cNvSpPr>
            <a:spLocks noGrp="1"/>
          </p:cNvSpPr>
          <p:nvPr>
            <p:ph idx="1"/>
          </p:nvPr>
        </p:nvSpPr>
        <p:spPr/>
        <p:txBody>
          <a:bodyPr/>
          <a:lstStyle/>
          <a:p>
            <a:r>
              <a:rPr lang="en-US" dirty="0"/>
              <a:t>In carrying out their responsibilities as professionals, members should exercise sensitive professional &amp; moral judgments in all their activities</a:t>
            </a:r>
          </a:p>
          <a:p>
            <a:r>
              <a:rPr lang="en-US" dirty="0"/>
              <a:t>Members also have a continuing responsibility to </a:t>
            </a:r>
            <a:r>
              <a:rPr lang="en-US" b="1" dirty="0">
                <a:solidFill>
                  <a:srgbClr val="FF0000"/>
                </a:solidFill>
              </a:rPr>
              <a:t>cooperate with each other </a:t>
            </a:r>
            <a:r>
              <a:rPr lang="en-US" dirty="0"/>
              <a:t>to improve the art of accounting, maintain the public’s confidence &amp; carry out the profession’s special responsibilities for self-governance</a:t>
            </a:r>
          </a:p>
          <a:p>
            <a:endParaRPr lang="en-US" dirty="0"/>
          </a:p>
        </p:txBody>
      </p:sp>
    </p:spTree>
    <p:extLst>
      <p:ext uri="{BB962C8B-B14F-4D97-AF65-F5344CB8AC3E}">
        <p14:creationId xmlns:p14="http://schemas.microsoft.com/office/powerpoint/2010/main" val="3345416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65A5-BC6F-4877-9FAE-3F54BC72C558}"/>
              </a:ext>
            </a:extLst>
          </p:cNvPr>
          <p:cNvSpPr>
            <a:spLocks noGrp="1"/>
          </p:cNvSpPr>
          <p:nvPr>
            <p:ph type="title"/>
          </p:nvPr>
        </p:nvSpPr>
        <p:spPr/>
        <p:txBody>
          <a:bodyPr/>
          <a:lstStyle/>
          <a:p>
            <a:r>
              <a:rPr lang="en-US" dirty="0"/>
              <a:t>The Public Interest</a:t>
            </a:r>
          </a:p>
        </p:txBody>
      </p:sp>
      <p:sp>
        <p:nvSpPr>
          <p:cNvPr id="3" name="Slide Number Placeholder 2">
            <a:extLst>
              <a:ext uri="{FF2B5EF4-FFF2-40B4-BE49-F238E27FC236}">
                <a16:creationId xmlns:a16="http://schemas.microsoft.com/office/drawing/2014/main" id="{51909ABB-FD2E-4C76-90B7-9B06D5ABA6A0}"/>
              </a:ext>
            </a:extLst>
          </p:cNvPr>
          <p:cNvSpPr>
            <a:spLocks noGrp="1"/>
          </p:cNvSpPr>
          <p:nvPr>
            <p:ph type="sldNum" sz="quarter" idx="12"/>
          </p:nvPr>
        </p:nvSpPr>
        <p:spPr/>
        <p:txBody>
          <a:bodyPr/>
          <a:lstStyle/>
          <a:p>
            <a:fld id="{B212C38A-D241-7041-9EFC-6446870ABFAA}" type="slidenum">
              <a:rPr lang="en-US" smtClean="0"/>
              <a:t>12</a:t>
            </a:fld>
            <a:endParaRPr lang="en-US"/>
          </a:p>
        </p:txBody>
      </p:sp>
      <p:sp>
        <p:nvSpPr>
          <p:cNvPr id="4" name="Content Placeholder 3">
            <a:extLst>
              <a:ext uri="{FF2B5EF4-FFF2-40B4-BE49-F238E27FC236}">
                <a16:creationId xmlns:a16="http://schemas.microsoft.com/office/drawing/2014/main" id="{8BA191D9-4AC2-4F08-A188-CADC1E999C7D}"/>
              </a:ext>
            </a:extLst>
          </p:cNvPr>
          <p:cNvSpPr>
            <a:spLocks noGrp="1"/>
          </p:cNvSpPr>
          <p:nvPr>
            <p:ph idx="1"/>
          </p:nvPr>
        </p:nvSpPr>
        <p:spPr/>
        <p:txBody>
          <a:bodyPr>
            <a:normAutofit fontScale="92500" lnSpcReduction="10000"/>
          </a:bodyPr>
          <a:lstStyle/>
          <a:p>
            <a:r>
              <a:rPr lang="en-US" dirty="0"/>
              <a:t>Members should accept the obligation to act in a way that will </a:t>
            </a:r>
            <a:r>
              <a:rPr lang="en-US" b="1" dirty="0">
                <a:solidFill>
                  <a:srgbClr val="FF0000"/>
                </a:solidFill>
              </a:rPr>
              <a:t>serve the public interest</a:t>
            </a:r>
            <a:r>
              <a:rPr lang="en-US" dirty="0"/>
              <a:t>, honor the public trust &amp; demonstrate a commitment to professionalism</a:t>
            </a:r>
          </a:p>
          <a:p>
            <a:r>
              <a:rPr lang="en-US" dirty="0"/>
              <a:t>A distinguishing mark of a profession is acceptance of its responsibility to the public</a:t>
            </a:r>
          </a:p>
          <a:p>
            <a:pPr lvl="1">
              <a:spcBef>
                <a:spcPts val="1000"/>
              </a:spcBef>
              <a:buClr>
                <a:srgbClr val="354154"/>
              </a:buClr>
              <a:buSzPct val="75000"/>
              <a:buFont typeface="Courier New" panose="02070309020205020404" pitchFamily="49" charset="0"/>
              <a:buChar char="o"/>
            </a:pPr>
            <a:r>
              <a:rPr lang="en-US" dirty="0"/>
              <a:t>The accounting profession’s public consists of those who rely on the objectivity &amp; integrity of members to maintain the orderly functioning of commerce </a:t>
            </a:r>
          </a:p>
          <a:p>
            <a:pPr lvl="1">
              <a:spcBef>
                <a:spcPts val="1000"/>
              </a:spcBef>
              <a:buClr>
                <a:srgbClr val="354154"/>
              </a:buClr>
              <a:buSzPct val="75000"/>
              <a:buFont typeface="Courier New" panose="02070309020205020404" pitchFamily="49" charset="0"/>
              <a:buChar char="o"/>
            </a:pPr>
            <a:r>
              <a:rPr lang="en-US" dirty="0"/>
              <a:t>Includes clients, credit grantors, governments, employers, investors, the business &amp; financial community &amp; others</a:t>
            </a:r>
          </a:p>
          <a:p>
            <a:endParaRPr lang="en-US" dirty="0"/>
          </a:p>
        </p:txBody>
      </p:sp>
    </p:spTree>
    <p:extLst>
      <p:ext uri="{BB962C8B-B14F-4D97-AF65-F5344CB8AC3E}">
        <p14:creationId xmlns:p14="http://schemas.microsoft.com/office/powerpoint/2010/main" val="1997519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60D2-5103-444A-893A-40D6695782DB}"/>
              </a:ext>
            </a:extLst>
          </p:cNvPr>
          <p:cNvSpPr>
            <a:spLocks noGrp="1"/>
          </p:cNvSpPr>
          <p:nvPr>
            <p:ph type="title"/>
          </p:nvPr>
        </p:nvSpPr>
        <p:spPr/>
        <p:txBody>
          <a:bodyPr/>
          <a:lstStyle/>
          <a:p>
            <a:r>
              <a:rPr lang="en-US" dirty="0"/>
              <a:t>The Public Interest</a:t>
            </a:r>
          </a:p>
        </p:txBody>
      </p:sp>
      <p:sp>
        <p:nvSpPr>
          <p:cNvPr id="3" name="Slide Number Placeholder 2">
            <a:extLst>
              <a:ext uri="{FF2B5EF4-FFF2-40B4-BE49-F238E27FC236}">
                <a16:creationId xmlns:a16="http://schemas.microsoft.com/office/drawing/2014/main" id="{50B9C57A-EA9F-4D1F-8806-4B858F6DEA7A}"/>
              </a:ext>
            </a:extLst>
          </p:cNvPr>
          <p:cNvSpPr>
            <a:spLocks noGrp="1"/>
          </p:cNvSpPr>
          <p:nvPr>
            <p:ph type="sldNum" sz="quarter" idx="12"/>
          </p:nvPr>
        </p:nvSpPr>
        <p:spPr/>
        <p:txBody>
          <a:bodyPr/>
          <a:lstStyle/>
          <a:p>
            <a:fld id="{B212C38A-D241-7041-9EFC-6446870ABFAA}" type="slidenum">
              <a:rPr lang="en-US" smtClean="0"/>
              <a:t>13</a:t>
            </a:fld>
            <a:endParaRPr lang="en-US"/>
          </a:p>
        </p:txBody>
      </p:sp>
      <p:sp>
        <p:nvSpPr>
          <p:cNvPr id="4" name="Content Placeholder 3">
            <a:extLst>
              <a:ext uri="{FF2B5EF4-FFF2-40B4-BE49-F238E27FC236}">
                <a16:creationId xmlns:a16="http://schemas.microsoft.com/office/drawing/2014/main" id="{FA841BB1-FEDF-488C-A0B9-A624A63F53F0}"/>
              </a:ext>
            </a:extLst>
          </p:cNvPr>
          <p:cNvSpPr>
            <a:spLocks noGrp="1"/>
          </p:cNvSpPr>
          <p:nvPr>
            <p:ph idx="1"/>
          </p:nvPr>
        </p:nvSpPr>
        <p:spPr/>
        <p:txBody>
          <a:bodyPr/>
          <a:lstStyle/>
          <a:p>
            <a:r>
              <a:rPr lang="en-US" dirty="0"/>
              <a:t>In discharging their professional responsibilities, members may encounter </a:t>
            </a:r>
            <a:r>
              <a:rPr lang="en-US" b="1" dirty="0">
                <a:solidFill>
                  <a:srgbClr val="FF0000"/>
                </a:solidFill>
              </a:rPr>
              <a:t>conflicting pressures </a:t>
            </a:r>
            <a:r>
              <a:rPr lang="en-US" dirty="0"/>
              <a:t>from each of those groups</a:t>
            </a:r>
          </a:p>
          <a:p>
            <a:r>
              <a:rPr lang="en-US" dirty="0"/>
              <a:t>In resolving those conflicts, members should act with integrity, guided by the precept that when members fulfill their responsibility to the public, clients’ &amp; employers’ interests are best served</a:t>
            </a:r>
          </a:p>
          <a:p>
            <a:r>
              <a:rPr lang="en-US" dirty="0"/>
              <a:t>Those who rely on members expect them to discharge their responsibilities with </a:t>
            </a:r>
            <a:r>
              <a:rPr lang="en-US" b="1" dirty="0">
                <a:solidFill>
                  <a:srgbClr val="FF0000"/>
                </a:solidFill>
              </a:rPr>
              <a:t>integrity, objectivity, due professional care &amp; a genuine interest in serving the public</a:t>
            </a:r>
          </a:p>
          <a:p>
            <a:endParaRPr lang="en-US" dirty="0"/>
          </a:p>
        </p:txBody>
      </p:sp>
    </p:spTree>
    <p:extLst>
      <p:ext uri="{BB962C8B-B14F-4D97-AF65-F5344CB8AC3E}">
        <p14:creationId xmlns:p14="http://schemas.microsoft.com/office/powerpoint/2010/main" val="395696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920E-618F-405F-9524-8B18A0D37BD4}"/>
              </a:ext>
            </a:extLst>
          </p:cNvPr>
          <p:cNvSpPr>
            <a:spLocks noGrp="1"/>
          </p:cNvSpPr>
          <p:nvPr>
            <p:ph type="title"/>
          </p:nvPr>
        </p:nvSpPr>
        <p:spPr/>
        <p:txBody>
          <a:bodyPr/>
          <a:lstStyle/>
          <a:p>
            <a:r>
              <a:rPr lang="en-US" dirty="0"/>
              <a:t>Integrity</a:t>
            </a:r>
          </a:p>
        </p:txBody>
      </p:sp>
      <p:sp>
        <p:nvSpPr>
          <p:cNvPr id="3" name="Slide Number Placeholder 2">
            <a:extLst>
              <a:ext uri="{FF2B5EF4-FFF2-40B4-BE49-F238E27FC236}">
                <a16:creationId xmlns:a16="http://schemas.microsoft.com/office/drawing/2014/main" id="{E417585B-DDD1-4D0F-A4F3-524E4C40658C}"/>
              </a:ext>
            </a:extLst>
          </p:cNvPr>
          <p:cNvSpPr>
            <a:spLocks noGrp="1"/>
          </p:cNvSpPr>
          <p:nvPr>
            <p:ph type="sldNum" sz="quarter" idx="12"/>
          </p:nvPr>
        </p:nvSpPr>
        <p:spPr/>
        <p:txBody>
          <a:bodyPr/>
          <a:lstStyle/>
          <a:p>
            <a:fld id="{B212C38A-D241-7041-9EFC-6446870ABFAA}" type="slidenum">
              <a:rPr lang="en-US" smtClean="0"/>
              <a:t>14</a:t>
            </a:fld>
            <a:endParaRPr lang="en-US"/>
          </a:p>
        </p:txBody>
      </p:sp>
      <p:sp>
        <p:nvSpPr>
          <p:cNvPr id="4" name="Content Placeholder 3">
            <a:extLst>
              <a:ext uri="{FF2B5EF4-FFF2-40B4-BE49-F238E27FC236}">
                <a16:creationId xmlns:a16="http://schemas.microsoft.com/office/drawing/2014/main" id="{6290EC93-2427-4F4F-8237-37D7224D4586}"/>
              </a:ext>
            </a:extLst>
          </p:cNvPr>
          <p:cNvSpPr>
            <a:spLocks noGrp="1"/>
          </p:cNvSpPr>
          <p:nvPr>
            <p:ph idx="1"/>
          </p:nvPr>
        </p:nvSpPr>
        <p:spPr/>
        <p:txBody>
          <a:bodyPr>
            <a:normAutofit fontScale="92500" lnSpcReduction="10000"/>
          </a:bodyPr>
          <a:lstStyle/>
          <a:p>
            <a:pPr>
              <a:lnSpc>
                <a:spcPct val="100000"/>
              </a:lnSpc>
            </a:pPr>
            <a:r>
              <a:rPr lang="en-US" dirty="0"/>
              <a:t>To maintain &amp; broaden public confidence, members should perform all professional responsibilities with the highest sense of integrity</a:t>
            </a:r>
          </a:p>
          <a:p>
            <a:pPr>
              <a:lnSpc>
                <a:spcPct val="100000"/>
              </a:lnSpc>
            </a:pPr>
            <a:r>
              <a:rPr lang="en-US" b="1" dirty="0">
                <a:solidFill>
                  <a:srgbClr val="FF0000"/>
                </a:solidFill>
              </a:rPr>
              <a:t>Integrity can accommodate the inadvertent error &amp; honest difference of opinion; it cannot accommodate deceit or subordination of principle</a:t>
            </a:r>
          </a:p>
          <a:p>
            <a:pPr lvl="1">
              <a:spcBef>
                <a:spcPts val="1000"/>
              </a:spcBef>
              <a:buClr>
                <a:srgbClr val="354154"/>
              </a:buClr>
              <a:buSzPct val="75000"/>
              <a:buFont typeface="Courier New" panose="02070309020205020404" pitchFamily="49" charset="0"/>
              <a:buChar char="o"/>
            </a:pPr>
            <a:r>
              <a:rPr lang="en-US" dirty="0"/>
              <a:t>“Am I doing what a person of integrity would do?” </a:t>
            </a:r>
          </a:p>
          <a:p>
            <a:pPr lvl="1">
              <a:spcBef>
                <a:spcPts val="1000"/>
              </a:spcBef>
              <a:buClr>
                <a:srgbClr val="354154"/>
              </a:buClr>
              <a:buSzPct val="75000"/>
              <a:buFont typeface="Courier New" panose="02070309020205020404" pitchFamily="49" charset="0"/>
              <a:buChar char="o"/>
            </a:pPr>
            <a:r>
              <a:rPr lang="en-US" dirty="0"/>
              <a:t>“Have I retained my integrity?”</a:t>
            </a:r>
          </a:p>
          <a:p>
            <a:pPr>
              <a:lnSpc>
                <a:spcPct val="100000"/>
              </a:lnSpc>
            </a:pPr>
            <a:r>
              <a:rPr lang="en-US" dirty="0"/>
              <a:t>Integrity also requires a member to observe the principles of objectivity &amp; independence &amp; of due care</a:t>
            </a:r>
          </a:p>
          <a:p>
            <a:endParaRPr lang="en-US" dirty="0"/>
          </a:p>
        </p:txBody>
      </p:sp>
    </p:spTree>
    <p:extLst>
      <p:ext uri="{BB962C8B-B14F-4D97-AF65-F5344CB8AC3E}">
        <p14:creationId xmlns:p14="http://schemas.microsoft.com/office/powerpoint/2010/main" val="128654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D129-D8E6-4F44-A1C8-5C20BB2F74E1}"/>
              </a:ext>
            </a:extLst>
          </p:cNvPr>
          <p:cNvSpPr>
            <a:spLocks noGrp="1"/>
          </p:cNvSpPr>
          <p:nvPr>
            <p:ph type="title"/>
          </p:nvPr>
        </p:nvSpPr>
        <p:spPr/>
        <p:txBody>
          <a:bodyPr/>
          <a:lstStyle/>
          <a:p>
            <a:r>
              <a:rPr lang="en-US" dirty="0"/>
              <a:t>Objectivity &amp; Independence</a:t>
            </a:r>
          </a:p>
        </p:txBody>
      </p:sp>
      <p:sp>
        <p:nvSpPr>
          <p:cNvPr id="3" name="Slide Number Placeholder 2">
            <a:extLst>
              <a:ext uri="{FF2B5EF4-FFF2-40B4-BE49-F238E27FC236}">
                <a16:creationId xmlns:a16="http://schemas.microsoft.com/office/drawing/2014/main" id="{7D66F6C0-7B42-4C46-969A-AC9D8D22CF93}"/>
              </a:ext>
            </a:extLst>
          </p:cNvPr>
          <p:cNvSpPr>
            <a:spLocks noGrp="1"/>
          </p:cNvSpPr>
          <p:nvPr>
            <p:ph type="sldNum" sz="quarter" idx="12"/>
          </p:nvPr>
        </p:nvSpPr>
        <p:spPr/>
        <p:txBody>
          <a:bodyPr/>
          <a:lstStyle/>
          <a:p>
            <a:fld id="{B212C38A-D241-7041-9EFC-6446870ABFAA}" type="slidenum">
              <a:rPr lang="en-US" smtClean="0"/>
              <a:t>15</a:t>
            </a:fld>
            <a:endParaRPr lang="en-US"/>
          </a:p>
        </p:txBody>
      </p:sp>
      <p:sp>
        <p:nvSpPr>
          <p:cNvPr id="4" name="Content Placeholder 3">
            <a:extLst>
              <a:ext uri="{FF2B5EF4-FFF2-40B4-BE49-F238E27FC236}">
                <a16:creationId xmlns:a16="http://schemas.microsoft.com/office/drawing/2014/main" id="{63A07431-0825-4284-8943-7CE89086189C}"/>
              </a:ext>
            </a:extLst>
          </p:cNvPr>
          <p:cNvSpPr>
            <a:spLocks noGrp="1"/>
          </p:cNvSpPr>
          <p:nvPr>
            <p:ph idx="1"/>
          </p:nvPr>
        </p:nvSpPr>
        <p:spPr/>
        <p:txBody>
          <a:bodyPr/>
          <a:lstStyle/>
          <a:p>
            <a:r>
              <a:rPr lang="en-US" dirty="0"/>
              <a:t>A member should maintain </a:t>
            </a:r>
            <a:r>
              <a:rPr lang="en-US" b="1" dirty="0">
                <a:solidFill>
                  <a:srgbClr val="FF0000"/>
                </a:solidFill>
              </a:rPr>
              <a:t>objectivity</a:t>
            </a:r>
            <a:r>
              <a:rPr lang="en-US" dirty="0"/>
              <a:t> </a:t>
            </a:r>
          </a:p>
          <a:p>
            <a:r>
              <a:rPr lang="en-US" dirty="0"/>
              <a:t>A member in public practice should be </a:t>
            </a:r>
            <a:r>
              <a:rPr lang="en-US" b="1" dirty="0">
                <a:solidFill>
                  <a:srgbClr val="FF0000"/>
                </a:solidFill>
              </a:rPr>
              <a:t>independent in fact &amp; appearance</a:t>
            </a:r>
            <a:r>
              <a:rPr lang="en-US" dirty="0"/>
              <a:t> when providing audit &amp; other attestation services</a:t>
            </a:r>
          </a:p>
          <a:p>
            <a:r>
              <a:rPr lang="en-US" dirty="0"/>
              <a:t>The principle of objectivity imposes the obligation to be </a:t>
            </a:r>
            <a:r>
              <a:rPr lang="en-US" b="1" dirty="0">
                <a:solidFill>
                  <a:srgbClr val="FF0000"/>
                </a:solidFill>
              </a:rPr>
              <a:t>impartial, intellectually honest &amp; free of conflicts of interest</a:t>
            </a:r>
          </a:p>
          <a:p>
            <a:r>
              <a:rPr lang="en-US" dirty="0"/>
              <a:t>Regardless of service or capacity, members should protect the integrity of their work, maintain objectivity &amp; avoid any subordination of their judgment</a:t>
            </a:r>
          </a:p>
          <a:p>
            <a:endParaRPr lang="en-US" dirty="0"/>
          </a:p>
        </p:txBody>
      </p:sp>
    </p:spTree>
    <p:extLst>
      <p:ext uri="{BB962C8B-B14F-4D97-AF65-F5344CB8AC3E}">
        <p14:creationId xmlns:p14="http://schemas.microsoft.com/office/powerpoint/2010/main" val="150832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9B60-D271-4142-BFD1-B6124D04362B}"/>
              </a:ext>
            </a:extLst>
          </p:cNvPr>
          <p:cNvSpPr>
            <a:spLocks noGrp="1"/>
          </p:cNvSpPr>
          <p:nvPr>
            <p:ph type="title"/>
          </p:nvPr>
        </p:nvSpPr>
        <p:spPr/>
        <p:txBody>
          <a:bodyPr/>
          <a:lstStyle/>
          <a:p>
            <a:r>
              <a:rPr lang="en-US" dirty="0"/>
              <a:t>Objectivity &amp; Independence</a:t>
            </a:r>
          </a:p>
        </p:txBody>
      </p:sp>
      <p:sp>
        <p:nvSpPr>
          <p:cNvPr id="3" name="Slide Number Placeholder 2">
            <a:extLst>
              <a:ext uri="{FF2B5EF4-FFF2-40B4-BE49-F238E27FC236}">
                <a16:creationId xmlns:a16="http://schemas.microsoft.com/office/drawing/2014/main" id="{6B37223C-0A77-4A59-894D-85207607C677}"/>
              </a:ext>
            </a:extLst>
          </p:cNvPr>
          <p:cNvSpPr>
            <a:spLocks noGrp="1"/>
          </p:cNvSpPr>
          <p:nvPr>
            <p:ph type="sldNum" sz="quarter" idx="12"/>
          </p:nvPr>
        </p:nvSpPr>
        <p:spPr/>
        <p:txBody>
          <a:bodyPr/>
          <a:lstStyle/>
          <a:p>
            <a:fld id="{B212C38A-D241-7041-9EFC-6446870ABFAA}" type="slidenum">
              <a:rPr lang="en-US" smtClean="0"/>
              <a:t>16</a:t>
            </a:fld>
            <a:endParaRPr lang="en-US"/>
          </a:p>
        </p:txBody>
      </p:sp>
      <p:sp>
        <p:nvSpPr>
          <p:cNvPr id="4" name="Content Placeholder 3">
            <a:extLst>
              <a:ext uri="{FF2B5EF4-FFF2-40B4-BE49-F238E27FC236}">
                <a16:creationId xmlns:a16="http://schemas.microsoft.com/office/drawing/2014/main" id="{FBA5D45C-C4ED-4AF0-AEF0-7262C48D6C37}"/>
              </a:ext>
            </a:extLst>
          </p:cNvPr>
          <p:cNvSpPr>
            <a:spLocks noGrp="1"/>
          </p:cNvSpPr>
          <p:nvPr>
            <p:ph idx="1"/>
          </p:nvPr>
        </p:nvSpPr>
        <p:spPr/>
        <p:txBody>
          <a:bodyPr/>
          <a:lstStyle/>
          <a:p>
            <a:r>
              <a:rPr lang="en-US" dirty="0"/>
              <a:t>Continuing assessment of client relationships &amp; public responsibility</a:t>
            </a:r>
          </a:p>
          <a:p>
            <a:r>
              <a:rPr lang="en-US" b="1" dirty="0">
                <a:solidFill>
                  <a:srgbClr val="FF0000"/>
                </a:solidFill>
              </a:rPr>
              <a:t>Although members not in public practice cannot maintain the appearance of independence, they nevertheless have the responsibility to maintain objectivity in rendering professional services</a:t>
            </a:r>
          </a:p>
          <a:p>
            <a:r>
              <a:rPr lang="en-US" dirty="0"/>
              <a:t>Members must be </a:t>
            </a:r>
            <a:r>
              <a:rPr lang="en-US" b="1" dirty="0">
                <a:solidFill>
                  <a:srgbClr val="FF0000"/>
                </a:solidFill>
              </a:rPr>
              <a:t>scrupulous in their application of generally accepted accounting principles </a:t>
            </a:r>
            <a:r>
              <a:rPr lang="en-US" dirty="0"/>
              <a:t>&amp; candid in all their dealings with members in public practice</a:t>
            </a:r>
          </a:p>
          <a:p>
            <a:endParaRPr lang="en-US" dirty="0"/>
          </a:p>
        </p:txBody>
      </p:sp>
    </p:spTree>
    <p:extLst>
      <p:ext uri="{BB962C8B-B14F-4D97-AF65-F5344CB8AC3E}">
        <p14:creationId xmlns:p14="http://schemas.microsoft.com/office/powerpoint/2010/main" val="3854269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690C-9B60-474B-947A-DB42E60BC8C3}"/>
              </a:ext>
            </a:extLst>
          </p:cNvPr>
          <p:cNvSpPr>
            <a:spLocks noGrp="1"/>
          </p:cNvSpPr>
          <p:nvPr>
            <p:ph type="title"/>
          </p:nvPr>
        </p:nvSpPr>
        <p:spPr/>
        <p:txBody>
          <a:bodyPr/>
          <a:lstStyle/>
          <a:p>
            <a:r>
              <a:rPr lang="en-US" dirty="0"/>
              <a:t>Due Care</a:t>
            </a:r>
          </a:p>
        </p:txBody>
      </p:sp>
      <p:sp>
        <p:nvSpPr>
          <p:cNvPr id="3" name="Slide Number Placeholder 2">
            <a:extLst>
              <a:ext uri="{FF2B5EF4-FFF2-40B4-BE49-F238E27FC236}">
                <a16:creationId xmlns:a16="http://schemas.microsoft.com/office/drawing/2014/main" id="{3C0B8BF9-F24C-4209-BB4C-ADC3071B4210}"/>
              </a:ext>
            </a:extLst>
          </p:cNvPr>
          <p:cNvSpPr>
            <a:spLocks noGrp="1"/>
          </p:cNvSpPr>
          <p:nvPr>
            <p:ph type="sldNum" sz="quarter" idx="12"/>
          </p:nvPr>
        </p:nvSpPr>
        <p:spPr/>
        <p:txBody>
          <a:bodyPr/>
          <a:lstStyle/>
          <a:p>
            <a:fld id="{B212C38A-D241-7041-9EFC-6446870ABFAA}" type="slidenum">
              <a:rPr lang="en-US" smtClean="0"/>
              <a:t>17</a:t>
            </a:fld>
            <a:endParaRPr lang="en-US"/>
          </a:p>
        </p:txBody>
      </p:sp>
      <p:sp>
        <p:nvSpPr>
          <p:cNvPr id="4" name="Content Placeholder 3">
            <a:extLst>
              <a:ext uri="{FF2B5EF4-FFF2-40B4-BE49-F238E27FC236}">
                <a16:creationId xmlns:a16="http://schemas.microsoft.com/office/drawing/2014/main" id="{07885F3D-2B77-44ED-9868-2E5105AA6256}"/>
              </a:ext>
            </a:extLst>
          </p:cNvPr>
          <p:cNvSpPr>
            <a:spLocks noGrp="1"/>
          </p:cNvSpPr>
          <p:nvPr>
            <p:ph idx="1"/>
          </p:nvPr>
        </p:nvSpPr>
        <p:spPr/>
        <p:txBody>
          <a:bodyPr>
            <a:normAutofit fontScale="92500" lnSpcReduction="10000"/>
          </a:bodyPr>
          <a:lstStyle/>
          <a:p>
            <a:r>
              <a:rPr lang="en-US" dirty="0"/>
              <a:t>A member should observe the profession’s technical &amp; ethical standards, strive continually to improve competence &amp; the quality of services &amp; discharge professional responsibility to the best of the member’s ability</a:t>
            </a:r>
          </a:p>
          <a:p>
            <a:r>
              <a:rPr lang="en-US" b="1" dirty="0">
                <a:solidFill>
                  <a:srgbClr val="FF0000"/>
                </a:solidFill>
              </a:rPr>
              <a:t>Due care </a:t>
            </a:r>
            <a:r>
              <a:rPr lang="en-US" dirty="0"/>
              <a:t>requires a member to discharge professional responsibilities with </a:t>
            </a:r>
            <a:r>
              <a:rPr lang="en-US" b="1" dirty="0">
                <a:solidFill>
                  <a:srgbClr val="FF0000"/>
                </a:solidFill>
              </a:rPr>
              <a:t>competence &amp; diligence</a:t>
            </a:r>
          </a:p>
          <a:p>
            <a:r>
              <a:rPr lang="en-US" b="1" dirty="0">
                <a:solidFill>
                  <a:srgbClr val="FF0000"/>
                </a:solidFill>
              </a:rPr>
              <a:t>Competence is derived from a synthesis of education &amp; experience</a:t>
            </a:r>
          </a:p>
          <a:p>
            <a:r>
              <a:rPr lang="en-US" dirty="0"/>
              <a:t>In all engagements &amp; in all responsibilities, each member should undertake to achieve a level of competence that will help assure that the quality of the member’s services meets the high level of professionalism required by these principles</a:t>
            </a:r>
          </a:p>
          <a:p>
            <a:endParaRPr lang="en-US" dirty="0"/>
          </a:p>
        </p:txBody>
      </p:sp>
    </p:spTree>
    <p:extLst>
      <p:ext uri="{BB962C8B-B14F-4D97-AF65-F5344CB8AC3E}">
        <p14:creationId xmlns:p14="http://schemas.microsoft.com/office/powerpoint/2010/main" val="43639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AE83-3DFA-43BF-A0A2-D011BC83B76C}"/>
              </a:ext>
            </a:extLst>
          </p:cNvPr>
          <p:cNvSpPr>
            <a:spLocks noGrp="1"/>
          </p:cNvSpPr>
          <p:nvPr>
            <p:ph type="title"/>
          </p:nvPr>
        </p:nvSpPr>
        <p:spPr/>
        <p:txBody>
          <a:bodyPr/>
          <a:lstStyle/>
          <a:p>
            <a:r>
              <a:rPr lang="en-US" dirty="0"/>
              <a:t>Due Care</a:t>
            </a:r>
          </a:p>
        </p:txBody>
      </p:sp>
      <p:sp>
        <p:nvSpPr>
          <p:cNvPr id="3" name="Slide Number Placeholder 2">
            <a:extLst>
              <a:ext uri="{FF2B5EF4-FFF2-40B4-BE49-F238E27FC236}">
                <a16:creationId xmlns:a16="http://schemas.microsoft.com/office/drawing/2014/main" id="{61BF4CD0-B766-4DCA-AFC9-F14F3B97AC73}"/>
              </a:ext>
            </a:extLst>
          </p:cNvPr>
          <p:cNvSpPr>
            <a:spLocks noGrp="1"/>
          </p:cNvSpPr>
          <p:nvPr>
            <p:ph type="sldNum" sz="quarter" idx="12"/>
          </p:nvPr>
        </p:nvSpPr>
        <p:spPr/>
        <p:txBody>
          <a:bodyPr/>
          <a:lstStyle/>
          <a:p>
            <a:fld id="{B212C38A-D241-7041-9EFC-6446870ABFAA}" type="slidenum">
              <a:rPr lang="en-US" smtClean="0"/>
              <a:t>18</a:t>
            </a:fld>
            <a:endParaRPr lang="en-US"/>
          </a:p>
        </p:txBody>
      </p:sp>
      <p:sp>
        <p:nvSpPr>
          <p:cNvPr id="4" name="Content Placeholder 3">
            <a:extLst>
              <a:ext uri="{FF2B5EF4-FFF2-40B4-BE49-F238E27FC236}">
                <a16:creationId xmlns:a16="http://schemas.microsoft.com/office/drawing/2014/main" id="{15F60566-1664-4CA9-B012-B4AF02882886}"/>
              </a:ext>
            </a:extLst>
          </p:cNvPr>
          <p:cNvSpPr>
            <a:spLocks noGrp="1"/>
          </p:cNvSpPr>
          <p:nvPr>
            <p:ph idx="1"/>
          </p:nvPr>
        </p:nvSpPr>
        <p:spPr/>
        <p:txBody>
          <a:bodyPr>
            <a:normAutofit fontScale="92500" lnSpcReduction="20000"/>
          </a:bodyPr>
          <a:lstStyle/>
          <a:p>
            <a:r>
              <a:rPr lang="en-US" dirty="0"/>
              <a:t>Competence represents the attainment &amp; maintenance of a level of understanding &amp; knowledge that enables a member to render services with facility &amp; acumen</a:t>
            </a:r>
          </a:p>
          <a:p>
            <a:r>
              <a:rPr lang="en-US" dirty="0"/>
              <a:t>Each member is responsible for assessing his or her own competence &amp; evaluating whether education, experience &amp; judgment are adequate for the responsibility to be assumed</a:t>
            </a:r>
          </a:p>
          <a:p>
            <a:r>
              <a:rPr lang="en-US" b="1" dirty="0">
                <a:solidFill>
                  <a:srgbClr val="FF0000"/>
                </a:solidFill>
              </a:rPr>
              <a:t>Diligence imposes the responsibility to render services promptly &amp; carefully, to be thorough &amp; to observe applicable technical &amp; ethical standards</a:t>
            </a:r>
          </a:p>
          <a:p>
            <a:r>
              <a:rPr lang="en-US" dirty="0"/>
              <a:t>Due care requires a member to </a:t>
            </a:r>
            <a:r>
              <a:rPr lang="en-US" b="1" dirty="0">
                <a:solidFill>
                  <a:srgbClr val="FF0000"/>
                </a:solidFill>
              </a:rPr>
              <a:t>plan &amp; supervise adequately </a:t>
            </a:r>
            <a:r>
              <a:rPr lang="en-US" dirty="0"/>
              <a:t>any professional activity for which he or she is responsible</a:t>
            </a:r>
          </a:p>
          <a:p>
            <a:endParaRPr lang="en-US" dirty="0"/>
          </a:p>
        </p:txBody>
      </p:sp>
    </p:spTree>
    <p:extLst>
      <p:ext uri="{BB962C8B-B14F-4D97-AF65-F5344CB8AC3E}">
        <p14:creationId xmlns:p14="http://schemas.microsoft.com/office/powerpoint/2010/main" val="2850029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21FB-BECF-4ED8-800C-5173C54B0845}"/>
              </a:ext>
            </a:extLst>
          </p:cNvPr>
          <p:cNvSpPr>
            <a:spLocks noGrp="1"/>
          </p:cNvSpPr>
          <p:nvPr>
            <p:ph type="title"/>
          </p:nvPr>
        </p:nvSpPr>
        <p:spPr/>
        <p:txBody>
          <a:bodyPr/>
          <a:lstStyle/>
          <a:p>
            <a:r>
              <a:rPr lang="en-US" dirty="0"/>
              <a:t>Scope &amp; Nature of Services</a:t>
            </a:r>
          </a:p>
        </p:txBody>
      </p:sp>
      <p:sp>
        <p:nvSpPr>
          <p:cNvPr id="3" name="Slide Number Placeholder 2">
            <a:extLst>
              <a:ext uri="{FF2B5EF4-FFF2-40B4-BE49-F238E27FC236}">
                <a16:creationId xmlns:a16="http://schemas.microsoft.com/office/drawing/2014/main" id="{3EBA4417-BFB0-4099-B1D1-23DAB1131F8E}"/>
              </a:ext>
            </a:extLst>
          </p:cNvPr>
          <p:cNvSpPr>
            <a:spLocks noGrp="1"/>
          </p:cNvSpPr>
          <p:nvPr>
            <p:ph type="sldNum" sz="quarter" idx="12"/>
          </p:nvPr>
        </p:nvSpPr>
        <p:spPr/>
        <p:txBody>
          <a:bodyPr/>
          <a:lstStyle/>
          <a:p>
            <a:fld id="{B212C38A-D241-7041-9EFC-6446870ABFAA}" type="slidenum">
              <a:rPr lang="en-US" smtClean="0"/>
              <a:t>19</a:t>
            </a:fld>
            <a:endParaRPr lang="en-US"/>
          </a:p>
        </p:txBody>
      </p:sp>
      <p:sp>
        <p:nvSpPr>
          <p:cNvPr id="4" name="Content Placeholder 3">
            <a:extLst>
              <a:ext uri="{FF2B5EF4-FFF2-40B4-BE49-F238E27FC236}">
                <a16:creationId xmlns:a16="http://schemas.microsoft.com/office/drawing/2014/main" id="{0899CD4E-47A3-4B21-B2DB-88C49257BCDF}"/>
              </a:ext>
            </a:extLst>
          </p:cNvPr>
          <p:cNvSpPr>
            <a:spLocks noGrp="1"/>
          </p:cNvSpPr>
          <p:nvPr>
            <p:ph idx="1"/>
          </p:nvPr>
        </p:nvSpPr>
        <p:spPr/>
        <p:txBody>
          <a:bodyPr/>
          <a:lstStyle/>
          <a:p>
            <a:r>
              <a:rPr lang="en-US" dirty="0"/>
              <a:t>Each of these principles should be considered by members in determining whether or not to provide specific services in individual circumstances</a:t>
            </a:r>
          </a:p>
          <a:p>
            <a:r>
              <a:rPr lang="en-US" dirty="0"/>
              <a:t>In some instances, they may represent an overall constraint on the </a:t>
            </a:r>
            <a:r>
              <a:rPr lang="en-US" dirty="0" err="1"/>
              <a:t>nonaudit</a:t>
            </a:r>
            <a:r>
              <a:rPr lang="en-US" dirty="0"/>
              <a:t> services that might be offered to a specific client</a:t>
            </a:r>
          </a:p>
          <a:p>
            <a:r>
              <a:rPr lang="en-US" dirty="0"/>
              <a:t>No hard-&amp;-fast rules can be developed to help members reach these judgments, but they must be satisfied that they are meeting </a:t>
            </a:r>
            <a:r>
              <a:rPr lang="en-US" b="1" dirty="0">
                <a:solidFill>
                  <a:srgbClr val="FF0000"/>
                </a:solidFill>
              </a:rPr>
              <a:t>the spirit of the principles</a:t>
            </a:r>
            <a:r>
              <a:rPr lang="en-US" dirty="0"/>
              <a:t> in this regard</a:t>
            </a:r>
          </a:p>
          <a:p>
            <a:endParaRPr lang="en-US" dirty="0"/>
          </a:p>
        </p:txBody>
      </p:sp>
    </p:spTree>
    <p:extLst>
      <p:ext uri="{BB962C8B-B14F-4D97-AF65-F5344CB8AC3E}">
        <p14:creationId xmlns:p14="http://schemas.microsoft.com/office/powerpoint/2010/main" val="328762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0ECD-9CCA-ECAE-F864-49FC25D23356}"/>
              </a:ext>
            </a:extLst>
          </p:cNvPr>
          <p:cNvSpPr>
            <a:spLocks noGrp="1"/>
          </p:cNvSpPr>
          <p:nvPr>
            <p:ph type="title"/>
          </p:nvPr>
        </p:nvSpPr>
        <p:spPr/>
        <p:txBody>
          <a:bodyPr>
            <a:normAutofit fontScale="90000"/>
          </a:bodyPr>
          <a:lstStyle/>
          <a:p>
            <a:r>
              <a:rPr lang="en-US" dirty="0"/>
              <a:t>Meet the Presenters</a:t>
            </a:r>
          </a:p>
        </p:txBody>
      </p:sp>
      <p:sp>
        <p:nvSpPr>
          <p:cNvPr id="3" name="Slide Number Placeholder 2">
            <a:extLst>
              <a:ext uri="{FF2B5EF4-FFF2-40B4-BE49-F238E27FC236}">
                <a16:creationId xmlns:a16="http://schemas.microsoft.com/office/drawing/2014/main" id="{C4F8DE96-CD3F-F144-1BCF-515D1FE187E6}"/>
              </a:ext>
            </a:extLst>
          </p:cNvPr>
          <p:cNvSpPr>
            <a:spLocks noGrp="1"/>
          </p:cNvSpPr>
          <p:nvPr>
            <p:ph type="sldNum" sz="quarter" idx="12"/>
          </p:nvPr>
        </p:nvSpPr>
        <p:spPr/>
        <p:txBody>
          <a:bodyPr/>
          <a:lstStyle/>
          <a:p>
            <a:fld id="{B212C38A-D241-7041-9EFC-6446870ABFAA}" type="slidenum">
              <a:rPr lang="en-US" smtClean="0"/>
              <a:pPr/>
              <a:t>2</a:t>
            </a:fld>
            <a:endParaRPr lang="en-US"/>
          </a:p>
        </p:txBody>
      </p:sp>
      <p:sp>
        <p:nvSpPr>
          <p:cNvPr id="9" name="Content Placeholder 3">
            <a:extLst>
              <a:ext uri="{FF2B5EF4-FFF2-40B4-BE49-F238E27FC236}">
                <a16:creationId xmlns:a16="http://schemas.microsoft.com/office/drawing/2014/main" id="{9B06B167-22F0-EDC2-2F04-F1884348636A}"/>
              </a:ext>
            </a:extLst>
          </p:cNvPr>
          <p:cNvSpPr txBox="1">
            <a:spLocks/>
          </p:cNvSpPr>
          <p:nvPr/>
        </p:nvSpPr>
        <p:spPr>
          <a:xfrm>
            <a:off x="7701281" y="1253331"/>
            <a:ext cx="3830319" cy="484029"/>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2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00000"/>
              <a:buFont typeface="System Font Regular"/>
              <a:buChar char="&gt;"/>
              <a:defRPr sz="2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2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spcAft>
                <a:spcPts val="0"/>
              </a:spcAft>
            </a:pPr>
            <a:r>
              <a:rPr lang="en-US" sz="1500" dirty="0"/>
              <a:t>417.522.0500</a:t>
            </a:r>
          </a:p>
          <a:p>
            <a:pPr>
              <a:spcBef>
                <a:spcPts val="400"/>
              </a:spcBef>
              <a:spcAft>
                <a:spcPts val="0"/>
              </a:spcAft>
            </a:pPr>
            <a:r>
              <a:rPr lang="en-US" sz="1500" dirty="0"/>
              <a:t>Kyle.Miller@forvis.com</a:t>
            </a:r>
          </a:p>
        </p:txBody>
      </p:sp>
      <p:cxnSp>
        <p:nvCxnSpPr>
          <p:cNvPr id="10" name="Straight Connector 9">
            <a:extLst>
              <a:ext uri="{FF2B5EF4-FFF2-40B4-BE49-F238E27FC236}">
                <a16:creationId xmlns:a16="http://schemas.microsoft.com/office/drawing/2014/main" id="{895F7EBD-7496-429C-CA74-383A94220FC7}"/>
              </a:ext>
            </a:extLst>
          </p:cNvPr>
          <p:cNvCxnSpPr>
            <a:cxnSpLocks/>
          </p:cNvCxnSpPr>
          <p:nvPr/>
        </p:nvCxnSpPr>
        <p:spPr>
          <a:xfrm>
            <a:off x="1778001" y="1888209"/>
            <a:ext cx="9936479" cy="0"/>
          </a:xfrm>
          <a:prstGeom prst="line">
            <a:avLst/>
          </a:prstGeom>
          <a:ln w="19050">
            <a:solidFill>
              <a:srgbClr val="D42B1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D7B27A-AD35-770B-AC23-8E6BF31749EE}"/>
              </a:ext>
            </a:extLst>
          </p:cNvPr>
          <p:cNvCxnSpPr>
            <a:cxnSpLocks/>
          </p:cNvCxnSpPr>
          <p:nvPr/>
        </p:nvCxnSpPr>
        <p:spPr>
          <a:xfrm>
            <a:off x="7411724" y="1253331"/>
            <a:ext cx="0" cy="484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107D09E1-9006-E1AE-8CFD-B67D598D125D}"/>
              </a:ext>
            </a:extLst>
          </p:cNvPr>
          <p:cNvSpPr txBox="1">
            <a:spLocks/>
          </p:cNvSpPr>
          <p:nvPr/>
        </p:nvSpPr>
        <p:spPr>
          <a:xfrm>
            <a:off x="1778001" y="1180602"/>
            <a:ext cx="5222404" cy="746126"/>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2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00000"/>
              <a:buFont typeface="System Font Regular"/>
              <a:buChar char="&gt;"/>
              <a:defRPr sz="2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2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spcAft>
                <a:spcPts val="0"/>
              </a:spcAft>
            </a:pPr>
            <a:r>
              <a:rPr lang="en-US" sz="1500" b="1" dirty="0">
                <a:solidFill>
                  <a:prstClr val="black"/>
                </a:solidFill>
                <a:ea typeface="Calibri" panose="020F0502020204030204" pitchFamily="34" charset="0"/>
              </a:rPr>
              <a:t>Kyle D. Miller, CPA</a:t>
            </a:r>
            <a:endParaRPr lang="en-US" sz="1500" b="1" dirty="0"/>
          </a:p>
          <a:p>
            <a:pPr>
              <a:spcBef>
                <a:spcPts val="400"/>
              </a:spcBef>
              <a:spcAft>
                <a:spcPts val="0"/>
              </a:spcAft>
            </a:pPr>
            <a:r>
              <a:rPr lang="en-US" sz="1400" dirty="0">
                <a:solidFill>
                  <a:srgbClr val="000000"/>
                </a:solidFill>
                <a:effectLst/>
                <a:latin typeface="Arial" panose="020B0604020202020204" pitchFamily="34" charset="0"/>
                <a:ea typeface="Calibri" panose="020F0502020204030204" pitchFamily="34" charset="0"/>
              </a:rPr>
              <a:t>Director </a:t>
            </a:r>
            <a:r>
              <a:rPr lang="en-US" sz="1400" dirty="0">
                <a:solidFill>
                  <a:srgbClr val="D52B1E"/>
                </a:solidFill>
                <a:effectLst/>
                <a:latin typeface="Arial" panose="020B0604020202020204" pitchFamily="34" charset="0"/>
                <a:ea typeface="Calibri" panose="020F0502020204030204" pitchFamily="34" charset="0"/>
              </a:rPr>
              <a:t>/</a:t>
            </a:r>
            <a:r>
              <a:rPr lang="en-US" sz="1400" dirty="0">
                <a:solidFill>
                  <a:srgbClr val="000000"/>
                </a:solidFill>
                <a:effectLst/>
                <a:latin typeface="Arial" panose="020B0604020202020204" pitchFamily="34" charset="0"/>
                <a:ea typeface="Calibri" panose="020F0502020204030204" pitchFamily="34" charset="0"/>
              </a:rPr>
              <a:t> Commercial Products | Higher Education | Public Sector</a:t>
            </a:r>
            <a:endParaRPr lang="en-US" sz="1400" dirty="0"/>
          </a:p>
        </p:txBody>
      </p:sp>
      <p:grpSp>
        <p:nvGrpSpPr>
          <p:cNvPr id="34" name="Group 33">
            <a:extLst>
              <a:ext uri="{FF2B5EF4-FFF2-40B4-BE49-F238E27FC236}">
                <a16:creationId xmlns:a16="http://schemas.microsoft.com/office/drawing/2014/main" id="{1293AF75-CECC-FC2E-D2FF-A21D31816A86}"/>
              </a:ext>
            </a:extLst>
          </p:cNvPr>
          <p:cNvGrpSpPr/>
          <p:nvPr/>
        </p:nvGrpSpPr>
        <p:grpSpPr>
          <a:xfrm>
            <a:off x="1778001" y="3521906"/>
            <a:ext cx="9936479" cy="634878"/>
            <a:chOff x="1778001" y="1253331"/>
            <a:chExt cx="9936479" cy="634878"/>
          </a:xfrm>
        </p:grpSpPr>
        <p:sp>
          <p:nvSpPr>
            <p:cNvPr id="35" name="Content Placeholder 3">
              <a:extLst>
                <a:ext uri="{FF2B5EF4-FFF2-40B4-BE49-F238E27FC236}">
                  <a16:creationId xmlns:a16="http://schemas.microsoft.com/office/drawing/2014/main" id="{3063658A-B9EB-DC82-A31A-774B7F44E8BD}"/>
                </a:ext>
              </a:extLst>
            </p:cNvPr>
            <p:cNvSpPr txBox="1">
              <a:spLocks/>
            </p:cNvSpPr>
            <p:nvPr/>
          </p:nvSpPr>
          <p:spPr>
            <a:xfrm>
              <a:off x="7701281" y="1253331"/>
              <a:ext cx="3830319" cy="484029"/>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2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00000"/>
                <a:buFont typeface="System Font Regular"/>
                <a:buChar char="&gt;"/>
                <a:defRPr sz="2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2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spcAft>
                  <a:spcPts val="0"/>
                </a:spcAft>
              </a:pPr>
              <a:r>
                <a:rPr lang="en-US" sz="1500" dirty="0"/>
                <a:t>417.522.0604</a:t>
              </a:r>
            </a:p>
            <a:p>
              <a:pPr>
                <a:spcBef>
                  <a:spcPts val="400"/>
                </a:spcBef>
                <a:spcAft>
                  <a:spcPts val="0"/>
                </a:spcAft>
              </a:pPr>
              <a:r>
                <a:rPr lang="en-US" sz="1500" dirty="0"/>
                <a:t>Lauren.Lyon@forvis.com</a:t>
              </a:r>
            </a:p>
          </p:txBody>
        </p:sp>
        <p:cxnSp>
          <p:nvCxnSpPr>
            <p:cNvPr id="36" name="Straight Connector 35">
              <a:extLst>
                <a:ext uri="{FF2B5EF4-FFF2-40B4-BE49-F238E27FC236}">
                  <a16:creationId xmlns:a16="http://schemas.microsoft.com/office/drawing/2014/main" id="{11D968C6-2298-5140-54BE-7EC3064A3B06}"/>
                </a:ext>
              </a:extLst>
            </p:cNvPr>
            <p:cNvCxnSpPr>
              <a:cxnSpLocks/>
            </p:cNvCxnSpPr>
            <p:nvPr/>
          </p:nvCxnSpPr>
          <p:spPr>
            <a:xfrm>
              <a:off x="1778001" y="1888209"/>
              <a:ext cx="9936479" cy="0"/>
            </a:xfrm>
            <a:prstGeom prst="line">
              <a:avLst/>
            </a:prstGeom>
            <a:ln w="19050">
              <a:solidFill>
                <a:srgbClr val="D42B1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8F58FC-BB8B-97CC-9060-46125E5CB2FA}"/>
                </a:ext>
              </a:extLst>
            </p:cNvPr>
            <p:cNvCxnSpPr>
              <a:cxnSpLocks/>
            </p:cNvCxnSpPr>
            <p:nvPr/>
          </p:nvCxnSpPr>
          <p:spPr>
            <a:xfrm>
              <a:off x="7411724" y="1253331"/>
              <a:ext cx="0" cy="4840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Content Placeholder 3">
              <a:extLst>
                <a:ext uri="{FF2B5EF4-FFF2-40B4-BE49-F238E27FC236}">
                  <a16:creationId xmlns:a16="http://schemas.microsoft.com/office/drawing/2014/main" id="{AFD38016-5928-9175-91B1-1969399EC4C0}"/>
                </a:ext>
              </a:extLst>
            </p:cNvPr>
            <p:cNvSpPr txBox="1">
              <a:spLocks/>
            </p:cNvSpPr>
            <p:nvPr/>
          </p:nvSpPr>
          <p:spPr>
            <a:xfrm>
              <a:off x="1778001" y="1253332"/>
              <a:ext cx="5447045" cy="484028"/>
            </a:xfrm>
            <a:prstGeom prst="rect">
              <a:avLst/>
            </a:prstGeom>
          </p:spPr>
          <p:txBody>
            <a:bodyPr vert="horz" lIns="0" tIns="0" rIns="0" bIns="0" rtlCol="0">
              <a:normAutofit fontScale="92500" lnSpcReduction="10000"/>
            </a:bodyPr>
            <a:lstStyle>
              <a:lvl1pPr marL="0" indent="0" algn="l" defTabSz="914400" rtl="0" eaLnBrk="1" latinLnBrk="0" hangingPunct="1">
                <a:lnSpc>
                  <a:spcPct val="100000"/>
                </a:lnSpc>
                <a:spcBef>
                  <a:spcPts val="1000"/>
                </a:spcBef>
                <a:spcAft>
                  <a:spcPts val="300"/>
                </a:spcAft>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System Font Regular"/>
                <a:buChar char="+"/>
                <a:defRPr sz="2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00000"/>
                <a:buFont typeface="System Font Regular"/>
                <a:buChar char="&gt;"/>
                <a:defRPr sz="2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System Font Regular"/>
                <a:buChar char="-"/>
                <a:defRPr sz="2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spcAft>
                  <a:spcPts val="0"/>
                </a:spcAft>
              </a:pPr>
              <a:r>
                <a:rPr lang="en-US" sz="1600" b="1" dirty="0"/>
                <a:t>Lauren K. Lyon, CPA</a:t>
              </a:r>
            </a:p>
            <a:p>
              <a:pPr>
                <a:spcBef>
                  <a:spcPts val="400"/>
                </a:spcBef>
                <a:spcAft>
                  <a:spcPts val="0"/>
                </a:spcAft>
              </a:pPr>
              <a:r>
                <a:rPr lang="en-US" sz="1500" dirty="0">
                  <a:solidFill>
                    <a:prstClr val="black"/>
                  </a:solidFill>
                  <a:ea typeface="Calibri" panose="020F0502020204030204" pitchFamily="34" charset="0"/>
                </a:rPr>
                <a:t>Senior Associate II </a:t>
              </a:r>
              <a:r>
                <a:rPr lang="en-US" sz="1500" dirty="0">
                  <a:solidFill>
                    <a:srgbClr val="D52B1E"/>
                  </a:solidFill>
                  <a:effectLst/>
                  <a:latin typeface="Arial" panose="020B0604020202020204" pitchFamily="34" charset="0"/>
                  <a:ea typeface="Calibri" panose="020F0502020204030204" pitchFamily="34" charset="0"/>
                </a:rPr>
                <a:t>/</a:t>
              </a:r>
              <a:r>
                <a:rPr lang="en-US" sz="1500" dirty="0">
                  <a:solidFill>
                    <a:srgbClr val="000000"/>
                  </a:solidFill>
                  <a:effectLst/>
                  <a:latin typeface="Arial" panose="020B0604020202020204" pitchFamily="34" charset="0"/>
                  <a:ea typeface="Calibri" panose="020F0502020204030204" pitchFamily="34" charset="0"/>
                </a:rPr>
                <a:t> </a:t>
              </a:r>
              <a:r>
                <a:rPr lang="en-US" sz="1500" dirty="0">
                  <a:solidFill>
                    <a:prstClr val="black"/>
                  </a:solidFill>
                  <a:ea typeface="Calibri" panose="020F0502020204030204" pitchFamily="34" charset="0"/>
                </a:rPr>
                <a:t>Financial Services | Commercial Products</a:t>
              </a:r>
              <a:endParaRPr lang="en-US" sz="1500" dirty="0"/>
            </a:p>
            <a:p>
              <a:pPr>
                <a:spcBef>
                  <a:spcPts val="400"/>
                </a:spcBef>
                <a:spcAft>
                  <a:spcPts val="0"/>
                </a:spcAft>
              </a:pPr>
              <a:endParaRPr lang="en-US" sz="1500" dirty="0"/>
            </a:p>
          </p:txBody>
        </p:sp>
      </p:grpSp>
      <p:pic>
        <p:nvPicPr>
          <p:cNvPr id="4" name="Picture 2">
            <a:extLst>
              <a:ext uri="{FF2B5EF4-FFF2-40B4-BE49-F238E27FC236}">
                <a16:creationId xmlns:a16="http://schemas.microsoft.com/office/drawing/2014/main" id="{45E8EEA4-FC8E-49A2-A982-549C3E1A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14" y="991234"/>
            <a:ext cx="1380192" cy="1932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3714DAB-72BA-46A0-92F9-B79A04D2E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14" y="3192092"/>
            <a:ext cx="1378131" cy="192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58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401F1-787F-4708-970D-D2A06C1D52C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6C49EF7A-A264-4616-BC0F-AF87C7446FD8}"/>
              </a:ext>
            </a:extLst>
          </p:cNvPr>
          <p:cNvSpPr>
            <a:spLocks noGrp="1"/>
          </p:cNvSpPr>
          <p:nvPr>
            <p:ph type="sldNum" sz="quarter" idx="12"/>
          </p:nvPr>
        </p:nvSpPr>
        <p:spPr/>
        <p:txBody>
          <a:bodyPr/>
          <a:lstStyle/>
          <a:p>
            <a:fld id="{B212C38A-D241-7041-9EFC-6446870ABFAA}" type="slidenum">
              <a:rPr lang="en-US" smtClean="0"/>
              <a:t>20</a:t>
            </a:fld>
            <a:endParaRPr lang="en-US"/>
          </a:p>
        </p:txBody>
      </p:sp>
      <p:sp>
        <p:nvSpPr>
          <p:cNvPr id="6" name="Content Placeholder 5">
            <a:extLst>
              <a:ext uri="{FF2B5EF4-FFF2-40B4-BE49-F238E27FC236}">
                <a16:creationId xmlns:a16="http://schemas.microsoft.com/office/drawing/2014/main" id="{77A38733-EB01-4090-8E36-078F5B4108CC}"/>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Which statements about the principle of integrity as used in the Code are true</a:t>
            </a: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sp>
        <p:nvSpPr>
          <p:cNvPr id="7" name="Content Placeholder 6">
            <a:extLst>
              <a:ext uri="{FF2B5EF4-FFF2-40B4-BE49-F238E27FC236}">
                <a16:creationId xmlns:a16="http://schemas.microsoft.com/office/drawing/2014/main" id="{B297C40B-4322-470E-828B-37320876A434}"/>
              </a:ext>
            </a:extLst>
          </p:cNvPr>
          <p:cNvSpPr>
            <a:spLocks noGrp="1"/>
          </p:cNvSpPr>
          <p:nvPr>
            <p:ph idx="13"/>
          </p:nvPr>
        </p:nvSpPr>
        <p:spPr/>
        <p:txBody>
          <a:bodyPr/>
          <a:lstStyle/>
          <a:p>
            <a:r>
              <a:rPr lang="en-US" dirty="0"/>
              <a:t>Question 2</a:t>
            </a:r>
          </a:p>
        </p:txBody>
      </p:sp>
      <p:sp>
        <p:nvSpPr>
          <p:cNvPr id="8" name="Content Placeholder 7">
            <a:extLst>
              <a:ext uri="{FF2B5EF4-FFF2-40B4-BE49-F238E27FC236}">
                <a16:creationId xmlns:a16="http://schemas.microsoft.com/office/drawing/2014/main" id="{DA87B66B-CC5A-4165-8391-1A03854942A4}"/>
              </a:ext>
            </a:extLst>
          </p:cNvPr>
          <p:cNvSpPr>
            <a:spLocks noGrp="1"/>
          </p:cNvSpPr>
          <p:nvPr>
            <p:ph idx="14"/>
          </p:nvPr>
        </p:nvSpPr>
        <p:spPr/>
        <p:txBody>
          <a:bodyPr/>
          <a:lstStyle/>
          <a:p>
            <a:r>
              <a:rPr lang="en-US" dirty="0">
                <a:latin typeface="Arial" panose="020B0604020202020204" pitchFamily="34" charset="0"/>
                <a:cs typeface="Arial" panose="020B0604020202020204" pitchFamily="34" charset="0"/>
              </a:rPr>
              <a:t>Integrity maintains and broadens public confidence in the profession</a:t>
            </a:r>
          </a:p>
        </p:txBody>
      </p:sp>
      <p:sp>
        <p:nvSpPr>
          <p:cNvPr id="9" name="Content Placeholder 8">
            <a:extLst>
              <a:ext uri="{FF2B5EF4-FFF2-40B4-BE49-F238E27FC236}">
                <a16:creationId xmlns:a16="http://schemas.microsoft.com/office/drawing/2014/main" id="{4E0F7F52-18EF-4435-9D3D-8A542464BD4C}"/>
              </a:ext>
            </a:extLst>
          </p:cNvPr>
          <p:cNvSpPr>
            <a:spLocks noGrp="1"/>
          </p:cNvSpPr>
          <p:nvPr>
            <p:ph idx="15"/>
          </p:nvPr>
        </p:nvSpPr>
        <p:spPr/>
        <p:txBody>
          <a:bodyPr/>
          <a:lstStyle/>
          <a:p>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It cannot accommodate deceit or subordination of principle</a:t>
            </a:r>
          </a:p>
        </p:txBody>
      </p:sp>
      <p:sp>
        <p:nvSpPr>
          <p:cNvPr id="10" name="Content Placeholder 9">
            <a:extLst>
              <a:ext uri="{FF2B5EF4-FFF2-40B4-BE49-F238E27FC236}">
                <a16:creationId xmlns:a16="http://schemas.microsoft.com/office/drawing/2014/main" id="{42297447-7F0E-4265-B1BF-63B47C5F05D7}"/>
              </a:ext>
            </a:extLst>
          </p:cNvPr>
          <p:cNvSpPr>
            <a:spLocks noGrp="1"/>
          </p:cNvSpPr>
          <p:nvPr>
            <p:ph idx="16"/>
          </p:nvPr>
        </p:nvSpPr>
        <p:spPr/>
        <p:txBody>
          <a:bodyPr/>
          <a:lstStyle/>
          <a:p>
            <a:r>
              <a:rPr lang="en-US" dirty="0">
                <a:latin typeface="Arial" panose="020B0604020202020204" pitchFamily="34" charset="0"/>
                <a:cs typeface="Arial" panose="020B0604020202020204" pitchFamily="34" charset="0"/>
              </a:rPr>
              <a:t>Requires the observation of the principles of objectivity, independence and due care</a:t>
            </a:r>
          </a:p>
        </p:txBody>
      </p:sp>
      <p:sp>
        <p:nvSpPr>
          <p:cNvPr id="11" name="Content Placeholder 10">
            <a:extLst>
              <a:ext uri="{FF2B5EF4-FFF2-40B4-BE49-F238E27FC236}">
                <a16:creationId xmlns:a16="http://schemas.microsoft.com/office/drawing/2014/main" id="{64F20237-0A94-429E-857A-268B8E5E3F40}"/>
              </a:ext>
            </a:extLst>
          </p:cNvPr>
          <p:cNvSpPr>
            <a:spLocks noGrp="1"/>
          </p:cNvSpPr>
          <p:nvPr>
            <p:ph idx="17"/>
          </p:nvPr>
        </p:nvSpPr>
        <p:spPr/>
        <p:txBody>
          <a:bodyPr/>
          <a:lstStyle/>
          <a:p>
            <a:r>
              <a:rPr lang="en-US" dirty="0">
                <a:latin typeface="Arial" panose="020B0604020202020204" pitchFamily="34" charset="0"/>
                <a:cs typeface="Arial" panose="020B0604020202020204" pitchFamily="34" charset="0"/>
              </a:rPr>
              <a:t>All of the above</a:t>
            </a: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89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F401F1-787F-4708-970D-D2A06C1D52C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6C49EF7A-A264-4616-BC0F-AF87C7446FD8}"/>
              </a:ext>
            </a:extLst>
          </p:cNvPr>
          <p:cNvSpPr>
            <a:spLocks noGrp="1"/>
          </p:cNvSpPr>
          <p:nvPr>
            <p:ph type="sldNum" sz="quarter" idx="12"/>
          </p:nvPr>
        </p:nvSpPr>
        <p:spPr/>
        <p:txBody>
          <a:bodyPr/>
          <a:lstStyle/>
          <a:p>
            <a:fld id="{B212C38A-D241-7041-9EFC-6446870ABFAA}" type="slidenum">
              <a:rPr lang="en-US" smtClean="0"/>
              <a:t>21</a:t>
            </a:fld>
            <a:endParaRPr lang="en-US"/>
          </a:p>
        </p:txBody>
      </p:sp>
      <p:sp>
        <p:nvSpPr>
          <p:cNvPr id="6" name="Content Placeholder 5">
            <a:extLst>
              <a:ext uri="{FF2B5EF4-FFF2-40B4-BE49-F238E27FC236}">
                <a16:creationId xmlns:a16="http://schemas.microsoft.com/office/drawing/2014/main" id="{77A38733-EB01-4090-8E36-078F5B4108CC}"/>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Which statements about the principle of integrity as used in the Code are true</a:t>
            </a: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sp>
        <p:nvSpPr>
          <p:cNvPr id="7" name="Content Placeholder 6">
            <a:extLst>
              <a:ext uri="{FF2B5EF4-FFF2-40B4-BE49-F238E27FC236}">
                <a16:creationId xmlns:a16="http://schemas.microsoft.com/office/drawing/2014/main" id="{B297C40B-4322-470E-828B-37320876A434}"/>
              </a:ext>
            </a:extLst>
          </p:cNvPr>
          <p:cNvSpPr>
            <a:spLocks noGrp="1"/>
          </p:cNvSpPr>
          <p:nvPr>
            <p:ph idx="13"/>
          </p:nvPr>
        </p:nvSpPr>
        <p:spPr/>
        <p:txBody>
          <a:bodyPr/>
          <a:lstStyle/>
          <a:p>
            <a:r>
              <a:rPr lang="en-US" dirty="0"/>
              <a:t>Question 2 - Answers</a:t>
            </a:r>
          </a:p>
        </p:txBody>
      </p:sp>
      <p:sp>
        <p:nvSpPr>
          <p:cNvPr id="8" name="Content Placeholder 7">
            <a:extLst>
              <a:ext uri="{FF2B5EF4-FFF2-40B4-BE49-F238E27FC236}">
                <a16:creationId xmlns:a16="http://schemas.microsoft.com/office/drawing/2014/main" id="{DA87B66B-CC5A-4165-8391-1A03854942A4}"/>
              </a:ext>
            </a:extLst>
          </p:cNvPr>
          <p:cNvSpPr>
            <a:spLocks noGrp="1"/>
          </p:cNvSpPr>
          <p:nvPr>
            <p:ph idx="14"/>
          </p:nvPr>
        </p:nvSpPr>
        <p:spPr/>
        <p:txBody>
          <a:bodyPr/>
          <a:lstStyle/>
          <a:p>
            <a:r>
              <a:rPr lang="en-US" dirty="0">
                <a:latin typeface="Arial" panose="020B0604020202020204" pitchFamily="34" charset="0"/>
                <a:cs typeface="Arial" panose="020B0604020202020204" pitchFamily="34" charset="0"/>
              </a:rPr>
              <a:t>Incorrect – Integrity enhances public confidence, but this is not the only true answer </a:t>
            </a:r>
          </a:p>
        </p:txBody>
      </p:sp>
      <p:sp>
        <p:nvSpPr>
          <p:cNvPr id="9" name="Content Placeholder 8">
            <a:extLst>
              <a:ext uri="{FF2B5EF4-FFF2-40B4-BE49-F238E27FC236}">
                <a16:creationId xmlns:a16="http://schemas.microsoft.com/office/drawing/2014/main" id="{4E0F7F52-18EF-4435-9D3D-8A542464BD4C}"/>
              </a:ext>
            </a:extLst>
          </p:cNvPr>
          <p:cNvSpPr>
            <a:spLocks noGrp="1"/>
          </p:cNvSpPr>
          <p:nvPr>
            <p:ph idx="15"/>
          </p:nvPr>
        </p:nvSpPr>
        <p:spPr/>
        <p:txBody>
          <a:bodyPr/>
          <a:lstStyle/>
          <a:p>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Incorrect - It cannot accommodate deceit, but this is not the only true answer</a:t>
            </a:r>
          </a:p>
        </p:txBody>
      </p:sp>
      <p:sp>
        <p:nvSpPr>
          <p:cNvPr id="10" name="Content Placeholder 9">
            <a:extLst>
              <a:ext uri="{FF2B5EF4-FFF2-40B4-BE49-F238E27FC236}">
                <a16:creationId xmlns:a16="http://schemas.microsoft.com/office/drawing/2014/main" id="{42297447-7F0E-4265-B1BF-63B47C5F05D7}"/>
              </a:ext>
            </a:extLst>
          </p:cNvPr>
          <p:cNvSpPr>
            <a:spLocks noGrp="1"/>
          </p:cNvSpPr>
          <p:nvPr>
            <p:ph idx="16"/>
          </p:nvPr>
        </p:nvSpPr>
        <p:spPr/>
        <p:txBody>
          <a:bodyPr/>
          <a:lstStyle/>
          <a:p>
            <a:r>
              <a:rPr lang="en-US" dirty="0">
                <a:latin typeface="Arial" panose="020B0604020202020204" pitchFamily="34" charset="0"/>
                <a:cs typeface="Arial" panose="020B0604020202020204" pitchFamily="34" charset="0"/>
              </a:rPr>
              <a:t>Incorrect - Requires the observation of other principles, but this is not the only true answer</a:t>
            </a:r>
          </a:p>
        </p:txBody>
      </p:sp>
      <p:sp>
        <p:nvSpPr>
          <p:cNvPr id="11" name="Content Placeholder 10">
            <a:extLst>
              <a:ext uri="{FF2B5EF4-FFF2-40B4-BE49-F238E27FC236}">
                <a16:creationId xmlns:a16="http://schemas.microsoft.com/office/drawing/2014/main" id="{64F20237-0A94-429E-857A-268B8E5E3F40}"/>
              </a:ext>
            </a:extLst>
          </p:cNvPr>
          <p:cNvSpPr>
            <a:spLocks noGrp="1"/>
          </p:cNvSpPr>
          <p:nvPr>
            <p:ph idx="17"/>
          </p:nvPr>
        </p:nvSpPr>
        <p:spPr/>
        <p:txBody>
          <a:bodyPr/>
          <a:lstStyle/>
          <a:p>
            <a:r>
              <a:rPr lang="en-US" dirty="0">
                <a:solidFill>
                  <a:srgbClr val="FF0000"/>
                </a:solidFill>
                <a:latin typeface="Arial" panose="020B0604020202020204" pitchFamily="34" charset="0"/>
                <a:cs typeface="Arial" panose="020B0604020202020204" pitchFamily="34" charset="0"/>
              </a:rPr>
              <a:t>Correct - All of the above statements are true</a:t>
            </a:r>
          </a:p>
        </p:txBody>
      </p:sp>
    </p:spTree>
    <p:extLst>
      <p:ext uri="{BB962C8B-B14F-4D97-AF65-F5344CB8AC3E}">
        <p14:creationId xmlns:p14="http://schemas.microsoft.com/office/powerpoint/2010/main" val="20733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D9BE85-3CC4-4FD9-B075-E1C99C82210C}"/>
              </a:ext>
            </a:extLst>
          </p:cNvPr>
          <p:cNvSpPr>
            <a:spLocks noGrp="1"/>
          </p:cNvSpPr>
          <p:nvPr>
            <p:ph type="title"/>
          </p:nvPr>
        </p:nvSpPr>
        <p:spPr/>
        <p:txBody>
          <a:bodyPr/>
          <a:lstStyle/>
          <a:p>
            <a:r>
              <a:rPr lang="en-US" dirty="0"/>
              <a:t>Part 1 – Members in Public Practice</a:t>
            </a:r>
          </a:p>
        </p:txBody>
      </p:sp>
      <p:sp>
        <p:nvSpPr>
          <p:cNvPr id="3" name="Slide Number Placeholder 2">
            <a:extLst>
              <a:ext uri="{FF2B5EF4-FFF2-40B4-BE49-F238E27FC236}">
                <a16:creationId xmlns:a16="http://schemas.microsoft.com/office/drawing/2014/main" id="{F5BC1858-C393-4C71-B6EC-3030A6AFA1BA}"/>
              </a:ext>
            </a:extLst>
          </p:cNvPr>
          <p:cNvSpPr>
            <a:spLocks noGrp="1"/>
          </p:cNvSpPr>
          <p:nvPr>
            <p:ph type="sldNum" sz="quarter" idx="12"/>
          </p:nvPr>
        </p:nvSpPr>
        <p:spPr/>
        <p:txBody>
          <a:bodyPr/>
          <a:lstStyle/>
          <a:p>
            <a:fld id="{B212C38A-D241-7041-9EFC-6446870ABFAA}" type="slidenum">
              <a:rPr lang="en-US" smtClean="0"/>
              <a:t>22</a:t>
            </a:fld>
            <a:endParaRPr lang="en-US"/>
          </a:p>
        </p:txBody>
      </p:sp>
      <p:sp>
        <p:nvSpPr>
          <p:cNvPr id="11" name="Content Placeholder 10">
            <a:extLst>
              <a:ext uri="{FF2B5EF4-FFF2-40B4-BE49-F238E27FC236}">
                <a16:creationId xmlns:a16="http://schemas.microsoft.com/office/drawing/2014/main" id="{C8DD672B-351A-459D-A277-CB68AE10CD6C}"/>
              </a:ext>
            </a:extLst>
          </p:cNvPr>
          <p:cNvSpPr>
            <a:spLocks noGrp="1"/>
          </p:cNvSpPr>
          <p:nvPr>
            <p:ph idx="1"/>
          </p:nvPr>
        </p:nvSpPr>
        <p:spPr/>
        <p:txBody>
          <a:bodyPr>
            <a:normAutofit fontScale="85000" lnSpcReduction="20000"/>
          </a:bodyPr>
          <a:lstStyle/>
          <a:p>
            <a:r>
              <a:rPr lang="en-US" dirty="0"/>
              <a:t>In the absence of an interpretation that addresses a particular relationship or circumstance, a member should evaluate whether that relationship or circumstance would lead a </a:t>
            </a:r>
            <a:r>
              <a:rPr lang="en-US" b="1" dirty="0">
                <a:solidFill>
                  <a:srgbClr val="FF0000"/>
                </a:solidFill>
              </a:rPr>
              <a:t>reasonable &amp; informed third party who is aware of the relevant information to conclude that there is a threat to the member’s compliance with the rules that is not at an acceptable level</a:t>
            </a:r>
          </a:p>
          <a:p>
            <a:r>
              <a:rPr lang="en-US" dirty="0"/>
              <a:t>The code specifies that in some circumstances no safeguards can reduce a threat to an acceptable level</a:t>
            </a:r>
          </a:p>
          <a:p>
            <a:pPr lvl="1">
              <a:spcBef>
                <a:spcPts val="1000"/>
              </a:spcBef>
              <a:buClr>
                <a:srgbClr val="354154"/>
              </a:buClr>
              <a:buSzPct val="75000"/>
              <a:buFont typeface="Courier New" panose="02070309020205020404" pitchFamily="49" charset="0"/>
              <a:buChar char="o"/>
            </a:pPr>
            <a:r>
              <a:rPr lang="en-US" b="1" dirty="0">
                <a:solidFill>
                  <a:srgbClr val="FF0000"/>
                </a:solidFill>
              </a:rPr>
              <a:t>For example, the code specifies that a member may not subordinate the member’s professional judgment to others without violating the “Integrity &amp; Objectivity Rule” </a:t>
            </a:r>
          </a:p>
          <a:p>
            <a:pPr lvl="1">
              <a:spcBef>
                <a:spcPts val="1000"/>
              </a:spcBef>
              <a:buClr>
                <a:srgbClr val="354154"/>
              </a:buClr>
              <a:buSzPct val="75000"/>
              <a:buFont typeface="Courier New" panose="02070309020205020404" pitchFamily="49" charset="0"/>
              <a:buChar char="o"/>
            </a:pPr>
            <a:r>
              <a:rPr lang="en-US" dirty="0"/>
              <a:t>A member may not use the conceptual framework to overcome this prohibition or any other prohibition or requirement in the code</a:t>
            </a:r>
          </a:p>
          <a:p>
            <a:endParaRPr lang="en-US" dirty="0"/>
          </a:p>
        </p:txBody>
      </p:sp>
    </p:spTree>
    <p:extLst>
      <p:ext uri="{BB962C8B-B14F-4D97-AF65-F5344CB8AC3E}">
        <p14:creationId xmlns:p14="http://schemas.microsoft.com/office/powerpoint/2010/main" val="4174507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519C19-AAA7-433B-BB5E-9D4CC3BED940}"/>
              </a:ext>
            </a:extLst>
          </p:cNvPr>
          <p:cNvSpPr>
            <a:spLocks noGrp="1"/>
          </p:cNvSpPr>
          <p:nvPr>
            <p:ph type="title"/>
          </p:nvPr>
        </p:nvSpPr>
        <p:spPr>
          <a:xfrm>
            <a:off x="477521" y="738979"/>
            <a:ext cx="3535680" cy="903445"/>
          </a:xfrm>
        </p:spPr>
        <p:txBody>
          <a:bodyPr>
            <a:normAutofit fontScale="90000"/>
          </a:bodyPr>
          <a:lstStyle/>
          <a:p>
            <a:r>
              <a:rPr lang="en-US" dirty="0"/>
              <a:t>Conceptual Framework Approach</a:t>
            </a:r>
          </a:p>
        </p:txBody>
      </p:sp>
      <p:sp>
        <p:nvSpPr>
          <p:cNvPr id="3" name="Slide Number Placeholder 2">
            <a:extLst>
              <a:ext uri="{FF2B5EF4-FFF2-40B4-BE49-F238E27FC236}">
                <a16:creationId xmlns:a16="http://schemas.microsoft.com/office/drawing/2014/main" id="{578E79B4-567F-426C-964A-61D28FD56E59}"/>
              </a:ext>
            </a:extLst>
          </p:cNvPr>
          <p:cNvSpPr>
            <a:spLocks noGrp="1"/>
          </p:cNvSpPr>
          <p:nvPr>
            <p:ph type="sldNum" sz="quarter" idx="12"/>
          </p:nvPr>
        </p:nvSpPr>
        <p:spPr/>
        <p:txBody>
          <a:bodyPr/>
          <a:lstStyle/>
          <a:p>
            <a:fld id="{B212C38A-D241-7041-9EFC-6446870ABFAA}" type="slidenum">
              <a:rPr lang="en-US" smtClean="0"/>
              <a:t>23</a:t>
            </a:fld>
            <a:endParaRPr lang="en-US"/>
          </a:p>
        </p:txBody>
      </p:sp>
      <p:sp>
        <p:nvSpPr>
          <p:cNvPr id="6" name="Content Placeholder 5">
            <a:extLst>
              <a:ext uri="{FF2B5EF4-FFF2-40B4-BE49-F238E27FC236}">
                <a16:creationId xmlns:a16="http://schemas.microsoft.com/office/drawing/2014/main" id="{23EE74F2-D9F6-4B02-AF11-4AA81FC8A979}"/>
              </a:ext>
            </a:extLst>
          </p:cNvPr>
          <p:cNvSpPr>
            <a:spLocks noGrp="1"/>
          </p:cNvSpPr>
          <p:nvPr>
            <p:ph idx="1"/>
          </p:nvPr>
        </p:nvSpPr>
        <p:spPr/>
        <p:txBody>
          <a:bodyPr/>
          <a:lstStyle/>
          <a:p>
            <a:r>
              <a:rPr lang="en-US" sz="2800" b="1" dirty="0">
                <a:solidFill>
                  <a:srgbClr val="FF0000"/>
                </a:solidFill>
              </a:rPr>
              <a:t>IDENTIFY THREATS</a:t>
            </a:r>
          </a:p>
          <a:p>
            <a:r>
              <a:rPr lang="en-US" sz="2800" b="1" dirty="0">
                <a:solidFill>
                  <a:srgbClr val="FF0000"/>
                </a:solidFill>
              </a:rPr>
              <a:t>EVALUATE SIGNIFICANCE OF THREATS</a:t>
            </a:r>
          </a:p>
          <a:p>
            <a:r>
              <a:rPr lang="en-US" sz="2800" b="1" dirty="0">
                <a:solidFill>
                  <a:srgbClr val="FF0000"/>
                </a:solidFill>
              </a:rPr>
              <a:t>APPLY SAFEGUARDS</a:t>
            </a:r>
          </a:p>
          <a:p>
            <a:r>
              <a:rPr lang="en-US" sz="2800" b="1" dirty="0">
                <a:solidFill>
                  <a:srgbClr val="FF0000"/>
                </a:solidFill>
              </a:rPr>
              <a:t>RE-EVALUATE </a:t>
            </a:r>
          </a:p>
          <a:p>
            <a:endParaRPr lang="en-US" dirty="0"/>
          </a:p>
        </p:txBody>
      </p:sp>
      <p:pic>
        <p:nvPicPr>
          <p:cNvPr id="10" name="Picture 9" descr="Icon&#10;&#10;Description automatically generated">
            <a:extLst>
              <a:ext uri="{FF2B5EF4-FFF2-40B4-BE49-F238E27FC236}">
                <a16:creationId xmlns:a16="http://schemas.microsoft.com/office/drawing/2014/main" id="{D9D10E2F-64BB-4121-A008-9A1237B5834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58430" y="2683655"/>
            <a:ext cx="1054790" cy="1285525"/>
          </a:xfrm>
          <a:prstGeom prst="rect">
            <a:avLst/>
          </a:prstGeom>
        </p:spPr>
      </p:pic>
    </p:spTree>
    <p:extLst>
      <p:ext uri="{BB962C8B-B14F-4D97-AF65-F5344CB8AC3E}">
        <p14:creationId xmlns:p14="http://schemas.microsoft.com/office/powerpoint/2010/main" val="1634979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073F1C-ECC5-4B64-9039-F242432B7C7B}"/>
              </a:ext>
            </a:extLst>
          </p:cNvPr>
          <p:cNvSpPr>
            <a:spLocks noGrp="1"/>
          </p:cNvSpPr>
          <p:nvPr>
            <p:ph type="title"/>
          </p:nvPr>
        </p:nvSpPr>
        <p:spPr/>
        <p:txBody>
          <a:bodyPr/>
          <a:lstStyle/>
          <a:p>
            <a:r>
              <a:rPr lang="en-US" dirty="0"/>
              <a:t>Conceptual Framework Approach</a:t>
            </a:r>
          </a:p>
        </p:txBody>
      </p:sp>
      <p:sp>
        <p:nvSpPr>
          <p:cNvPr id="3" name="Slide Number Placeholder 2">
            <a:extLst>
              <a:ext uri="{FF2B5EF4-FFF2-40B4-BE49-F238E27FC236}">
                <a16:creationId xmlns:a16="http://schemas.microsoft.com/office/drawing/2014/main" id="{E8942A8C-E657-4BB6-9F5D-AC2956EC53AA}"/>
              </a:ext>
            </a:extLst>
          </p:cNvPr>
          <p:cNvSpPr>
            <a:spLocks noGrp="1"/>
          </p:cNvSpPr>
          <p:nvPr>
            <p:ph type="sldNum" sz="quarter" idx="12"/>
          </p:nvPr>
        </p:nvSpPr>
        <p:spPr/>
        <p:txBody>
          <a:bodyPr/>
          <a:lstStyle/>
          <a:p>
            <a:fld id="{B212C38A-D241-7041-9EFC-6446870ABFAA}" type="slidenum">
              <a:rPr lang="en-US" smtClean="0"/>
              <a:t>24</a:t>
            </a:fld>
            <a:endParaRPr lang="en-US"/>
          </a:p>
        </p:txBody>
      </p:sp>
      <p:sp>
        <p:nvSpPr>
          <p:cNvPr id="7" name="Content Placeholder 6">
            <a:extLst>
              <a:ext uri="{FF2B5EF4-FFF2-40B4-BE49-F238E27FC236}">
                <a16:creationId xmlns:a16="http://schemas.microsoft.com/office/drawing/2014/main" id="{02569CD6-4E1E-4891-B871-F46CF82E6226}"/>
              </a:ext>
            </a:extLst>
          </p:cNvPr>
          <p:cNvSpPr>
            <a:spLocks noGrp="1"/>
          </p:cNvSpPr>
          <p:nvPr>
            <p:ph idx="1"/>
          </p:nvPr>
        </p:nvSpPr>
        <p:spPr/>
        <p:txBody>
          <a:bodyPr/>
          <a:lstStyle/>
          <a:p>
            <a:r>
              <a:rPr lang="en-US" dirty="0"/>
              <a:t>Members should evaluate identified threats both individually &amp; in the aggregate because </a:t>
            </a:r>
            <a:r>
              <a:rPr lang="en-US" b="1" dirty="0">
                <a:solidFill>
                  <a:srgbClr val="FF0000"/>
                </a:solidFill>
              </a:rPr>
              <a:t>threats can have a cumulative effect </a:t>
            </a:r>
            <a:r>
              <a:rPr lang="en-US" dirty="0"/>
              <a:t>on a member’s compliance with the rules</a:t>
            </a:r>
          </a:p>
          <a:p>
            <a:r>
              <a:rPr lang="en-US" dirty="0"/>
              <a:t>Identify threats – </a:t>
            </a:r>
            <a:r>
              <a:rPr lang="en-US" b="1" dirty="0">
                <a:solidFill>
                  <a:srgbClr val="FF0000"/>
                </a:solidFill>
              </a:rPr>
              <a:t>the existence of a threat does not mean that the member is in violation of the rules</a:t>
            </a:r>
          </a:p>
          <a:p>
            <a:endParaRPr lang="en-US" dirty="0"/>
          </a:p>
        </p:txBody>
      </p:sp>
    </p:spTree>
    <p:extLst>
      <p:ext uri="{BB962C8B-B14F-4D97-AF65-F5344CB8AC3E}">
        <p14:creationId xmlns:p14="http://schemas.microsoft.com/office/powerpoint/2010/main" val="197551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5BCC-E74E-409C-A310-E4D2DBF4909F}"/>
              </a:ext>
            </a:extLst>
          </p:cNvPr>
          <p:cNvSpPr>
            <a:spLocks noGrp="1"/>
          </p:cNvSpPr>
          <p:nvPr>
            <p:ph type="title"/>
          </p:nvPr>
        </p:nvSpPr>
        <p:spPr/>
        <p:txBody>
          <a:bodyPr/>
          <a:lstStyle/>
          <a:p>
            <a:r>
              <a:rPr lang="en-US" dirty="0"/>
              <a:t>Conceptual Framework Approach</a:t>
            </a:r>
          </a:p>
        </p:txBody>
      </p:sp>
      <p:sp>
        <p:nvSpPr>
          <p:cNvPr id="3" name="Slide Number Placeholder 2">
            <a:extLst>
              <a:ext uri="{FF2B5EF4-FFF2-40B4-BE49-F238E27FC236}">
                <a16:creationId xmlns:a16="http://schemas.microsoft.com/office/drawing/2014/main" id="{EA3CB398-E945-4DA0-A1EF-3F3CCFE5920D}"/>
              </a:ext>
            </a:extLst>
          </p:cNvPr>
          <p:cNvSpPr>
            <a:spLocks noGrp="1"/>
          </p:cNvSpPr>
          <p:nvPr>
            <p:ph type="sldNum" sz="quarter" idx="12"/>
          </p:nvPr>
        </p:nvSpPr>
        <p:spPr/>
        <p:txBody>
          <a:bodyPr/>
          <a:lstStyle/>
          <a:p>
            <a:fld id="{B212C38A-D241-7041-9EFC-6446870ABFAA}" type="slidenum">
              <a:rPr lang="en-US" smtClean="0"/>
              <a:t>25</a:t>
            </a:fld>
            <a:endParaRPr lang="en-US"/>
          </a:p>
        </p:txBody>
      </p:sp>
      <p:sp>
        <p:nvSpPr>
          <p:cNvPr id="4" name="Content Placeholder 3">
            <a:extLst>
              <a:ext uri="{FF2B5EF4-FFF2-40B4-BE49-F238E27FC236}">
                <a16:creationId xmlns:a16="http://schemas.microsoft.com/office/drawing/2014/main" id="{52C1B39F-8F0C-4967-8ADD-19F94E11384D}"/>
              </a:ext>
            </a:extLst>
          </p:cNvPr>
          <p:cNvSpPr>
            <a:spLocks noGrp="1"/>
          </p:cNvSpPr>
          <p:nvPr>
            <p:ph idx="1"/>
          </p:nvPr>
        </p:nvSpPr>
        <p:spPr/>
        <p:txBody>
          <a:bodyPr>
            <a:normAutofit fontScale="92500" lnSpcReduction="20000"/>
          </a:bodyPr>
          <a:lstStyle/>
          <a:p>
            <a:r>
              <a:rPr lang="en-US" dirty="0"/>
              <a:t>Evaluate the significance of a threat</a:t>
            </a:r>
          </a:p>
          <a:p>
            <a:pPr lvl="1">
              <a:spcBef>
                <a:spcPts val="1000"/>
              </a:spcBef>
              <a:buClr>
                <a:srgbClr val="354154"/>
              </a:buClr>
              <a:buSzPct val="75000"/>
              <a:buFont typeface="Courier New" panose="02070309020205020404" pitchFamily="49" charset="0"/>
              <a:buChar char="o"/>
            </a:pPr>
            <a:r>
              <a:rPr lang="en-US" b="1" dirty="0">
                <a:solidFill>
                  <a:srgbClr val="FF0000"/>
                </a:solidFill>
              </a:rPr>
              <a:t>A threat is at an acceptable level </a:t>
            </a:r>
            <a:r>
              <a:rPr lang="en-US" dirty="0"/>
              <a:t>when a reasonable &amp; informed third party who is aware of the relevant information would be expected to conclude that the threat would not compromise the member’s compliance with the rules</a:t>
            </a:r>
          </a:p>
          <a:p>
            <a:pPr lvl="1">
              <a:spcBef>
                <a:spcPts val="1000"/>
              </a:spcBef>
              <a:buClr>
                <a:srgbClr val="354154"/>
              </a:buClr>
              <a:buSzPct val="75000"/>
              <a:buFont typeface="Courier New" panose="02070309020205020404" pitchFamily="49" charset="0"/>
              <a:buChar char="o"/>
            </a:pPr>
            <a:r>
              <a:rPr lang="en-US" dirty="0"/>
              <a:t>If the member evaluates the threat &amp; concludes that a reasonable &amp; informed third party who is aware of the relevant information would be expected to conclude that the threat does not compromise a member’s compliance with the rules, the threat is at an acceptable level, &amp; </a:t>
            </a:r>
            <a:r>
              <a:rPr lang="en-US" b="1" dirty="0">
                <a:solidFill>
                  <a:srgbClr val="FF0000"/>
                </a:solidFill>
              </a:rPr>
              <a:t>the member is not required to evaluate the threat any further </a:t>
            </a:r>
            <a:r>
              <a:rPr lang="en-US" dirty="0"/>
              <a:t>under this conceptual framework</a:t>
            </a:r>
          </a:p>
          <a:p>
            <a:endParaRPr lang="en-US" dirty="0"/>
          </a:p>
        </p:txBody>
      </p:sp>
    </p:spTree>
    <p:extLst>
      <p:ext uri="{BB962C8B-B14F-4D97-AF65-F5344CB8AC3E}">
        <p14:creationId xmlns:p14="http://schemas.microsoft.com/office/powerpoint/2010/main" val="632167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2B7B0-0251-412D-BEE8-2891DF036C73}"/>
              </a:ext>
            </a:extLst>
          </p:cNvPr>
          <p:cNvSpPr>
            <a:spLocks noGrp="1"/>
          </p:cNvSpPr>
          <p:nvPr>
            <p:ph type="title"/>
          </p:nvPr>
        </p:nvSpPr>
        <p:spPr/>
        <p:txBody>
          <a:bodyPr/>
          <a:lstStyle/>
          <a:p>
            <a:r>
              <a:rPr lang="en-US" dirty="0"/>
              <a:t>Conceptual Framework Approach</a:t>
            </a:r>
          </a:p>
        </p:txBody>
      </p:sp>
      <p:sp>
        <p:nvSpPr>
          <p:cNvPr id="3" name="Slide Number Placeholder 2">
            <a:extLst>
              <a:ext uri="{FF2B5EF4-FFF2-40B4-BE49-F238E27FC236}">
                <a16:creationId xmlns:a16="http://schemas.microsoft.com/office/drawing/2014/main" id="{5A63C2AF-F89A-40EA-ACF1-13A9EBC44808}"/>
              </a:ext>
            </a:extLst>
          </p:cNvPr>
          <p:cNvSpPr>
            <a:spLocks noGrp="1"/>
          </p:cNvSpPr>
          <p:nvPr>
            <p:ph type="sldNum" sz="quarter" idx="12"/>
          </p:nvPr>
        </p:nvSpPr>
        <p:spPr/>
        <p:txBody>
          <a:bodyPr/>
          <a:lstStyle/>
          <a:p>
            <a:fld id="{B212C38A-D241-7041-9EFC-6446870ABFAA}" type="slidenum">
              <a:rPr lang="en-US" smtClean="0"/>
              <a:t>26</a:t>
            </a:fld>
            <a:endParaRPr lang="en-US"/>
          </a:p>
        </p:txBody>
      </p:sp>
      <p:sp>
        <p:nvSpPr>
          <p:cNvPr id="4" name="Content Placeholder 3">
            <a:extLst>
              <a:ext uri="{FF2B5EF4-FFF2-40B4-BE49-F238E27FC236}">
                <a16:creationId xmlns:a16="http://schemas.microsoft.com/office/drawing/2014/main" id="{ACC2EDB6-02DB-421E-9B10-6E2520904450}"/>
              </a:ext>
            </a:extLst>
          </p:cNvPr>
          <p:cNvSpPr>
            <a:spLocks noGrp="1"/>
          </p:cNvSpPr>
          <p:nvPr>
            <p:ph idx="1"/>
          </p:nvPr>
        </p:nvSpPr>
        <p:spPr/>
        <p:txBody>
          <a:bodyPr>
            <a:normAutofit fontScale="85000" lnSpcReduction="20000"/>
          </a:bodyPr>
          <a:lstStyle/>
          <a:p>
            <a:r>
              <a:rPr lang="en-US" dirty="0"/>
              <a:t>Identify &amp; apply safeguards </a:t>
            </a:r>
          </a:p>
          <a:p>
            <a:pPr lvl="1">
              <a:spcBef>
                <a:spcPts val="1000"/>
              </a:spcBef>
              <a:buClr>
                <a:srgbClr val="354154"/>
              </a:buClr>
              <a:buSzPct val="75000"/>
              <a:buFont typeface="Courier New" panose="02070309020205020404" pitchFamily="49" charset="0"/>
              <a:buChar char="o"/>
            </a:pPr>
            <a:r>
              <a:rPr lang="en-US" dirty="0"/>
              <a:t>If, in evaluating the significance of an identified threat, the member concludes that the threat is </a:t>
            </a:r>
            <a:r>
              <a:rPr lang="en-US" b="1" dirty="0">
                <a:solidFill>
                  <a:srgbClr val="FF0000"/>
                </a:solidFill>
              </a:rPr>
              <a:t>not at an acceptable level</a:t>
            </a:r>
            <a:r>
              <a:rPr lang="en-US" dirty="0"/>
              <a:t>, the member should </a:t>
            </a:r>
            <a:r>
              <a:rPr lang="en-US" b="1" dirty="0">
                <a:solidFill>
                  <a:srgbClr val="FF0000"/>
                </a:solidFill>
              </a:rPr>
              <a:t>apply safeguards</a:t>
            </a:r>
            <a:r>
              <a:rPr lang="en-US" dirty="0"/>
              <a:t> to eliminate the threat or reduce it to an acceptable level</a:t>
            </a:r>
          </a:p>
          <a:p>
            <a:pPr lvl="1">
              <a:spcBef>
                <a:spcPts val="1000"/>
              </a:spcBef>
              <a:buClr>
                <a:srgbClr val="354154"/>
              </a:buClr>
              <a:buSzPct val="75000"/>
              <a:buFont typeface="Courier New" panose="02070309020205020404" pitchFamily="49" charset="0"/>
              <a:buChar char="o"/>
            </a:pPr>
            <a:r>
              <a:rPr lang="en-US" dirty="0"/>
              <a:t>In other cases, </a:t>
            </a:r>
            <a:r>
              <a:rPr lang="en-US" b="1" dirty="0">
                <a:solidFill>
                  <a:srgbClr val="FF0000"/>
                </a:solidFill>
              </a:rPr>
              <a:t>an identified threat may be so significant that no safeguards will eliminate the threat or reduce it to an acceptable level</a:t>
            </a:r>
            <a:r>
              <a:rPr lang="en-US" dirty="0"/>
              <a:t>, or the member will be unable to implement effective safeguards</a:t>
            </a:r>
          </a:p>
          <a:p>
            <a:pPr lvl="1">
              <a:spcBef>
                <a:spcPts val="1000"/>
              </a:spcBef>
              <a:buClr>
                <a:srgbClr val="354154"/>
              </a:buClr>
              <a:buSzPct val="75000"/>
              <a:buFont typeface="Courier New" panose="02070309020205020404" pitchFamily="49" charset="0"/>
              <a:buChar char="o"/>
            </a:pPr>
            <a:r>
              <a:rPr lang="en-US" dirty="0"/>
              <a:t>Under such circumstances, providing the specific professional services would compromise the member’s compliance with the rules, &amp; the member should determine whether to </a:t>
            </a:r>
            <a:r>
              <a:rPr lang="en-US" b="1" dirty="0">
                <a:solidFill>
                  <a:srgbClr val="FF0000"/>
                </a:solidFill>
              </a:rPr>
              <a:t>decline or discontinue professional services or resign from the engagement</a:t>
            </a:r>
          </a:p>
          <a:p>
            <a:endParaRPr lang="en-US" dirty="0"/>
          </a:p>
        </p:txBody>
      </p:sp>
    </p:spTree>
    <p:extLst>
      <p:ext uri="{BB962C8B-B14F-4D97-AF65-F5344CB8AC3E}">
        <p14:creationId xmlns:p14="http://schemas.microsoft.com/office/powerpoint/2010/main" val="163322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011D6E-7ACE-498C-A655-EB4D962CD3E9}"/>
              </a:ext>
            </a:extLst>
          </p:cNvPr>
          <p:cNvSpPr>
            <a:spLocks noGrp="1"/>
          </p:cNvSpPr>
          <p:nvPr>
            <p:ph type="title"/>
          </p:nvPr>
        </p:nvSpPr>
        <p:spPr/>
        <p:txBody>
          <a:bodyPr/>
          <a:lstStyle/>
          <a:p>
            <a:r>
              <a:rPr lang="en-US" dirty="0"/>
              <a:t>Threats</a:t>
            </a:r>
          </a:p>
        </p:txBody>
      </p:sp>
      <p:sp>
        <p:nvSpPr>
          <p:cNvPr id="3" name="Slide Number Placeholder 2">
            <a:extLst>
              <a:ext uri="{FF2B5EF4-FFF2-40B4-BE49-F238E27FC236}">
                <a16:creationId xmlns:a16="http://schemas.microsoft.com/office/drawing/2014/main" id="{F8399188-EE7A-4D3B-A74F-98F3AA86F47D}"/>
              </a:ext>
            </a:extLst>
          </p:cNvPr>
          <p:cNvSpPr>
            <a:spLocks noGrp="1"/>
          </p:cNvSpPr>
          <p:nvPr>
            <p:ph type="sldNum" sz="quarter" idx="12"/>
          </p:nvPr>
        </p:nvSpPr>
        <p:spPr/>
        <p:txBody>
          <a:bodyPr/>
          <a:lstStyle/>
          <a:p>
            <a:fld id="{B212C38A-D241-7041-9EFC-6446870ABFAA}" type="slidenum">
              <a:rPr lang="en-US" smtClean="0"/>
              <a:t>27</a:t>
            </a:fld>
            <a:endParaRPr lang="en-US"/>
          </a:p>
        </p:txBody>
      </p:sp>
      <p:sp>
        <p:nvSpPr>
          <p:cNvPr id="6" name="Content Placeholder 5">
            <a:extLst>
              <a:ext uri="{FF2B5EF4-FFF2-40B4-BE49-F238E27FC236}">
                <a16:creationId xmlns:a16="http://schemas.microsoft.com/office/drawing/2014/main" id="{D04DC98F-E893-4648-B94D-7D3CE497CCB7}"/>
              </a:ext>
            </a:extLst>
          </p:cNvPr>
          <p:cNvSpPr>
            <a:spLocks noGrp="1"/>
          </p:cNvSpPr>
          <p:nvPr>
            <p:ph idx="1"/>
          </p:nvPr>
        </p:nvSpPr>
        <p:spPr/>
        <p:txBody>
          <a:bodyPr>
            <a:normAutofit fontScale="47500" lnSpcReduction="20000"/>
          </a:bodyPr>
          <a:lstStyle/>
          <a:p>
            <a:pPr>
              <a:spcAft>
                <a:spcPts val="600"/>
              </a:spcAft>
            </a:pPr>
            <a:r>
              <a:rPr lang="en-US" sz="3300" b="1" dirty="0"/>
              <a:t>Adverse interest  </a:t>
            </a:r>
            <a:r>
              <a:rPr lang="en-US" sz="3300" dirty="0"/>
              <a:t>- the threat that a member will not act with objectivity because the member’s interests are opposed to those of the client</a:t>
            </a:r>
          </a:p>
          <a:p>
            <a:pPr>
              <a:spcAft>
                <a:spcPts val="600"/>
              </a:spcAft>
            </a:pPr>
            <a:r>
              <a:rPr lang="en-US" sz="3300" b="1" dirty="0"/>
              <a:t>Advocacy</a:t>
            </a:r>
            <a:r>
              <a:rPr lang="en-US" sz="3300" dirty="0"/>
              <a:t> – the threat that a member will promote a client’s interests or position to the point that his or her objectivity or independence is compromised</a:t>
            </a:r>
          </a:p>
          <a:p>
            <a:pPr>
              <a:spcAft>
                <a:spcPts val="600"/>
              </a:spcAft>
            </a:pPr>
            <a:r>
              <a:rPr lang="en-US" sz="3300" b="1" dirty="0"/>
              <a:t>Familiarity</a:t>
            </a:r>
            <a:r>
              <a:rPr lang="en-US" sz="3300" dirty="0"/>
              <a:t> – the threat that due to a long or close relationship with a client, a member will become too sympathetic to the client’s interests or too accepting of the client’s work or product</a:t>
            </a:r>
          </a:p>
          <a:p>
            <a:pPr>
              <a:spcAft>
                <a:spcPts val="600"/>
              </a:spcAft>
            </a:pPr>
            <a:r>
              <a:rPr lang="en-US" sz="3300" b="1" dirty="0"/>
              <a:t>Management participation </a:t>
            </a:r>
            <a:r>
              <a:rPr lang="en-US" sz="3300" dirty="0"/>
              <a:t>– the threat that a member will take on the role of management or otherwise assume management responsibilities</a:t>
            </a:r>
          </a:p>
          <a:p>
            <a:pPr>
              <a:spcAft>
                <a:spcPts val="600"/>
              </a:spcAft>
            </a:pPr>
            <a:r>
              <a:rPr lang="en-US" sz="3300" b="1" dirty="0"/>
              <a:t>Self-interest</a:t>
            </a:r>
            <a:r>
              <a:rPr lang="en-US" sz="3300" dirty="0"/>
              <a:t> – the threat that a member could benefit, financially or otherwise, from an interest in, or relationship with, a client or person associated with the client</a:t>
            </a:r>
          </a:p>
          <a:p>
            <a:pPr>
              <a:spcAft>
                <a:spcPts val="600"/>
              </a:spcAft>
            </a:pPr>
            <a:r>
              <a:rPr lang="en-US" sz="3300" b="1" dirty="0"/>
              <a:t>Self-review</a:t>
            </a:r>
            <a:r>
              <a:rPr lang="en-US" sz="3300" dirty="0"/>
              <a:t> – the threat that a member will not appropriately evaluate the results of a previous judgment made or service performed or supervised by the member or an individual in the member’s firm</a:t>
            </a:r>
          </a:p>
          <a:p>
            <a:pPr>
              <a:spcAft>
                <a:spcPts val="600"/>
              </a:spcAft>
            </a:pPr>
            <a:r>
              <a:rPr lang="en-US" sz="3300" b="1" dirty="0"/>
              <a:t>Undue influence </a:t>
            </a:r>
            <a:r>
              <a:rPr lang="en-US" sz="3300" dirty="0"/>
              <a:t>– the threat that a member will subordinate his or her judgment to an individual associated with a client or any relevant third party due to that individual’s reputation or expertise, aggressive or dominant personality, or attempts to coerce or exercise excessive influence over the member </a:t>
            </a:r>
          </a:p>
          <a:p>
            <a:endParaRPr lang="en-US" dirty="0"/>
          </a:p>
        </p:txBody>
      </p:sp>
      <p:pic>
        <p:nvPicPr>
          <p:cNvPr id="8" name="Picture 7" descr="Icon&#10;&#10;Description automatically generated">
            <a:extLst>
              <a:ext uri="{FF2B5EF4-FFF2-40B4-BE49-F238E27FC236}">
                <a16:creationId xmlns:a16="http://schemas.microsoft.com/office/drawing/2014/main" id="{F8EF7604-D8EA-434E-854D-1D52E5240C9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47004" y="2391518"/>
            <a:ext cx="1410776" cy="1266081"/>
          </a:xfrm>
          <a:prstGeom prst="rect">
            <a:avLst/>
          </a:prstGeom>
        </p:spPr>
      </p:pic>
    </p:spTree>
    <p:extLst>
      <p:ext uri="{BB962C8B-B14F-4D97-AF65-F5344CB8AC3E}">
        <p14:creationId xmlns:p14="http://schemas.microsoft.com/office/powerpoint/2010/main" val="384860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809AE5-9F09-4A96-A08F-5BB0FB05FD73}"/>
              </a:ext>
            </a:extLst>
          </p:cNvPr>
          <p:cNvSpPr>
            <a:spLocks noGrp="1"/>
          </p:cNvSpPr>
          <p:nvPr>
            <p:ph type="title"/>
          </p:nvPr>
        </p:nvSpPr>
        <p:spPr/>
        <p:txBody>
          <a:bodyPr/>
          <a:lstStyle/>
          <a:p>
            <a:r>
              <a:rPr lang="en-US" dirty="0"/>
              <a:t>Safeguards</a:t>
            </a:r>
          </a:p>
        </p:txBody>
      </p:sp>
      <p:sp>
        <p:nvSpPr>
          <p:cNvPr id="3" name="Slide Number Placeholder 2">
            <a:extLst>
              <a:ext uri="{FF2B5EF4-FFF2-40B4-BE49-F238E27FC236}">
                <a16:creationId xmlns:a16="http://schemas.microsoft.com/office/drawing/2014/main" id="{DAA6A025-D09C-4448-8596-96280084A2F4}"/>
              </a:ext>
            </a:extLst>
          </p:cNvPr>
          <p:cNvSpPr>
            <a:spLocks noGrp="1"/>
          </p:cNvSpPr>
          <p:nvPr>
            <p:ph type="sldNum" sz="quarter" idx="12"/>
          </p:nvPr>
        </p:nvSpPr>
        <p:spPr/>
        <p:txBody>
          <a:bodyPr/>
          <a:lstStyle/>
          <a:p>
            <a:fld id="{B212C38A-D241-7041-9EFC-6446870ABFAA}" type="slidenum">
              <a:rPr lang="en-US" smtClean="0"/>
              <a:t>28</a:t>
            </a:fld>
            <a:endParaRPr lang="en-US"/>
          </a:p>
        </p:txBody>
      </p:sp>
      <p:sp>
        <p:nvSpPr>
          <p:cNvPr id="7" name="Content Placeholder 6">
            <a:extLst>
              <a:ext uri="{FF2B5EF4-FFF2-40B4-BE49-F238E27FC236}">
                <a16:creationId xmlns:a16="http://schemas.microsoft.com/office/drawing/2014/main" id="{67AD39A9-9928-4B54-98BC-27CD03918E2F}"/>
              </a:ext>
            </a:extLst>
          </p:cNvPr>
          <p:cNvSpPr>
            <a:spLocks noGrp="1"/>
          </p:cNvSpPr>
          <p:nvPr>
            <p:ph idx="1"/>
          </p:nvPr>
        </p:nvSpPr>
        <p:spPr/>
        <p:txBody>
          <a:bodyPr>
            <a:normAutofit lnSpcReduction="10000"/>
          </a:bodyPr>
          <a:lstStyle/>
          <a:p>
            <a:r>
              <a:rPr lang="en-US" dirty="0"/>
              <a:t>Safeguards that may eliminate a threat or reduce it to an acceptable level</a:t>
            </a:r>
          </a:p>
          <a:p>
            <a:pPr lvl="1"/>
            <a:r>
              <a:rPr lang="en-US" b="1" dirty="0">
                <a:solidFill>
                  <a:srgbClr val="FF0000"/>
                </a:solidFill>
              </a:rPr>
              <a:t>Safeguards created by the profession, legislation or regulation</a:t>
            </a:r>
          </a:p>
          <a:p>
            <a:pPr lvl="1"/>
            <a:r>
              <a:rPr lang="en-US" b="1" dirty="0">
                <a:solidFill>
                  <a:srgbClr val="FF0000"/>
                </a:solidFill>
              </a:rPr>
              <a:t>Safeguards implemented by the client </a:t>
            </a:r>
            <a:r>
              <a:rPr lang="en-US" dirty="0"/>
              <a:t>[it is not possible to rely solely on safeguards implemented by the client to eliminate or reduce significant threats to an acceptable level]</a:t>
            </a:r>
          </a:p>
          <a:p>
            <a:pPr lvl="1"/>
            <a:r>
              <a:rPr lang="en-US" b="1" dirty="0">
                <a:solidFill>
                  <a:srgbClr val="FF0000"/>
                </a:solidFill>
              </a:rPr>
              <a:t>Safeguards implemented by the firm</a:t>
            </a:r>
            <a:r>
              <a:rPr lang="en-US" dirty="0"/>
              <a:t>, including policies &amp; procedures to implement professional &amp; regulatory requirements</a:t>
            </a:r>
          </a:p>
          <a:p>
            <a:endParaRPr lang="en-US" dirty="0"/>
          </a:p>
        </p:txBody>
      </p:sp>
    </p:spTree>
    <p:extLst>
      <p:ext uri="{BB962C8B-B14F-4D97-AF65-F5344CB8AC3E}">
        <p14:creationId xmlns:p14="http://schemas.microsoft.com/office/powerpoint/2010/main" val="2118566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7781-01A8-4360-8E2E-28E6D6511C49}"/>
              </a:ext>
            </a:extLst>
          </p:cNvPr>
          <p:cNvSpPr>
            <a:spLocks noGrp="1"/>
          </p:cNvSpPr>
          <p:nvPr>
            <p:ph type="title"/>
          </p:nvPr>
        </p:nvSpPr>
        <p:spPr/>
        <p:txBody>
          <a:bodyPr/>
          <a:lstStyle/>
          <a:p>
            <a:r>
              <a:rPr lang="en-US" dirty="0"/>
              <a:t>Safeguards</a:t>
            </a:r>
          </a:p>
        </p:txBody>
      </p:sp>
      <p:sp>
        <p:nvSpPr>
          <p:cNvPr id="3" name="Slide Number Placeholder 2">
            <a:extLst>
              <a:ext uri="{FF2B5EF4-FFF2-40B4-BE49-F238E27FC236}">
                <a16:creationId xmlns:a16="http://schemas.microsoft.com/office/drawing/2014/main" id="{C97A4E39-A2E4-449A-B20F-028B79070FEC}"/>
              </a:ext>
            </a:extLst>
          </p:cNvPr>
          <p:cNvSpPr>
            <a:spLocks noGrp="1"/>
          </p:cNvSpPr>
          <p:nvPr>
            <p:ph type="sldNum" sz="quarter" idx="12"/>
          </p:nvPr>
        </p:nvSpPr>
        <p:spPr/>
        <p:txBody>
          <a:bodyPr/>
          <a:lstStyle/>
          <a:p>
            <a:fld id="{B212C38A-D241-7041-9EFC-6446870ABFAA}" type="slidenum">
              <a:rPr lang="en-US" smtClean="0"/>
              <a:t>29</a:t>
            </a:fld>
            <a:endParaRPr lang="en-US"/>
          </a:p>
        </p:txBody>
      </p:sp>
      <p:sp>
        <p:nvSpPr>
          <p:cNvPr id="4" name="Content Placeholder 3">
            <a:extLst>
              <a:ext uri="{FF2B5EF4-FFF2-40B4-BE49-F238E27FC236}">
                <a16:creationId xmlns:a16="http://schemas.microsoft.com/office/drawing/2014/main" id="{A9F0BCBF-A4E6-4D40-BC59-22CA239B22BB}"/>
              </a:ext>
            </a:extLst>
          </p:cNvPr>
          <p:cNvSpPr>
            <a:spLocks noGrp="1"/>
          </p:cNvSpPr>
          <p:nvPr>
            <p:ph idx="1"/>
          </p:nvPr>
        </p:nvSpPr>
        <p:spPr/>
        <p:txBody>
          <a:bodyPr>
            <a:normAutofit fontScale="92500" lnSpcReduction="20000"/>
          </a:bodyPr>
          <a:lstStyle/>
          <a:p>
            <a:pPr>
              <a:lnSpc>
                <a:spcPct val="110000"/>
              </a:lnSpc>
            </a:pPr>
            <a:r>
              <a:rPr lang="en-US" sz="2800" dirty="0"/>
              <a:t>The following are examples of </a:t>
            </a:r>
            <a:r>
              <a:rPr lang="en-US" sz="2800" b="1" dirty="0">
                <a:solidFill>
                  <a:srgbClr val="FF0000"/>
                </a:solidFill>
              </a:rPr>
              <a:t>safeguards created by the profession</a:t>
            </a:r>
            <a:r>
              <a:rPr lang="en-US" sz="2800" dirty="0"/>
              <a:t>, legislation or regulation</a:t>
            </a:r>
          </a:p>
          <a:p>
            <a:pPr lvl="1">
              <a:lnSpc>
                <a:spcPct val="100000"/>
              </a:lnSpc>
              <a:spcBef>
                <a:spcPts val="1000"/>
              </a:spcBef>
              <a:buClr>
                <a:srgbClr val="354154"/>
              </a:buClr>
              <a:buSzPct val="75000"/>
              <a:buFont typeface="Courier New" panose="02070309020205020404" pitchFamily="49" charset="0"/>
              <a:buChar char="o"/>
            </a:pPr>
            <a:r>
              <a:rPr lang="en-US" sz="2400" dirty="0"/>
              <a:t>Education &amp; training requirements on independence &amp; ethics rules</a:t>
            </a:r>
          </a:p>
          <a:p>
            <a:pPr lvl="1">
              <a:lnSpc>
                <a:spcPct val="100000"/>
              </a:lnSpc>
              <a:spcBef>
                <a:spcPts val="1000"/>
              </a:spcBef>
              <a:buClr>
                <a:srgbClr val="354154"/>
              </a:buClr>
              <a:buSzPct val="75000"/>
              <a:buFont typeface="Courier New" panose="02070309020205020404" pitchFamily="49" charset="0"/>
              <a:buChar char="o"/>
            </a:pPr>
            <a:r>
              <a:rPr lang="en-US" sz="2400" dirty="0"/>
              <a:t>Continuing education requirements on independence &amp; ethics</a:t>
            </a:r>
          </a:p>
          <a:p>
            <a:pPr lvl="1">
              <a:lnSpc>
                <a:spcPct val="100000"/>
              </a:lnSpc>
              <a:spcBef>
                <a:spcPts val="1000"/>
              </a:spcBef>
              <a:buClr>
                <a:srgbClr val="354154"/>
              </a:buClr>
              <a:buSzPct val="75000"/>
              <a:buFont typeface="Courier New" panose="02070309020205020404" pitchFamily="49" charset="0"/>
              <a:buChar char="o"/>
            </a:pPr>
            <a:r>
              <a:rPr lang="en-US" sz="2400" dirty="0"/>
              <a:t>Professional standards &amp; the threat of discipline</a:t>
            </a:r>
          </a:p>
          <a:p>
            <a:pPr lvl="1">
              <a:lnSpc>
                <a:spcPct val="100000"/>
              </a:lnSpc>
              <a:spcBef>
                <a:spcPts val="1000"/>
              </a:spcBef>
              <a:buClr>
                <a:srgbClr val="354154"/>
              </a:buClr>
              <a:buSzPct val="75000"/>
              <a:buFont typeface="Courier New" panose="02070309020205020404" pitchFamily="49" charset="0"/>
              <a:buChar char="o"/>
            </a:pPr>
            <a:r>
              <a:rPr lang="en-US" sz="2400" dirty="0"/>
              <a:t>External review of a firm’s quality control system</a:t>
            </a:r>
          </a:p>
          <a:p>
            <a:pPr lvl="1">
              <a:lnSpc>
                <a:spcPct val="100000"/>
              </a:lnSpc>
              <a:spcBef>
                <a:spcPts val="1000"/>
              </a:spcBef>
              <a:buClr>
                <a:srgbClr val="354154"/>
              </a:buClr>
              <a:buSzPct val="75000"/>
              <a:buFont typeface="Courier New" panose="02070309020205020404" pitchFamily="49" charset="0"/>
              <a:buChar char="o"/>
            </a:pPr>
            <a:r>
              <a:rPr lang="en-US" sz="2400" dirty="0"/>
              <a:t>Legislation establishing prohibitions &amp; requirements for a firm or a firm’s professional employees</a:t>
            </a:r>
          </a:p>
          <a:p>
            <a:pPr lvl="1">
              <a:lnSpc>
                <a:spcPct val="100000"/>
              </a:lnSpc>
              <a:spcBef>
                <a:spcPts val="1000"/>
              </a:spcBef>
              <a:buClr>
                <a:srgbClr val="354154"/>
              </a:buClr>
              <a:buSzPct val="75000"/>
              <a:buFont typeface="Courier New" panose="02070309020205020404" pitchFamily="49" charset="0"/>
              <a:buChar char="o"/>
            </a:pPr>
            <a:r>
              <a:rPr lang="en-US" sz="2400" dirty="0"/>
              <a:t>Competency &amp; experience requirements for professional licensure</a:t>
            </a:r>
          </a:p>
          <a:p>
            <a:pPr lvl="1">
              <a:lnSpc>
                <a:spcPct val="100000"/>
              </a:lnSpc>
              <a:spcBef>
                <a:spcPts val="1000"/>
              </a:spcBef>
              <a:buClr>
                <a:srgbClr val="354154"/>
              </a:buClr>
              <a:buSzPct val="75000"/>
              <a:buFont typeface="Courier New" panose="02070309020205020404" pitchFamily="49" charset="0"/>
              <a:buChar char="o"/>
            </a:pPr>
            <a:r>
              <a:rPr lang="en-US" sz="2400" dirty="0"/>
              <a:t>Professional resources, such as hotlines, for consultation on ethical issues</a:t>
            </a:r>
          </a:p>
          <a:p>
            <a:endParaRPr lang="en-US" dirty="0"/>
          </a:p>
        </p:txBody>
      </p:sp>
    </p:spTree>
    <p:extLst>
      <p:ext uri="{BB962C8B-B14F-4D97-AF65-F5344CB8AC3E}">
        <p14:creationId xmlns:p14="http://schemas.microsoft.com/office/powerpoint/2010/main" val="296419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EECC56-F7FA-47C5-AC56-ACFEC750072D}"/>
              </a:ext>
            </a:extLst>
          </p:cNvPr>
          <p:cNvSpPr>
            <a:spLocks noGrp="1"/>
          </p:cNvSpPr>
          <p:nvPr>
            <p:ph type="title"/>
          </p:nvPr>
        </p:nvSpPr>
        <p:spPr/>
        <p:txBody>
          <a:bodyPr/>
          <a:lstStyle/>
          <a:p>
            <a:r>
              <a:rPr lang="en-US" dirty="0"/>
              <a:t>Notes</a:t>
            </a:r>
          </a:p>
        </p:txBody>
      </p:sp>
      <p:sp>
        <p:nvSpPr>
          <p:cNvPr id="3" name="Slide Number Placeholder 2">
            <a:extLst>
              <a:ext uri="{FF2B5EF4-FFF2-40B4-BE49-F238E27FC236}">
                <a16:creationId xmlns:a16="http://schemas.microsoft.com/office/drawing/2014/main" id="{6D3EA702-11F3-4262-9288-EBBC9DD87ECF}"/>
              </a:ext>
            </a:extLst>
          </p:cNvPr>
          <p:cNvSpPr>
            <a:spLocks noGrp="1"/>
          </p:cNvSpPr>
          <p:nvPr>
            <p:ph type="sldNum" sz="quarter" idx="12"/>
          </p:nvPr>
        </p:nvSpPr>
        <p:spPr/>
        <p:txBody>
          <a:bodyPr/>
          <a:lstStyle/>
          <a:p>
            <a:fld id="{B212C38A-D241-7041-9EFC-6446870ABFAA}" type="slidenum">
              <a:rPr lang="en-US" smtClean="0"/>
              <a:t>3</a:t>
            </a:fld>
            <a:endParaRPr lang="en-US"/>
          </a:p>
        </p:txBody>
      </p:sp>
      <p:sp>
        <p:nvSpPr>
          <p:cNvPr id="7" name="Content Placeholder 2">
            <a:extLst>
              <a:ext uri="{FF2B5EF4-FFF2-40B4-BE49-F238E27FC236}">
                <a16:creationId xmlns:a16="http://schemas.microsoft.com/office/drawing/2014/main" id="{90A9A35B-D298-44A0-8C41-BD4E83CBC1B6}"/>
              </a:ext>
            </a:extLst>
          </p:cNvPr>
          <p:cNvSpPr>
            <a:spLocks noGrp="1"/>
          </p:cNvSpPr>
          <p:nvPr>
            <p:ph idx="1"/>
          </p:nvPr>
        </p:nvSpPr>
        <p:spPr/>
        <p:txBody>
          <a:bodyPr>
            <a:noAutofit/>
          </a:bodyPr>
          <a:lstStyle/>
          <a:p>
            <a:r>
              <a:rPr lang="en-US" sz="1600" dirty="0"/>
              <a:t>Who are we accountable to at work &amp; home?</a:t>
            </a:r>
          </a:p>
          <a:p>
            <a:r>
              <a:rPr lang="en-US" sz="1600" dirty="0"/>
              <a:t>Some behaviors may be ethically neutral but do not build trust or a sense of community</a:t>
            </a:r>
          </a:p>
          <a:p>
            <a:r>
              <a:rPr lang="en-US" sz="1600" dirty="0"/>
              <a:t>Every corporate culture has its good &amp; bad sides (Arthur Andersen)</a:t>
            </a:r>
          </a:p>
          <a:p>
            <a:r>
              <a:rPr lang="en-US" sz="1600" dirty="0"/>
              <a:t>When our weaknesses are exposed, we can either confront them or continue down a path not worth venturing</a:t>
            </a:r>
          </a:p>
          <a:p>
            <a:r>
              <a:rPr lang="en-US" sz="1600" dirty="0"/>
              <a:t>Document/ask why/seek counsel or Counsel </a:t>
            </a:r>
          </a:p>
          <a:p>
            <a:r>
              <a:rPr lang="en-US" sz="1600" dirty="0"/>
              <a:t>Anyone can lead when things are going well</a:t>
            </a:r>
          </a:p>
          <a:p>
            <a:r>
              <a:rPr lang="en-US" sz="1600" dirty="0"/>
              <a:t>Will our moment of pause/thought cause others to do so as well? In other words, someone may call &amp; ask you to do something that makes you feel uneasy. If you pause &amp; say “Let me think about that,” it may be enough for that person to do the same.</a:t>
            </a:r>
          </a:p>
          <a:p>
            <a:r>
              <a:rPr lang="en-US" sz="1600" dirty="0"/>
              <a:t>Others in room may have similar standards. Parallels for all in audience.  </a:t>
            </a:r>
          </a:p>
          <a:p>
            <a:r>
              <a:rPr lang="en-US" sz="1600" dirty="0"/>
              <a:t>Who are our influencers? At work, home, family, spiritual lives, etc.</a:t>
            </a:r>
          </a:p>
          <a:p>
            <a:r>
              <a:rPr lang="en-US" sz="1600" dirty="0"/>
              <a:t>HBR article on teamwork: internal self-awareness, external self-awareness, personal accountability</a:t>
            </a:r>
          </a:p>
          <a:p>
            <a:r>
              <a:rPr lang="en-US" sz="1600" dirty="0"/>
              <a:t>Know your tendencies &amp; strengths &amp; weaknesses</a:t>
            </a:r>
          </a:p>
        </p:txBody>
      </p:sp>
      <p:pic>
        <p:nvPicPr>
          <p:cNvPr id="10" name="Picture 9" descr="Icon&#10;&#10;Description automatically generated">
            <a:extLst>
              <a:ext uri="{FF2B5EF4-FFF2-40B4-BE49-F238E27FC236}">
                <a16:creationId xmlns:a16="http://schemas.microsoft.com/office/drawing/2014/main" id="{A362F91A-77F4-4B8A-BABD-628F7229366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701285" y="2345938"/>
            <a:ext cx="892013" cy="1199603"/>
          </a:xfrm>
          <a:prstGeom prst="rect">
            <a:avLst/>
          </a:prstGeom>
        </p:spPr>
      </p:pic>
    </p:spTree>
    <p:extLst>
      <p:ext uri="{BB962C8B-B14F-4D97-AF65-F5344CB8AC3E}">
        <p14:creationId xmlns:p14="http://schemas.microsoft.com/office/powerpoint/2010/main" val="1813787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8937-F31F-40D7-8CE6-DA4EEF54FE25}"/>
              </a:ext>
            </a:extLst>
          </p:cNvPr>
          <p:cNvSpPr>
            <a:spLocks noGrp="1"/>
          </p:cNvSpPr>
          <p:nvPr>
            <p:ph type="title"/>
          </p:nvPr>
        </p:nvSpPr>
        <p:spPr/>
        <p:txBody>
          <a:bodyPr/>
          <a:lstStyle/>
          <a:p>
            <a:r>
              <a:rPr lang="en-US" dirty="0"/>
              <a:t>Safeguards</a:t>
            </a:r>
          </a:p>
        </p:txBody>
      </p:sp>
      <p:sp>
        <p:nvSpPr>
          <p:cNvPr id="3" name="Slide Number Placeholder 2">
            <a:extLst>
              <a:ext uri="{FF2B5EF4-FFF2-40B4-BE49-F238E27FC236}">
                <a16:creationId xmlns:a16="http://schemas.microsoft.com/office/drawing/2014/main" id="{4E16F9B3-87F7-4834-8600-9C698B654121}"/>
              </a:ext>
            </a:extLst>
          </p:cNvPr>
          <p:cNvSpPr>
            <a:spLocks noGrp="1"/>
          </p:cNvSpPr>
          <p:nvPr>
            <p:ph type="sldNum" sz="quarter" idx="12"/>
          </p:nvPr>
        </p:nvSpPr>
        <p:spPr/>
        <p:txBody>
          <a:bodyPr/>
          <a:lstStyle/>
          <a:p>
            <a:fld id="{B212C38A-D241-7041-9EFC-6446870ABFAA}" type="slidenum">
              <a:rPr lang="en-US" smtClean="0"/>
              <a:t>30</a:t>
            </a:fld>
            <a:endParaRPr lang="en-US"/>
          </a:p>
        </p:txBody>
      </p:sp>
      <p:sp>
        <p:nvSpPr>
          <p:cNvPr id="4" name="Content Placeholder 3">
            <a:extLst>
              <a:ext uri="{FF2B5EF4-FFF2-40B4-BE49-F238E27FC236}">
                <a16:creationId xmlns:a16="http://schemas.microsoft.com/office/drawing/2014/main" id="{20480FB9-3CB0-4B49-9A83-5B01B4BF9425}"/>
              </a:ext>
            </a:extLst>
          </p:cNvPr>
          <p:cNvSpPr>
            <a:spLocks noGrp="1"/>
          </p:cNvSpPr>
          <p:nvPr>
            <p:ph idx="1"/>
          </p:nvPr>
        </p:nvSpPr>
        <p:spPr/>
        <p:txBody>
          <a:bodyPr>
            <a:normAutofit fontScale="62500" lnSpcReduction="20000"/>
          </a:bodyPr>
          <a:lstStyle/>
          <a:p>
            <a:pPr>
              <a:lnSpc>
                <a:spcPct val="110000"/>
              </a:lnSpc>
            </a:pPr>
            <a:r>
              <a:rPr lang="en-US" sz="3100" dirty="0"/>
              <a:t>Examples of </a:t>
            </a:r>
            <a:r>
              <a:rPr lang="en-US" sz="3100" b="1" dirty="0">
                <a:solidFill>
                  <a:srgbClr val="FF0000"/>
                </a:solidFill>
              </a:rPr>
              <a:t>safeguards implemented by the client </a:t>
            </a:r>
            <a:r>
              <a:rPr lang="en-US" sz="3100" dirty="0"/>
              <a:t>that would operate in combination with other safeguards are as follows</a:t>
            </a:r>
          </a:p>
          <a:p>
            <a:pPr lvl="1">
              <a:lnSpc>
                <a:spcPct val="110000"/>
              </a:lnSpc>
              <a:spcBef>
                <a:spcPts val="1000"/>
              </a:spcBef>
              <a:buClr>
                <a:srgbClr val="354154"/>
              </a:buClr>
              <a:buSzPct val="75000"/>
              <a:buFont typeface="Courier New" panose="02070309020205020404" pitchFamily="49" charset="0"/>
              <a:buChar char="o"/>
            </a:pPr>
            <a:r>
              <a:rPr lang="en-US" sz="2600" dirty="0"/>
              <a:t>The client has </a:t>
            </a:r>
            <a:r>
              <a:rPr lang="en-US" sz="2600" b="1" dirty="0">
                <a:solidFill>
                  <a:srgbClr val="FF0000"/>
                </a:solidFill>
              </a:rPr>
              <a:t>personnel with suitable skill</a:t>
            </a:r>
            <a:r>
              <a:rPr lang="en-US" sz="2600" dirty="0"/>
              <a:t>, knowledge or experience who make managerial decisions about the delivery of professional services &amp; makes use of third-party resources for consultation as needed</a:t>
            </a:r>
          </a:p>
          <a:p>
            <a:pPr lvl="1">
              <a:lnSpc>
                <a:spcPct val="110000"/>
              </a:lnSpc>
              <a:spcBef>
                <a:spcPts val="1000"/>
              </a:spcBef>
              <a:buClr>
                <a:srgbClr val="354154"/>
              </a:buClr>
              <a:buSzPct val="75000"/>
              <a:buFont typeface="Courier New" panose="02070309020205020404" pitchFamily="49" charset="0"/>
              <a:buChar char="o"/>
            </a:pPr>
            <a:r>
              <a:rPr lang="en-US" sz="2600" dirty="0"/>
              <a:t>The </a:t>
            </a:r>
            <a:r>
              <a:rPr lang="en-US" sz="2600" b="1" dirty="0">
                <a:solidFill>
                  <a:srgbClr val="FF0000"/>
                </a:solidFill>
              </a:rPr>
              <a:t>tone at the top </a:t>
            </a:r>
            <a:r>
              <a:rPr lang="en-US" sz="2600" dirty="0"/>
              <a:t>emphasizes the client’s commitment to fair financial reporting &amp; compliance with the applicable laws, rules, regulations &amp; corporate governance policies</a:t>
            </a:r>
          </a:p>
          <a:p>
            <a:pPr lvl="1">
              <a:lnSpc>
                <a:spcPct val="110000"/>
              </a:lnSpc>
              <a:spcBef>
                <a:spcPts val="1000"/>
              </a:spcBef>
              <a:buClr>
                <a:srgbClr val="354154"/>
              </a:buClr>
              <a:buSzPct val="75000"/>
              <a:buFont typeface="Courier New" panose="02070309020205020404" pitchFamily="49" charset="0"/>
              <a:buChar char="o"/>
            </a:pPr>
            <a:r>
              <a:rPr lang="en-US" sz="2600" dirty="0"/>
              <a:t>Policies &amp; procedures are in place to achieve fair financial reporting &amp; compliance with the applicable laws, rules, regulations &amp; corporate governance policies</a:t>
            </a:r>
          </a:p>
          <a:p>
            <a:pPr lvl="1">
              <a:lnSpc>
                <a:spcPct val="110000"/>
              </a:lnSpc>
              <a:spcBef>
                <a:spcPts val="1000"/>
              </a:spcBef>
              <a:buClr>
                <a:srgbClr val="354154"/>
              </a:buClr>
              <a:buSzPct val="75000"/>
              <a:buFont typeface="Courier New" panose="02070309020205020404" pitchFamily="49" charset="0"/>
              <a:buChar char="o"/>
            </a:pPr>
            <a:r>
              <a:rPr lang="en-US" sz="2600" dirty="0"/>
              <a:t>Policies &amp; procedures are in place to address ethical conduct</a:t>
            </a:r>
          </a:p>
          <a:p>
            <a:pPr lvl="1">
              <a:lnSpc>
                <a:spcPct val="110000"/>
              </a:lnSpc>
              <a:spcBef>
                <a:spcPts val="1000"/>
              </a:spcBef>
              <a:buClr>
                <a:srgbClr val="354154"/>
              </a:buClr>
              <a:buSzPct val="75000"/>
              <a:buFont typeface="Courier New" panose="02070309020205020404" pitchFamily="49" charset="0"/>
              <a:buChar char="o"/>
            </a:pPr>
            <a:r>
              <a:rPr lang="en-US" sz="2600" dirty="0"/>
              <a:t>A </a:t>
            </a:r>
            <a:r>
              <a:rPr lang="en-US" sz="2600" b="1" dirty="0">
                <a:solidFill>
                  <a:srgbClr val="FF0000"/>
                </a:solidFill>
              </a:rPr>
              <a:t>governance structure</a:t>
            </a:r>
            <a:r>
              <a:rPr lang="en-US" sz="2600" dirty="0"/>
              <a:t>, such as an active audit committee, is in place to help ensure appropriate decision making, oversight &amp; communications regarding a firm’s services</a:t>
            </a:r>
          </a:p>
          <a:p>
            <a:pPr lvl="1">
              <a:lnSpc>
                <a:spcPct val="110000"/>
              </a:lnSpc>
              <a:spcBef>
                <a:spcPts val="1000"/>
              </a:spcBef>
              <a:buClr>
                <a:srgbClr val="354154"/>
              </a:buClr>
              <a:buSzPct val="75000"/>
              <a:buFont typeface="Courier New" panose="02070309020205020404" pitchFamily="49" charset="0"/>
              <a:buChar char="o"/>
            </a:pPr>
            <a:r>
              <a:rPr lang="en-US" sz="2600" dirty="0"/>
              <a:t>Policies are in place that bar the entity from hiring a firm to provide services that do not serve the public interest or that would cause the firm’s independence or objectivity to be considered impaired</a:t>
            </a:r>
          </a:p>
          <a:p>
            <a:endParaRPr lang="en-US" dirty="0"/>
          </a:p>
        </p:txBody>
      </p:sp>
    </p:spTree>
    <p:extLst>
      <p:ext uri="{BB962C8B-B14F-4D97-AF65-F5344CB8AC3E}">
        <p14:creationId xmlns:p14="http://schemas.microsoft.com/office/powerpoint/2010/main" val="2784661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85D5-DE9C-4B34-8360-AA5344E57F7C}"/>
              </a:ext>
            </a:extLst>
          </p:cNvPr>
          <p:cNvSpPr>
            <a:spLocks noGrp="1"/>
          </p:cNvSpPr>
          <p:nvPr>
            <p:ph type="title"/>
          </p:nvPr>
        </p:nvSpPr>
        <p:spPr/>
        <p:txBody>
          <a:bodyPr/>
          <a:lstStyle/>
          <a:p>
            <a:r>
              <a:rPr lang="en-US" dirty="0"/>
              <a:t>Safeguards</a:t>
            </a:r>
          </a:p>
        </p:txBody>
      </p:sp>
      <p:sp>
        <p:nvSpPr>
          <p:cNvPr id="3" name="Slide Number Placeholder 2">
            <a:extLst>
              <a:ext uri="{FF2B5EF4-FFF2-40B4-BE49-F238E27FC236}">
                <a16:creationId xmlns:a16="http://schemas.microsoft.com/office/drawing/2014/main" id="{02EDCF14-4961-459D-AEA1-4F5E4223D883}"/>
              </a:ext>
            </a:extLst>
          </p:cNvPr>
          <p:cNvSpPr>
            <a:spLocks noGrp="1"/>
          </p:cNvSpPr>
          <p:nvPr>
            <p:ph type="sldNum" sz="quarter" idx="12"/>
          </p:nvPr>
        </p:nvSpPr>
        <p:spPr/>
        <p:txBody>
          <a:bodyPr/>
          <a:lstStyle/>
          <a:p>
            <a:fld id="{B212C38A-D241-7041-9EFC-6446870ABFAA}" type="slidenum">
              <a:rPr lang="en-US" smtClean="0"/>
              <a:t>31</a:t>
            </a:fld>
            <a:endParaRPr lang="en-US"/>
          </a:p>
        </p:txBody>
      </p:sp>
      <p:sp>
        <p:nvSpPr>
          <p:cNvPr id="4" name="Content Placeholder 3">
            <a:extLst>
              <a:ext uri="{FF2B5EF4-FFF2-40B4-BE49-F238E27FC236}">
                <a16:creationId xmlns:a16="http://schemas.microsoft.com/office/drawing/2014/main" id="{02012B96-D37B-47C1-9A60-E4E6796A599C}"/>
              </a:ext>
            </a:extLst>
          </p:cNvPr>
          <p:cNvSpPr>
            <a:spLocks noGrp="1"/>
          </p:cNvSpPr>
          <p:nvPr>
            <p:ph idx="1"/>
          </p:nvPr>
        </p:nvSpPr>
        <p:spPr/>
        <p:txBody>
          <a:bodyPr>
            <a:normAutofit fontScale="85000" lnSpcReduction="20000"/>
          </a:bodyPr>
          <a:lstStyle/>
          <a:p>
            <a:r>
              <a:rPr lang="en-US" dirty="0"/>
              <a:t>The following are examples of </a:t>
            </a:r>
            <a:r>
              <a:rPr lang="en-US" b="1" dirty="0">
                <a:solidFill>
                  <a:srgbClr val="FF0000"/>
                </a:solidFill>
              </a:rPr>
              <a:t>safeguards implemented by the firm</a:t>
            </a:r>
          </a:p>
          <a:p>
            <a:pPr lvl="1">
              <a:spcBef>
                <a:spcPts val="1000"/>
              </a:spcBef>
              <a:buClr>
                <a:srgbClr val="354154"/>
              </a:buClr>
              <a:buSzPct val="75000"/>
              <a:buFont typeface="Courier New" panose="02070309020205020404" pitchFamily="49" charset="0"/>
              <a:buChar char="o"/>
            </a:pPr>
            <a:r>
              <a:rPr lang="en-US" dirty="0"/>
              <a:t>Firm leadership</a:t>
            </a:r>
          </a:p>
          <a:p>
            <a:pPr lvl="1">
              <a:spcBef>
                <a:spcPts val="1000"/>
              </a:spcBef>
              <a:buClr>
                <a:srgbClr val="354154"/>
              </a:buClr>
              <a:buSzPct val="75000"/>
              <a:buFont typeface="Courier New" panose="02070309020205020404" pitchFamily="49" charset="0"/>
              <a:buChar char="o"/>
            </a:pPr>
            <a:r>
              <a:rPr lang="en-US" dirty="0"/>
              <a:t>Policies &amp; procedures that are designed to implement &amp; monitor engagement quality control </a:t>
            </a:r>
          </a:p>
          <a:p>
            <a:pPr lvl="1">
              <a:spcBef>
                <a:spcPts val="1000"/>
              </a:spcBef>
              <a:buClr>
                <a:srgbClr val="354154"/>
              </a:buClr>
              <a:buSzPct val="75000"/>
              <a:buFont typeface="Courier New" panose="02070309020205020404" pitchFamily="49" charset="0"/>
              <a:buChar char="o"/>
            </a:pPr>
            <a:r>
              <a:rPr lang="en-US" b="1" dirty="0">
                <a:solidFill>
                  <a:srgbClr val="FF0000"/>
                </a:solidFill>
              </a:rPr>
              <a:t>Policies &amp; procedures</a:t>
            </a:r>
            <a:r>
              <a:rPr lang="en-US" dirty="0"/>
              <a:t> that are designed to identify interests or relationships between the firm or its partners &amp; professional staff &amp; the firm’s clients</a:t>
            </a:r>
          </a:p>
          <a:p>
            <a:pPr lvl="1">
              <a:spcBef>
                <a:spcPts val="1000"/>
              </a:spcBef>
              <a:buClr>
                <a:srgbClr val="354154"/>
              </a:buClr>
              <a:buSzPct val="75000"/>
              <a:buFont typeface="Courier New" panose="02070309020205020404" pitchFamily="49" charset="0"/>
              <a:buChar char="o"/>
            </a:pPr>
            <a:r>
              <a:rPr lang="en-US" dirty="0"/>
              <a:t>The use of different partners, partner equivalents &amp; engagement teams from different offices or that report to different supervisors</a:t>
            </a:r>
          </a:p>
          <a:p>
            <a:pPr lvl="1">
              <a:spcBef>
                <a:spcPts val="1000"/>
              </a:spcBef>
              <a:buClr>
                <a:srgbClr val="354154"/>
              </a:buClr>
              <a:buSzPct val="75000"/>
              <a:buFont typeface="Courier New" panose="02070309020205020404" pitchFamily="49" charset="0"/>
              <a:buChar char="o"/>
            </a:pPr>
            <a:r>
              <a:rPr lang="en-US" b="1" dirty="0">
                <a:solidFill>
                  <a:srgbClr val="FF0000"/>
                </a:solidFill>
              </a:rPr>
              <a:t>A means for informing partners &amp; professional staff of attest clients &amp; related entities from which they must be independent</a:t>
            </a:r>
          </a:p>
          <a:p>
            <a:endParaRPr lang="en-US" dirty="0"/>
          </a:p>
        </p:txBody>
      </p:sp>
    </p:spTree>
    <p:extLst>
      <p:ext uri="{BB962C8B-B14F-4D97-AF65-F5344CB8AC3E}">
        <p14:creationId xmlns:p14="http://schemas.microsoft.com/office/powerpoint/2010/main" val="4035637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92F7-2648-48CA-8511-1B80D4599B0F}"/>
              </a:ext>
            </a:extLst>
          </p:cNvPr>
          <p:cNvSpPr>
            <a:spLocks noGrp="1"/>
          </p:cNvSpPr>
          <p:nvPr>
            <p:ph type="title"/>
          </p:nvPr>
        </p:nvSpPr>
        <p:spPr/>
        <p:txBody>
          <a:bodyPr/>
          <a:lstStyle/>
          <a:p>
            <a:r>
              <a:rPr lang="en-US" dirty="0"/>
              <a:t>Safeguards</a:t>
            </a:r>
          </a:p>
        </p:txBody>
      </p:sp>
      <p:sp>
        <p:nvSpPr>
          <p:cNvPr id="3" name="Slide Number Placeholder 2">
            <a:extLst>
              <a:ext uri="{FF2B5EF4-FFF2-40B4-BE49-F238E27FC236}">
                <a16:creationId xmlns:a16="http://schemas.microsoft.com/office/drawing/2014/main" id="{77510A0A-836E-43A9-9720-0CC6BBBB67D4}"/>
              </a:ext>
            </a:extLst>
          </p:cNvPr>
          <p:cNvSpPr>
            <a:spLocks noGrp="1"/>
          </p:cNvSpPr>
          <p:nvPr>
            <p:ph type="sldNum" sz="quarter" idx="12"/>
          </p:nvPr>
        </p:nvSpPr>
        <p:spPr/>
        <p:txBody>
          <a:bodyPr/>
          <a:lstStyle/>
          <a:p>
            <a:fld id="{B212C38A-D241-7041-9EFC-6446870ABFAA}" type="slidenum">
              <a:rPr lang="en-US" smtClean="0"/>
              <a:t>32</a:t>
            </a:fld>
            <a:endParaRPr lang="en-US"/>
          </a:p>
        </p:txBody>
      </p:sp>
      <p:sp>
        <p:nvSpPr>
          <p:cNvPr id="4" name="Content Placeholder 3">
            <a:extLst>
              <a:ext uri="{FF2B5EF4-FFF2-40B4-BE49-F238E27FC236}">
                <a16:creationId xmlns:a16="http://schemas.microsoft.com/office/drawing/2014/main" id="{A371E383-288A-4E65-B28E-24468BA659DE}"/>
              </a:ext>
            </a:extLst>
          </p:cNvPr>
          <p:cNvSpPr>
            <a:spLocks noGrp="1"/>
          </p:cNvSpPr>
          <p:nvPr>
            <p:ph idx="1"/>
          </p:nvPr>
        </p:nvSpPr>
        <p:spPr/>
        <p:txBody>
          <a:bodyPr>
            <a:normAutofit fontScale="77500" lnSpcReduction="20000"/>
          </a:bodyPr>
          <a:lstStyle/>
          <a:p>
            <a:pPr>
              <a:lnSpc>
                <a:spcPct val="100000"/>
              </a:lnSpc>
            </a:pPr>
            <a:r>
              <a:rPr lang="en-US" sz="2800" dirty="0"/>
              <a:t>The following are examples of safeguards implemented by the firm</a:t>
            </a:r>
          </a:p>
          <a:p>
            <a:pPr lvl="1">
              <a:lnSpc>
                <a:spcPct val="100000"/>
              </a:lnSpc>
              <a:spcBef>
                <a:spcPts val="1000"/>
              </a:spcBef>
              <a:buClr>
                <a:srgbClr val="354154"/>
              </a:buClr>
              <a:buSzPct val="75000"/>
              <a:buFont typeface="Courier New" panose="02070309020205020404" pitchFamily="49" charset="0"/>
              <a:buChar char="o"/>
            </a:pPr>
            <a:r>
              <a:rPr lang="en-US" sz="2400" b="1" dirty="0">
                <a:solidFill>
                  <a:srgbClr val="FF0000"/>
                </a:solidFill>
              </a:rPr>
              <a:t>Disclosures to the audit committee</a:t>
            </a:r>
            <a:r>
              <a:rPr lang="en-US" sz="2400" dirty="0"/>
              <a:t> regarding the nature of the services that are or will be provided &amp; the extent of the fees charged or to be charged</a:t>
            </a:r>
          </a:p>
          <a:p>
            <a:pPr lvl="1">
              <a:lnSpc>
                <a:spcPct val="100000"/>
              </a:lnSpc>
              <a:spcBef>
                <a:spcPts val="1000"/>
              </a:spcBef>
              <a:buClr>
                <a:srgbClr val="354154"/>
              </a:buClr>
              <a:buSzPct val="75000"/>
              <a:buFont typeface="Courier New" panose="02070309020205020404" pitchFamily="49" charset="0"/>
              <a:buChar char="o"/>
            </a:pPr>
            <a:r>
              <a:rPr lang="en-US" sz="2400" dirty="0"/>
              <a:t>The involvement of </a:t>
            </a:r>
            <a:r>
              <a:rPr lang="en-US" sz="2400" b="1" dirty="0">
                <a:solidFill>
                  <a:srgbClr val="FF0000"/>
                </a:solidFill>
              </a:rPr>
              <a:t>another professional accountant who reviews the work </a:t>
            </a:r>
            <a:r>
              <a:rPr lang="en-US" sz="2400" dirty="0"/>
              <a:t>that is done for a client or otherwise advises the engagement team </a:t>
            </a:r>
          </a:p>
          <a:p>
            <a:pPr lvl="1">
              <a:lnSpc>
                <a:spcPct val="100000"/>
              </a:lnSpc>
              <a:spcBef>
                <a:spcPts val="1000"/>
              </a:spcBef>
              <a:buClr>
                <a:srgbClr val="354154"/>
              </a:buClr>
              <a:buSzPct val="75000"/>
              <a:buFont typeface="Courier New" panose="02070309020205020404" pitchFamily="49" charset="0"/>
              <a:buChar char="o"/>
            </a:pPr>
            <a:r>
              <a:rPr lang="en-US" sz="2400" b="1" dirty="0">
                <a:solidFill>
                  <a:srgbClr val="FF0000"/>
                </a:solidFill>
              </a:rPr>
              <a:t>Rotation</a:t>
            </a:r>
            <a:r>
              <a:rPr lang="en-US" sz="2400" dirty="0"/>
              <a:t> of senior personnel who are part of the engagement team</a:t>
            </a:r>
          </a:p>
          <a:p>
            <a:pPr lvl="1">
              <a:lnSpc>
                <a:spcPct val="100000"/>
              </a:lnSpc>
              <a:spcBef>
                <a:spcPts val="1000"/>
              </a:spcBef>
              <a:buClr>
                <a:srgbClr val="354154"/>
              </a:buClr>
              <a:buSzPct val="75000"/>
              <a:buFont typeface="Courier New" panose="02070309020205020404" pitchFamily="49" charset="0"/>
              <a:buChar char="o"/>
            </a:pPr>
            <a:r>
              <a:rPr lang="en-US" sz="2400" dirty="0"/>
              <a:t>A consultation function that is staffed with experts in accounting, auditing, independence, ethics &amp; reporting matters who can help engagement teams</a:t>
            </a:r>
          </a:p>
          <a:p>
            <a:pPr lvl="2">
              <a:lnSpc>
                <a:spcPct val="100000"/>
              </a:lnSpc>
              <a:spcBef>
                <a:spcPts val="1000"/>
              </a:spcBef>
              <a:buClr>
                <a:srgbClr val="354154"/>
              </a:buClr>
              <a:buSzPct val="75000"/>
              <a:buFont typeface="Wingdings" panose="05000000000000000000" pitchFamily="2" charset="2"/>
              <a:buChar char="§"/>
            </a:pPr>
            <a:r>
              <a:rPr lang="en-US" sz="2200" dirty="0"/>
              <a:t>Assess issues when guidance is unclear or when the issues are highly technical or require a great deal of judgment</a:t>
            </a:r>
          </a:p>
          <a:p>
            <a:pPr lvl="2">
              <a:lnSpc>
                <a:spcPct val="100000"/>
              </a:lnSpc>
              <a:spcBef>
                <a:spcPts val="1000"/>
              </a:spcBef>
              <a:buClr>
                <a:srgbClr val="354154"/>
              </a:buClr>
              <a:buSzPct val="75000"/>
              <a:buFont typeface="Wingdings" panose="05000000000000000000" pitchFamily="2" charset="2"/>
              <a:buChar char="§"/>
            </a:pPr>
            <a:r>
              <a:rPr lang="en-US" sz="2200" dirty="0"/>
              <a:t>Resist undue pressure from a client when the engagement team disagrees with the client about</a:t>
            </a:r>
          </a:p>
          <a:p>
            <a:pPr lvl="1">
              <a:lnSpc>
                <a:spcPct val="100000"/>
              </a:lnSpc>
              <a:spcBef>
                <a:spcPts val="1000"/>
              </a:spcBef>
              <a:buClr>
                <a:srgbClr val="354154"/>
              </a:buClr>
              <a:buSzPct val="75000"/>
              <a:buFont typeface="Courier New" panose="02070309020205020404" pitchFamily="49" charset="0"/>
              <a:buChar char="o"/>
            </a:pPr>
            <a:r>
              <a:rPr lang="en-US" sz="2400" b="1" dirty="0">
                <a:solidFill>
                  <a:srgbClr val="FF0000"/>
                </a:solidFill>
              </a:rPr>
              <a:t>Client acceptance &amp; continuation policies</a:t>
            </a:r>
          </a:p>
          <a:p>
            <a:endParaRPr lang="en-US" dirty="0"/>
          </a:p>
        </p:txBody>
      </p:sp>
    </p:spTree>
    <p:extLst>
      <p:ext uri="{BB962C8B-B14F-4D97-AF65-F5344CB8AC3E}">
        <p14:creationId xmlns:p14="http://schemas.microsoft.com/office/powerpoint/2010/main" val="1497030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673E19-CF6B-4764-B727-16D63CD9097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92267D81-CECC-4DA6-9F91-8315762C82E2}"/>
              </a:ext>
            </a:extLst>
          </p:cNvPr>
          <p:cNvSpPr>
            <a:spLocks noGrp="1"/>
          </p:cNvSpPr>
          <p:nvPr>
            <p:ph type="sldNum" sz="quarter" idx="12"/>
          </p:nvPr>
        </p:nvSpPr>
        <p:spPr/>
        <p:txBody>
          <a:bodyPr/>
          <a:lstStyle/>
          <a:p>
            <a:fld id="{B212C38A-D241-7041-9EFC-6446870ABFAA}" type="slidenum">
              <a:rPr lang="en-US" smtClean="0"/>
              <a:t>33</a:t>
            </a:fld>
            <a:endParaRPr lang="en-US"/>
          </a:p>
        </p:txBody>
      </p:sp>
      <p:sp>
        <p:nvSpPr>
          <p:cNvPr id="6" name="Content Placeholder 5">
            <a:extLst>
              <a:ext uri="{FF2B5EF4-FFF2-40B4-BE49-F238E27FC236}">
                <a16:creationId xmlns:a16="http://schemas.microsoft.com/office/drawing/2014/main" id="{77E03FB7-2846-4E87-8476-70CA1B11D0B2}"/>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Which of the following is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a safeguard created by the organization</a:t>
            </a: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sp>
        <p:nvSpPr>
          <p:cNvPr id="7" name="Content Placeholder 6">
            <a:extLst>
              <a:ext uri="{FF2B5EF4-FFF2-40B4-BE49-F238E27FC236}">
                <a16:creationId xmlns:a16="http://schemas.microsoft.com/office/drawing/2014/main" id="{627FCB7B-6542-4EA1-B257-683806915999}"/>
              </a:ext>
            </a:extLst>
          </p:cNvPr>
          <p:cNvSpPr>
            <a:spLocks noGrp="1"/>
          </p:cNvSpPr>
          <p:nvPr>
            <p:ph idx="13"/>
          </p:nvPr>
        </p:nvSpPr>
        <p:spPr/>
        <p:txBody>
          <a:bodyPr/>
          <a:lstStyle/>
          <a:p>
            <a:r>
              <a:rPr lang="en-US" dirty="0"/>
              <a:t>Question 3</a:t>
            </a:r>
          </a:p>
        </p:txBody>
      </p:sp>
      <p:sp>
        <p:nvSpPr>
          <p:cNvPr id="8" name="Content Placeholder 7">
            <a:extLst>
              <a:ext uri="{FF2B5EF4-FFF2-40B4-BE49-F238E27FC236}">
                <a16:creationId xmlns:a16="http://schemas.microsoft.com/office/drawing/2014/main" id="{7BBCCD9A-A563-4800-A82D-68CA4B186225}"/>
              </a:ext>
            </a:extLst>
          </p:cNvPr>
          <p:cNvSpPr>
            <a:spLocks noGrp="1"/>
          </p:cNvSpPr>
          <p:nvPr>
            <p:ph idx="14"/>
          </p:nvPr>
        </p:nvSpPr>
        <p:spPr/>
        <p:txBody>
          <a:bodyPr/>
          <a:lstStyle/>
          <a:p>
            <a:r>
              <a:rPr lang="en-US" sz="2000" dirty="0">
                <a:latin typeface="Arial" panose="020B0604020202020204" pitchFamily="34" charset="0"/>
                <a:cs typeface="Arial" panose="020B0604020202020204" pitchFamily="34" charset="0"/>
              </a:rPr>
              <a:t>A “Policies &amp; Procedures” manual to address ethical conduct</a:t>
            </a:r>
          </a:p>
        </p:txBody>
      </p:sp>
      <p:sp>
        <p:nvSpPr>
          <p:cNvPr id="9" name="Content Placeholder 8">
            <a:extLst>
              <a:ext uri="{FF2B5EF4-FFF2-40B4-BE49-F238E27FC236}">
                <a16:creationId xmlns:a16="http://schemas.microsoft.com/office/drawing/2014/main" id="{E28EA6F1-AC36-4222-BCD0-AAFB30595524}"/>
              </a:ext>
            </a:extLst>
          </p:cNvPr>
          <p:cNvSpPr>
            <a:spLocks noGrp="1"/>
          </p:cNvSpPr>
          <p:nvPr>
            <p:ph idx="15"/>
          </p:nvPr>
        </p:nvSpPr>
        <p:spPr/>
        <p:txBody>
          <a:bodyPr/>
          <a:lstStyle/>
          <a:p>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Management’s “Tone at the Top”</a:t>
            </a:r>
          </a:p>
        </p:txBody>
      </p:sp>
      <p:sp>
        <p:nvSpPr>
          <p:cNvPr id="10" name="Content Placeholder 9">
            <a:extLst>
              <a:ext uri="{FF2B5EF4-FFF2-40B4-BE49-F238E27FC236}">
                <a16:creationId xmlns:a16="http://schemas.microsoft.com/office/drawing/2014/main" id="{0EF9B32B-A2CF-4C8C-8FF1-E2581525C5F7}"/>
              </a:ext>
            </a:extLst>
          </p:cNvPr>
          <p:cNvSpPr>
            <a:spLocks noGrp="1"/>
          </p:cNvSpPr>
          <p:nvPr>
            <p:ph idx="16"/>
          </p:nvPr>
        </p:nvSpPr>
        <p:spPr/>
        <p:txBody>
          <a:bodyPr/>
          <a:lstStyle/>
          <a:p>
            <a:r>
              <a:rPr lang="en-US" dirty="0">
                <a:latin typeface="Arial" panose="020B0604020202020204" pitchFamily="34" charset="0"/>
                <a:cs typeface="Arial" panose="020B0604020202020204" pitchFamily="34" charset="0"/>
              </a:rPr>
              <a:t>Competency and experience requirements for professional licensure</a:t>
            </a:r>
          </a:p>
        </p:txBody>
      </p:sp>
      <p:sp>
        <p:nvSpPr>
          <p:cNvPr id="11" name="Content Placeholder 10">
            <a:extLst>
              <a:ext uri="{FF2B5EF4-FFF2-40B4-BE49-F238E27FC236}">
                <a16:creationId xmlns:a16="http://schemas.microsoft.com/office/drawing/2014/main" id="{F9CC4227-F8FA-44B4-BD68-6C9CA1C96CB4}"/>
              </a:ext>
            </a:extLst>
          </p:cNvPr>
          <p:cNvSpPr>
            <a:spLocks noGrp="1"/>
          </p:cNvSpPr>
          <p:nvPr>
            <p:ph idx="17"/>
          </p:nvPr>
        </p:nvSpPr>
        <p:spPr/>
        <p:txBody>
          <a:bodyPr/>
          <a:lstStyle/>
          <a:p>
            <a:r>
              <a:rPr lang="en-US" dirty="0">
                <a:latin typeface="Arial" panose="020B0604020202020204" pitchFamily="34" charset="0"/>
                <a:cs typeface="Arial" panose="020B0604020202020204" pitchFamily="34" charset="0"/>
              </a:rPr>
              <a:t>Personnel with suitable skill, knowledge and experience making management decisions</a:t>
            </a: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092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673E19-CF6B-4764-B727-16D63CD9097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92267D81-CECC-4DA6-9F91-8315762C82E2}"/>
              </a:ext>
            </a:extLst>
          </p:cNvPr>
          <p:cNvSpPr>
            <a:spLocks noGrp="1"/>
          </p:cNvSpPr>
          <p:nvPr>
            <p:ph type="sldNum" sz="quarter" idx="12"/>
          </p:nvPr>
        </p:nvSpPr>
        <p:spPr/>
        <p:txBody>
          <a:bodyPr/>
          <a:lstStyle/>
          <a:p>
            <a:fld id="{B212C38A-D241-7041-9EFC-6446870ABFAA}" type="slidenum">
              <a:rPr lang="en-US" smtClean="0"/>
              <a:t>34</a:t>
            </a:fld>
            <a:endParaRPr lang="en-US"/>
          </a:p>
        </p:txBody>
      </p:sp>
      <p:sp>
        <p:nvSpPr>
          <p:cNvPr id="6" name="Content Placeholder 5">
            <a:extLst>
              <a:ext uri="{FF2B5EF4-FFF2-40B4-BE49-F238E27FC236}">
                <a16:creationId xmlns:a16="http://schemas.microsoft.com/office/drawing/2014/main" id="{77E03FB7-2846-4E87-8476-70CA1B11D0B2}"/>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Which of the following is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a safeguard created by the organization</a:t>
            </a: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sp>
        <p:nvSpPr>
          <p:cNvPr id="7" name="Content Placeholder 6">
            <a:extLst>
              <a:ext uri="{FF2B5EF4-FFF2-40B4-BE49-F238E27FC236}">
                <a16:creationId xmlns:a16="http://schemas.microsoft.com/office/drawing/2014/main" id="{627FCB7B-6542-4EA1-B257-683806915999}"/>
              </a:ext>
            </a:extLst>
          </p:cNvPr>
          <p:cNvSpPr>
            <a:spLocks noGrp="1"/>
          </p:cNvSpPr>
          <p:nvPr>
            <p:ph idx="13"/>
          </p:nvPr>
        </p:nvSpPr>
        <p:spPr/>
        <p:txBody>
          <a:bodyPr/>
          <a:lstStyle/>
          <a:p>
            <a:r>
              <a:rPr lang="en-US" dirty="0"/>
              <a:t>Question 3 - Answers</a:t>
            </a:r>
          </a:p>
        </p:txBody>
      </p:sp>
      <p:sp>
        <p:nvSpPr>
          <p:cNvPr id="8" name="Content Placeholder 7">
            <a:extLst>
              <a:ext uri="{FF2B5EF4-FFF2-40B4-BE49-F238E27FC236}">
                <a16:creationId xmlns:a16="http://schemas.microsoft.com/office/drawing/2014/main" id="{7BBCCD9A-A563-4800-A82D-68CA4B186225}"/>
              </a:ext>
            </a:extLst>
          </p:cNvPr>
          <p:cNvSpPr>
            <a:spLocks noGrp="1"/>
          </p:cNvSpPr>
          <p:nvPr>
            <p:ph idx="14"/>
          </p:nvPr>
        </p:nvSpPr>
        <p:spPr/>
        <p:txBody>
          <a:bodyPr/>
          <a:lstStyle/>
          <a:p>
            <a:pPr marL="91440" marR="0" lvl="0" indent="-91440" algn="l" defTabSz="914400" rtl="0" eaLnBrk="1" fontAlgn="auto" latinLnBrk="0" hangingPunct="1">
              <a:lnSpc>
                <a:spcPct val="90000"/>
              </a:lnSpc>
              <a:spcBef>
                <a:spcPts val="1200"/>
              </a:spcBef>
              <a:spcAft>
                <a:spcPts val="200"/>
              </a:spcAft>
              <a:buClr>
                <a:srgbClr val="4472C4"/>
              </a:buClr>
              <a:buSzPct val="100000"/>
              <a:buFont typeface="Calibri" panose="020F0502020204030204" pitchFamily="34" charset="0"/>
              <a:buChar char=" "/>
              <a:tabLst/>
              <a:defRPr/>
            </a:pPr>
            <a:r>
              <a:rPr lang="en-US" sz="2000" dirty="0"/>
              <a:t>Incorrect – A company’s “Policies &amp; Procedures” manual is an organizational safeguard</a:t>
            </a:r>
          </a:p>
        </p:txBody>
      </p:sp>
      <p:sp>
        <p:nvSpPr>
          <p:cNvPr id="9" name="Content Placeholder 8">
            <a:extLst>
              <a:ext uri="{FF2B5EF4-FFF2-40B4-BE49-F238E27FC236}">
                <a16:creationId xmlns:a16="http://schemas.microsoft.com/office/drawing/2014/main" id="{E28EA6F1-AC36-4222-BCD0-AAFB30595524}"/>
              </a:ext>
            </a:extLst>
          </p:cNvPr>
          <p:cNvSpPr>
            <a:spLocks noGrp="1"/>
          </p:cNvSpPr>
          <p:nvPr>
            <p:ph idx="15"/>
          </p:nvPr>
        </p:nvSpPr>
        <p:spPr/>
        <p:txBody>
          <a:bodyPr/>
          <a:lstStyle/>
          <a:p>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Incorrect - Management’s “Tone at the Top” is an organizational safeguard</a:t>
            </a:r>
          </a:p>
        </p:txBody>
      </p:sp>
      <p:sp>
        <p:nvSpPr>
          <p:cNvPr id="10" name="Content Placeholder 9">
            <a:extLst>
              <a:ext uri="{FF2B5EF4-FFF2-40B4-BE49-F238E27FC236}">
                <a16:creationId xmlns:a16="http://schemas.microsoft.com/office/drawing/2014/main" id="{0EF9B32B-A2CF-4C8C-8FF1-E2581525C5F7}"/>
              </a:ext>
            </a:extLst>
          </p:cNvPr>
          <p:cNvSpPr>
            <a:spLocks noGrp="1"/>
          </p:cNvSpPr>
          <p:nvPr>
            <p:ph idx="16"/>
          </p:nvPr>
        </p:nvSpPr>
        <p:spPr/>
        <p:txBody>
          <a:bodyPr>
            <a:normAutofit fontScale="92500" lnSpcReduction="20000"/>
          </a:bodyPr>
          <a:lstStyle/>
          <a:p>
            <a:r>
              <a:rPr lang="en-US" dirty="0">
                <a:solidFill>
                  <a:srgbClr val="FF0000"/>
                </a:solidFill>
                <a:latin typeface="Arial" panose="020B0604020202020204" pitchFamily="34" charset="0"/>
                <a:cs typeface="Arial" panose="020B0604020202020204" pitchFamily="34" charset="0"/>
              </a:rPr>
              <a:t>Correct - Competency and experience requirements for licensure is a safeguard of the profession</a:t>
            </a:r>
          </a:p>
        </p:txBody>
      </p:sp>
      <p:sp>
        <p:nvSpPr>
          <p:cNvPr id="11" name="Content Placeholder 10">
            <a:extLst>
              <a:ext uri="{FF2B5EF4-FFF2-40B4-BE49-F238E27FC236}">
                <a16:creationId xmlns:a16="http://schemas.microsoft.com/office/drawing/2014/main" id="{F9CC4227-F8FA-44B4-BD68-6C9CA1C96CB4}"/>
              </a:ext>
            </a:extLst>
          </p:cNvPr>
          <p:cNvSpPr>
            <a:spLocks noGrp="1"/>
          </p:cNvSpPr>
          <p:nvPr>
            <p:ph idx="17"/>
          </p:nvPr>
        </p:nvSpPr>
        <p:spPr/>
        <p:txBody>
          <a:bodyPr/>
          <a:lstStyle/>
          <a:p>
            <a:r>
              <a:rPr lang="en-US" dirty="0">
                <a:latin typeface="Arial" panose="020B0604020202020204" pitchFamily="34" charset="0"/>
                <a:cs typeface="Arial" panose="020B0604020202020204" pitchFamily="34" charset="0"/>
              </a:rPr>
              <a:t>Incorrect - Personnel with suitable skill, etc., is an organizational safeguard</a:t>
            </a:r>
          </a:p>
        </p:txBody>
      </p:sp>
    </p:spTree>
    <p:extLst>
      <p:ext uri="{BB962C8B-B14F-4D97-AF65-F5344CB8AC3E}">
        <p14:creationId xmlns:p14="http://schemas.microsoft.com/office/powerpoint/2010/main" val="1567992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385F75B-92CB-40D6-AC2C-7EFA9EC4FB1F}"/>
              </a:ext>
            </a:extLst>
          </p:cNvPr>
          <p:cNvSpPr>
            <a:spLocks noGrp="1"/>
          </p:cNvSpPr>
          <p:nvPr>
            <p:ph type="title"/>
          </p:nvPr>
        </p:nvSpPr>
        <p:spPr/>
        <p:txBody>
          <a:bodyPr/>
          <a:lstStyle/>
          <a:p>
            <a:r>
              <a:rPr lang="en-US" dirty="0"/>
              <a:t>Ethical Conflicts</a:t>
            </a:r>
          </a:p>
        </p:txBody>
      </p:sp>
      <p:sp>
        <p:nvSpPr>
          <p:cNvPr id="3" name="Slide Number Placeholder 2">
            <a:extLst>
              <a:ext uri="{FF2B5EF4-FFF2-40B4-BE49-F238E27FC236}">
                <a16:creationId xmlns:a16="http://schemas.microsoft.com/office/drawing/2014/main" id="{DEEEC419-D1AA-4740-8C8F-024A5B2CE58F}"/>
              </a:ext>
            </a:extLst>
          </p:cNvPr>
          <p:cNvSpPr>
            <a:spLocks noGrp="1"/>
          </p:cNvSpPr>
          <p:nvPr>
            <p:ph type="sldNum" sz="quarter" idx="12"/>
          </p:nvPr>
        </p:nvSpPr>
        <p:spPr/>
        <p:txBody>
          <a:bodyPr/>
          <a:lstStyle/>
          <a:p>
            <a:fld id="{B212C38A-D241-7041-9EFC-6446870ABFAA}" type="slidenum">
              <a:rPr lang="en-US" smtClean="0"/>
              <a:t>35</a:t>
            </a:fld>
            <a:endParaRPr lang="en-US"/>
          </a:p>
        </p:txBody>
      </p:sp>
      <p:sp>
        <p:nvSpPr>
          <p:cNvPr id="13" name="Content Placeholder 12">
            <a:extLst>
              <a:ext uri="{FF2B5EF4-FFF2-40B4-BE49-F238E27FC236}">
                <a16:creationId xmlns:a16="http://schemas.microsoft.com/office/drawing/2014/main" id="{8371C306-14CE-49DE-B565-073E97A7F148}"/>
              </a:ext>
            </a:extLst>
          </p:cNvPr>
          <p:cNvSpPr>
            <a:spLocks noGrp="1"/>
          </p:cNvSpPr>
          <p:nvPr>
            <p:ph idx="1"/>
          </p:nvPr>
        </p:nvSpPr>
        <p:spPr/>
        <p:txBody>
          <a:bodyPr>
            <a:normAutofit fontScale="85000" lnSpcReduction="20000"/>
          </a:bodyPr>
          <a:lstStyle/>
          <a:p>
            <a:r>
              <a:rPr lang="en-US" dirty="0"/>
              <a:t>An ethical conflict arises when a member encounters one or both of the following</a:t>
            </a:r>
          </a:p>
          <a:p>
            <a:pPr lvl="1">
              <a:lnSpc>
                <a:spcPct val="100000"/>
              </a:lnSpc>
              <a:spcBef>
                <a:spcPts val="1000"/>
              </a:spcBef>
              <a:buClr>
                <a:srgbClr val="354154"/>
              </a:buClr>
              <a:buSzPct val="75000"/>
              <a:buFont typeface="Courier New" panose="02070309020205020404" pitchFamily="49" charset="0"/>
              <a:buChar char="o"/>
            </a:pPr>
            <a:r>
              <a:rPr lang="en-US" b="1" dirty="0">
                <a:solidFill>
                  <a:srgbClr val="FF0000"/>
                </a:solidFill>
              </a:rPr>
              <a:t>Obstacles</a:t>
            </a:r>
            <a:r>
              <a:rPr lang="en-US" dirty="0"/>
              <a:t> to following an appropriate course of action due to internal or external pressures</a:t>
            </a:r>
          </a:p>
          <a:p>
            <a:pPr lvl="1">
              <a:lnSpc>
                <a:spcPct val="100000"/>
              </a:lnSpc>
              <a:spcBef>
                <a:spcPts val="1000"/>
              </a:spcBef>
              <a:buClr>
                <a:srgbClr val="354154"/>
              </a:buClr>
              <a:buSzPct val="75000"/>
              <a:buFont typeface="Courier New" panose="02070309020205020404" pitchFamily="49" charset="0"/>
              <a:buChar char="o"/>
            </a:pPr>
            <a:r>
              <a:rPr lang="en-US" b="1" dirty="0">
                <a:solidFill>
                  <a:srgbClr val="FF0000"/>
                </a:solidFill>
              </a:rPr>
              <a:t>Conflicts</a:t>
            </a:r>
            <a:r>
              <a:rPr lang="en-US" dirty="0"/>
              <a:t> in applying relevant professional standards or legal standards</a:t>
            </a:r>
          </a:p>
          <a:p>
            <a:r>
              <a:rPr lang="en-US" dirty="0"/>
              <a:t>For example, a member suspects a fraud may have occurred, but reporting the suspected fraud would violate the member’s responsibility to maintain client confidentiality</a:t>
            </a:r>
          </a:p>
          <a:p>
            <a:r>
              <a:rPr lang="en-US" dirty="0"/>
              <a:t>If the ethical conflict remains unresolved, the member will in all likelihood be in violation of one or more rules if he or she remains associated with the matter creating the conflict</a:t>
            </a:r>
          </a:p>
          <a:p>
            <a:endParaRPr lang="en-US" dirty="0"/>
          </a:p>
        </p:txBody>
      </p:sp>
    </p:spTree>
    <p:extLst>
      <p:ext uri="{BB962C8B-B14F-4D97-AF65-F5344CB8AC3E}">
        <p14:creationId xmlns:p14="http://schemas.microsoft.com/office/powerpoint/2010/main" val="3185470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3504-71FA-4136-A2B2-EF23BE539FB3}"/>
              </a:ext>
            </a:extLst>
          </p:cNvPr>
          <p:cNvSpPr>
            <a:spLocks noGrp="1"/>
          </p:cNvSpPr>
          <p:nvPr>
            <p:ph type="title"/>
          </p:nvPr>
        </p:nvSpPr>
        <p:spPr/>
        <p:txBody>
          <a:bodyPr/>
          <a:lstStyle/>
          <a:p>
            <a:r>
              <a:rPr lang="en-US" dirty="0"/>
              <a:t>Integrity &amp; Objectivity</a:t>
            </a:r>
          </a:p>
        </p:txBody>
      </p:sp>
      <p:sp>
        <p:nvSpPr>
          <p:cNvPr id="3" name="Slide Number Placeholder 2">
            <a:extLst>
              <a:ext uri="{FF2B5EF4-FFF2-40B4-BE49-F238E27FC236}">
                <a16:creationId xmlns:a16="http://schemas.microsoft.com/office/drawing/2014/main" id="{54715DA3-18FF-4B11-93A9-F479E6D0723A}"/>
              </a:ext>
            </a:extLst>
          </p:cNvPr>
          <p:cNvSpPr>
            <a:spLocks noGrp="1"/>
          </p:cNvSpPr>
          <p:nvPr>
            <p:ph type="sldNum" sz="quarter" idx="12"/>
          </p:nvPr>
        </p:nvSpPr>
        <p:spPr/>
        <p:txBody>
          <a:bodyPr/>
          <a:lstStyle/>
          <a:p>
            <a:fld id="{B212C38A-D241-7041-9EFC-6446870ABFAA}" type="slidenum">
              <a:rPr lang="en-US" smtClean="0"/>
              <a:t>36</a:t>
            </a:fld>
            <a:endParaRPr lang="en-US"/>
          </a:p>
        </p:txBody>
      </p:sp>
      <p:sp>
        <p:nvSpPr>
          <p:cNvPr id="4" name="Content Placeholder 3">
            <a:extLst>
              <a:ext uri="{FF2B5EF4-FFF2-40B4-BE49-F238E27FC236}">
                <a16:creationId xmlns:a16="http://schemas.microsoft.com/office/drawing/2014/main" id="{DF650783-D5B4-4F55-BE2E-A49193C7463F}"/>
              </a:ext>
            </a:extLst>
          </p:cNvPr>
          <p:cNvSpPr>
            <a:spLocks noGrp="1"/>
          </p:cNvSpPr>
          <p:nvPr>
            <p:ph idx="1"/>
          </p:nvPr>
        </p:nvSpPr>
        <p:spPr/>
        <p:txBody>
          <a:bodyPr/>
          <a:lstStyle/>
          <a:p>
            <a:pPr marL="0" indent="0">
              <a:spcAft>
                <a:spcPts val="1200"/>
              </a:spcAft>
              <a:buNone/>
            </a:pPr>
            <a:r>
              <a:rPr lang="en-US" dirty="0"/>
              <a:t>A member shall </a:t>
            </a:r>
            <a:r>
              <a:rPr lang="en-US" b="1" dirty="0">
                <a:solidFill>
                  <a:srgbClr val="FF0000"/>
                </a:solidFill>
              </a:rPr>
              <a:t>maintain objectivity &amp; integrity</a:t>
            </a:r>
            <a:r>
              <a:rPr lang="en-US" dirty="0"/>
              <a:t>, shall be </a:t>
            </a:r>
            <a:r>
              <a:rPr lang="en-US" b="1" dirty="0">
                <a:solidFill>
                  <a:srgbClr val="FF0000"/>
                </a:solidFill>
              </a:rPr>
              <a:t>free of conflicts of interest</a:t>
            </a:r>
            <a:r>
              <a:rPr lang="en-US" dirty="0"/>
              <a:t> &amp; shall </a:t>
            </a:r>
            <a:r>
              <a:rPr lang="en-US" b="1" dirty="0">
                <a:solidFill>
                  <a:srgbClr val="FF0000"/>
                </a:solidFill>
              </a:rPr>
              <a:t>not knowingly misrepresent facts or subordinate his or her judgment </a:t>
            </a:r>
            <a:r>
              <a:rPr lang="en-US" dirty="0"/>
              <a:t>to others</a:t>
            </a:r>
          </a:p>
          <a:p>
            <a:pPr marL="0" indent="0">
              <a:buNone/>
            </a:pPr>
            <a:r>
              <a:rPr lang="en-US" dirty="0"/>
              <a:t>A member would be considered in violation of the “Integrity &amp; Objectivity Rule” if the member cannot demonstrate that safeguards were applied that eliminated or reduced significant threats to an acceptable level</a:t>
            </a:r>
          </a:p>
          <a:p>
            <a:endParaRPr lang="en-US" dirty="0"/>
          </a:p>
        </p:txBody>
      </p:sp>
    </p:spTree>
    <p:extLst>
      <p:ext uri="{BB962C8B-B14F-4D97-AF65-F5344CB8AC3E}">
        <p14:creationId xmlns:p14="http://schemas.microsoft.com/office/powerpoint/2010/main" val="2304566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DE10-C3F0-4D19-91A2-8B7F78DCBE24}"/>
              </a:ext>
            </a:extLst>
          </p:cNvPr>
          <p:cNvSpPr>
            <a:spLocks noGrp="1"/>
          </p:cNvSpPr>
          <p:nvPr>
            <p:ph type="title"/>
          </p:nvPr>
        </p:nvSpPr>
        <p:spPr/>
        <p:txBody>
          <a:bodyPr/>
          <a:lstStyle/>
          <a:p>
            <a:r>
              <a:rPr lang="en-US" dirty="0"/>
              <a:t>Integrity &amp; Objectivity – Conflicts of Interest</a:t>
            </a:r>
          </a:p>
        </p:txBody>
      </p:sp>
      <p:sp>
        <p:nvSpPr>
          <p:cNvPr id="3" name="Slide Number Placeholder 2">
            <a:extLst>
              <a:ext uri="{FF2B5EF4-FFF2-40B4-BE49-F238E27FC236}">
                <a16:creationId xmlns:a16="http://schemas.microsoft.com/office/drawing/2014/main" id="{538B334E-B3A6-4AAF-AA87-1413C54FAAE8}"/>
              </a:ext>
            </a:extLst>
          </p:cNvPr>
          <p:cNvSpPr>
            <a:spLocks noGrp="1"/>
          </p:cNvSpPr>
          <p:nvPr>
            <p:ph type="sldNum" sz="quarter" idx="12"/>
          </p:nvPr>
        </p:nvSpPr>
        <p:spPr/>
        <p:txBody>
          <a:bodyPr/>
          <a:lstStyle/>
          <a:p>
            <a:fld id="{B212C38A-D241-7041-9EFC-6446870ABFAA}" type="slidenum">
              <a:rPr lang="en-US" smtClean="0"/>
              <a:t>37</a:t>
            </a:fld>
            <a:endParaRPr lang="en-US"/>
          </a:p>
        </p:txBody>
      </p:sp>
      <p:sp>
        <p:nvSpPr>
          <p:cNvPr id="4" name="Content Placeholder 3">
            <a:extLst>
              <a:ext uri="{FF2B5EF4-FFF2-40B4-BE49-F238E27FC236}">
                <a16:creationId xmlns:a16="http://schemas.microsoft.com/office/drawing/2014/main" id="{34F91A37-FD50-4555-9355-A35A6CD1C652}"/>
              </a:ext>
            </a:extLst>
          </p:cNvPr>
          <p:cNvSpPr>
            <a:spLocks noGrp="1"/>
          </p:cNvSpPr>
          <p:nvPr>
            <p:ph idx="1"/>
          </p:nvPr>
        </p:nvSpPr>
        <p:spPr/>
        <p:txBody>
          <a:bodyPr>
            <a:normAutofit fontScale="92500"/>
          </a:bodyPr>
          <a:lstStyle/>
          <a:p>
            <a:pPr marL="0" indent="0">
              <a:buNone/>
            </a:pPr>
            <a:r>
              <a:rPr lang="en-US" dirty="0"/>
              <a:t>Providing corporate finance services to a client seeking to acquire an audit client of the firm, when the firm has obtained confidential information during the course of the audit that may be relevant to the transaction</a:t>
            </a:r>
          </a:p>
          <a:p>
            <a:pPr marL="0" indent="0">
              <a:buNone/>
            </a:pPr>
            <a:r>
              <a:rPr lang="en-US" b="1" dirty="0">
                <a:solidFill>
                  <a:srgbClr val="FF0000"/>
                </a:solidFill>
              </a:rPr>
              <a:t>Preparing valuations of assets for two clients who are in an adversarial position with respect to the same assets</a:t>
            </a:r>
          </a:p>
          <a:p>
            <a:pPr marL="0" indent="0">
              <a:buNone/>
            </a:pPr>
            <a:r>
              <a:rPr lang="en-US" dirty="0"/>
              <a:t>A client asks the member to provide tax or personal financial planning services to its executives, &amp; the services could result in the member recommending to the executives actions that may be adverse to the company</a:t>
            </a:r>
          </a:p>
          <a:p>
            <a:endParaRPr lang="en-US" dirty="0"/>
          </a:p>
        </p:txBody>
      </p:sp>
    </p:spTree>
    <p:extLst>
      <p:ext uri="{BB962C8B-B14F-4D97-AF65-F5344CB8AC3E}">
        <p14:creationId xmlns:p14="http://schemas.microsoft.com/office/powerpoint/2010/main" val="2485670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1E4C8-5787-4AE8-990E-C5993A0F7745}"/>
              </a:ext>
            </a:extLst>
          </p:cNvPr>
          <p:cNvSpPr>
            <a:spLocks noGrp="1"/>
          </p:cNvSpPr>
          <p:nvPr>
            <p:ph type="title"/>
          </p:nvPr>
        </p:nvSpPr>
        <p:spPr/>
        <p:txBody>
          <a:bodyPr/>
          <a:lstStyle/>
          <a:p>
            <a:r>
              <a:rPr lang="en-US" dirty="0"/>
              <a:t>Integrity &amp; Objectivity – Conflicts of Interest</a:t>
            </a:r>
          </a:p>
        </p:txBody>
      </p:sp>
      <p:sp>
        <p:nvSpPr>
          <p:cNvPr id="3" name="Slide Number Placeholder 2">
            <a:extLst>
              <a:ext uri="{FF2B5EF4-FFF2-40B4-BE49-F238E27FC236}">
                <a16:creationId xmlns:a16="http://schemas.microsoft.com/office/drawing/2014/main" id="{A20D7A28-C156-4472-B046-37210FA89F87}"/>
              </a:ext>
            </a:extLst>
          </p:cNvPr>
          <p:cNvSpPr>
            <a:spLocks noGrp="1"/>
          </p:cNvSpPr>
          <p:nvPr>
            <p:ph type="sldNum" sz="quarter" idx="12"/>
          </p:nvPr>
        </p:nvSpPr>
        <p:spPr/>
        <p:txBody>
          <a:bodyPr/>
          <a:lstStyle/>
          <a:p>
            <a:fld id="{B212C38A-D241-7041-9EFC-6446870ABFAA}" type="slidenum">
              <a:rPr lang="en-US" smtClean="0"/>
              <a:t>38</a:t>
            </a:fld>
            <a:endParaRPr lang="en-US"/>
          </a:p>
        </p:txBody>
      </p:sp>
      <p:sp>
        <p:nvSpPr>
          <p:cNvPr id="4" name="Content Placeholder 3">
            <a:extLst>
              <a:ext uri="{FF2B5EF4-FFF2-40B4-BE49-F238E27FC236}">
                <a16:creationId xmlns:a16="http://schemas.microsoft.com/office/drawing/2014/main" id="{B41FB01C-CF24-4312-82B7-C263E3193FE9}"/>
              </a:ext>
            </a:extLst>
          </p:cNvPr>
          <p:cNvSpPr>
            <a:spLocks noGrp="1"/>
          </p:cNvSpPr>
          <p:nvPr>
            <p:ph idx="1"/>
          </p:nvPr>
        </p:nvSpPr>
        <p:spPr/>
        <p:txBody>
          <a:bodyPr/>
          <a:lstStyle/>
          <a:p>
            <a:pPr marL="0" indent="0">
              <a:buNone/>
            </a:pPr>
            <a:r>
              <a:rPr lang="en-US" dirty="0"/>
              <a:t>Before accepting a new client relationship, engagement or business relationship, a member should take reasonable steps to </a:t>
            </a:r>
            <a:r>
              <a:rPr lang="en-US" b="1" dirty="0">
                <a:solidFill>
                  <a:srgbClr val="FF0000"/>
                </a:solidFill>
              </a:rPr>
              <a:t>identify circumstances that might create a conflict of interest </a:t>
            </a:r>
            <a:r>
              <a:rPr lang="en-US" dirty="0"/>
              <a:t>including identification of</a:t>
            </a:r>
          </a:p>
          <a:p>
            <a:r>
              <a:rPr lang="en-US" dirty="0"/>
              <a:t>The nature of the relevant interests &amp; relationships between the parties involved, &amp; </a:t>
            </a:r>
          </a:p>
          <a:p>
            <a:r>
              <a:rPr lang="en-US" dirty="0"/>
              <a:t>The nature of the service &amp; its implication for relevant parties</a:t>
            </a:r>
          </a:p>
          <a:p>
            <a:endParaRPr lang="en-US" dirty="0"/>
          </a:p>
        </p:txBody>
      </p:sp>
    </p:spTree>
    <p:extLst>
      <p:ext uri="{BB962C8B-B14F-4D97-AF65-F5344CB8AC3E}">
        <p14:creationId xmlns:p14="http://schemas.microsoft.com/office/powerpoint/2010/main" val="3210148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84AB-D82A-4066-A38B-79C51C846F7E}"/>
              </a:ext>
            </a:extLst>
          </p:cNvPr>
          <p:cNvSpPr>
            <a:spLocks noGrp="1"/>
          </p:cNvSpPr>
          <p:nvPr>
            <p:ph type="title"/>
          </p:nvPr>
        </p:nvSpPr>
        <p:spPr/>
        <p:txBody>
          <a:bodyPr/>
          <a:lstStyle/>
          <a:p>
            <a:r>
              <a:rPr lang="en-US" dirty="0"/>
              <a:t>Integrity &amp; Objectivity – Conflicts of Interest</a:t>
            </a:r>
          </a:p>
        </p:txBody>
      </p:sp>
      <p:sp>
        <p:nvSpPr>
          <p:cNvPr id="3" name="Slide Number Placeholder 2">
            <a:extLst>
              <a:ext uri="{FF2B5EF4-FFF2-40B4-BE49-F238E27FC236}">
                <a16:creationId xmlns:a16="http://schemas.microsoft.com/office/drawing/2014/main" id="{7B06EEED-1A69-4799-AFB6-126CB8E233D8}"/>
              </a:ext>
            </a:extLst>
          </p:cNvPr>
          <p:cNvSpPr>
            <a:spLocks noGrp="1"/>
          </p:cNvSpPr>
          <p:nvPr>
            <p:ph type="sldNum" sz="quarter" idx="12"/>
          </p:nvPr>
        </p:nvSpPr>
        <p:spPr/>
        <p:txBody>
          <a:bodyPr/>
          <a:lstStyle/>
          <a:p>
            <a:fld id="{B212C38A-D241-7041-9EFC-6446870ABFAA}" type="slidenum">
              <a:rPr lang="en-US" smtClean="0"/>
              <a:t>39</a:t>
            </a:fld>
            <a:endParaRPr lang="en-US"/>
          </a:p>
        </p:txBody>
      </p:sp>
      <p:sp>
        <p:nvSpPr>
          <p:cNvPr id="4" name="Content Placeholder 3">
            <a:extLst>
              <a:ext uri="{FF2B5EF4-FFF2-40B4-BE49-F238E27FC236}">
                <a16:creationId xmlns:a16="http://schemas.microsoft.com/office/drawing/2014/main" id="{BC9CD420-1C9A-4D31-8EB6-5E8ABAD525C4}"/>
              </a:ext>
            </a:extLst>
          </p:cNvPr>
          <p:cNvSpPr>
            <a:spLocks noGrp="1"/>
          </p:cNvSpPr>
          <p:nvPr>
            <p:ph idx="1"/>
          </p:nvPr>
        </p:nvSpPr>
        <p:spPr/>
        <p:txBody>
          <a:bodyPr>
            <a:normAutofit fontScale="92500" lnSpcReduction="10000"/>
          </a:bodyPr>
          <a:lstStyle/>
          <a:p>
            <a:pPr marL="0" indent="0">
              <a:buNone/>
            </a:pPr>
            <a:r>
              <a:rPr lang="en-US" dirty="0"/>
              <a:t>In cases where an identified threat may be so significant that no safeguards will eliminate the threat or reduce it to an acceptable level, or the member is unable to implement effective safeguards, the member should (</a:t>
            </a:r>
            <a:r>
              <a:rPr lang="en-US" b="1" dirty="0"/>
              <a:t>a</a:t>
            </a:r>
            <a:r>
              <a:rPr lang="en-US" dirty="0"/>
              <a:t>) </a:t>
            </a:r>
            <a:r>
              <a:rPr lang="en-US" b="1" dirty="0">
                <a:solidFill>
                  <a:srgbClr val="FF0000"/>
                </a:solidFill>
              </a:rPr>
              <a:t>decline to perform or discontinue the professional services</a:t>
            </a:r>
            <a:r>
              <a:rPr lang="en-US" dirty="0"/>
              <a:t> that would result in the conflict of interest; or (</a:t>
            </a:r>
            <a:r>
              <a:rPr lang="en-US" b="1" dirty="0"/>
              <a:t>b</a:t>
            </a:r>
            <a:r>
              <a:rPr lang="en-US" dirty="0"/>
              <a:t>) </a:t>
            </a:r>
            <a:r>
              <a:rPr lang="en-US" b="1" dirty="0">
                <a:solidFill>
                  <a:srgbClr val="FF0000"/>
                </a:solidFill>
              </a:rPr>
              <a:t>terminate the relevant relationships </a:t>
            </a:r>
            <a:r>
              <a:rPr lang="en-US" dirty="0"/>
              <a:t>or dispose of the relevant interests to eliminate the threat or reduce it to an acceptable level</a:t>
            </a:r>
          </a:p>
          <a:p>
            <a:pPr marL="0" indent="0">
              <a:buNone/>
            </a:pPr>
            <a:r>
              <a:rPr lang="en-US" dirty="0"/>
              <a:t>When a conflict of interest exists, the member should disclose the nature of the conflict of interest to clients &amp; other appropriate parties affected by the conflict &amp; </a:t>
            </a:r>
            <a:r>
              <a:rPr lang="en-US" b="1" dirty="0">
                <a:solidFill>
                  <a:srgbClr val="FF0000"/>
                </a:solidFill>
              </a:rPr>
              <a:t>obtain their consent </a:t>
            </a:r>
            <a:r>
              <a:rPr lang="en-US" dirty="0"/>
              <a:t>to perform the professional services</a:t>
            </a:r>
          </a:p>
          <a:p>
            <a:endParaRPr lang="en-US" dirty="0"/>
          </a:p>
        </p:txBody>
      </p:sp>
    </p:spTree>
    <p:extLst>
      <p:ext uri="{BB962C8B-B14F-4D97-AF65-F5344CB8AC3E}">
        <p14:creationId xmlns:p14="http://schemas.microsoft.com/office/powerpoint/2010/main" val="81460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FB05C2-BC39-4377-AA5F-5834AAF2D3EE}"/>
              </a:ext>
            </a:extLst>
          </p:cNvPr>
          <p:cNvSpPr>
            <a:spLocks noGrp="1"/>
          </p:cNvSpPr>
          <p:nvPr>
            <p:ph type="title"/>
          </p:nvPr>
        </p:nvSpPr>
        <p:spPr/>
        <p:txBody>
          <a:bodyPr/>
          <a:lstStyle/>
          <a:p>
            <a:r>
              <a:rPr lang="en-US" dirty="0"/>
              <a:t>Principles, Rules, &amp; Interpretations</a:t>
            </a:r>
          </a:p>
        </p:txBody>
      </p:sp>
      <p:sp>
        <p:nvSpPr>
          <p:cNvPr id="3" name="Slide Number Placeholder 2">
            <a:extLst>
              <a:ext uri="{FF2B5EF4-FFF2-40B4-BE49-F238E27FC236}">
                <a16:creationId xmlns:a16="http://schemas.microsoft.com/office/drawing/2014/main" id="{049BC74A-89DB-4E75-A2E7-36AF3FED89CF}"/>
              </a:ext>
            </a:extLst>
          </p:cNvPr>
          <p:cNvSpPr>
            <a:spLocks noGrp="1"/>
          </p:cNvSpPr>
          <p:nvPr>
            <p:ph type="sldNum" sz="quarter" idx="12"/>
          </p:nvPr>
        </p:nvSpPr>
        <p:spPr/>
        <p:txBody>
          <a:bodyPr/>
          <a:lstStyle/>
          <a:p>
            <a:fld id="{B212C38A-D241-7041-9EFC-6446870ABFAA}" type="slidenum">
              <a:rPr lang="en-US" smtClean="0"/>
              <a:t>4</a:t>
            </a:fld>
            <a:endParaRPr lang="en-US"/>
          </a:p>
        </p:txBody>
      </p:sp>
      <p:sp>
        <p:nvSpPr>
          <p:cNvPr id="7" name="Content Placeholder 6">
            <a:extLst>
              <a:ext uri="{FF2B5EF4-FFF2-40B4-BE49-F238E27FC236}">
                <a16:creationId xmlns:a16="http://schemas.microsoft.com/office/drawing/2014/main" id="{C4620C79-7382-4207-9487-E4EF0722652C}"/>
              </a:ext>
            </a:extLst>
          </p:cNvPr>
          <p:cNvSpPr>
            <a:spLocks noGrp="1"/>
          </p:cNvSpPr>
          <p:nvPr>
            <p:ph idx="1"/>
          </p:nvPr>
        </p:nvSpPr>
        <p:spPr/>
        <p:txBody>
          <a:bodyPr>
            <a:normAutofit fontScale="92500" lnSpcReduction="20000"/>
          </a:bodyPr>
          <a:lstStyle/>
          <a:p>
            <a:r>
              <a:rPr lang="en-US" sz="2800" dirty="0"/>
              <a:t>The code consists of principles &amp; rules as well as interpretations &amp; other guidance</a:t>
            </a:r>
          </a:p>
          <a:p>
            <a:r>
              <a:rPr lang="en-US" sz="2800" dirty="0"/>
              <a:t>The principles provide the </a:t>
            </a:r>
            <a:r>
              <a:rPr lang="en-US" sz="2800" b="1" dirty="0">
                <a:solidFill>
                  <a:srgbClr val="FF0000"/>
                </a:solidFill>
              </a:rPr>
              <a:t>framework</a:t>
            </a:r>
            <a:r>
              <a:rPr lang="en-US" sz="2800" dirty="0"/>
              <a:t> for the rules that govern the performance of the members’ professional responsibilities</a:t>
            </a:r>
          </a:p>
          <a:p>
            <a:r>
              <a:rPr lang="en-US" sz="2800" dirty="0"/>
              <a:t>A member who departs from the interpretations shall have the burden of justifying such departure in any disciplinary hearing</a:t>
            </a:r>
          </a:p>
          <a:p>
            <a:r>
              <a:rPr lang="en-US" sz="2800" dirty="0"/>
              <a:t>The term member, when used in </a:t>
            </a:r>
            <a:r>
              <a:rPr lang="en-US" sz="2800" b="1" dirty="0">
                <a:solidFill>
                  <a:srgbClr val="FF0000"/>
                </a:solidFill>
              </a:rPr>
              <a:t>part 1</a:t>
            </a:r>
            <a:r>
              <a:rPr lang="en-US" sz="2800" dirty="0"/>
              <a:t> of the code, applies to &amp; means a </a:t>
            </a:r>
            <a:r>
              <a:rPr lang="en-US" sz="2800" b="1" dirty="0">
                <a:solidFill>
                  <a:srgbClr val="FF0000"/>
                </a:solidFill>
              </a:rPr>
              <a:t>member in public practice</a:t>
            </a:r>
            <a:r>
              <a:rPr lang="en-US" sz="2800" dirty="0"/>
              <a:t>; when used in </a:t>
            </a:r>
            <a:r>
              <a:rPr lang="en-US" sz="2800" b="1" dirty="0">
                <a:solidFill>
                  <a:srgbClr val="FF0000"/>
                </a:solidFill>
              </a:rPr>
              <a:t>part 2 </a:t>
            </a:r>
            <a:r>
              <a:rPr lang="en-US" sz="2800" dirty="0"/>
              <a:t>of the code, applies to &amp; means a </a:t>
            </a:r>
            <a:r>
              <a:rPr lang="en-US" sz="2800" b="1" dirty="0">
                <a:solidFill>
                  <a:srgbClr val="FF0000"/>
                </a:solidFill>
              </a:rPr>
              <a:t>member in business</a:t>
            </a:r>
            <a:r>
              <a:rPr lang="en-US" sz="2800" dirty="0"/>
              <a:t>; &amp; when used in </a:t>
            </a:r>
            <a:r>
              <a:rPr lang="en-US" sz="2800" b="1" dirty="0">
                <a:solidFill>
                  <a:srgbClr val="FF0000"/>
                </a:solidFill>
              </a:rPr>
              <a:t>part 3</a:t>
            </a:r>
            <a:r>
              <a:rPr lang="en-US" sz="2800" dirty="0"/>
              <a:t> of the code, applies to &amp; means </a:t>
            </a:r>
            <a:r>
              <a:rPr lang="en-US" sz="2800" b="1" dirty="0">
                <a:solidFill>
                  <a:srgbClr val="FF0000"/>
                </a:solidFill>
              </a:rPr>
              <a:t>all other members</a:t>
            </a:r>
            <a:r>
              <a:rPr lang="en-US" sz="2800" dirty="0"/>
              <a:t>, such as those members who are retired or unemployed</a:t>
            </a:r>
          </a:p>
          <a:p>
            <a:endParaRPr lang="en-US" dirty="0"/>
          </a:p>
        </p:txBody>
      </p:sp>
    </p:spTree>
    <p:extLst>
      <p:ext uri="{BB962C8B-B14F-4D97-AF65-F5344CB8AC3E}">
        <p14:creationId xmlns:p14="http://schemas.microsoft.com/office/powerpoint/2010/main" val="416655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309B-D3F0-4ECD-BADF-2DD65820C2BB}"/>
              </a:ext>
            </a:extLst>
          </p:cNvPr>
          <p:cNvSpPr>
            <a:spLocks noGrp="1"/>
          </p:cNvSpPr>
          <p:nvPr>
            <p:ph type="title"/>
          </p:nvPr>
        </p:nvSpPr>
        <p:spPr/>
        <p:txBody>
          <a:bodyPr/>
          <a:lstStyle/>
          <a:p>
            <a:r>
              <a:rPr lang="en-US" dirty="0"/>
              <a:t>Integrity &amp; Objectivity – Director Positions</a:t>
            </a:r>
          </a:p>
        </p:txBody>
      </p:sp>
      <p:sp>
        <p:nvSpPr>
          <p:cNvPr id="3" name="Slide Number Placeholder 2">
            <a:extLst>
              <a:ext uri="{FF2B5EF4-FFF2-40B4-BE49-F238E27FC236}">
                <a16:creationId xmlns:a16="http://schemas.microsoft.com/office/drawing/2014/main" id="{8C7C3771-FC1A-4052-9710-4D502333EF2B}"/>
              </a:ext>
            </a:extLst>
          </p:cNvPr>
          <p:cNvSpPr>
            <a:spLocks noGrp="1"/>
          </p:cNvSpPr>
          <p:nvPr>
            <p:ph type="sldNum" sz="quarter" idx="12"/>
          </p:nvPr>
        </p:nvSpPr>
        <p:spPr/>
        <p:txBody>
          <a:bodyPr/>
          <a:lstStyle/>
          <a:p>
            <a:fld id="{B212C38A-D241-7041-9EFC-6446870ABFAA}" type="slidenum">
              <a:rPr lang="en-US" smtClean="0"/>
              <a:t>40</a:t>
            </a:fld>
            <a:endParaRPr lang="en-US"/>
          </a:p>
        </p:txBody>
      </p:sp>
      <p:sp>
        <p:nvSpPr>
          <p:cNvPr id="4" name="Content Placeholder 3">
            <a:extLst>
              <a:ext uri="{FF2B5EF4-FFF2-40B4-BE49-F238E27FC236}">
                <a16:creationId xmlns:a16="http://schemas.microsoft.com/office/drawing/2014/main" id="{6E4F1EA0-03EF-4E45-B539-091529ADEB2C}"/>
              </a:ext>
            </a:extLst>
          </p:cNvPr>
          <p:cNvSpPr>
            <a:spLocks noGrp="1"/>
          </p:cNvSpPr>
          <p:nvPr>
            <p:ph idx="1"/>
          </p:nvPr>
        </p:nvSpPr>
        <p:spPr/>
        <p:txBody>
          <a:bodyPr>
            <a:normAutofit/>
          </a:bodyPr>
          <a:lstStyle/>
          <a:p>
            <a:pPr marL="0" indent="0">
              <a:buNone/>
            </a:pPr>
            <a:r>
              <a:rPr lang="en-US" sz="2400" dirty="0"/>
              <a:t>When a member serves as a director of an entity, such as a bank, the member’s fiduciary responsibilities to the entity may create threats to the member’s compliance with the “Integrity &amp; Objectivity Rule” &amp; the “Confidential Client Information Rule.” For example, an adverse interest threat to the member’s objectivity may exist if the member’s clients are customers of the entity or likely to engage in significant transactions with the entity</a:t>
            </a:r>
          </a:p>
          <a:p>
            <a:pPr marL="0" indent="0">
              <a:buNone/>
            </a:pPr>
            <a:r>
              <a:rPr lang="en-US" sz="2400" b="1" dirty="0">
                <a:solidFill>
                  <a:srgbClr val="FF0000"/>
                </a:solidFill>
              </a:rPr>
              <a:t>Nevertheless, if the member’s clients are likely to engage in significant transactions with the entity, it would be more appropriate for the member to serve as a consultant to the board</a:t>
            </a:r>
          </a:p>
          <a:p>
            <a:endParaRPr lang="en-US" dirty="0"/>
          </a:p>
        </p:txBody>
      </p:sp>
    </p:spTree>
    <p:extLst>
      <p:ext uri="{BB962C8B-B14F-4D97-AF65-F5344CB8AC3E}">
        <p14:creationId xmlns:p14="http://schemas.microsoft.com/office/powerpoint/2010/main" val="3844171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F2B7-A064-45CC-BE9D-FF931DDC583B}"/>
              </a:ext>
            </a:extLst>
          </p:cNvPr>
          <p:cNvSpPr>
            <a:spLocks noGrp="1"/>
          </p:cNvSpPr>
          <p:nvPr>
            <p:ph type="title"/>
          </p:nvPr>
        </p:nvSpPr>
        <p:spPr/>
        <p:txBody>
          <a:bodyPr/>
          <a:lstStyle/>
          <a:p>
            <a:r>
              <a:rPr lang="en-US" dirty="0"/>
              <a:t>Integrity &amp; Objectivity – Gifts &amp; Entertainment</a:t>
            </a:r>
          </a:p>
        </p:txBody>
      </p:sp>
      <p:sp>
        <p:nvSpPr>
          <p:cNvPr id="3" name="Slide Number Placeholder 2">
            <a:extLst>
              <a:ext uri="{FF2B5EF4-FFF2-40B4-BE49-F238E27FC236}">
                <a16:creationId xmlns:a16="http://schemas.microsoft.com/office/drawing/2014/main" id="{1F7B87CE-FE86-471D-A5DA-F656BDAE1FC2}"/>
              </a:ext>
            </a:extLst>
          </p:cNvPr>
          <p:cNvSpPr>
            <a:spLocks noGrp="1"/>
          </p:cNvSpPr>
          <p:nvPr>
            <p:ph type="sldNum" sz="quarter" idx="12"/>
          </p:nvPr>
        </p:nvSpPr>
        <p:spPr/>
        <p:txBody>
          <a:bodyPr/>
          <a:lstStyle/>
          <a:p>
            <a:fld id="{B212C38A-D241-7041-9EFC-6446870ABFAA}" type="slidenum">
              <a:rPr lang="en-US" smtClean="0"/>
              <a:t>41</a:t>
            </a:fld>
            <a:endParaRPr lang="en-US"/>
          </a:p>
        </p:txBody>
      </p:sp>
      <p:sp>
        <p:nvSpPr>
          <p:cNvPr id="4" name="Content Placeholder 3">
            <a:extLst>
              <a:ext uri="{FF2B5EF4-FFF2-40B4-BE49-F238E27FC236}">
                <a16:creationId xmlns:a16="http://schemas.microsoft.com/office/drawing/2014/main" id="{0ED319D5-63AD-42C7-884C-77F1CFF5ADD6}"/>
              </a:ext>
            </a:extLst>
          </p:cNvPr>
          <p:cNvSpPr>
            <a:spLocks noGrp="1"/>
          </p:cNvSpPr>
          <p:nvPr>
            <p:ph idx="1"/>
          </p:nvPr>
        </p:nvSpPr>
        <p:spPr/>
        <p:txBody>
          <a:bodyPr>
            <a:normAutofit fontScale="92500" lnSpcReduction="20000"/>
          </a:bodyPr>
          <a:lstStyle/>
          <a:p>
            <a:pPr marL="0" indent="0">
              <a:buNone/>
            </a:pPr>
            <a:r>
              <a:rPr lang="en-US" sz="2400" dirty="0"/>
              <a:t>When a member offers to a client or accepts gifts or entertainment from a client, </a:t>
            </a:r>
            <a:br>
              <a:rPr lang="en-US" sz="2400" dirty="0"/>
            </a:br>
            <a:r>
              <a:rPr lang="en-US" sz="2400" dirty="0"/>
              <a:t>self-interest, familiarity or undue influence, threats to the member’s compliance with the “Integrity &amp; Objectivity Rule” may exist</a:t>
            </a:r>
          </a:p>
          <a:p>
            <a:pPr marL="0" indent="0">
              <a:buNone/>
            </a:pPr>
            <a:r>
              <a:rPr lang="en-US" sz="2400" dirty="0"/>
              <a:t>Threats to compliance with the “Integrity &amp; Objectivity Rule” would not be at an acceptable level &amp; could not be reduced to an acceptable level by the application of safeguards &amp; the member would be presumed to lack integrity in violation of the “Integrity &amp; Objectivity Rule” in the following circumstances</a:t>
            </a:r>
          </a:p>
          <a:p>
            <a:r>
              <a:rPr lang="en-US" sz="2100" dirty="0"/>
              <a:t>The member offers to a client or accepts gifts or entertainment from a client that </a:t>
            </a:r>
            <a:r>
              <a:rPr lang="en-US" sz="2100" b="1" dirty="0">
                <a:solidFill>
                  <a:srgbClr val="FF0000"/>
                </a:solidFill>
              </a:rPr>
              <a:t>violate the member’s or client’s policies or applicable laws</a:t>
            </a:r>
            <a:r>
              <a:rPr lang="en-US" sz="2100" dirty="0"/>
              <a:t>, rules &amp; regulations; &amp;</a:t>
            </a:r>
          </a:p>
          <a:p>
            <a:r>
              <a:rPr lang="en-US" sz="2100" dirty="0"/>
              <a:t>The member knows of the violation or demonstrates recklessness in not knowing</a:t>
            </a:r>
          </a:p>
          <a:p>
            <a:pPr marL="0" indent="0">
              <a:buNone/>
            </a:pPr>
            <a:r>
              <a:rPr lang="en-US" sz="2400" dirty="0"/>
              <a:t>Threats are at an acceptable level when gifts or entertainment are </a:t>
            </a:r>
            <a:r>
              <a:rPr lang="en-US" sz="2400" b="1" dirty="0">
                <a:solidFill>
                  <a:srgbClr val="FF0000"/>
                </a:solidFill>
              </a:rPr>
              <a:t>reasonable</a:t>
            </a:r>
            <a:r>
              <a:rPr lang="en-US" sz="2400" dirty="0"/>
              <a:t> in the circumstances</a:t>
            </a:r>
          </a:p>
          <a:p>
            <a:endParaRPr lang="en-US" dirty="0"/>
          </a:p>
        </p:txBody>
      </p:sp>
    </p:spTree>
    <p:extLst>
      <p:ext uri="{BB962C8B-B14F-4D97-AF65-F5344CB8AC3E}">
        <p14:creationId xmlns:p14="http://schemas.microsoft.com/office/powerpoint/2010/main" val="2469127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ADBA-00AE-44B5-833E-83F41BCD4CEE}"/>
              </a:ext>
            </a:extLst>
          </p:cNvPr>
          <p:cNvSpPr>
            <a:spLocks noGrp="1"/>
          </p:cNvSpPr>
          <p:nvPr>
            <p:ph type="title"/>
          </p:nvPr>
        </p:nvSpPr>
        <p:spPr/>
        <p:txBody>
          <a:bodyPr/>
          <a:lstStyle/>
          <a:p>
            <a:r>
              <a:rPr lang="en-US" dirty="0"/>
              <a:t>Integrity &amp; Objectivity – Misrepresentation</a:t>
            </a:r>
          </a:p>
        </p:txBody>
      </p:sp>
      <p:sp>
        <p:nvSpPr>
          <p:cNvPr id="3" name="Slide Number Placeholder 2">
            <a:extLst>
              <a:ext uri="{FF2B5EF4-FFF2-40B4-BE49-F238E27FC236}">
                <a16:creationId xmlns:a16="http://schemas.microsoft.com/office/drawing/2014/main" id="{68AB3996-6B1D-473B-9814-ACA51ED2D387}"/>
              </a:ext>
            </a:extLst>
          </p:cNvPr>
          <p:cNvSpPr>
            <a:spLocks noGrp="1"/>
          </p:cNvSpPr>
          <p:nvPr>
            <p:ph type="sldNum" sz="quarter" idx="12"/>
          </p:nvPr>
        </p:nvSpPr>
        <p:spPr/>
        <p:txBody>
          <a:bodyPr/>
          <a:lstStyle/>
          <a:p>
            <a:fld id="{B212C38A-D241-7041-9EFC-6446870ABFAA}" type="slidenum">
              <a:rPr lang="en-US" smtClean="0"/>
              <a:t>42</a:t>
            </a:fld>
            <a:endParaRPr lang="en-US"/>
          </a:p>
        </p:txBody>
      </p:sp>
      <p:sp>
        <p:nvSpPr>
          <p:cNvPr id="4" name="Content Placeholder 3">
            <a:extLst>
              <a:ext uri="{FF2B5EF4-FFF2-40B4-BE49-F238E27FC236}">
                <a16:creationId xmlns:a16="http://schemas.microsoft.com/office/drawing/2014/main" id="{6CFDD6B2-EE92-4E0A-80A5-022AA9390C8E}"/>
              </a:ext>
            </a:extLst>
          </p:cNvPr>
          <p:cNvSpPr>
            <a:spLocks noGrp="1"/>
          </p:cNvSpPr>
          <p:nvPr>
            <p:ph idx="1"/>
          </p:nvPr>
        </p:nvSpPr>
        <p:spPr/>
        <p:txBody>
          <a:bodyPr>
            <a:normAutofit/>
          </a:bodyPr>
          <a:lstStyle/>
          <a:p>
            <a:pPr marL="0" indent="0">
              <a:buNone/>
            </a:pPr>
            <a:r>
              <a:rPr lang="en-US" sz="2400" dirty="0"/>
              <a:t>A member would be considered to have knowingly misrepresented facts in violation of the “Integrity &amp; Objectivity Rule” if the member</a:t>
            </a:r>
          </a:p>
          <a:p>
            <a:r>
              <a:rPr lang="en-US" sz="2400" dirty="0"/>
              <a:t>Makes, or permits or directs another to make, </a:t>
            </a:r>
            <a:r>
              <a:rPr lang="en-US" sz="2400" b="1" dirty="0">
                <a:solidFill>
                  <a:srgbClr val="FF0000"/>
                </a:solidFill>
              </a:rPr>
              <a:t>materially false &amp; misleading entries</a:t>
            </a:r>
            <a:r>
              <a:rPr lang="en-US" sz="2400" dirty="0"/>
              <a:t> in an entity’s financial statements or records</a:t>
            </a:r>
          </a:p>
          <a:p>
            <a:r>
              <a:rPr lang="en-US" sz="2400" b="1" dirty="0">
                <a:solidFill>
                  <a:srgbClr val="FF0000"/>
                </a:solidFill>
              </a:rPr>
              <a:t>Fails to correct </a:t>
            </a:r>
            <a:r>
              <a:rPr lang="en-US" sz="2400" dirty="0"/>
              <a:t>an entity’s financial statements or records that are materially false &amp; misleading when the member has the authority to record the entries; or</a:t>
            </a:r>
          </a:p>
          <a:p>
            <a:r>
              <a:rPr lang="en-US" sz="2400" dirty="0"/>
              <a:t>Signs, or permits or directs another to sign, a document containing materially false &amp; misleading information</a:t>
            </a:r>
          </a:p>
          <a:p>
            <a:endParaRPr lang="en-US" dirty="0"/>
          </a:p>
        </p:txBody>
      </p:sp>
    </p:spTree>
    <p:extLst>
      <p:ext uri="{BB962C8B-B14F-4D97-AF65-F5344CB8AC3E}">
        <p14:creationId xmlns:p14="http://schemas.microsoft.com/office/powerpoint/2010/main" val="2399310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1438-3C10-4D5E-B053-CD68E85B8C29}"/>
              </a:ext>
            </a:extLst>
          </p:cNvPr>
          <p:cNvSpPr>
            <a:spLocks noGrp="1"/>
          </p:cNvSpPr>
          <p:nvPr>
            <p:ph type="title"/>
          </p:nvPr>
        </p:nvSpPr>
        <p:spPr/>
        <p:txBody>
          <a:bodyPr>
            <a:normAutofit/>
          </a:bodyPr>
          <a:lstStyle/>
          <a:p>
            <a:r>
              <a:rPr lang="en-US" sz="3600" dirty="0"/>
              <a:t>Integrity &amp; Objectivity – Subordination of Judgment</a:t>
            </a:r>
          </a:p>
        </p:txBody>
      </p:sp>
      <p:sp>
        <p:nvSpPr>
          <p:cNvPr id="3" name="Slide Number Placeholder 2">
            <a:extLst>
              <a:ext uri="{FF2B5EF4-FFF2-40B4-BE49-F238E27FC236}">
                <a16:creationId xmlns:a16="http://schemas.microsoft.com/office/drawing/2014/main" id="{45FD905C-E1C3-41C4-8089-5CEE36488661}"/>
              </a:ext>
            </a:extLst>
          </p:cNvPr>
          <p:cNvSpPr>
            <a:spLocks noGrp="1"/>
          </p:cNvSpPr>
          <p:nvPr>
            <p:ph type="sldNum" sz="quarter" idx="12"/>
          </p:nvPr>
        </p:nvSpPr>
        <p:spPr/>
        <p:txBody>
          <a:bodyPr/>
          <a:lstStyle/>
          <a:p>
            <a:fld id="{B212C38A-D241-7041-9EFC-6446870ABFAA}" type="slidenum">
              <a:rPr lang="en-US" smtClean="0"/>
              <a:t>43</a:t>
            </a:fld>
            <a:endParaRPr lang="en-US"/>
          </a:p>
        </p:txBody>
      </p:sp>
      <p:sp>
        <p:nvSpPr>
          <p:cNvPr id="4" name="Content Placeholder 3">
            <a:extLst>
              <a:ext uri="{FF2B5EF4-FFF2-40B4-BE49-F238E27FC236}">
                <a16:creationId xmlns:a16="http://schemas.microsoft.com/office/drawing/2014/main" id="{D3BD62B4-83AB-4D24-9109-7627F60F1188}"/>
              </a:ext>
            </a:extLst>
          </p:cNvPr>
          <p:cNvSpPr>
            <a:spLocks noGrp="1"/>
          </p:cNvSpPr>
          <p:nvPr>
            <p:ph idx="1"/>
          </p:nvPr>
        </p:nvSpPr>
        <p:spPr/>
        <p:txBody>
          <a:bodyPr>
            <a:normAutofit/>
          </a:bodyPr>
          <a:lstStyle/>
          <a:p>
            <a:pPr marL="0" indent="0">
              <a:buNone/>
            </a:pPr>
            <a:r>
              <a:rPr lang="en-US" sz="2400" b="1" dirty="0">
                <a:solidFill>
                  <a:srgbClr val="FF0000"/>
                </a:solidFill>
              </a:rPr>
              <a:t>Differences of opinion </a:t>
            </a:r>
            <a:r>
              <a:rPr lang="en-US" sz="2400" dirty="0"/>
              <a:t>on technical issues may arise. If the member concludes that the position results in a material misrepresentation of fact or a violation of applicable laws or regulations, then threats would not be at an acceptable level. In such circumstances, the member should discuss his or her concerns with the supervisor</a:t>
            </a:r>
          </a:p>
          <a:p>
            <a:pPr marL="0" indent="0">
              <a:buNone/>
            </a:pPr>
            <a:r>
              <a:rPr lang="en-US" sz="2400" dirty="0"/>
              <a:t>If unresolved, the member should discuss his or her concerns with the appropriate higher level(s) of management within the member’s organization</a:t>
            </a:r>
          </a:p>
          <a:p>
            <a:pPr marL="0" indent="0">
              <a:buNone/>
            </a:pPr>
            <a:r>
              <a:rPr lang="en-US" sz="2400" dirty="0"/>
              <a:t>May require communication with regulatory authorities or legal counsel &amp; documentation is encouraged. Resignation may not be sufficient!</a:t>
            </a:r>
          </a:p>
          <a:p>
            <a:endParaRPr lang="en-US" dirty="0"/>
          </a:p>
        </p:txBody>
      </p:sp>
    </p:spTree>
    <p:extLst>
      <p:ext uri="{BB962C8B-B14F-4D97-AF65-F5344CB8AC3E}">
        <p14:creationId xmlns:p14="http://schemas.microsoft.com/office/powerpoint/2010/main" val="2821070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B748-5398-481A-9A73-91248F61CC04}"/>
              </a:ext>
            </a:extLst>
          </p:cNvPr>
          <p:cNvSpPr>
            <a:spLocks noGrp="1"/>
          </p:cNvSpPr>
          <p:nvPr>
            <p:ph type="title"/>
          </p:nvPr>
        </p:nvSpPr>
        <p:spPr/>
        <p:txBody>
          <a:bodyPr/>
          <a:lstStyle/>
          <a:p>
            <a:r>
              <a:rPr lang="en-US" dirty="0"/>
              <a:t>Integrity &amp; Objectivity – Client Advocacy</a:t>
            </a:r>
          </a:p>
        </p:txBody>
      </p:sp>
      <p:sp>
        <p:nvSpPr>
          <p:cNvPr id="3" name="Slide Number Placeholder 2">
            <a:extLst>
              <a:ext uri="{FF2B5EF4-FFF2-40B4-BE49-F238E27FC236}">
                <a16:creationId xmlns:a16="http://schemas.microsoft.com/office/drawing/2014/main" id="{1243B698-3ABB-439E-B308-444C5E5E6BE8}"/>
              </a:ext>
            </a:extLst>
          </p:cNvPr>
          <p:cNvSpPr>
            <a:spLocks noGrp="1"/>
          </p:cNvSpPr>
          <p:nvPr>
            <p:ph type="sldNum" sz="quarter" idx="12"/>
          </p:nvPr>
        </p:nvSpPr>
        <p:spPr/>
        <p:txBody>
          <a:bodyPr/>
          <a:lstStyle/>
          <a:p>
            <a:fld id="{B212C38A-D241-7041-9EFC-6446870ABFAA}" type="slidenum">
              <a:rPr lang="en-US" smtClean="0"/>
              <a:t>44</a:t>
            </a:fld>
            <a:endParaRPr lang="en-US"/>
          </a:p>
        </p:txBody>
      </p:sp>
      <p:sp>
        <p:nvSpPr>
          <p:cNvPr id="4" name="Content Placeholder 3">
            <a:extLst>
              <a:ext uri="{FF2B5EF4-FFF2-40B4-BE49-F238E27FC236}">
                <a16:creationId xmlns:a16="http://schemas.microsoft.com/office/drawing/2014/main" id="{5CED822C-B02C-4E03-846F-C1411E51E272}"/>
              </a:ext>
            </a:extLst>
          </p:cNvPr>
          <p:cNvSpPr>
            <a:spLocks noGrp="1"/>
          </p:cNvSpPr>
          <p:nvPr>
            <p:ph idx="1"/>
          </p:nvPr>
        </p:nvSpPr>
        <p:spPr/>
        <p:txBody>
          <a:bodyPr>
            <a:normAutofit/>
          </a:bodyPr>
          <a:lstStyle/>
          <a:p>
            <a:pPr marL="0" indent="0">
              <a:buNone/>
            </a:pPr>
            <a:r>
              <a:rPr lang="en-US" sz="2400" b="1" dirty="0">
                <a:solidFill>
                  <a:srgbClr val="FF0000"/>
                </a:solidFill>
              </a:rPr>
              <a:t>The provision of </a:t>
            </a:r>
            <a:r>
              <a:rPr lang="en-US" sz="2400" b="1" dirty="0" err="1">
                <a:solidFill>
                  <a:srgbClr val="FF0000"/>
                </a:solidFill>
              </a:rPr>
              <a:t>nonattest</a:t>
            </a:r>
            <a:r>
              <a:rPr lang="en-US" sz="2400" b="1" dirty="0">
                <a:solidFill>
                  <a:srgbClr val="FF0000"/>
                </a:solidFill>
              </a:rPr>
              <a:t> services, such as tax &amp; consulting services, could create an advocacy threat</a:t>
            </a:r>
          </a:p>
          <a:p>
            <a:pPr marL="0" indent="0">
              <a:buNone/>
            </a:pPr>
            <a:r>
              <a:rPr lang="en-US" sz="2400" dirty="0"/>
              <a:t>Some professional services involving client advocacy may stretch the bounds of performance standards, go beyond sound &amp; reasonable professional practice or compromise credibility, thereby creating threats to the member’s compliance with the rules &amp; damaging the reputation of the member &amp; the member’s firm</a:t>
            </a:r>
          </a:p>
          <a:p>
            <a:pPr marL="0" indent="0">
              <a:buNone/>
            </a:pPr>
            <a:r>
              <a:rPr lang="en-US" sz="2400" dirty="0"/>
              <a:t>Seems a bit vague, but purpose is to help ensure integrity, objectivity &amp; independence</a:t>
            </a:r>
          </a:p>
          <a:p>
            <a:endParaRPr lang="en-US" dirty="0"/>
          </a:p>
        </p:txBody>
      </p:sp>
    </p:spTree>
    <p:extLst>
      <p:ext uri="{BB962C8B-B14F-4D97-AF65-F5344CB8AC3E}">
        <p14:creationId xmlns:p14="http://schemas.microsoft.com/office/powerpoint/2010/main" val="224434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1ACB-3BFA-4E5E-AFFA-243B96971328}"/>
              </a:ext>
            </a:extLst>
          </p:cNvPr>
          <p:cNvSpPr>
            <a:spLocks noGrp="1"/>
          </p:cNvSpPr>
          <p:nvPr>
            <p:ph type="title"/>
          </p:nvPr>
        </p:nvSpPr>
        <p:spPr/>
        <p:txBody>
          <a:bodyPr/>
          <a:lstStyle/>
          <a:p>
            <a:r>
              <a:rPr lang="en-US" dirty="0"/>
              <a:t>Integrity &amp; Objectivity – Third-Party Providers</a:t>
            </a:r>
          </a:p>
        </p:txBody>
      </p:sp>
      <p:sp>
        <p:nvSpPr>
          <p:cNvPr id="3" name="Slide Number Placeholder 2">
            <a:extLst>
              <a:ext uri="{FF2B5EF4-FFF2-40B4-BE49-F238E27FC236}">
                <a16:creationId xmlns:a16="http://schemas.microsoft.com/office/drawing/2014/main" id="{7585EE00-0083-46C6-A3C7-8651D924B142}"/>
              </a:ext>
            </a:extLst>
          </p:cNvPr>
          <p:cNvSpPr>
            <a:spLocks noGrp="1"/>
          </p:cNvSpPr>
          <p:nvPr>
            <p:ph type="sldNum" sz="quarter" idx="12"/>
          </p:nvPr>
        </p:nvSpPr>
        <p:spPr/>
        <p:txBody>
          <a:bodyPr/>
          <a:lstStyle/>
          <a:p>
            <a:fld id="{B212C38A-D241-7041-9EFC-6446870ABFAA}" type="slidenum">
              <a:rPr lang="en-US" smtClean="0"/>
              <a:t>45</a:t>
            </a:fld>
            <a:endParaRPr lang="en-US"/>
          </a:p>
        </p:txBody>
      </p:sp>
      <p:sp>
        <p:nvSpPr>
          <p:cNvPr id="4" name="Content Placeholder 3">
            <a:extLst>
              <a:ext uri="{FF2B5EF4-FFF2-40B4-BE49-F238E27FC236}">
                <a16:creationId xmlns:a16="http://schemas.microsoft.com/office/drawing/2014/main" id="{2447F67C-B6B4-4172-9A26-963135BE205C}"/>
              </a:ext>
            </a:extLst>
          </p:cNvPr>
          <p:cNvSpPr>
            <a:spLocks noGrp="1"/>
          </p:cNvSpPr>
          <p:nvPr>
            <p:ph idx="1"/>
          </p:nvPr>
        </p:nvSpPr>
        <p:spPr/>
        <p:txBody>
          <a:bodyPr/>
          <a:lstStyle/>
          <a:p>
            <a:pPr marL="0" indent="0">
              <a:spcAft>
                <a:spcPts val="1200"/>
              </a:spcAft>
              <a:buNone/>
            </a:pPr>
            <a:r>
              <a:rPr lang="en-US" dirty="0"/>
              <a:t>Before disclosing confidential client information to a third-party service provider, the member should inform the client, preferably in writing, that the member may use a third-party service provider</a:t>
            </a:r>
          </a:p>
          <a:p>
            <a:pPr marL="0" indent="0">
              <a:buNone/>
            </a:pPr>
            <a:r>
              <a:rPr lang="en-US" dirty="0"/>
              <a:t>A member is not required to inform the client when he or she uses a third-party service provider to provide </a:t>
            </a:r>
            <a:r>
              <a:rPr lang="en-US" b="1" dirty="0">
                <a:solidFill>
                  <a:srgbClr val="FF0000"/>
                </a:solidFill>
              </a:rPr>
              <a:t>administrative support </a:t>
            </a:r>
            <a:r>
              <a:rPr lang="en-US" dirty="0"/>
              <a:t>services to the member</a:t>
            </a:r>
          </a:p>
          <a:p>
            <a:endParaRPr lang="en-US" dirty="0"/>
          </a:p>
        </p:txBody>
      </p:sp>
    </p:spTree>
    <p:extLst>
      <p:ext uri="{BB962C8B-B14F-4D97-AF65-F5344CB8AC3E}">
        <p14:creationId xmlns:p14="http://schemas.microsoft.com/office/powerpoint/2010/main" val="3352442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5BB6B2-E42D-49AD-8A6D-A150DF46E12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8A34E108-2EBB-4089-A68B-BC8415B95A00}"/>
              </a:ext>
            </a:extLst>
          </p:cNvPr>
          <p:cNvSpPr>
            <a:spLocks noGrp="1"/>
          </p:cNvSpPr>
          <p:nvPr>
            <p:ph type="sldNum" sz="quarter" idx="12"/>
          </p:nvPr>
        </p:nvSpPr>
        <p:spPr/>
        <p:txBody>
          <a:bodyPr/>
          <a:lstStyle/>
          <a:p>
            <a:fld id="{B212C38A-D241-7041-9EFC-6446870ABFAA}" type="slidenum">
              <a:rPr lang="en-US" smtClean="0"/>
              <a:t>46</a:t>
            </a:fld>
            <a:endParaRPr lang="en-US"/>
          </a:p>
        </p:txBody>
      </p:sp>
      <p:sp>
        <p:nvSpPr>
          <p:cNvPr id="6" name="Content Placeholder 5">
            <a:extLst>
              <a:ext uri="{FF2B5EF4-FFF2-40B4-BE49-F238E27FC236}">
                <a16:creationId xmlns:a16="http://schemas.microsoft.com/office/drawing/2014/main" id="{2ECB6483-1083-4AAD-A652-00D6B68A0126}"/>
              </a:ext>
            </a:extLst>
          </p:cNvPr>
          <p:cNvSpPr>
            <a:spLocks noGrp="1"/>
          </p:cNvSpPr>
          <p:nvPr>
            <p:ph idx="1"/>
          </p:nvPr>
        </p:nvSpPr>
        <p:spPr/>
        <p:txBody>
          <a:bodyPr/>
          <a:lstStyle/>
          <a:p>
            <a:r>
              <a:rPr lang="en-US" dirty="0"/>
              <a:t>Which of the following fact patterns involves misrepresentation in violation of the Integrity and Objectivity principle of the Code?</a:t>
            </a:r>
          </a:p>
        </p:txBody>
      </p:sp>
      <p:sp>
        <p:nvSpPr>
          <p:cNvPr id="7" name="Content Placeholder 6">
            <a:extLst>
              <a:ext uri="{FF2B5EF4-FFF2-40B4-BE49-F238E27FC236}">
                <a16:creationId xmlns:a16="http://schemas.microsoft.com/office/drawing/2014/main" id="{C3F04898-1295-4EBE-96F2-10FA0F7E07B3}"/>
              </a:ext>
            </a:extLst>
          </p:cNvPr>
          <p:cNvSpPr>
            <a:spLocks noGrp="1"/>
          </p:cNvSpPr>
          <p:nvPr>
            <p:ph idx="13"/>
          </p:nvPr>
        </p:nvSpPr>
        <p:spPr/>
        <p:txBody>
          <a:bodyPr/>
          <a:lstStyle/>
          <a:p>
            <a:r>
              <a:rPr lang="en-US" dirty="0"/>
              <a:t>Question 4</a:t>
            </a:r>
          </a:p>
        </p:txBody>
      </p:sp>
      <p:sp>
        <p:nvSpPr>
          <p:cNvPr id="8" name="Content Placeholder 7">
            <a:extLst>
              <a:ext uri="{FF2B5EF4-FFF2-40B4-BE49-F238E27FC236}">
                <a16:creationId xmlns:a16="http://schemas.microsoft.com/office/drawing/2014/main" id="{94E40164-6510-4085-99DA-FDFAA06B9E37}"/>
              </a:ext>
            </a:extLst>
          </p:cNvPr>
          <p:cNvSpPr>
            <a:spLocks noGrp="1"/>
          </p:cNvSpPr>
          <p:nvPr>
            <p:ph idx="14"/>
          </p:nvPr>
        </p:nvSpPr>
        <p:spPr/>
        <p:txBody>
          <a:bodyPr/>
          <a:lstStyle/>
          <a:p>
            <a:r>
              <a:rPr lang="en-US" sz="2000" dirty="0">
                <a:latin typeface="Arial" panose="020B0604020202020204" pitchFamily="34" charset="0"/>
                <a:cs typeface="Arial" panose="020B0604020202020204" pitchFamily="34" charset="0"/>
              </a:rPr>
              <a:t>A tax deduction is taken on a return with adequate documentation as support</a:t>
            </a:r>
          </a:p>
        </p:txBody>
      </p:sp>
      <p:sp>
        <p:nvSpPr>
          <p:cNvPr id="9" name="Content Placeholder 8">
            <a:extLst>
              <a:ext uri="{FF2B5EF4-FFF2-40B4-BE49-F238E27FC236}">
                <a16:creationId xmlns:a16="http://schemas.microsoft.com/office/drawing/2014/main" id="{46F63710-2C7D-4E42-AF7D-FC5C060C61CE}"/>
              </a:ext>
            </a:extLst>
          </p:cNvPr>
          <p:cNvSpPr>
            <a:spLocks noGrp="1"/>
          </p:cNvSpPr>
          <p:nvPr>
            <p:ph idx="15"/>
          </p:nvPr>
        </p:nvSpPr>
        <p:spPr/>
        <p:txBody>
          <a:bodyPr/>
          <a:lstStyle/>
          <a:p>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A member instructs a subordinate to sign a tax return with information known to be false</a:t>
            </a:r>
          </a:p>
        </p:txBody>
      </p:sp>
      <p:sp>
        <p:nvSpPr>
          <p:cNvPr id="10" name="Content Placeholder 9">
            <a:extLst>
              <a:ext uri="{FF2B5EF4-FFF2-40B4-BE49-F238E27FC236}">
                <a16:creationId xmlns:a16="http://schemas.microsoft.com/office/drawing/2014/main" id="{65DBF8CE-5147-4AEF-98EB-3996C7AA3F50}"/>
              </a:ext>
            </a:extLst>
          </p:cNvPr>
          <p:cNvSpPr>
            <a:spLocks noGrp="1"/>
          </p:cNvSpPr>
          <p:nvPr>
            <p:ph idx="16"/>
          </p:nvPr>
        </p:nvSpPr>
        <p:spPr/>
        <p:txBody>
          <a:bodyPr/>
          <a:lstStyle/>
          <a:p>
            <a:r>
              <a:rPr lang="en-US" dirty="0">
                <a:latin typeface="Arial" panose="020B0604020202020204" pitchFamily="34" charset="0"/>
                <a:cs typeface="Arial" panose="020B0604020202020204" pitchFamily="34" charset="0"/>
              </a:rPr>
              <a:t>A member signs a return with an aggressive but supportable (and disclosed) tax position</a:t>
            </a:r>
          </a:p>
        </p:txBody>
      </p:sp>
      <p:sp>
        <p:nvSpPr>
          <p:cNvPr id="11" name="Content Placeholder 10">
            <a:extLst>
              <a:ext uri="{FF2B5EF4-FFF2-40B4-BE49-F238E27FC236}">
                <a16:creationId xmlns:a16="http://schemas.microsoft.com/office/drawing/2014/main" id="{F6A3898A-BF3A-4BC8-BFB6-1143287FBC11}"/>
              </a:ext>
            </a:extLst>
          </p:cNvPr>
          <p:cNvSpPr>
            <a:spLocks noGrp="1"/>
          </p:cNvSpPr>
          <p:nvPr>
            <p:ph idx="17"/>
          </p:nvPr>
        </p:nvSpPr>
        <p:spPr/>
        <p:txBody>
          <a:bodyPr/>
          <a:lstStyle/>
          <a:p>
            <a:r>
              <a:rPr lang="en-US" dirty="0">
                <a:latin typeface="Arial" panose="020B0604020202020204" pitchFamily="34" charset="0"/>
                <a:cs typeface="Arial" panose="020B0604020202020204" pitchFamily="34" charset="0"/>
              </a:rPr>
              <a:t>A member places reasonable reliance upon third party data that was false and misleading</a:t>
            </a: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059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5BB6B2-E42D-49AD-8A6D-A150DF46E127}"/>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8A34E108-2EBB-4089-A68B-BC8415B95A00}"/>
              </a:ext>
            </a:extLst>
          </p:cNvPr>
          <p:cNvSpPr>
            <a:spLocks noGrp="1"/>
          </p:cNvSpPr>
          <p:nvPr>
            <p:ph type="sldNum" sz="quarter" idx="12"/>
          </p:nvPr>
        </p:nvSpPr>
        <p:spPr/>
        <p:txBody>
          <a:bodyPr/>
          <a:lstStyle/>
          <a:p>
            <a:fld id="{B212C38A-D241-7041-9EFC-6446870ABFAA}" type="slidenum">
              <a:rPr lang="en-US" smtClean="0"/>
              <a:t>47</a:t>
            </a:fld>
            <a:endParaRPr lang="en-US"/>
          </a:p>
        </p:txBody>
      </p:sp>
      <p:sp>
        <p:nvSpPr>
          <p:cNvPr id="6" name="Content Placeholder 5">
            <a:extLst>
              <a:ext uri="{FF2B5EF4-FFF2-40B4-BE49-F238E27FC236}">
                <a16:creationId xmlns:a16="http://schemas.microsoft.com/office/drawing/2014/main" id="{2ECB6483-1083-4AAD-A652-00D6B68A0126}"/>
              </a:ext>
            </a:extLst>
          </p:cNvPr>
          <p:cNvSpPr>
            <a:spLocks noGrp="1"/>
          </p:cNvSpPr>
          <p:nvPr>
            <p:ph idx="1"/>
          </p:nvPr>
        </p:nvSpPr>
        <p:spPr/>
        <p:txBody>
          <a:bodyPr/>
          <a:lstStyle/>
          <a:p>
            <a:r>
              <a:rPr lang="en-US" dirty="0"/>
              <a:t>Which of the following fact patterns involves misrepresentation in violation of the Integrity and Objectivity principle of the Code?</a:t>
            </a:r>
          </a:p>
        </p:txBody>
      </p:sp>
      <p:sp>
        <p:nvSpPr>
          <p:cNvPr id="7" name="Content Placeholder 6">
            <a:extLst>
              <a:ext uri="{FF2B5EF4-FFF2-40B4-BE49-F238E27FC236}">
                <a16:creationId xmlns:a16="http://schemas.microsoft.com/office/drawing/2014/main" id="{C3F04898-1295-4EBE-96F2-10FA0F7E07B3}"/>
              </a:ext>
            </a:extLst>
          </p:cNvPr>
          <p:cNvSpPr>
            <a:spLocks noGrp="1"/>
          </p:cNvSpPr>
          <p:nvPr>
            <p:ph idx="13"/>
          </p:nvPr>
        </p:nvSpPr>
        <p:spPr/>
        <p:txBody>
          <a:bodyPr/>
          <a:lstStyle/>
          <a:p>
            <a:r>
              <a:rPr lang="en-US" dirty="0"/>
              <a:t>Question 4 - Answers</a:t>
            </a:r>
          </a:p>
        </p:txBody>
      </p:sp>
      <p:sp>
        <p:nvSpPr>
          <p:cNvPr id="8" name="Content Placeholder 7">
            <a:extLst>
              <a:ext uri="{FF2B5EF4-FFF2-40B4-BE49-F238E27FC236}">
                <a16:creationId xmlns:a16="http://schemas.microsoft.com/office/drawing/2014/main" id="{94E40164-6510-4085-99DA-FDFAA06B9E37}"/>
              </a:ext>
            </a:extLst>
          </p:cNvPr>
          <p:cNvSpPr>
            <a:spLocks noGrp="1"/>
          </p:cNvSpPr>
          <p:nvPr>
            <p:ph idx="14"/>
          </p:nvPr>
        </p:nvSpPr>
        <p:spPr/>
        <p:txBody>
          <a:bodyPr/>
          <a:lstStyle/>
          <a:p>
            <a:r>
              <a:rPr lang="en-US" sz="2000" dirty="0">
                <a:latin typeface="Arial" panose="020B0604020202020204" pitchFamily="34" charset="0"/>
                <a:cs typeface="Arial" panose="020B0604020202020204" pitchFamily="34" charset="0"/>
              </a:rPr>
              <a:t>Incorrect - A tax deduction claimed with adequate documentation is not a misrepresentation</a:t>
            </a:r>
          </a:p>
        </p:txBody>
      </p:sp>
      <p:sp>
        <p:nvSpPr>
          <p:cNvPr id="9" name="Content Placeholder 8">
            <a:extLst>
              <a:ext uri="{FF2B5EF4-FFF2-40B4-BE49-F238E27FC236}">
                <a16:creationId xmlns:a16="http://schemas.microsoft.com/office/drawing/2014/main" id="{46F63710-2C7D-4E42-AF7D-FC5C060C61CE}"/>
              </a:ext>
            </a:extLst>
          </p:cNvPr>
          <p:cNvSpPr>
            <a:spLocks noGrp="1"/>
          </p:cNvSpPr>
          <p:nvPr>
            <p:ph idx="15"/>
          </p:nvPr>
        </p:nvSpPr>
        <p:spPr/>
        <p:txBody>
          <a:bodyPr>
            <a:normAutofit fontScale="92500"/>
          </a:bodyPr>
          <a:lstStyle/>
          <a:p>
            <a:r>
              <a:rPr kumimoji="0" lang="en-US"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Correct - The member would be responsible for a known misrepresentation by a subordinate </a:t>
            </a:r>
          </a:p>
        </p:txBody>
      </p:sp>
      <p:sp>
        <p:nvSpPr>
          <p:cNvPr id="10" name="Content Placeholder 9">
            <a:extLst>
              <a:ext uri="{FF2B5EF4-FFF2-40B4-BE49-F238E27FC236}">
                <a16:creationId xmlns:a16="http://schemas.microsoft.com/office/drawing/2014/main" id="{65DBF8CE-5147-4AEF-98EB-3996C7AA3F50}"/>
              </a:ext>
            </a:extLst>
          </p:cNvPr>
          <p:cNvSpPr>
            <a:spLocks noGrp="1"/>
          </p:cNvSpPr>
          <p:nvPr>
            <p:ph idx="16"/>
          </p:nvPr>
        </p:nvSpPr>
        <p:spPr/>
        <p:txBody>
          <a:bodyPr>
            <a:normAutofit fontScale="92500" lnSpcReduction="20000"/>
          </a:bodyPr>
          <a:lstStyle/>
          <a:p>
            <a:r>
              <a:rPr lang="en-US" dirty="0">
                <a:latin typeface="Arial" panose="020B0604020202020204" pitchFamily="34" charset="0"/>
                <a:cs typeface="Arial" panose="020B0604020202020204" pitchFamily="34" charset="0"/>
              </a:rPr>
              <a:t>Incorrect – The member complied with the disclosure requirements and there is no misrepresentation</a:t>
            </a:r>
          </a:p>
        </p:txBody>
      </p:sp>
      <p:sp>
        <p:nvSpPr>
          <p:cNvPr id="11" name="Content Placeholder 10">
            <a:extLst>
              <a:ext uri="{FF2B5EF4-FFF2-40B4-BE49-F238E27FC236}">
                <a16:creationId xmlns:a16="http://schemas.microsoft.com/office/drawing/2014/main" id="{F6A3898A-BF3A-4BC8-BFB6-1143287FBC11}"/>
              </a:ext>
            </a:extLst>
          </p:cNvPr>
          <p:cNvSpPr>
            <a:spLocks noGrp="1"/>
          </p:cNvSpPr>
          <p:nvPr>
            <p:ph idx="17"/>
          </p:nvPr>
        </p:nvSpPr>
        <p:spPr/>
        <p:txBody>
          <a:bodyPr/>
          <a:lstStyle/>
          <a:p>
            <a:r>
              <a:rPr lang="en-US" dirty="0">
                <a:latin typeface="Arial" panose="020B0604020202020204" pitchFamily="34" charset="0"/>
                <a:cs typeface="Arial" panose="020B0604020202020204" pitchFamily="34" charset="0"/>
              </a:rPr>
              <a:t>Incorrect - Reliance upon third party data may be appropriate, assuming it was reasonable</a:t>
            </a: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547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198AD2D-6522-4407-B600-14BACFE404EF}"/>
              </a:ext>
            </a:extLst>
          </p:cNvPr>
          <p:cNvSpPr>
            <a:spLocks noGrp="1"/>
          </p:cNvSpPr>
          <p:nvPr>
            <p:ph type="title"/>
          </p:nvPr>
        </p:nvSpPr>
        <p:spPr/>
        <p:txBody>
          <a:bodyPr/>
          <a:lstStyle/>
          <a:p>
            <a:r>
              <a:rPr lang="en-US" dirty="0"/>
              <a:t>Independence</a:t>
            </a:r>
          </a:p>
        </p:txBody>
      </p:sp>
      <p:sp>
        <p:nvSpPr>
          <p:cNvPr id="3" name="Slide Number Placeholder 2">
            <a:extLst>
              <a:ext uri="{FF2B5EF4-FFF2-40B4-BE49-F238E27FC236}">
                <a16:creationId xmlns:a16="http://schemas.microsoft.com/office/drawing/2014/main" id="{D48F03E1-A363-4D98-A249-2EE8086A4D35}"/>
              </a:ext>
            </a:extLst>
          </p:cNvPr>
          <p:cNvSpPr>
            <a:spLocks noGrp="1"/>
          </p:cNvSpPr>
          <p:nvPr>
            <p:ph type="sldNum" sz="quarter" idx="12"/>
          </p:nvPr>
        </p:nvSpPr>
        <p:spPr/>
        <p:txBody>
          <a:bodyPr/>
          <a:lstStyle/>
          <a:p>
            <a:fld id="{B212C38A-D241-7041-9EFC-6446870ABFAA}" type="slidenum">
              <a:rPr lang="en-US" smtClean="0"/>
              <a:t>48</a:t>
            </a:fld>
            <a:endParaRPr lang="en-US"/>
          </a:p>
        </p:txBody>
      </p:sp>
      <p:sp>
        <p:nvSpPr>
          <p:cNvPr id="11" name="Content Placeholder 10">
            <a:extLst>
              <a:ext uri="{FF2B5EF4-FFF2-40B4-BE49-F238E27FC236}">
                <a16:creationId xmlns:a16="http://schemas.microsoft.com/office/drawing/2014/main" id="{AF4F4A65-33D3-41D4-82C8-9719EBD88A2C}"/>
              </a:ext>
            </a:extLst>
          </p:cNvPr>
          <p:cNvSpPr>
            <a:spLocks noGrp="1"/>
          </p:cNvSpPr>
          <p:nvPr>
            <p:ph idx="1"/>
          </p:nvPr>
        </p:nvSpPr>
        <p:spPr/>
        <p:txBody>
          <a:bodyPr/>
          <a:lstStyle/>
          <a:p>
            <a:r>
              <a:rPr lang="en-US" dirty="0"/>
              <a:t>A member should </a:t>
            </a:r>
            <a:r>
              <a:rPr lang="en-US" b="1" dirty="0">
                <a:solidFill>
                  <a:srgbClr val="FF0000"/>
                </a:solidFill>
              </a:rPr>
              <a:t>evaluate</a:t>
            </a:r>
            <a:r>
              <a:rPr lang="en-US" dirty="0"/>
              <a:t> whether a relationship or circumstance would lead a reasonable &amp; informed third party who is aware of the relevant information to conclude that there is a threat to either the member’s or firm’s independence, or both, that is not at an acceptable level</a:t>
            </a:r>
          </a:p>
          <a:p>
            <a:endParaRPr lang="en-US" dirty="0"/>
          </a:p>
        </p:txBody>
      </p:sp>
    </p:spTree>
    <p:extLst>
      <p:ext uri="{BB962C8B-B14F-4D97-AF65-F5344CB8AC3E}">
        <p14:creationId xmlns:p14="http://schemas.microsoft.com/office/powerpoint/2010/main" val="1570815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7029-A59B-46D8-8403-58317E67E82B}"/>
              </a:ext>
            </a:extLst>
          </p:cNvPr>
          <p:cNvSpPr>
            <a:spLocks noGrp="1"/>
          </p:cNvSpPr>
          <p:nvPr>
            <p:ph type="title"/>
          </p:nvPr>
        </p:nvSpPr>
        <p:spPr/>
        <p:txBody>
          <a:bodyPr>
            <a:normAutofit fontScale="90000"/>
          </a:bodyPr>
          <a:lstStyle/>
          <a:p>
            <a:r>
              <a:rPr lang="en-US" dirty="0"/>
              <a:t>Independence – Threats</a:t>
            </a:r>
          </a:p>
        </p:txBody>
      </p:sp>
      <p:sp>
        <p:nvSpPr>
          <p:cNvPr id="3" name="Slide Number Placeholder 2">
            <a:extLst>
              <a:ext uri="{FF2B5EF4-FFF2-40B4-BE49-F238E27FC236}">
                <a16:creationId xmlns:a16="http://schemas.microsoft.com/office/drawing/2014/main" id="{0837EABA-6AA6-4D2F-9CAD-ABA692AD5407}"/>
              </a:ext>
            </a:extLst>
          </p:cNvPr>
          <p:cNvSpPr>
            <a:spLocks noGrp="1"/>
          </p:cNvSpPr>
          <p:nvPr>
            <p:ph type="sldNum" sz="quarter" idx="12"/>
          </p:nvPr>
        </p:nvSpPr>
        <p:spPr/>
        <p:txBody>
          <a:bodyPr/>
          <a:lstStyle/>
          <a:p>
            <a:fld id="{B212C38A-D241-7041-9EFC-6446870ABFAA}" type="slidenum">
              <a:rPr lang="en-US" smtClean="0"/>
              <a:t>49</a:t>
            </a:fld>
            <a:endParaRPr lang="en-US"/>
          </a:p>
        </p:txBody>
      </p:sp>
      <p:sp>
        <p:nvSpPr>
          <p:cNvPr id="5" name="Content Placeholder 4">
            <a:extLst>
              <a:ext uri="{FF2B5EF4-FFF2-40B4-BE49-F238E27FC236}">
                <a16:creationId xmlns:a16="http://schemas.microsoft.com/office/drawing/2014/main" id="{1AF8CFF4-50AB-4E5B-81D6-BB29634097A9}"/>
              </a:ext>
            </a:extLst>
          </p:cNvPr>
          <p:cNvSpPr>
            <a:spLocks noGrp="1"/>
          </p:cNvSpPr>
          <p:nvPr>
            <p:ph idx="1"/>
          </p:nvPr>
        </p:nvSpPr>
        <p:spPr/>
        <p:txBody>
          <a:bodyPr>
            <a:normAutofit fontScale="92500" lnSpcReduction="20000"/>
          </a:bodyPr>
          <a:lstStyle/>
          <a:p>
            <a:r>
              <a:rPr lang="en-US" i="1" dirty="0"/>
              <a:t>Adverse interest</a:t>
            </a:r>
            <a:r>
              <a:rPr lang="en-US" dirty="0"/>
              <a:t> – example would be threatened or pending litigation by member or attest client</a:t>
            </a:r>
          </a:p>
          <a:p>
            <a:r>
              <a:rPr lang="en-US" i="1" dirty="0"/>
              <a:t>Advocacy</a:t>
            </a:r>
            <a:r>
              <a:rPr lang="en-US" dirty="0"/>
              <a:t> – promoting of attest client’s securities for a IPO</a:t>
            </a:r>
          </a:p>
          <a:p>
            <a:r>
              <a:rPr lang="en-US" i="1" dirty="0"/>
              <a:t>Familiarity</a:t>
            </a:r>
            <a:r>
              <a:rPr lang="en-US" dirty="0"/>
              <a:t> – close relative in key position at attest client</a:t>
            </a:r>
          </a:p>
          <a:p>
            <a:r>
              <a:rPr lang="en-US" i="1" dirty="0"/>
              <a:t>Management participation</a:t>
            </a:r>
            <a:r>
              <a:rPr lang="en-US" dirty="0"/>
              <a:t> – designing internal controls for attest client</a:t>
            </a:r>
          </a:p>
          <a:p>
            <a:r>
              <a:rPr lang="en-US" i="1" dirty="0"/>
              <a:t>Self-interest</a:t>
            </a:r>
            <a:r>
              <a:rPr lang="en-US" dirty="0"/>
              <a:t> – preparing &amp; reviewing tax provision</a:t>
            </a:r>
          </a:p>
          <a:p>
            <a:r>
              <a:rPr lang="en-US" i="1" dirty="0"/>
              <a:t>Undue influence</a:t>
            </a:r>
            <a:r>
              <a:rPr lang="en-US" dirty="0"/>
              <a:t> – attest client threatens to replace member or member’s firm over disagreement on application of an accounting principle</a:t>
            </a:r>
          </a:p>
          <a:p>
            <a:endParaRPr lang="en-US" dirty="0"/>
          </a:p>
        </p:txBody>
      </p:sp>
      <p:pic>
        <p:nvPicPr>
          <p:cNvPr id="7" name="Picture 6" descr="Icon&#10;&#10;Description automatically generated">
            <a:extLst>
              <a:ext uri="{FF2B5EF4-FFF2-40B4-BE49-F238E27FC236}">
                <a16:creationId xmlns:a16="http://schemas.microsoft.com/office/drawing/2014/main" id="{8B01165C-C1A0-4CE7-82C0-980789A563E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47004" y="2391518"/>
            <a:ext cx="1410776" cy="1266081"/>
          </a:xfrm>
          <a:prstGeom prst="rect">
            <a:avLst/>
          </a:prstGeom>
        </p:spPr>
      </p:pic>
    </p:spTree>
    <p:extLst>
      <p:ext uri="{BB962C8B-B14F-4D97-AF65-F5344CB8AC3E}">
        <p14:creationId xmlns:p14="http://schemas.microsoft.com/office/powerpoint/2010/main" val="82137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84800-C9F5-46CF-85FD-886394860EC2}"/>
              </a:ext>
            </a:extLst>
          </p:cNvPr>
          <p:cNvSpPr>
            <a:spLocks noGrp="1"/>
          </p:cNvSpPr>
          <p:nvPr>
            <p:ph type="title"/>
          </p:nvPr>
        </p:nvSpPr>
        <p:spPr/>
        <p:txBody>
          <a:bodyPr/>
          <a:lstStyle/>
          <a:p>
            <a:r>
              <a:rPr lang="en-US" dirty="0"/>
              <a:t>Application of the Code</a:t>
            </a:r>
          </a:p>
        </p:txBody>
      </p:sp>
      <p:sp>
        <p:nvSpPr>
          <p:cNvPr id="3" name="Slide Number Placeholder 2">
            <a:extLst>
              <a:ext uri="{FF2B5EF4-FFF2-40B4-BE49-F238E27FC236}">
                <a16:creationId xmlns:a16="http://schemas.microsoft.com/office/drawing/2014/main" id="{1B062C15-C777-4437-A01D-19E62CE739ED}"/>
              </a:ext>
            </a:extLst>
          </p:cNvPr>
          <p:cNvSpPr>
            <a:spLocks noGrp="1"/>
          </p:cNvSpPr>
          <p:nvPr>
            <p:ph type="sldNum" sz="quarter" idx="12"/>
          </p:nvPr>
        </p:nvSpPr>
        <p:spPr/>
        <p:txBody>
          <a:bodyPr/>
          <a:lstStyle/>
          <a:p>
            <a:fld id="{B212C38A-D241-7041-9EFC-6446870ABFAA}" type="slidenum">
              <a:rPr lang="en-US" smtClean="0"/>
              <a:t>5</a:t>
            </a:fld>
            <a:endParaRPr lang="en-US"/>
          </a:p>
        </p:txBody>
      </p:sp>
      <p:sp>
        <p:nvSpPr>
          <p:cNvPr id="4" name="Content Placeholder 3">
            <a:extLst>
              <a:ext uri="{FF2B5EF4-FFF2-40B4-BE49-F238E27FC236}">
                <a16:creationId xmlns:a16="http://schemas.microsoft.com/office/drawing/2014/main" id="{8AAE8D37-B2DD-4DB6-B720-1C56916E9A17}"/>
              </a:ext>
            </a:extLst>
          </p:cNvPr>
          <p:cNvSpPr>
            <a:spLocks noGrp="1"/>
          </p:cNvSpPr>
          <p:nvPr>
            <p:ph idx="1"/>
          </p:nvPr>
        </p:nvSpPr>
        <p:spPr/>
        <p:txBody>
          <a:bodyPr>
            <a:normAutofit fontScale="92500" lnSpcReduction="10000"/>
          </a:bodyPr>
          <a:lstStyle/>
          <a:p>
            <a:r>
              <a:rPr lang="en-US" sz="2800" dirty="0"/>
              <a:t>A member shall not knowingly permit a person whom the member has the </a:t>
            </a:r>
            <a:r>
              <a:rPr lang="en-US" sz="2800" b="1" dirty="0">
                <a:solidFill>
                  <a:srgbClr val="FF0000"/>
                </a:solidFill>
              </a:rPr>
              <a:t>authority or capacity to control </a:t>
            </a:r>
            <a:r>
              <a:rPr lang="en-US" sz="2800" dirty="0"/>
              <a:t>to carry out on his or her behalf, either with or without compensation, acts that, if carried out by the member, would place the member in violation of the rules</a:t>
            </a:r>
          </a:p>
          <a:p>
            <a:r>
              <a:rPr lang="en-US" sz="2800" dirty="0"/>
              <a:t>Further, a member may be held responsible for the acts of all persons associated with the member in public practice whom the member has the authority or capacity to control</a:t>
            </a:r>
          </a:p>
          <a:p>
            <a:r>
              <a:rPr lang="en-US" sz="2800" dirty="0"/>
              <a:t>Even if the member is unable to control the actions or relationships of such persons or entities, the member’s independence may still be impaired</a:t>
            </a:r>
          </a:p>
          <a:p>
            <a:endParaRPr lang="en-US" dirty="0"/>
          </a:p>
        </p:txBody>
      </p:sp>
    </p:spTree>
    <p:extLst>
      <p:ext uri="{BB962C8B-B14F-4D97-AF65-F5344CB8AC3E}">
        <p14:creationId xmlns:p14="http://schemas.microsoft.com/office/powerpoint/2010/main" val="4087032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CD46A1-D235-426F-B388-9388C0F8E454}"/>
              </a:ext>
            </a:extLst>
          </p:cNvPr>
          <p:cNvSpPr>
            <a:spLocks noGrp="1"/>
          </p:cNvSpPr>
          <p:nvPr>
            <p:ph type="title"/>
          </p:nvPr>
        </p:nvSpPr>
        <p:spPr/>
        <p:txBody>
          <a:bodyPr/>
          <a:lstStyle/>
          <a:p>
            <a:r>
              <a:rPr lang="en-US" dirty="0"/>
              <a:t>Independence – Threats</a:t>
            </a:r>
          </a:p>
        </p:txBody>
      </p:sp>
      <p:sp>
        <p:nvSpPr>
          <p:cNvPr id="3" name="Slide Number Placeholder 2">
            <a:extLst>
              <a:ext uri="{FF2B5EF4-FFF2-40B4-BE49-F238E27FC236}">
                <a16:creationId xmlns:a16="http://schemas.microsoft.com/office/drawing/2014/main" id="{E691D6BB-4280-49B7-A676-0D5BB4EC9D1A}"/>
              </a:ext>
            </a:extLst>
          </p:cNvPr>
          <p:cNvSpPr>
            <a:spLocks noGrp="1"/>
          </p:cNvSpPr>
          <p:nvPr>
            <p:ph type="sldNum" sz="quarter" idx="12"/>
          </p:nvPr>
        </p:nvSpPr>
        <p:spPr/>
        <p:txBody>
          <a:bodyPr/>
          <a:lstStyle/>
          <a:p>
            <a:fld id="{B212C38A-D241-7041-9EFC-6446870ABFAA}" type="slidenum">
              <a:rPr lang="en-US" smtClean="0"/>
              <a:t>50</a:t>
            </a:fld>
            <a:endParaRPr lang="en-US"/>
          </a:p>
        </p:txBody>
      </p:sp>
      <p:sp>
        <p:nvSpPr>
          <p:cNvPr id="7" name="Content Placeholder 6">
            <a:extLst>
              <a:ext uri="{FF2B5EF4-FFF2-40B4-BE49-F238E27FC236}">
                <a16:creationId xmlns:a16="http://schemas.microsoft.com/office/drawing/2014/main" id="{CFB44662-C16A-4CCC-AC6A-88939AE18F86}"/>
              </a:ext>
            </a:extLst>
          </p:cNvPr>
          <p:cNvSpPr>
            <a:spLocks noGrp="1"/>
          </p:cNvSpPr>
          <p:nvPr>
            <p:ph idx="1"/>
          </p:nvPr>
        </p:nvSpPr>
        <p:spPr/>
        <p:txBody>
          <a:bodyPr>
            <a:normAutofit fontScale="92500"/>
          </a:bodyPr>
          <a:lstStyle/>
          <a:p>
            <a:pPr marL="0" indent="0">
              <a:spcAft>
                <a:spcPts val="1800"/>
              </a:spcAft>
              <a:buNone/>
            </a:pPr>
            <a:r>
              <a:rPr lang="en-US" sz="2200" dirty="0"/>
              <a:t>Example - E-Mail from CFO to Staff Accountant</a:t>
            </a:r>
          </a:p>
          <a:p>
            <a:pPr marL="0" indent="0">
              <a:spcAft>
                <a:spcPts val="600"/>
              </a:spcAft>
              <a:buNone/>
            </a:pPr>
            <a:r>
              <a:rPr lang="en-US" sz="2400" i="1" dirty="0"/>
              <a:t>Dear Mike,</a:t>
            </a:r>
          </a:p>
          <a:p>
            <a:pPr marL="0" indent="0">
              <a:spcAft>
                <a:spcPts val="600"/>
              </a:spcAft>
              <a:buNone/>
            </a:pPr>
            <a:r>
              <a:rPr lang="en-US" sz="2400" i="1" dirty="0"/>
              <a:t>I have heard good things about your work and it appears you are on the fast track.  Hoping you can do me a solid.  I know the policy for approving payments to new vendors can take time.  My brother-in-law’s company has been providing IT consulting services as we were in a real bind because of turnover.  The invoice attached is only for $5,000 and it would be great if you could facilitate its payment as soon as possible.  </a:t>
            </a:r>
          </a:p>
          <a:p>
            <a:pPr marL="0" indent="0">
              <a:spcAft>
                <a:spcPts val="600"/>
              </a:spcAft>
              <a:buNone/>
            </a:pPr>
            <a:r>
              <a:rPr lang="en-US" sz="2400" i="1" dirty="0"/>
              <a:t>Thanks again and keep up your </a:t>
            </a:r>
            <a:r>
              <a:rPr lang="en-US" sz="2400" i="1" dirty="0" err="1"/>
              <a:t>rockstar</a:t>
            </a:r>
            <a:r>
              <a:rPr lang="en-US" sz="2400" i="1" dirty="0"/>
              <a:t> ways!</a:t>
            </a:r>
          </a:p>
          <a:p>
            <a:pPr marL="0" indent="0">
              <a:buNone/>
            </a:pPr>
            <a:r>
              <a:rPr lang="en-US" sz="2400" i="1" dirty="0"/>
              <a:t>Chad</a:t>
            </a:r>
          </a:p>
          <a:p>
            <a:endParaRPr lang="en-US" dirty="0"/>
          </a:p>
        </p:txBody>
      </p:sp>
    </p:spTree>
    <p:extLst>
      <p:ext uri="{BB962C8B-B14F-4D97-AF65-F5344CB8AC3E}">
        <p14:creationId xmlns:p14="http://schemas.microsoft.com/office/powerpoint/2010/main" val="2083397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AF37-C867-4C21-9869-CAD0E0753B9A}"/>
              </a:ext>
            </a:extLst>
          </p:cNvPr>
          <p:cNvSpPr>
            <a:spLocks noGrp="1"/>
          </p:cNvSpPr>
          <p:nvPr>
            <p:ph type="title"/>
          </p:nvPr>
        </p:nvSpPr>
        <p:spPr/>
        <p:txBody>
          <a:bodyPr/>
          <a:lstStyle/>
          <a:p>
            <a:r>
              <a:rPr lang="en-US" dirty="0"/>
              <a:t>Independence – Threats</a:t>
            </a:r>
          </a:p>
        </p:txBody>
      </p:sp>
      <p:sp>
        <p:nvSpPr>
          <p:cNvPr id="3" name="Slide Number Placeholder 2">
            <a:extLst>
              <a:ext uri="{FF2B5EF4-FFF2-40B4-BE49-F238E27FC236}">
                <a16:creationId xmlns:a16="http://schemas.microsoft.com/office/drawing/2014/main" id="{06C2E4DA-9630-4A45-8C26-FBF9267C0E79}"/>
              </a:ext>
            </a:extLst>
          </p:cNvPr>
          <p:cNvSpPr>
            <a:spLocks noGrp="1"/>
          </p:cNvSpPr>
          <p:nvPr>
            <p:ph type="sldNum" sz="quarter" idx="12"/>
          </p:nvPr>
        </p:nvSpPr>
        <p:spPr/>
        <p:txBody>
          <a:bodyPr/>
          <a:lstStyle/>
          <a:p>
            <a:fld id="{B212C38A-D241-7041-9EFC-6446870ABFAA}" type="slidenum">
              <a:rPr lang="en-US" smtClean="0"/>
              <a:t>51</a:t>
            </a:fld>
            <a:endParaRPr lang="en-US"/>
          </a:p>
        </p:txBody>
      </p:sp>
      <p:sp>
        <p:nvSpPr>
          <p:cNvPr id="4" name="Content Placeholder 3">
            <a:extLst>
              <a:ext uri="{FF2B5EF4-FFF2-40B4-BE49-F238E27FC236}">
                <a16:creationId xmlns:a16="http://schemas.microsoft.com/office/drawing/2014/main" id="{00265F14-8EDB-45B4-9294-48BBA37A3C76}"/>
              </a:ext>
            </a:extLst>
          </p:cNvPr>
          <p:cNvSpPr>
            <a:spLocks noGrp="1"/>
          </p:cNvSpPr>
          <p:nvPr>
            <p:ph idx="1"/>
          </p:nvPr>
        </p:nvSpPr>
        <p:spPr/>
        <p:txBody>
          <a:bodyPr>
            <a:normAutofit fontScale="77500" lnSpcReduction="20000"/>
          </a:bodyPr>
          <a:lstStyle/>
          <a:p>
            <a:pPr marL="0" indent="0">
              <a:spcAft>
                <a:spcPts val="1800"/>
              </a:spcAft>
              <a:buNone/>
            </a:pPr>
            <a:r>
              <a:rPr lang="en-US" sz="2800" dirty="0"/>
              <a:t>Example - E-Mail from Client to Audit Partner</a:t>
            </a:r>
          </a:p>
          <a:p>
            <a:pPr marL="0" indent="0">
              <a:buNone/>
            </a:pPr>
            <a:r>
              <a:rPr lang="en-US" sz="2800" i="1" dirty="0"/>
              <a:t>Dear Kathy,</a:t>
            </a:r>
          </a:p>
          <a:p>
            <a:pPr marL="0" indent="0">
              <a:buNone/>
            </a:pPr>
            <a:r>
              <a:rPr lang="en-US" sz="2800" i="1" dirty="0"/>
              <a:t>I know you have been working hard to resolve our conflict related to the tax return penalty that was caused by the deadline your staff missed.  I am certainly willing to be reasonable and hope you can be as well.</a:t>
            </a:r>
          </a:p>
          <a:p>
            <a:pPr marL="0" indent="0">
              <a:spcAft>
                <a:spcPts val="600"/>
              </a:spcAft>
              <a:buNone/>
            </a:pPr>
            <a:r>
              <a:rPr lang="en-US" sz="2800" i="1" dirty="0"/>
              <a:t>The GAAP disclosure you described in yesterday’s meeting may be technically required, but it seems to border on “over disclosure” and could impact the company’s pending IPO.  I would be more inclined to pass on the tax return issue if you could exercise some flexibility around the disclosure.</a:t>
            </a:r>
          </a:p>
          <a:p>
            <a:pPr marL="0" indent="0">
              <a:spcAft>
                <a:spcPts val="600"/>
              </a:spcAft>
              <a:buNone/>
            </a:pPr>
            <a:r>
              <a:rPr lang="en-US" sz="2800" i="1" dirty="0"/>
              <a:t>Let’s discuss!</a:t>
            </a:r>
          </a:p>
          <a:p>
            <a:pPr marL="0" indent="0">
              <a:buNone/>
            </a:pPr>
            <a:r>
              <a:rPr lang="en-US" sz="2800" i="1" dirty="0"/>
              <a:t>Bob</a:t>
            </a:r>
          </a:p>
          <a:p>
            <a:endParaRPr lang="en-US" dirty="0"/>
          </a:p>
        </p:txBody>
      </p:sp>
    </p:spTree>
    <p:extLst>
      <p:ext uri="{BB962C8B-B14F-4D97-AF65-F5344CB8AC3E}">
        <p14:creationId xmlns:p14="http://schemas.microsoft.com/office/powerpoint/2010/main" val="1454580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5AE5-DA11-43A5-B8D7-CA8DA3D303FB}"/>
              </a:ext>
            </a:extLst>
          </p:cNvPr>
          <p:cNvSpPr>
            <a:spLocks noGrp="1"/>
          </p:cNvSpPr>
          <p:nvPr>
            <p:ph type="title"/>
          </p:nvPr>
        </p:nvSpPr>
        <p:spPr/>
        <p:txBody>
          <a:bodyPr/>
          <a:lstStyle/>
          <a:p>
            <a:r>
              <a:rPr lang="en-US" dirty="0"/>
              <a:t>Independence – Threats</a:t>
            </a:r>
          </a:p>
        </p:txBody>
      </p:sp>
      <p:sp>
        <p:nvSpPr>
          <p:cNvPr id="3" name="Slide Number Placeholder 2">
            <a:extLst>
              <a:ext uri="{FF2B5EF4-FFF2-40B4-BE49-F238E27FC236}">
                <a16:creationId xmlns:a16="http://schemas.microsoft.com/office/drawing/2014/main" id="{9791138F-90BC-4E00-95F9-04394060FB67}"/>
              </a:ext>
            </a:extLst>
          </p:cNvPr>
          <p:cNvSpPr>
            <a:spLocks noGrp="1"/>
          </p:cNvSpPr>
          <p:nvPr>
            <p:ph type="sldNum" sz="quarter" idx="12"/>
          </p:nvPr>
        </p:nvSpPr>
        <p:spPr/>
        <p:txBody>
          <a:bodyPr/>
          <a:lstStyle/>
          <a:p>
            <a:fld id="{B212C38A-D241-7041-9EFC-6446870ABFAA}" type="slidenum">
              <a:rPr lang="en-US" smtClean="0"/>
              <a:t>52</a:t>
            </a:fld>
            <a:endParaRPr lang="en-US"/>
          </a:p>
        </p:txBody>
      </p:sp>
      <p:sp>
        <p:nvSpPr>
          <p:cNvPr id="4" name="Content Placeholder 3">
            <a:extLst>
              <a:ext uri="{FF2B5EF4-FFF2-40B4-BE49-F238E27FC236}">
                <a16:creationId xmlns:a16="http://schemas.microsoft.com/office/drawing/2014/main" id="{AADD1CBF-E39A-4F53-93C3-309B3E6422E2}"/>
              </a:ext>
            </a:extLst>
          </p:cNvPr>
          <p:cNvSpPr>
            <a:spLocks noGrp="1"/>
          </p:cNvSpPr>
          <p:nvPr>
            <p:ph idx="1"/>
          </p:nvPr>
        </p:nvSpPr>
        <p:spPr/>
        <p:txBody>
          <a:bodyPr>
            <a:normAutofit fontScale="62500" lnSpcReduction="20000"/>
          </a:bodyPr>
          <a:lstStyle/>
          <a:p>
            <a:pPr marL="0" indent="0">
              <a:spcAft>
                <a:spcPts val="1800"/>
              </a:spcAft>
              <a:buNone/>
            </a:pPr>
            <a:r>
              <a:rPr lang="en-US" sz="3200" dirty="0"/>
              <a:t>Example - E-Mail from Client to Tax Partner</a:t>
            </a:r>
          </a:p>
          <a:p>
            <a:pPr marL="0" indent="0">
              <a:buNone/>
            </a:pPr>
            <a:r>
              <a:rPr lang="en-US" sz="3200" i="1" dirty="0"/>
              <a:t>Dear Tara,</a:t>
            </a:r>
          </a:p>
          <a:p>
            <a:pPr marL="0" indent="0">
              <a:spcAft>
                <a:spcPts val="600"/>
              </a:spcAft>
              <a:buNone/>
            </a:pPr>
            <a:r>
              <a:rPr lang="en-US" sz="3200" i="1" dirty="0"/>
              <a:t>It was nice to meet you at the recent audit committee meeting.  Welcome to the engagement.  You probably thought your role would be limited to reviewing the tax provision.  Surprise!  Surprise!</a:t>
            </a:r>
          </a:p>
          <a:p>
            <a:pPr marL="0" indent="0">
              <a:spcAft>
                <a:spcPts val="600"/>
              </a:spcAft>
              <a:buNone/>
            </a:pPr>
            <a:r>
              <a:rPr lang="en-US" sz="3200" i="1" dirty="0"/>
              <a:t>We are in a pickle.  Our sales and use tax person left suddenly.  I need a staff person to prepare and file sales and use tax returns. No one here knows anything about these types of filings.  So he/she will kind of be on their own.  We need someone pretty responsible and motivated.  They will also be allowed to approve checks to remit any taxes due.  </a:t>
            </a:r>
          </a:p>
          <a:p>
            <a:pPr marL="0" indent="0">
              <a:spcAft>
                <a:spcPts val="600"/>
              </a:spcAft>
              <a:buNone/>
            </a:pPr>
            <a:r>
              <a:rPr lang="en-US" sz="3200" i="1" dirty="0"/>
              <a:t>Let me know how much it will cost.  Be gentle as you have me at a severe disadvantage.</a:t>
            </a:r>
          </a:p>
          <a:p>
            <a:pPr marL="0" indent="0">
              <a:spcAft>
                <a:spcPts val="600"/>
              </a:spcAft>
              <a:buNone/>
            </a:pPr>
            <a:r>
              <a:rPr lang="en-US" sz="3200" i="1" dirty="0"/>
              <a:t>Kind regards,</a:t>
            </a:r>
          </a:p>
          <a:p>
            <a:pPr marL="0" indent="0">
              <a:buNone/>
            </a:pPr>
            <a:r>
              <a:rPr lang="en-US" sz="3200" i="1" dirty="0"/>
              <a:t>Fritz</a:t>
            </a:r>
          </a:p>
          <a:p>
            <a:endParaRPr lang="en-US" dirty="0"/>
          </a:p>
        </p:txBody>
      </p:sp>
    </p:spTree>
    <p:extLst>
      <p:ext uri="{BB962C8B-B14F-4D97-AF65-F5344CB8AC3E}">
        <p14:creationId xmlns:p14="http://schemas.microsoft.com/office/powerpoint/2010/main" val="541330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2D688-31BC-4249-A8FC-0C22613C284A}"/>
              </a:ext>
            </a:extLst>
          </p:cNvPr>
          <p:cNvSpPr>
            <a:spLocks noGrp="1"/>
          </p:cNvSpPr>
          <p:nvPr>
            <p:ph type="title"/>
          </p:nvPr>
        </p:nvSpPr>
        <p:spPr/>
        <p:txBody>
          <a:bodyPr/>
          <a:lstStyle/>
          <a:p>
            <a:r>
              <a:rPr lang="en-US" dirty="0"/>
              <a:t>Special Rules – Independence</a:t>
            </a:r>
          </a:p>
        </p:txBody>
      </p:sp>
      <p:sp>
        <p:nvSpPr>
          <p:cNvPr id="3" name="Slide Number Placeholder 2">
            <a:extLst>
              <a:ext uri="{FF2B5EF4-FFF2-40B4-BE49-F238E27FC236}">
                <a16:creationId xmlns:a16="http://schemas.microsoft.com/office/drawing/2014/main" id="{C7162018-410D-4C27-99E1-3A69FED6BB33}"/>
              </a:ext>
            </a:extLst>
          </p:cNvPr>
          <p:cNvSpPr>
            <a:spLocks noGrp="1"/>
          </p:cNvSpPr>
          <p:nvPr>
            <p:ph type="sldNum" sz="quarter" idx="12"/>
          </p:nvPr>
        </p:nvSpPr>
        <p:spPr/>
        <p:txBody>
          <a:bodyPr/>
          <a:lstStyle/>
          <a:p>
            <a:fld id="{B212C38A-D241-7041-9EFC-6446870ABFAA}" type="slidenum">
              <a:rPr lang="en-US" smtClean="0"/>
              <a:t>53</a:t>
            </a:fld>
            <a:endParaRPr lang="en-US"/>
          </a:p>
        </p:txBody>
      </p:sp>
      <p:sp>
        <p:nvSpPr>
          <p:cNvPr id="4" name="Content Placeholder 3">
            <a:extLst>
              <a:ext uri="{FF2B5EF4-FFF2-40B4-BE49-F238E27FC236}">
                <a16:creationId xmlns:a16="http://schemas.microsoft.com/office/drawing/2014/main" id="{39204377-B0A6-44FC-AAC9-1957034D0448}"/>
              </a:ext>
            </a:extLst>
          </p:cNvPr>
          <p:cNvSpPr>
            <a:spLocks noGrp="1"/>
          </p:cNvSpPr>
          <p:nvPr>
            <p:ph idx="1"/>
          </p:nvPr>
        </p:nvSpPr>
        <p:spPr/>
        <p:txBody>
          <a:bodyPr/>
          <a:lstStyle/>
          <a:p>
            <a:r>
              <a:rPr lang="en-US" sz="2400" dirty="0"/>
              <a:t>Network firms</a:t>
            </a:r>
          </a:p>
          <a:p>
            <a:r>
              <a:rPr lang="en-US" sz="2400" dirty="0"/>
              <a:t>Alternative practice structures</a:t>
            </a:r>
          </a:p>
          <a:p>
            <a:r>
              <a:rPr lang="en-US" sz="2400" dirty="0"/>
              <a:t>Use of </a:t>
            </a:r>
            <a:r>
              <a:rPr lang="en-US" sz="2400" dirty="0" err="1"/>
              <a:t>Nonindependent</a:t>
            </a:r>
            <a:r>
              <a:rPr lang="en-US" sz="2400" dirty="0"/>
              <a:t> CPA firms</a:t>
            </a:r>
          </a:p>
          <a:p>
            <a:r>
              <a:rPr lang="en-US" sz="2400" dirty="0"/>
              <a:t>Firm mergers &amp; acquisitions</a:t>
            </a:r>
          </a:p>
          <a:p>
            <a:pPr lvl="1">
              <a:spcBef>
                <a:spcPts val="1000"/>
              </a:spcBef>
              <a:buClr>
                <a:srgbClr val="354154"/>
              </a:buClr>
              <a:buSzPct val="75000"/>
              <a:buFont typeface="Courier New" panose="02070309020205020404" pitchFamily="49" charset="0"/>
              <a:buChar char="o"/>
            </a:pPr>
            <a:r>
              <a:rPr lang="en-US" sz="2400" dirty="0"/>
              <a:t>Personnel</a:t>
            </a:r>
          </a:p>
          <a:p>
            <a:pPr lvl="1">
              <a:spcBef>
                <a:spcPts val="1000"/>
              </a:spcBef>
              <a:buClr>
                <a:srgbClr val="354154"/>
              </a:buClr>
              <a:buSzPct val="75000"/>
              <a:buFont typeface="Courier New" panose="02070309020205020404" pitchFamily="49" charset="0"/>
              <a:buChar char="o"/>
            </a:pPr>
            <a:r>
              <a:rPr lang="en-US" sz="2400" dirty="0" err="1"/>
              <a:t>Nonattest</a:t>
            </a:r>
            <a:r>
              <a:rPr lang="en-US" sz="2400" dirty="0"/>
              <a:t> services</a:t>
            </a:r>
          </a:p>
          <a:p>
            <a:r>
              <a:rPr lang="en-US" sz="2400" dirty="0"/>
              <a:t>Client affiliates</a:t>
            </a:r>
          </a:p>
          <a:p>
            <a:endParaRPr lang="en-US" dirty="0"/>
          </a:p>
        </p:txBody>
      </p:sp>
    </p:spTree>
    <p:extLst>
      <p:ext uri="{BB962C8B-B14F-4D97-AF65-F5344CB8AC3E}">
        <p14:creationId xmlns:p14="http://schemas.microsoft.com/office/powerpoint/2010/main" val="418349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F9DE-650C-4EB3-B2F8-A18D4C08084B}"/>
              </a:ext>
            </a:extLst>
          </p:cNvPr>
          <p:cNvSpPr>
            <a:spLocks noGrp="1"/>
          </p:cNvSpPr>
          <p:nvPr>
            <p:ph type="title"/>
          </p:nvPr>
        </p:nvSpPr>
        <p:spPr/>
        <p:txBody>
          <a:bodyPr/>
          <a:lstStyle/>
          <a:p>
            <a:r>
              <a:rPr lang="en-US" dirty="0"/>
              <a:t>Special Rules – Independence</a:t>
            </a:r>
          </a:p>
        </p:txBody>
      </p:sp>
      <p:sp>
        <p:nvSpPr>
          <p:cNvPr id="3" name="Slide Number Placeholder 2">
            <a:extLst>
              <a:ext uri="{FF2B5EF4-FFF2-40B4-BE49-F238E27FC236}">
                <a16:creationId xmlns:a16="http://schemas.microsoft.com/office/drawing/2014/main" id="{BB69ED73-4AC1-49B5-91B7-E7ECE67220A7}"/>
              </a:ext>
            </a:extLst>
          </p:cNvPr>
          <p:cNvSpPr>
            <a:spLocks noGrp="1"/>
          </p:cNvSpPr>
          <p:nvPr>
            <p:ph type="sldNum" sz="quarter" idx="12"/>
          </p:nvPr>
        </p:nvSpPr>
        <p:spPr/>
        <p:txBody>
          <a:bodyPr/>
          <a:lstStyle/>
          <a:p>
            <a:fld id="{B212C38A-D241-7041-9EFC-6446870ABFAA}" type="slidenum">
              <a:rPr lang="en-US" smtClean="0"/>
              <a:t>54</a:t>
            </a:fld>
            <a:endParaRPr lang="en-US"/>
          </a:p>
        </p:txBody>
      </p:sp>
      <p:sp>
        <p:nvSpPr>
          <p:cNvPr id="4" name="Content Placeholder 3">
            <a:extLst>
              <a:ext uri="{FF2B5EF4-FFF2-40B4-BE49-F238E27FC236}">
                <a16:creationId xmlns:a16="http://schemas.microsoft.com/office/drawing/2014/main" id="{BBB1C25D-A945-4341-B3FC-70B2D8A69922}"/>
              </a:ext>
            </a:extLst>
          </p:cNvPr>
          <p:cNvSpPr>
            <a:spLocks noGrp="1"/>
          </p:cNvSpPr>
          <p:nvPr>
            <p:ph idx="1"/>
          </p:nvPr>
        </p:nvSpPr>
        <p:spPr/>
        <p:txBody>
          <a:bodyPr>
            <a:normAutofit fontScale="55000" lnSpcReduction="20000"/>
          </a:bodyPr>
          <a:lstStyle/>
          <a:p>
            <a:r>
              <a:rPr lang="en-US" dirty="0"/>
              <a:t>Reissued reports</a:t>
            </a:r>
          </a:p>
          <a:p>
            <a:r>
              <a:rPr lang="en-US" dirty="0"/>
              <a:t>Contractual terms </a:t>
            </a:r>
          </a:p>
          <a:p>
            <a:r>
              <a:rPr lang="en-US" dirty="0"/>
              <a:t>Unpaid fees (one year prior to the date of the current-year report)</a:t>
            </a:r>
          </a:p>
          <a:p>
            <a:r>
              <a:rPr lang="en-US" dirty="0"/>
              <a:t>Financial interests </a:t>
            </a:r>
          </a:p>
          <a:p>
            <a:pPr lvl="1">
              <a:lnSpc>
                <a:spcPct val="100000"/>
              </a:lnSpc>
              <a:spcBef>
                <a:spcPts val="1000"/>
              </a:spcBef>
              <a:buClr>
                <a:srgbClr val="354154"/>
              </a:buClr>
              <a:buSzPct val="75000"/>
              <a:buFont typeface="Courier New" panose="02070309020205020404" pitchFamily="49" charset="0"/>
              <a:buChar char="o"/>
            </a:pPr>
            <a:r>
              <a:rPr lang="en-US" sz="2400" dirty="0"/>
              <a:t>Mutual fund holdings </a:t>
            </a:r>
          </a:p>
          <a:p>
            <a:pPr lvl="1">
              <a:lnSpc>
                <a:spcPct val="100000"/>
              </a:lnSpc>
              <a:spcBef>
                <a:spcPts val="1000"/>
              </a:spcBef>
              <a:buClr>
                <a:srgbClr val="354154"/>
              </a:buClr>
              <a:buSzPct val="75000"/>
              <a:buFont typeface="Courier New" panose="02070309020205020404" pitchFamily="49" charset="0"/>
              <a:buChar char="o"/>
            </a:pPr>
            <a:r>
              <a:rPr lang="en-US" sz="2400" dirty="0"/>
              <a:t>Retirement &amp; compensation plans</a:t>
            </a:r>
          </a:p>
          <a:p>
            <a:pPr lvl="1">
              <a:lnSpc>
                <a:spcPct val="100000"/>
              </a:lnSpc>
              <a:spcBef>
                <a:spcPts val="1000"/>
              </a:spcBef>
              <a:buClr>
                <a:srgbClr val="354154"/>
              </a:buClr>
              <a:buSzPct val="75000"/>
              <a:buFont typeface="Courier New" panose="02070309020205020404" pitchFamily="49" charset="0"/>
              <a:buChar char="o"/>
            </a:pPr>
            <a:r>
              <a:rPr lang="en-US" sz="2400" dirty="0"/>
              <a:t>Trusts &amp; estates</a:t>
            </a:r>
          </a:p>
          <a:p>
            <a:pPr lvl="1">
              <a:lnSpc>
                <a:spcPct val="100000"/>
              </a:lnSpc>
              <a:spcBef>
                <a:spcPts val="1000"/>
              </a:spcBef>
              <a:buClr>
                <a:srgbClr val="354154"/>
              </a:buClr>
              <a:buSzPct val="75000"/>
              <a:buFont typeface="Courier New" panose="02070309020205020404" pitchFamily="49" charset="0"/>
              <a:buChar char="o"/>
            </a:pPr>
            <a:r>
              <a:rPr lang="en-US" sz="2400" dirty="0"/>
              <a:t>Benefit plans</a:t>
            </a:r>
          </a:p>
          <a:p>
            <a:pPr lvl="1">
              <a:lnSpc>
                <a:spcPct val="100000"/>
              </a:lnSpc>
              <a:spcBef>
                <a:spcPts val="1000"/>
              </a:spcBef>
              <a:buClr>
                <a:srgbClr val="354154"/>
              </a:buClr>
              <a:buSzPct val="75000"/>
              <a:buFont typeface="Courier New" panose="02070309020205020404" pitchFamily="49" charset="0"/>
              <a:buChar char="o"/>
            </a:pPr>
            <a:r>
              <a:rPr lang="en-US" sz="2400" dirty="0"/>
              <a:t>Bank &amp; brokerage accounts</a:t>
            </a:r>
          </a:p>
          <a:p>
            <a:pPr lvl="1">
              <a:lnSpc>
                <a:spcPct val="100000"/>
              </a:lnSpc>
              <a:spcBef>
                <a:spcPts val="1000"/>
              </a:spcBef>
              <a:buClr>
                <a:srgbClr val="354154"/>
              </a:buClr>
              <a:buSzPct val="75000"/>
              <a:buFont typeface="Courier New" panose="02070309020205020404" pitchFamily="49" charset="0"/>
              <a:buChar char="o"/>
            </a:pPr>
            <a:r>
              <a:rPr lang="en-US" sz="2400" dirty="0"/>
              <a:t>Insurance policies (with or without investment options)</a:t>
            </a:r>
          </a:p>
          <a:p>
            <a:r>
              <a:rPr lang="en-US" dirty="0"/>
              <a:t>Family members</a:t>
            </a:r>
          </a:p>
          <a:p>
            <a:r>
              <a:rPr lang="en-US" dirty="0"/>
              <a:t>Former &amp; subsequent employment by/with attest client</a:t>
            </a:r>
          </a:p>
          <a:p>
            <a:endParaRPr lang="en-US" dirty="0"/>
          </a:p>
        </p:txBody>
      </p:sp>
    </p:spTree>
    <p:extLst>
      <p:ext uri="{BB962C8B-B14F-4D97-AF65-F5344CB8AC3E}">
        <p14:creationId xmlns:p14="http://schemas.microsoft.com/office/powerpoint/2010/main" val="1306422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D341-7991-44AF-9D55-B52DB9472C98}"/>
              </a:ext>
            </a:extLst>
          </p:cNvPr>
          <p:cNvSpPr>
            <a:spLocks noGrp="1"/>
          </p:cNvSpPr>
          <p:nvPr>
            <p:ph type="title"/>
          </p:nvPr>
        </p:nvSpPr>
        <p:spPr/>
        <p:txBody>
          <a:bodyPr/>
          <a:lstStyle/>
          <a:p>
            <a:r>
              <a:rPr lang="en-US" dirty="0"/>
              <a:t>Independence – </a:t>
            </a:r>
            <a:r>
              <a:rPr lang="en-US" dirty="0" err="1"/>
              <a:t>NonAttest</a:t>
            </a:r>
            <a:r>
              <a:rPr lang="en-US" dirty="0"/>
              <a:t> Services</a:t>
            </a:r>
          </a:p>
        </p:txBody>
      </p:sp>
      <p:sp>
        <p:nvSpPr>
          <p:cNvPr id="3" name="Slide Number Placeholder 2">
            <a:extLst>
              <a:ext uri="{FF2B5EF4-FFF2-40B4-BE49-F238E27FC236}">
                <a16:creationId xmlns:a16="http://schemas.microsoft.com/office/drawing/2014/main" id="{D44D5FA1-47F7-4819-A08B-F4206B59F2E0}"/>
              </a:ext>
            </a:extLst>
          </p:cNvPr>
          <p:cNvSpPr>
            <a:spLocks noGrp="1"/>
          </p:cNvSpPr>
          <p:nvPr>
            <p:ph type="sldNum" sz="quarter" idx="12"/>
          </p:nvPr>
        </p:nvSpPr>
        <p:spPr/>
        <p:txBody>
          <a:bodyPr/>
          <a:lstStyle/>
          <a:p>
            <a:fld id="{B212C38A-D241-7041-9EFC-6446870ABFAA}" type="slidenum">
              <a:rPr lang="en-US" smtClean="0"/>
              <a:t>55</a:t>
            </a:fld>
            <a:endParaRPr lang="en-US"/>
          </a:p>
        </p:txBody>
      </p:sp>
      <p:sp>
        <p:nvSpPr>
          <p:cNvPr id="4" name="Content Placeholder 3">
            <a:extLst>
              <a:ext uri="{FF2B5EF4-FFF2-40B4-BE49-F238E27FC236}">
                <a16:creationId xmlns:a16="http://schemas.microsoft.com/office/drawing/2014/main" id="{58833742-860F-45CD-8E63-86125C827C3B}"/>
              </a:ext>
            </a:extLst>
          </p:cNvPr>
          <p:cNvSpPr>
            <a:spLocks noGrp="1"/>
          </p:cNvSpPr>
          <p:nvPr>
            <p:ph idx="1"/>
          </p:nvPr>
        </p:nvSpPr>
        <p:spPr/>
        <p:txBody>
          <a:bodyPr>
            <a:normAutofit fontScale="92500" lnSpcReduction="20000"/>
          </a:bodyPr>
          <a:lstStyle/>
          <a:p>
            <a:r>
              <a:rPr lang="en-US" sz="2600" dirty="0"/>
              <a:t>Threats</a:t>
            </a:r>
          </a:p>
          <a:p>
            <a:pPr lvl="1">
              <a:lnSpc>
                <a:spcPct val="100000"/>
              </a:lnSpc>
              <a:spcBef>
                <a:spcPts val="1000"/>
              </a:spcBef>
              <a:buClr>
                <a:srgbClr val="354154"/>
              </a:buClr>
              <a:buSzPct val="75000"/>
              <a:buFont typeface="Courier New" panose="02070309020205020404" pitchFamily="49" charset="0"/>
              <a:buChar char="o"/>
            </a:pPr>
            <a:r>
              <a:rPr lang="en-US" sz="1900" dirty="0"/>
              <a:t>Self-review</a:t>
            </a:r>
          </a:p>
          <a:p>
            <a:pPr lvl="1">
              <a:lnSpc>
                <a:spcPct val="100000"/>
              </a:lnSpc>
              <a:spcBef>
                <a:spcPts val="1000"/>
              </a:spcBef>
              <a:buClr>
                <a:srgbClr val="354154"/>
              </a:buClr>
              <a:buSzPct val="75000"/>
              <a:buFont typeface="Courier New" panose="02070309020205020404" pitchFamily="49" charset="0"/>
              <a:buChar char="o"/>
            </a:pPr>
            <a:r>
              <a:rPr lang="en-US" sz="1900" dirty="0"/>
              <a:t>Management participation</a:t>
            </a:r>
          </a:p>
          <a:p>
            <a:pPr lvl="1">
              <a:lnSpc>
                <a:spcPct val="100000"/>
              </a:lnSpc>
              <a:spcBef>
                <a:spcPts val="1000"/>
              </a:spcBef>
              <a:buClr>
                <a:srgbClr val="354154"/>
              </a:buClr>
              <a:buSzPct val="75000"/>
              <a:buFont typeface="Courier New" panose="02070309020205020404" pitchFamily="49" charset="0"/>
              <a:buChar char="o"/>
            </a:pPr>
            <a:r>
              <a:rPr lang="en-US" sz="1900" dirty="0"/>
              <a:t>Advocacy</a:t>
            </a:r>
          </a:p>
          <a:p>
            <a:r>
              <a:rPr lang="en-US" sz="2600" dirty="0"/>
              <a:t>Timing of </a:t>
            </a:r>
            <a:r>
              <a:rPr lang="en-US" sz="2600" dirty="0" err="1"/>
              <a:t>nonattest</a:t>
            </a:r>
            <a:r>
              <a:rPr lang="en-US" sz="2600" dirty="0"/>
              <a:t> services &amp; attest services </a:t>
            </a:r>
          </a:p>
          <a:p>
            <a:pPr lvl="1">
              <a:lnSpc>
                <a:spcPct val="100000"/>
              </a:lnSpc>
              <a:spcBef>
                <a:spcPts val="1000"/>
              </a:spcBef>
              <a:buClr>
                <a:srgbClr val="354154"/>
              </a:buClr>
              <a:buSzPct val="75000"/>
              <a:buFont typeface="Courier New" panose="02070309020205020404" pitchFamily="49" charset="0"/>
              <a:buChar char="o"/>
            </a:pPr>
            <a:r>
              <a:rPr lang="en-US" sz="1900" dirty="0"/>
              <a:t>Assume </a:t>
            </a:r>
            <a:r>
              <a:rPr lang="en-US" sz="1900" dirty="0" err="1"/>
              <a:t>nonattest</a:t>
            </a:r>
            <a:r>
              <a:rPr lang="en-US" sz="1900" dirty="0"/>
              <a:t> services otherwise impair independence</a:t>
            </a:r>
          </a:p>
          <a:p>
            <a:pPr lvl="1">
              <a:lnSpc>
                <a:spcPct val="100000"/>
              </a:lnSpc>
              <a:spcBef>
                <a:spcPts val="1000"/>
              </a:spcBef>
              <a:buClr>
                <a:srgbClr val="354154"/>
              </a:buClr>
              <a:buSzPct val="75000"/>
              <a:buFont typeface="Courier New" panose="02070309020205020404" pitchFamily="49" charset="0"/>
              <a:buChar char="o"/>
            </a:pPr>
            <a:r>
              <a:rPr lang="en-US" sz="1900" dirty="0"/>
              <a:t>Independence not impaired if timing requirements met</a:t>
            </a:r>
          </a:p>
          <a:p>
            <a:r>
              <a:rPr lang="en-US" sz="2600" dirty="0"/>
              <a:t>Cumulative effect guidance</a:t>
            </a:r>
          </a:p>
          <a:p>
            <a:pPr lvl="1">
              <a:lnSpc>
                <a:spcPct val="100000"/>
              </a:lnSpc>
              <a:spcBef>
                <a:spcPts val="1000"/>
              </a:spcBef>
              <a:buClr>
                <a:srgbClr val="354154"/>
              </a:buClr>
              <a:buSzPct val="75000"/>
              <a:buFont typeface="Courier New" panose="02070309020205020404" pitchFamily="49" charset="0"/>
              <a:buChar char="o"/>
            </a:pPr>
            <a:r>
              <a:rPr lang="en-US" sz="1900" dirty="0"/>
              <a:t>Individually, </a:t>
            </a:r>
            <a:r>
              <a:rPr lang="en-US" sz="1900" dirty="0" err="1"/>
              <a:t>nonattest</a:t>
            </a:r>
            <a:r>
              <a:rPr lang="en-US" sz="1900" dirty="0"/>
              <a:t> services do not impair independence</a:t>
            </a:r>
          </a:p>
          <a:p>
            <a:pPr lvl="1">
              <a:lnSpc>
                <a:spcPct val="100000"/>
              </a:lnSpc>
              <a:spcBef>
                <a:spcPts val="1000"/>
              </a:spcBef>
              <a:buClr>
                <a:srgbClr val="354154"/>
              </a:buClr>
              <a:buSzPct val="75000"/>
              <a:buFont typeface="Courier New" panose="02070309020205020404" pitchFamily="49" charset="0"/>
              <a:buChar char="o"/>
            </a:pPr>
            <a:r>
              <a:rPr lang="en-US" sz="1900" dirty="0"/>
              <a:t>Cumulative effect could impair independence</a:t>
            </a:r>
          </a:p>
          <a:p>
            <a:endParaRPr lang="en-US" dirty="0"/>
          </a:p>
        </p:txBody>
      </p:sp>
    </p:spTree>
    <p:extLst>
      <p:ext uri="{BB962C8B-B14F-4D97-AF65-F5344CB8AC3E}">
        <p14:creationId xmlns:p14="http://schemas.microsoft.com/office/powerpoint/2010/main" val="4269669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58AF-BEAD-4996-9C38-5F7C7111FE00}"/>
              </a:ext>
            </a:extLst>
          </p:cNvPr>
          <p:cNvSpPr>
            <a:spLocks noGrp="1"/>
          </p:cNvSpPr>
          <p:nvPr>
            <p:ph type="title"/>
          </p:nvPr>
        </p:nvSpPr>
        <p:spPr/>
        <p:txBody>
          <a:bodyPr/>
          <a:lstStyle/>
          <a:p>
            <a:r>
              <a:rPr lang="en-US" dirty="0"/>
              <a:t>Independence – </a:t>
            </a:r>
            <a:r>
              <a:rPr lang="en-US" dirty="0" err="1"/>
              <a:t>NonAttest</a:t>
            </a:r>
            <a:r>
              <a:rPr lang="en-US" dirty="0"/>
              <a:t> Services</a:t>
            </a:r>
          </a:p>
        </p:txBody>
      </p:sp>
      <p:sp>
        <p:nvSpPr>
          <p:cNvPr id="3" name="Slide Number Placeholder 2">
            <a:extLst>
              <a:ext uri="{FF2B5EF4-FFF2-40B4-BE49-F238E27FC236}">
                <a16:creationId xmlns:a16="http://schemas.microsoft.com/office/drawing/2014/main" id="{24E44043-5823-441D-BD12-606147AACA69}"/>
              </a:ext>
            </a:extLst>
          </p:cNvPr>
          <p:cNvSpPr>
            <a:spLocks noGrp="1"/>
          </p:cNvSpPr>
          <p:nvPr>
            <p:ph type="sldNum" sz="quarter" idx="12"/>
          </p:nvPr>
        </p:nvSpPr>
        <p:spPr/>
        <p:txBody>
          <a:bodyPr/>
          <a:lstStyle/>
          <a:p>
            <a:fld id="{B212C38A-D241-7041-9EFC-6446870ABFAA}" type="slidenum">
              <a:rPr lang="en-US" smtClean="0"/>
              <a:t>56</a:t>
            </a:fld>
            <a:endParaRPr lang="en-US"/>
          </a:p>
        </p:txBody>
      </p:sp>
      <p:sp>
        <p:nvSpPr>
          <p:cNvPr id="4" name="Content Placeholder 3">
            <a:extLst>
              <a:ext uri="{FF2B5EF4-FFF2-40B4-BE49-F238E27FC236}">
                <a16:creationId xmlns:a16="http://schemas.microsoft.com/office/drawing/2014/main" id="{6918EAC5-8D06-4295-8E2A-1FF6CB58C614}"/>
              </a:ext>
            </a:extLst>
          </p:cNvPr>
          <p:cNvSpPr>
            <a:spLocks noGrp="1"/>
          </p:cNvSpPr>
          <p:nvPr>
            <p:ph idx="1"/>
          </p:nvPr>
        </p:nvSpPr>
        <p:spPr/>
        <p:txBody>
          <a:bodyPr>
            <a:normAutofit fontScale="55000" lnSpcReduction="20000"/>
          </a:bodyPr>
          <a:lstStyle/>
          <a:p>
            <a:r>
              <a:rPr lang="en-US" sz="3600" dirty="0"/>
              <a:t>Management responsibilities</a:t>
            </a:r>
          </a:p>
          <a:p>
            <a:pPr lvl="1">
              <a:lnSpc>
                <a:spcPct val="110000"/>
              </a:lnSpc>
              <a:spcBef>
                <a:spcPts val="1000"/>
              </a:spcBef>
              <a:buClr>
                <a:srgbClr val="354154"/>
              </a:buClr>
              <a:buSzPct val="75000"/>
              <a:buFont typeface="Courier New" panose="02070309020205020404" pitchFamily="49" charset="0"/>
              <a:buChar char="o"/>
            </a:pPr>
            <a:r>
              <a:rPr lang="en-US" sz="3300" b="1" dirty="0">
                <a:solidFill>
                  <a:srgbClr val="FF0000"/>
                </a:solidFill>
              </a:rPr>
              <a:t>Assumption of management responsibilities for attest client</a:t>
            </a:r>
          </a:p>
          <a:p>
            <a:pPr lvl="1">
              <a:lnSpc>
                <a:spcPct val="110000"/>
              </a:lnSpc>
              <a:spcBef>
                <a:spcPts val="1000"/>
              </a:spcBef>
              <a:buClr>
                <a:srgbClr val="354154"/>
              </a:buClr>
              <a:buSzPct val="75000"/>
              <a:buFont typeface="Courier New" panose="02070309020205020404" pitchFamily="49" charset="0"/>
              <a:buChar char="o"/>
            </a:pPr>
            <a:r>
              <a:rPr lang="en-US" sz="3300" b="1" dirty="0">
                <a:solidFill>
                  <a:srgbClr val="FF0000"/>
                </a:solidFill>
              </a:rPr>
              <a:t>No safeguards can reduce risk to acceptable level</a:t>
            </a:r>
          </a:p>
          <a:p>
            <a:pPr lvl="1">
              <a:lnSpc>
                <a:spcPct val="110000"/>
              </a:lnSpc>
              <a:spcBef>
                <a:spcPts val="1000"/>
              </a:spcBef>
              <a:buClr>
                <a:srgbClr val="354154"/>
              </a:buClr>
              <a:buSzPct val="75000"/>
              <a:buFont typeface="Courier New" panose="02070309020205020404" pitchFamily="49" charset="0"/>
              <a:buChar char="o"/>
            </a:pPr>
            <a:r>
              <a:rPr lang="en-US" sz="3300" dirty="0"/>
              <a:t>The member must determine that the attest client &amp; its management agree to</a:t>
            </a:r>
          </a:p>
          <a:p>
            <a:pPr marL="914400" lvl="2" indent="0">
              <a:lnSpc>
                <a:spcPct val="110000"/>
              </a:lnSpc>
              <a:spcBef>
                <a:spcPts val="1000"/>
              </a:spcBef>
              <a:buClr>
                <a:srgbClr val="354154"/>
              </a:buClr>
              <a:buSzPct val="75000"/>
              <a:buNone/>
            </a:pPr>
            <a:r>
              <a:rPr lang="en-US" sz="2500" b="1" dirty="0" err="1"/>
              <a:t>i</a:t>
            </a:r>
            <a:r>
              <a:rPr lang="en-US" sz="2500" b="1" dirty="0"/>
              <a:t>. </a:t>
            </a:r>
            <a:r>
              <a:rPr lang="en-US" sz="2500" dirty="0"/>
              <a:t>Assume all management responsibilities as described in the “Management Responsibilities” interpretation,</a:t>
            </a:r>
          </a:p>
          <a:p>
            <a:pPr marL="914400" lvl="2" indent="0">
              <a:lnSpc>
                <a:spcPct val="110000"/>
              </a:lnSpc>
              <a:spcBef>
                <a:spcPts val="1000"/>
              </a:spcBef>
              <a:buClr>
                <a:srgbClr val="354154"/>
              </a:buClr>
              <a:buSzPct val="75000"/>
              <a:buNone/>
            </a:pPr>
            <a:r>
              <a:rPr lang="en-US" sz="2500" b="1" dirty="0"/>
              <a:t>ii. </a:t>
            </a:r>
            <a:r>
              <a:rPr lang="en-US" sz="2500" dirty="0"/>
              <a:t>Oversee the service, by designating an individual, preferably within senior management, who possesses suitable skill, knowledge &amp;/or experience. The member should assess &amp; be satisfied that such individual understands the services to be performed sufficiently to oversee them. However, the individual is not required to possess the expertise to perform or reperform the services,</a:t>
            </a:r>
          </a:p>
          <a:p>
            <a:pPr marL="914400" lvl="2" indent="0">
              <a:lnSpc>
                <a:spcPct val="110000"/>
              </a:lnSpc>
              <a:spcBef>
                <a:spcPts val="1000"/>
              </a:spcBef>
              <a:buClr>
                <a:srgbClr val="354154"/>
              </a:buClr>
              <a:buSzPct val="75000"/>
              <a:buNone/>
            </a:pPr>
            <a:r>
              <a:rPr lang="en-US" sz="2500" b="1" dirty="0"/>
              <a:t>iii. </a:t>
            </a:r>
            <a:r>
              <a:rPr lang="en-US" sz="2500" dirty="0"/>
              <a:t>Evaluate the adequacy &amp; results of the services performed, &amp;</a:t>
            </a:r>
          </a:p>
          <a:p>
            <a:pPr marL="914400" lvl="2" indent="0">
              <a:lnSpc>
                <a:spcPct val="110000"/>
              </a:lnSpc>
              <a:spcBef>
                <a:spcPts val="1000"/>
              </a:spcBef>
              <a:buClr>
                <a:srgbClr val="354154"/>
              </a:buClr>
              <a:buSzPct val="75000"/>
              <a:buNone/>
            </a:pPr>
            <a:r>
              <a:rPr lang="en-US" sz="2500" b="1" dirty="0"/>
              <a:t>iv. </a:t>
            </a:r>
            <a:r>
              <a:rPr lang="en-US" sz="2500" dirty="0"/>
              <a:t>Accept responsibility for the results of the services</a:t>
            </a:r>
          </a:p>
          <a:p>
            <a:pPr lvl="1">
              <a:lnSpc>
                <a:spcPct val="110000"/>
              </a:lnSpc>
              <a:spcBef>
                <a:spcPts val="1000"/>
              </a:spcBef>
              <a:buClr>
                <a:srgbClr val="354154"/>
              </a:buClr>
              <a:buSzPct val="75000"/>
              <a:buFont typeface="Courier New" panose="02070309020205020404" pitchFamily="49" charset="0"/>
              <a:buChar char="o"/>
            </a:pPr>
            <a:r>
              <a:rPr lang="en-US" sz="3300" dirty="0"/>
              <a:t>Document understanding</a:t>
            </a:r>
          </a:p>
          <a:p>
            <a:endParaRPr lang="en-US" dirty="0"/>
          </a:p>
        </p:txBody>
      </p:sp>
    </p:spTree>
    <p:extLst>
      <p:ext uri="{BB962C8B-B14F-4D97-AF65-F5344CB8AC3E}">
        <p14:creationId xmlns:p14="http://schemas.microsoft.com/office/powerpoint/2010/main" val="3554712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3CE3-45AD-42C7-95D2-3118D0EF2B3B}"/>
              </a:ext>
            </a:extLst>
          </p:cNvPr>
          <p:cNvSpPr>
            <a:spLocks noGrp="1"/>
          </p:cNvSpPr>
          <p:nvPr>
            <p:ph type="title"/>
          </p:nvPr>
        </p:nvSpPr>
        <p:spPr/>
        <p:txBody>
          <a:bodyPr/>
          <a:lstStyle/>
          <a:p>
            <a:r>
              <a:rPr lang="en-US" dirty="0"/>
              <a:t>Independence – Advisory Services</a:t>
            </a:r>
          </a:p>
        </p:txBody>
      </p:sp>
      <p:sp>
        <p:nvSpPr>
          <p:cNvPr id="3" name="Slide Number Placeholder 2">
            <a:extLst>
              <a:ext uri="{FF2B5EF4-FFF2-40B4-BE49-F238E27FC236}">
                <a16:creationId xmlns:a16="http://schemas.microsoft.com/office/drawing/2014/main" id="{9325E904-3249-407D-9A9D-4196DB109307}"/>
              </a:ext>
            </a:extLst>
          </p:cNvPr>
          <p:cNvSpPr>
            <a:spLocks noGrp="1"/>
          </p:cNvSpPr>
          <p:nvPr>
            <p:ph type="sldNum" sz="quarter" idx="12"/>
          </p:nvPr>
        </p:nvSpPr>
        <p:spPr/>
        <p:txBody>
          <a:bodyPr/>
          <a:lstStyle/>
          <a:p>
            <a:fld id="{B212C38A-D241-7041-9EFC-6446870ABFAA}" type="slidenum">
              <a:rPr lang="en-US" smtClean="0"/>
              <a:t>57</a:t>
            </a:fld>
            <a:endParaRPr lang="en-US"/>
          </a:p>
        </p:txBody>
      </p:sp>
      <p:sp>
        <p:nvSpPr>
          <p:cNvPr id="4" name="Content Placeholder 3">
            <a:extLst>
              <a:ext uri="{FF2B5EF4-FFF2-40B4-BE49-F238E27FC236}">
                <a16:creationId xmlns:a16="http://schemas.microsoft.com/office/drawing/2014/main" id="{2618EDA2-9243-45D0-99C6-F69EBFBFA304}"/>
              </a:ext>
            </a:extLst>
          </p:cNvPr>
          <p:cNvSpPr>
            <a:spLocks noGrp="1"/>
          </p:cNvSpPr>
          <p:nvPr>
            <p:ph idx="1"/>
          </p:nvPr>
        </p:nvSpPr>
        <p:spPr/>
        <p:txBody>
          <a:bodyPr>
            <a:normAutofit lnSpcReduction="10000"/>
          </a:bodyPr>
          <a:lstStyle/>
          <a:p>
            <a:pPr marL="0" indent="0">
              <a:buNone/>
            </a:pPr>
            <a:r>
              <a:rPr lang="en-US" dirty="0"/>
              <a:t>Examples of advisory services provided at an acceptable level include</a:t>
            </a:r>
          </a:p>
          <a:p>
            <a:pPr marL="742950" lvl="1" indent="-285750">
              <a:spcBef>
                <a:spcPts val="1000"/>
              </a:spcBef>
              <a:buNone/>
            </a:pPr>
            <a:r>
              <a:rPr lang="en-US" b="1" dirty="0"/>
              <a:t>a. </a:t>
            </a:r>
            <a:r>
              <a:rPr lang="en-US" dirty="0"/>
              <a:t>Providing advice, research materials &amp; recommendations to assist management in performing its functions &amp; making decisions,</a:t>
            </a:r>
          </a:p>
          <a:p>
            <a:pPr marL="457200" lvl="1" indent="0">
              <a:spcBef>
                <a:spcPts val="1000"/>
              </a:spcBef>
              <a:buNone/>
            </a:pPr>
            <a:r>
              <a:rPr lang="en-US" b="1" dirty="0"/>
              <a:t>b. </a:t>
            </a:r>
            <a:r>
              <a:rPr lang="en-US" dirty="0"/>
              <a:t>Attending board meetings as a nonvoting advisor, </a:t>
            </a:r>
          </a:p>
          <a:p>
            <a:pPr marL="457200" lvl="1" indent="0">
              <a:spcBef>
                <a:spcPts val="1000"/>
              </a:spcBef>
              <a:buNone/>
            </a:pPr>
            <a:r>
              <a:rPr lang="en-US" b="1" dirty="0"/>
              <a:t>c. </a:t>
            </a:r>
            <a:r>
              <a:rPr lang="en-US" dirty="0"/>
              <a:t>Interpreting financial statements, forecasts or other analyses, &amp; </a:t>
            </a:r>
          </a:p>
          <a:p>
            <a:pPr marL="742950" lvl="1" indent="-285750">
              <a:spcBef>
                <a:spcPts val="1000"/>
              </a:spcBef>
              <a:buNone/>
            </a:pPr>
            <a:r>
              <a:rPr lang="en-US" b="1" dirty="0"/>
              <a:t>d. </a:t>
            </a:r>
            <a:r>
              <a:rPr lang="en-US" dirty="0"/>
              <a:t>Providing management with advice regarding its potential plans, strategies or relationships</a:t>
            </a:r>
          </a:p>
          <a:p>
            <a:endParaRPr lang="en-US" dirty="0"/>
          </a:p>
        </p:txBody>
      </p:sp>
    </p:spTree>
    <p:extLst>
      <p:ext uri="{BB962C8B-B14F-4D97-AF65-F5344CB8AC3E}">
        <p14:creationId xmlns:p14="http://schemas.microsoft.com/office/powerpoint/2010/main" val="4027441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D557-1259-479B-A287-B99767B531EB}"/>
              </a:ext>
            </a:extLst>
          </p:cNvPr>
          <p:cNvSpPr>
            <a:spLocks noGrp="1"/>
          </p:cNvSpPr>
          <p:nvPr>
            <p:ph type="title"/>
          </p:nvPr>
        </p:nvSpPr>
        <p:spPr/>
        <p:txBody>
          <a:bodyPr/>
          <a:lstStyle/>
          <a:p>
            <a:r>
              <a:rPr lang="en-US" dirty="0"/>
              <a:t>Independence – Appraisal, Valuation &amp; Actuarial Services</a:t>
            </a:r>
          </a:p>
        </p:txBody>
      </p:sp>
      <p:sp>
        <p:nvSpPr>
          <p:cNvPr id="3" name="Slide Number Placeholder 2">
            <a:extLst>
              <a:ext uri="{FF2B5EF4-FFF2-40B4-BE49-F238E27FC236}">
                <a16:creationId xmlns:a16="http://schemas.microsoft.com/office/drawing/2014/main" id="{EFFD8C0E-5C08-4D09-A7B2-21645D9DF2D5}"/>
              </a:ext>
            </a:extLst>
          </p:cNvPr>
          <p:cNvSpPr>
            <a:spLocks noGrp="1"/>
          </p:cNvSpPr>
          <p:nvPr>
            <p:ph type="sldNum" sz="quarter" idx="12"/>
          </p:nvPr>
        </p:nvSpPr>
        <p:spPr/>
        <p:txBody>
          <a:bodyPr/>
          <a:lstStyle/>
          <a:p>
            <a:fld id="{B212C38A-D241-7041-9EFC-6446870ABFAA}" type="slidenum">
              <a:rPr lang="en-US" smtClean="0"/>
              <a:t>58</a:t>
            </a:fld>
            <a:endParaRPr lang="en-US"/>
          </a:p>
        </p:txBody>
      </p:sp>
      <p:sp>
        <p:nvSpPr>
          <p:cNvPr id="4" name="Content Placeholder 3">
            <a:extLst>
              <a:ext uri="{FF2B5EF4-FFF2-40B4-BE49-F238E27FC236}">
                <a16:creationId xmlns:a16="http://schemas.microsoft.com/office/drawing/2014/main" id="{AE4DEE7F-E6E6-407A-B188-02F7273D68E7}"/>
              </a:ext>
            </a:extLst>
          </p:cNvPr>
          <p:cNvSpPr>
            <a:spLocks noGrp="1"/>
          </p:cNvSpPr>
          <p:nvPr>
            <p:ph idx="1"/>
          </p:nvPr>
        </p:nvSpPr>
        <p:spPr/>
        <p:txBody>
          <a:bodyPr>
            <a:normAutofit/>
          </a:bodyPr>
          <a:lstStyle/>
          <a:p>
            <a:r>
              <a:rPr lang="en-US" sz="2400" dirty="0"/>
              <a:t>Factors to be considered include</a:t>
            </a:r>
          </a:p>
          <a:p>
            <a:pPr lvl="1">
              <a:spcBef>
                <a:spcPts val="1000"/>
              </a:spcBef>
              <a:buClr>
                <a:srgbClr val="354154"/>
              </a:buClr>
              <a:buSzPct val="75000"/>
              <a:buFont typeface="Courier New" panose="02070309020205020404" pitchFamily="49" charset="0"/>
              <a:buChar char="o"/>
            </a:pPr>
            <a:r>
              <a:rPr lang="en-US" sz="1800" dirty="0"/>
              <a:t>The level of subjectivity involved,</a:t>
            </a:r>
          </a:p>
          <a:p>
            <a:pPr lvl="1">
              <a:spcBef>
                <a:spcPts val="1000"/>
              </a:spcBef>
              <a:buClr>
                <a:srgbClr val="354154"/>
              </a:buClr>
              <a:buSzPct val="75000"/>
              <a:buFont typeface="Courier New" panose="02070309020205020404" pitchFamily="49" charset="0"/>
              <a:buChar char="o"/>
            </a:pPr>
            <a:r>
              <a:rPr lang="en-US" sz="1800" dirty="0"/>
              <a:t>The materiality of the results if the services, either individually or when combined with other such services</a:t>
            </a:r>
          </a:p>
          <a:p>
            <a:r>
              <a:rPr lang="en-US" sz="2400" dirty="0"/>
              <a:t>Attest client must</a:t>
            </a:r>
          </a:p>
          <a:p>
            <a:pPr lvl="1">
              <a:spcBef>
                <a:spcPts val="1000"/>
              </a:spcBef>
              <a:buClr>
                <a:srgbClr val="354154"/>
              </a:buClr>
              <a:buSzPct val="75000"/>
              <a:buFont typeface="Courier New" panose="02070309020205020404" pitchFamily="49" charset="0"/>
              <a:buChar char="o"/>
            </a:pPr>
            <a:r>
              <a:rPr lang="en-US" sz="1800" dirty="0"/>
              <a:t>Approve or determine all significant assumptions &amp; matters of judgment &amp;</a:t>
            </a:r>
          </a:p>
          <a:p>
            <a:pPr lvl="1">
              <a:spcBef>
                <a:spcPts val="1000"/>
              </a:spcBef>
              <a:buClr>
                <a:srgbClr val="354154"/>
              </a:buClr>
              <a:buSzPct val="75000"/>
              <a:buFont typeface="Courier New" panose="02070309020205020404" pitchFamily="49" charset="0"/>
              <a:buChar char="o"/>
            </a:pPr>
            <a:r>
              <a:rPr lang="en-US" sz="1800" dirty="0"/>
              <a:t>Be in a position to have an informed judgment on, &amp; accept responsibility for, the results of the service</a:t>
            </a:r>
          </a:p>
          <a:p>
            <a:r>
              <a:rPr lang="en-US" sz="2400" dirty="0"/>
              <a:t>Provision of these services for </a:t>
            </a:r>
            <a:r>
              <a:rPr lang="en-US" sz="2400" b="1" dirty="0">
                <a:solidFill>
                  <a:srgbClr val="FF0000"/>
                </a:solidFill>
              </a:rPr>
              <a:t>other than financial statement purposes</a:t>
            </a:r>
            <a:r>
              <a:rPr lang="en-US" sz="2400" dirty="0"/>
              <a:t> </a:t>
            </a:r>
            <a:r>
              <a:rPr lang="en-US" sz="2400" u="sng" dirty="0"/>
              <a:t>may</a:t>
            </a:r>
            <a:r>
              <a:rPr lang="en-US" sz="2400" dirty="0"/>
              <a:t> be at an acceptable level</a:t>
            </a:r>
          </a:p>
          <a:p>
            <a:endParaRPr lang="en-US" dirty="0"/>
          </a:p>
        </p:txBody>
      </p:sp>
    </p:spTree>
    <p:extLst>
      <p:ext uri="{BB962C8B-B14F-4D97-AF65-F5344CB8AC3E}">
        <p14:creationId xmlns:p14="http://schemas.microsoft.com/office/powerpoint/2010/main" val="3865900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E9E7-DB27-428F-8EC6-CE8A1C3B9803}"/>
              </a:ext>
            </a:extLst>
          </p:cNvPr>
          <p:cNvSpPr>
            <a:spLocks noGrp="1"/>
          </p:cNvSpPr>
          <p:nvPr>
            <p:ph type="title"/>
          </p:nvPr>
        </p:nvSpPr>
        <p:spPr/>
        <p:txBody>
          <a:bodyPr/>
          <a:lstStyle/>
          <a:p>
            <a:r>
              <a:rPr lang="en-US" dirty="0"/>
              <a:t>Independence – Bookkeeping Services</a:t>
            </a:r>
          </a:p>
        </p:txBody>
      </p:sp>
      <p:sp>
        <p:nvSpPr>
          <p:cNvPr id="3" name="Slide Number Placeholder 2">
            <a:extLst>
              <a:ext uri="{FF2B5EF4-FFF2-40B4-BE49-F238E27FC236}">
                <a16:creationId xmlns:a16="http://schemas.microsoft.com/office/drawing/2014/main" id="{ADDCDC6B-211F-4EE9-BF56-263B08054F7B}"/>
              </a:ext>
            </a:extLst>
          </p:cNvPr>
          <p:cNvSpPr>
            <a:spLocks noGrp="1"/>
          </p:cNvSpPr>
          <p:nvPr>
            <p:ph type="sldNum" sz="quarter" idx="12"/>
          </p:nvPr>
        </p:nvSpPr>
        <p:spPr/>
        <p:txBody>
          <a:bodyPr/>
          <a:lstStyle/>
          <a:p>
            <a:fld id="{B212C38A-D241-7041-9EFC-6446870ABFAA}" type="slidenum">
              <a:rPr lang="en-US" smtClean="0"/>
              <a:t>59</a:t>
            </a:fld>
            <a:endParaRPr lang="en-US"/>
          </a:p>
        </p:txBody>
      </p:sp>
      <p:sp>
        <p:nvSpPr>
          <p:cNvPr id="4" name="Content Placeholder 3">
            <a:extLst>
              <a:ext uri="{FF2B5EF4-FFF2-40B4-BE49-F238E27FC236}">
                <a16:creationId xmlns:a16="http://schemas.microsoft.com/office/drawing/2014/main" id="{ED23407B-6C29-407C-9986-E91DBCB8C339}"/>
              </a:ext>
            </a:extLst>
          </p:cNvPr>
          <p:cNvSpPr>
            <a:spLocks noGrp="1"/>
          </p:cNvSpPr>
          <p:nvPr>
            <p:ph idx="1"/>
          </p:nvPr>
        </p:nvSpPr>
        <p:spPr/>
        <p:txBody>
          <a:bodyPr/>
          <a:lstStyle/>
          <a:p>
            <a:r>
              <a:rPr lang="en-US" dirty="0"/>
              <a:t>Factors to be considered include</a:t>
            </a:r>
          </a:p>
          <a:p>
            <a:pPr lvl="1">
              <a:spcBef>
                <a:spcPts val="1000"/>
              </a:spcBef>
              <a:buClr>
                <a:srgbClr val="354154"/>
              </a:buClr>
              <a:buSzPct val="75000"/>
              <a:buFont typeface="Courier New" panose="02070309020205020404" pitchFamily="49" charset="0"/>
              <a:buChar char="o"/>
            </a:pPr>
            <a:r>
              <a:rPr lang="en-US" sz="2000" dirty="0"/>
              <a:t>The level of management review</a:t>
            </a:r>
          </a:p>
          <a:p>
            <a:pPr lvl="1">
              <a:spcBef>
                <a:spcPts val="1000"/>
              </a:spcBef>
              <a:buClr>
                <a:srgbClr val="354154"/>
              </a:buClr>
              <a:buSzPct val="75000"/>
              <a:buFont typeface="Courier New" panose="02070309020205020404" pitchFamily="49" charset="0"/>
              <a:buChar char="o"/>
            </a:pPr>
            <a:r>
              <a:rPr lang="en-US" sz="2000" dirty="0"/>
              <a:t>Acceptance of responsibility or assumption of approval function</a:t>
            </a:r>
          </a:p>
          <a:p>
            <a:r>
              <a:rPr lang="en-US" dirty="0"/>
              <a:t>Provision of these services for other than financial statement purposes </a:t>
            </a:r>
            <a:r>
              <a:rPr lang="en-US" u="sng" dirty="0"/>
              <a:t>may</a:t>
            </a:r>
            <a:r>
              <a:rPr lang="en-US" dirty="0"/>
              <a:t> be at an acceptable level</a:t>
            </a:r>
          </a:p>
          <a:p>
            <a:endParaRPr lang="en-US" dirty="0"/>
          </a:p>
        </p:txBody>
      </p:sp>
    </p:spTree>
    <p:extLst>
      <p:ext uri="{BB962C8B-B14F-4D97-AF65-F5344CB8AC3E}">
        <p14:creationId xmlns:p14="http://schemas.microsoft.com/office/powerpoint/2010/main" val="181462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9D40A-0DD1-4417-B40D-48116A7FD969}"/>
              </a:ext>
            </a:extLst>
          </p:cNvPr>
          <p:cNvSpPr>
            <a:spLocks noGrp="1"/>
          </p:cNvSpPr>
          <p:nvPr>
            <p:ph type="title"/>
          </p:nvPr>
        </p:nvSpPr>
        <p:spPr/>
        <p:txBody>
          <a:bodyPr/>
          <a:lstStyle/>
          <a:p>
            <a:r>
              <a:rPr lang="en-US" dirty="0"/>
              <a:t>Application of the Code</a:t>
            </a:r>
          </a:p>
        </p:txBody>
      </p:sp>
      <p:sp>
        <p:nvSpPr>
          <p:cNvPr id="3" name="Slide Number Placeholder 2">
            <a:extLst>
              <a:ext uri="{FF2B5EF4-FFF2-40B4-BE49-F238E27FC236}">
                <a16:creationId xmlns:a16="http://schemas.microsoft.com/office/drawing/2014/main" id="{4BA4D55D-664A-4F5B-B42E-CDF26F57D589}"/>
              </a:ext>
            </a:extLst>
          </p:cNvPr>
          <p:cNvSpPr>
            <a:spLocks noGrp="1"/>
          </p:cNvSpPr>
          <p:nvPr>
            <p:ph type="sldNum" sz="quarter" idx="12"/>
          </p:nvPr>
        </p:nvSpPr>
        <p:spPr/>
        <p:txBody>
          <a:bodyPr/>
          <a:lstStyle/>
          <a:p>
            <a:fld id="{B212C38A-D241-7041-9EFC-6446870ABFAA}" type="slidenum">
              <a:rPr lang="en-US" smtClean="0"/>
              <a:t>6</a:t>
            </a:fld>
            <a:endParaRPr lang="en-US"/>
          </a:p>
        </p:txBody>
      </p:sp>
      <p:sp>
        <p:nvSpPr>
          <p:cNvPr id="4" name="Content Placeholder 3">
            <a:extLst>
              <a:ext uri="{FF2B5EF4-FFF2-40B4-BE49-F238E27FC236}">
                <a16:creationId xmlns:a16="http://schemas.microsoft.com/office/drawing/2014/main" id="{9B1BC157-7384-454E-9CDD-92162A03E2D5}"/>
              </a:ext>
            </a:extLst>
          </p:cNvPr>
          <p:cNvSpPr>
            <a:spLocks noGrp="1"/>
          </p:cNvSpPr>
          <p:nvPr>
            <p:ph idx="1"/>
          </p:nvPr>
        </p:nvSpPr>
        <p:spPr/>
        <p:txBody>
          <a:bodyPr/>
          <a:lstStyle/>
          <a:p>
            <a:r>
              <a:rPr lang="en-US" dirty="0"/>
              <a:t>If a member identifies a breach of any other provision of this code, the member should </a:t>
            </a:r>
            <a:r>
              <a:rPr lang="en-US" b="1" dirty="0">
                <a:solidFill>
                  <a:srgbClr val="FF0000"/>
                </a:solidFill>
              </a:rPr>
              <a:t>evaluate the significance </a:t>
            </a:r>
            <a:r>
              <a:rPr lang="en-US" dirty="0"/>
              <a:t>of the breach &amp; its effect on the member’s ability to comply with the rules of the code</a:t>
            </a:r>
          </a:p>
          <a:p>
            <a:r>
              <a:rPr lang="en-US" dirty="0"/>
              <a:t>The member should take whatever actions may be available, as soon as practicable, to satisfactorily address the consequences of the breach</a:t>
            </a:r>
          </a:p>
          <a:p>
            <a:endParaRPr lang="en-US" dirty="0"/>
          </a:p>
        </p:txBody>
      </p:sp>
    </p:spTree>
    <p:extLst>
      <p:ext uri="{BB962C8B-B14F-4D97-AF65-F5344CB8AC3E}">
        <p14:creationId xmlns:p14="http://schemas.microsoft.com/office/powerpoint/2010/main" val="31752045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EB54-8743-4403-89A5-F9E6D27E7B73}"/>
              </a:ext>
            </a:extLst>
          </p:cNvPr>
          <p:cNvSpPr>
            <a:spLocks noGrp="1"/>
          </p:cNvSpPr>
          <p:nvPr>
            <p:ph type="title"/>
          </p:nvPr>
        </p:nvSpPr>
        <p:spPr/>
        <p:txBody>
          <a:bodyPr/>
          <a:lstStyle/>
          <a:p>
            <a:r>
              <a:rPr lang="en-US" dirty="0"/>
              <a:t>Independence – Hosting Services</a:t>
            </a:r>
          </a:p>
        </p:txBody>
      </p:sp>
      <p:sp>
        <p:nvSpPr>
          <p:cNvPr id="3" name="Slide Number Placeholder 2">
            <a:extLst>
              <a:ext uri="{FF2B5EF4-FFF2-40B4-BE49-F238E27FC236}">
                <a16:creationId xmlns:a16="http://schemas.microsoft.com/office/drawing/2014/main" id="{58288E9D-6BD3-4AF4-8A4A-4E11EBE27A8D}"/>
              </a:ext>
            </a:extLst>
          </p:cNvPr>
          <p:cNvSpPr>
            <a:spLocks noGrp="1"/>
          </p:cNvSpPr>
          <p:nvPr>
            <p:ph type="sldNum" sz="quarter" idx="12"/>
          </p:nvPr>
        </p:nvSpPr>
        <p:spPr/>
        <p:txBody>
          <a:bodyPr/>
          <a:lstStyle/>
          <a:p>
            <a:fld id="{B212C38A-D241-7041-9EFC-6446870ABFAA}" type="slidenum">
              <a:rPr lang="en-US" smtClean="0"/>
              <a:t>60</a:t>
            </a:fld>
            <a:endParaRPr lang="en-US"/>
          </a:p>
        </p:txBody>
      </p:sp>
      <p:sp>
        <p:nvSpPr>
          <p:cNvPr id="4" name="Content Placeholder 3">
            <a:extLst>
              <a:ext uri="{FF2B5EF4-FFF2-40B4-BE49-F238E27FC236}">
                <a16:creationId xmlns:a16="http://schemas.microsoft.com/office/drawing/2014/main" id="{8E915D41-43C9-4851-B38B-E13062F5AFE1}"/>
              </a:ext>
            </a:extLst>
          </p:cNvPr>
          <p:cNvSpPr>
            <a:spLocks noGrp="1"/>
          </p:cNvSpPr>
          <p:nvPr>
            <p:ph idx="1"/>
          </p:nvPr>
        </p:nvSpPr>
        <p:spPr/>
        <p:txBody>
          <a:bodyPr/>
          <a:lstStyle/>
          <a:p>
            <a:r>
              <a:rPr lang="en-US" b="1" dirty="0">
                <a:solidFill>
                  <a:srgbClr val="FF0000"/>
                </a:solidFill>
              </a:rPr>
              <a:t>When a member provides hosting services, the member is maintaining the attest client’s internal control over its data or records</a:t>
            </a:r>
          </a:p>
          <a:p>
            <a:r>
              <a:rPr lang="en-US" dirty="0"/>
              <a:t>Accordingly, the management participation threat to the member’s compliance with the "Independence Rule" would not be at an acceptable level, &amp; </a:t>
            </a:r>
            <a:r>
              <a:rPr lang="en-US" b="1" dirty="0">
                <a:solidFill>
                  <a:srgbClr val="FF0000"/>
                </a:solidFill>
              </a:rPr>
              <a:t>could not be reduced to an acceptable level</a:t>
            </a:r>
            <a:r>
              <a:rPr lang="en-US" dirty="0"/>
              <a:t> by the application of safeguards, &amp; independence would be impaired</a:t>
            </a:r>
            <a:endParaRPr lang="en-US" sz="2000" dirty="0"/>
          </a:p>
          <a:p>
            <a:endParaRPr lang="en-US" dirty="0"/>
          </a:p>
        </p:txBody>
      </p:sp>
    </p:spTree>
    <p:extLst>
      <p:ext uri="{BB962C8B-B14F-4D97-AF65-F5344CB8AC3E}">
        <p14:creationId xmlns:p14="http://schemas.microsoft.com/office/powerpoint/2010/main" val="2758796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67C6-0648-4B80-83C8-5CD68F51FDD1}"/>
              </a:ext>
            </a:extLst>
          </p:cNvPr>
          <p:cNvSpPr>
            <a:spLocks noGrp="1"/>
          </p:cNvSpPr>
          <p:nvPr>
            <p:ph type="title"/>
          </p:nvPr>
        </p:nvSpPr>
        <p:spPr/>
        <p:txBody>
          <a:bodyPr/>
          <a:lstStyle/>
          <a:p>
            <a:r>
              <a:rPr lang="en-US" dirty="0"/>
              <a:t>Independence – Information Systems Design</a:t>
            </a:r>
          </a:p>
        </p:txBody>
      </p:sp>
      <p:sp>
        <p:nvSpPr>
          <p:cNvPr id="3" name="Slide Number Placeholder 2">
            <a:extLst>
              <a:ext uri="{FF2B5EF4-FFF2-40B4-BE49-F238E27FC236}">
                <a16:creationId xmlns:a16="http://schemas.microsoft.com/office/drawing/2014/main" id="{3EFB4AF9-7D8C-4879-9008-FDE43DEF1E90}"/>
              </a:ext>
            </a:extLst>
          </p:cNvPr>
          <p:cNvSpPr>
            <a:spLocks noGrp="1"/>
          </p:cNvSpPr>
          <p:nvPr>
            <p:ph type="sldNum" sz="quarter" idx="12"/>
          </p:nvPr>
        </p:nvSpPr>
        <p:spPr/>
        <p:txBody>
          <a:bodyPr/>
          <a:lstStyle/>
          <a:p>
            <a:fld id="{B212C38A-D241-7041-9EFC-6446870ABFAA}" type="slidenum">
              <a:rPr lang="en-US" smtClean="0"/>
              <a:t>61</a:t>
            </a:fld>
            <a:endParaRPr lang="en-US"/>
          </a:p>
        </p:txBody>
      </p:sp>
      <p:sp>
        <p:nvSpPr>
          <p:cNvPr id="4" name="Content Placeholder 3">
            <a:extLst>
              <a:ext uri="{FF2B5EF4-FFF2-40B4-BE49-F238E27FC236}">
                <a16:creationId xmlns:a16="http://schemas.microsoft.com/office/drawing/2014/main" id="{CE518815-1298-4885-87AB-82E932F7DE25}"/>
              </a:ext>
            </a:extLst>
          </p:cNvPr>
          <p:cNvSpPr>
            <a:spLocks noGrp="1"/>
          </p:cNvSpPr>
          <p:nvPr>
            <p:ph idx="1"/>
          </p:nvPr>
        </p:nvSpPr>
        <p:spPr/>
        <p:txBody>
          <a:bodyPr>
            <a:normAutofit fontScale="92500" lnSpcReduction="20000"/>
          </a:bodyPr>
          <a:lstStyle/>
          <a:p>
            <a:r>
              <a:rPr lang="en-US" dirty="0"/>
              <a:t>Threats to compliance with the “Independence Rule” would not be at an acceptable level &amp; could not be reduced to an acceptable level by the application of safeguards, &amp; independence would be impaired, if, for example, a member:</a:t>
            </a:r>
          </a:p>
          <a:p>
            <a:pPr marL="682625" indent="0">
              <a:buNone/>
            </a:pPr>
            <a:r>
              <a:rPr lang="en-US" dirty="0"/>
              <a:t>a. </a:t>
            </a:r>
            <a:r>
              <a:rPr lang="en-US" b="1" dirty="0">
                <a:solidFill>
                  <a:srgbClr val="FF0000"/>
                </a:solidFill>
              </a:rPr>
              <a:t>designs or develops </a:t>
            </a:r>
            <a:r>
              <a:rPr lang="en-US" dirty="0"/>
              <a:t>an attest client’s financial information system,</a:t>
            </a:r>
          </a:p>
          <a:p>
            <a:pPr marL="682625" indent="0">
              <a:buNone/>
            </a:pPr>
            <a:r>
              <a:rPr lang="en-US" dirty="0"/>
              <a:t>b. makes other than insignificant modifications to source code underlying an attest client’s existing financial information system,</a:t>
            </a:r>
          </a:p>
          <a:p>
            <a:pPr marL="682625" indent="0">
              <a:buNone/>
            </a:pPr>
            <a:r>
              <a:rPr lang="en-US" dirty="0"/>
              <a:t>c. </a:t>
            </a:r>
            <a:r>
              <a:rPr lang="en-US" b="1" dirty="0">
                <a:solidFill>
                  <a:srgbClr val="FF0000"/>
                </a:solidFill>
              </a:rPr>
              <a:t>supervises attest client personnel </a:t>
            </a:r>
            <a:r>
              <a:rPr lang="en-US" dirty="0"/>
              <a:t>in the daily operation of an attest client’s information system, or</a:t>
            </a:r>
          </a:p>
          <a:p>
            <a:pPr marL="682625" indent="0">
              <a:buNone/>
            </a:pPr>
            <a:r>
              <a:rPr lang="en-US" dirty="0"/>
              <a:t>d. operates an attest client’s network</a:t>
            </a:r>
            <a:endParaRPr lang="en-US" sz="2000" dirty="0"/>
          </a:p>
          <a:p>
            <a:endParaRPr lang="en-US" dirty="0"/>
          </a:p>
        </p:txBody>
      </p:sp>
    </p:spTree>
    <p:extLst>
      <p:ext uri="{BB962C8B-B14F-4D97-AF65-F5344CB8AC3E}">
        <p14:creationId xmlns:p14="http://schemas.microsoft.com/office/powerpoint/2010/main" val="11101796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3443-9F40-48CC-842A-3713FD4D5A80}"/>
              </a:ext>
            </a:extLst>
          </p:cNvPr>
          <p:cNvSpPr>
            <a:spLocks noGrp="1"/>
          </p:cNvSpPr>
          <p:nvPr>
            <p:ph type="title"/>
          </p:nvPr>
        </p:nvSpPr>
        <p:spPr/>
        <p:txBody>
          <a:bodyPr/>
          <a:lstStyle/>
          <a:p>
            <a:r>
              <a:rPr lang="en-US" dirty="0"/>
              <a:t>Independence – Tax Services</a:t>
            </a:r>
          </a:p>
        </p:txBody>
      </p:sp>
      <p:sp>
        <p:nvSpPr>
          <p:cNvPr id="3" name="Slide Number Placeholder 2">
            <a:extLst>
              <a:ext uri="{FF2B5EF4-FFF2-40B4-BE49-F238E27FC236}">
                <a16:creationId xmlns:a16="http://schemas.microsoft.com/office/drawing/2014/main" id="{5192DBF6-4ECB-4779-9641-2D3F581DEB1C}"/>
              </a:ext>
            </a:extLst>
          </p:cNvPr>
          <p:cNvSpPr>
            <a:spLocks noGrp="1"/>
          </p:cNvSpPr>
          <p:nvPr>
            <p:ph type="sldNum" sz="quarter" idx="12"/>
          </p:nvPr>
        </p:nvSpPr>
        <p:spPr/>
        <p:txBody>
          <a:bodyPr/>
          <a:lstStyle/>
          <a:p>
            <a:fld id="{B212C38A-D241-7041-9EFC-6446870ABFAA}" type="slidenum">
              <a:rPr lang="en-US" smtClean="0"/>
              <a:t>62</a:t>
            </a:fld>
            <a:endParaRPr lang="en-US"/>
          </a:p>
        </p:txBody>
      </p:sp>
      <p:sp>
        <p:nvSpPr>
          <p:cNvPr id="4" name="Content Placeholder 3">
            <a:extLst>
              <a:ext uri="{FF2B5EF4-FFF2-40B4-BE49-F238E27FC236}">
                <a16:creationId xmlns:a16="http://schemas.microsoft.com/office/drawing/2014/main" id="{D5C23234-A43B-4600-A338-508A31F460E7}"/>
              </a:ext>
            </a:extLst>
          </p:cNvPr>
          <p:cNvSpPr>
            <a:spLocks noGrp="1"/>
          </p:cNvSpPr>
          <p:nvPr>
            <p:ph idx="1"/>
          </p:nvPr>
        </p:nvSpPr>
        <p:spPr/>
        <p:txBody>
          <a:bodyPr>
            <a:normAutofit fontScale="70000" lnSpcReduction="20000"/>
          </a:bodyPr>
          <a:lstStyle/>
          <a:p>
            <a:r>
              <a:rPr lang="en-US" dirty="0"/>
              <a:t>Threats would be at an acceptable level &amp; independence would not be impaired, provided that the member does not have custody or control over the attest client’s funds or assets &amp; the individual designated by the attest client to oversee the tax services</a:t>
            </a:r>
          </a:p>
          <a:p>
            <a:pPr marL="1538288" indent="-514350">
              <a:buFont typeface="+mj-lt"/>
              <a:buAutoNum type="alphaLcPeriod"/>
            </a:pPr>
            <a:r>
              <a:rPr lang="en-US" dirty="0"/>
              <a:t>reviews &amp; approves the tax return &amp; related tax payment.</a:t>
            </a:r>
          </a:p>
          <a:p>
            <a:pPr marL="1538288" indent="-514350">
              <a:buFont typeface="+mj-lt"/>
              <a:buAutoNum type="alphaLcPeriod"/>
            </a:pPr>
            <a:r>
              <a:rPr lang="en-US" dirty="0"/>
              <a:t>if required for filing, signs the tax return prior to the member transmitting the return to the taxing authority.</a:t>
            </a:r>
          </a:p>
          <a:p>
            <a:r>
              <a:rPr lang="en-US" b="1" dirty="0">
                <a:solidFill>
                  <a:srgbClr val="FF0000"/>
                </a:solidFill>
              </a:rPr>
              <a:t>The following are not considered having custody or control over an attest client’s funds</a:t>
            </a:r>
            <a:r>
              <a:rPr lang="en-US" dirty="0"/>
              <a:t>: </a:t>
            </a:r>
          </a:p>
          <a:p>
            <a:pPr marL="1538288" indent="-514350">
              <a:buFont typeface="+mj-lt"/>
              <a:buAutoNum type="alphaLcPeriod"/>
            </a:pPr>
            <a:r>
              <a:rPr lang="en-US" dirty="0"/>
              <a:t>making electronic tax payments authorized by an attest client pursuant to a taxing authority’s prescribed criteria</a:t>
            </a:r>
          </a:p>
          <a:p>
            <a:pPr marL="1538288" indent="-514350">
              <a:buFont typeface="+mj-lt"/>
              <a:buAutoNum type="alphaLcPeriod"/>
            </a:pPr>
            <a:r>
              <a:rPr lang="en-US" dirty="0"/>
              <a:t>affixing the attest client’s depository account information on a tax return</a:t>
            </a:r>
          </a:p>
          <a:p>
            <a:pPr marL="1538288" indent="-514350">
              <a:buFont typeface="+mj-lt"/>
              <a:buAutoNum type="alphaLcPeriod"/>
            </a:pPr>
            <a:r>
              <a:rPr lang="en-US" dirty="0"/>
              <a:t>remitting an attest client’s check made payable to the taxing authority.</a:t>
            </a:r>
          </a:p>
          <a:p>
            <a:endParaRPr lang="en-US" dirty="0"/>
          </a:p>
        </p:txBody>
      </p:sp>
    </p:spTree>
    <p:extLst>
      <p:ext uri="{BB962C8B-B14F-4D97-AF65-F5344CB8AC3E}">
        <p14:creationId xmlns:p14="http://schemas.microsoft.com/office/powerpoint/2010/main" val="318575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7477FF-0883-4E64-B8BB-03157B2EEB8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E0A43F5-AC70-47E7-8F72-74CE1CCB2F38}"/>
              </a:ext>
            </a:extLst>
          </p:cNvPr>
          <p:cNvSpPr>
            <a:spLocks noGrp="1"/>
          </p:cNvSpPr>
          <p:nvPr>
            <p:ph type="sldNum" sz="quarter" idx="12"/>
          </p:nvPr>
        </p:nvSpPr>
        <p:spPr/>
        <p:txBody>
          <a:bodyPr/>
          <a:lstStyle/>
          <a:p>
            <a:fld id="{B212C38A-D241-7041-9EFC-6446870ABFAA}" type="slidenum">
              <a:rPr lang="en-US" smtClean="0"/>
              <a:t>63</a:t>
            </a:fld>
            <a:endParaRPr lang="en-US"/>
          </a:p>
        </p:txBody>
      </p:sp>
      <p:sp>
        <p:nvSpPr>
          <p:cNvPr id="6" name="Content Placeholder 5">
            <a:extLst>
              <a:ext uri="{FF2B5EF4-FFF2-40B4-BE49-F238E27FC236}">
                <a16:creationId xmlns:a16="http://schemas.microsoft.com/office/drawing/2014/main" id="{318A2D9C-F2A7-4C7E-9F5F-C1E744F1CA76}"/>
              </a:ext>
            </a:extLst>
          </p:cNvPr>
          <p:cNvSpPr>
            <a:spLocks noGrp="1"/>
          </p:cNvSpPr>
          <p:nvPr>
            <p:ph idx="1"/>
          </p:nvPr>
        </p:nvSpPr>
        <p:spPr/>
        <p:txBody>
          <a:bodyPr/>
          <a:lstStyle/>
          <a:p>
            <a:r>
              <a:rPr lang="en-US" dirty="0">
                <a:solidFill>
                  <a:schemeClr val="tx1"/>
                </a:solidFill>
                <a:latin typeface="Arial" panose="020B0604020202020204" pitchFamily="34" charset="0"/>
                <a:cs typeface="Arial" panose="020B0604020202020204" pitchFamily="34" charset="0"/>
              </a:rPr>
              <a:t>Threats from non-attest services include which of the following?</a:t>
            </a:r>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3828FA7-7A75-4CDD-A0E7-BE26C512499B}"/>
              </a:ext>
            </a:extLst>
          </p:cNvPr>
          <p:cNvSpPr>
            <a:spLocks noGrp="1"/>
          </p:cNvSpPr>
          <p:nvPr>
            <p:ph idx="13"/>
          </p:nvPr>
        </p:nvSpPr>
        <p:spPr/>
        <p:txBody>
          <a:bodyPr/>
          <a:lstStyle/>
          <a:p>
            <a:r>
              <a:rPr lang="en-US" dirty="0"/>
              <a:t>Question 5</a:t>
            </a:r>
          </a:p>
        </p:txBody>
      </p:sp>
      <p:sp>
        <p:nvSpPr>
          <p:cNvPr id="8" name="Content Placeholder 7">
            <a:extLst>
              <a:ext uri="{FF2B5EF4-FFF2-40B4-BE49-F238E27FC236}">
                <a16:creationId xmlns:a16="http://schemas.microsoft.com/office/drawing/2014/main" id="{EEECD7C3-EE35-4324-8909-CAE58380B669}"/>
              </a:ext>
            </a:extLst>
          </p:cNvPr>
          <p:cNvSpPr>
            <a:spLocks noGrp="1"/>
          </p:cNvSpPr>
          <p:nvPr>
            <p:ph idx="14"/>
          </p:nvPr>
        </p:nvSpPr>
        <p:spPr/>
        <p:txBody>
          <a:bodyPr/>
          <a:lstStyle/>
          <a:p>
            <a:r>
              <a:rPr lang="en-US" sz="2000" dirty="0">
                <a:solidFill>
                  <a:schemeClr val="tx1"/>
                </a:solidFill>
                <a:latin typeface="Arial" panose="020B0604020202020204" pitchFamily="34" charset="0"/>
                <a:cs typeface="Arial" panose="020B0604020202020204" pitchFamily="34" charset="0"/>
              </a:rPr>
              <a:t>Self review</a:t>
            </a:r>
          </a:p>
        </p:txBody>
      </p:sp>
      <p:sp>
        <p:nvSpPr>
          <p:cNvPr id="9" name="Content Placeholder 8">
            <a:extLst>
              <a:ext uri="{FF2B5EF4-FFF2-40B4-BE49-F238E27FC236}">
                <a16:creationId xmlns:a16="http://schemas.microsoft.com/office/drawing/2014/main" id="{F07163AF-FEE7-4E23-A658-6B7501C0EC84}"/>
              </a:ext>
            </a:extLst>
          </p:cNvPr>
          <p:cNvSpPr>
            <a:spLocks noGrp="1"/>
          </p:cNvSpPr>
          <p:nvPr>
            <p:ph idx="15"/>
          </p:nvPr>
        </p:nvSpPr>
        <p:spPr/>
        <p:txBody>
          <a:bodyPr/>
          <a:lstStyle/>
          <a:p>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Advocacy</a:t>
            </a:r>
            <a:endParaRPr lang="en-US" dirty="0"/>
          </a:p>
        </p:txBody>
      </p:sp>
      <p:sp>
        <p:nvSpPr>
          <p:cNvPr id="10" name="Content Placeholder 9">
            <a:extLst>
              <a:ext uri="{FF2B5EF4-FFF2-40B4-BE49-F238E27FC236}">
                <a16:creationId xmlns:a16="http://schemas.microsoft.com/office/drawing/2014/main" id="{94414E7B-5628-4925-B876-20B431083067}"/>
              </a:ext>
            </a:extLst>
          </p:cNvPr>
          <p:cNvSpPr>
            <a:spLocks noGrp="1"/>
          </p:cNvSpPr>
          <p:nvPr>
            <p:ph idx="16"/>
          </p:nvPr>
        </p:nvSpPr>
        <p:spPr/>
        <p:txBody>
          <a:bodyPr/>
          <a:lstStyle/>
          <a:p>
            <a:r>
              <a:rPr lang="en-US" dirty="0">
                <a:solidFill>
                  <a:schemeClr val="tx1"/>
                </a:solidFill>
                <a:latin typeface="Arial" panose="020B0604020202020204" pitchFamily="34" charset="0"/>
                <a:cs typeface="Arial" panose="020B0604020202020204" pitchFamily="34" charset="0"/>
              </a:rPr>
              <a:t>Management participation</a:t>
            </a:r>
            <a:endParaRPr lang="en-US" dirty="0"/>
          </a:p>
        </p:txBody>
      </p:sp>
      <p:sp>
        <p:nvSpPr>
          <p:cNvPr id="11" name="Content Placeholder 10">
            <a:extLst>
              <a:ext uri="{FF2B5EF4-FFF2-40B4-BE49-F238E27FC236}">
                <a16:creationId xmlns:a16="http://schemas.microsoft.com/office/drawing/2014/main" id="{3DF25C15-8DA9-4454-9F1D-8463EEC01A7A}"/>
              </a:ext>
            </a:extLst>
          </p:cNvPr>
          <p:cNvSpPr>
            <a:spLocks noGrp="1"/>
          </p:cNvSpPr>
          <p:nvPr>
            <p:ph idx="17"/>
          </p:nvPr>
        </p:nvSpPr>
        <p:spPr/>
        <p:txBody>
          <a:bodyPr/>
          <a:lstStyle/>
          <a:p>
            <a:r>
              <a:rPr lang="en-US" dirty="0">
                <a:solidFill>
                  <a:schemeClr val="tx1"/>
                </a:solidFill>
                <a:latin typeface="Arial" panose="020B0604020202020204" pitchFamily="34" charset="0"/>
                <a:cs typeface="Arial" panose="020B0604020202020204" pitchFamily="34" charset="0"/>
              </a:rPr>
              <a:t>All of the above</a:t>
            </a:r>
            <a:endParaRPr lang="en-US" dirty="0"/>
          </a:p>
        </p:txBody>
      </p:sp>
    </p:spTree>
    <p:extLst>
      <p:ext uri="{BB962C8B-B14F-4D97-AF65-F5344CB8AC3E}">
        <p14:creationId xmlns:p14="http://schemas.microsoft.com/office/powerpoint/2010/main" val="3285503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7477FF-0883-4E64-B8BB-03157B2EEB8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E0A43F5-AC70-47E7-8F72-74CE1CCB2F38}"/>
              </a:ext>
            </a:extLst>
          </p:cNvPr>
          <p:cNvSpPr>
            <a:spLocks noGrp="1"/>
          </p:cNvSpPr>
          <p:nvPr>
            <p:ph type="sldNum" sz="quarter" idx="12"/>
          </p:nvPr>
        </p:nvSpPr>
        <p:spPr/>
        <p:txBody>
          <a:bodyPr/>
          <a:lstStyle/>
          <a:p>
            <a:fld id="{B212C38A-D241-7041-9EFC-6446870ABFAA}" type="slidenum">
              <a:rPr lang="en-US" smtClean="0"/>
              <a:t>64</a:t>
            </a:fld>
            <a:endParaRPr lang="en-US"/>
          </a:p>
        </p:txBody>
      </p:sp>
      <p:sp>
        <p:nvSpPr>
          <p:cNvPr id="6" name="Content Placeholder 5">
            <a:extLst>
              <a:ext uri="{FF2B5EF4-FFF2-40B4-BE49-F238E27FC236}">
                <a16:creationId xmlns:a16="http://schemas.microsoft.com/office/drawing/2014/main" id="{318A2D9C-F2A7-4C7E-9F5F-C1E744F1CA76}"/>
              </a:ext>
            </a:extLst>
          </p:cNvPr>
          <p:cNvSpPr>
            <a:spLocks noGrp="1"/>
          </p:cNvSpPr>
          <p:nvPr>
            <p:ph idx="1"/>
          </p:nvPr>
        </p:nvSpPr>
        <p:spPr/>
        <p:txBody>
          <a:bodyPr/>
          <a:lstStyle/>
          <a:p>
            <a:r>
              <a:rPr lang="en-US" dirty="0">
                <a:solidFill>
                  <a:schemeClr val="tx1"/>
                </a:solidFill>
                <a:latin typeface="Arial" panose="020B0604020202020204" pitchFamily="34" charset="0"/>
                <a:cs typeface="Arial" panose="020B0604020202020204" pitchFamily="34" charset="0"/>
              </a:rPr>
              <a:t>Threats from non-attest services include which of the following?</a:t>
            </a:r>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B3828FA7-7A75-4CDD-A0E7-BE26C512499B}"/>
              </a:ext>
            </a:extLst>
          </p:cNvPr>
          <p:cNvSpPr>
            <a:spLocks noGrp="1"/>
          </p:cNvSpPr>
          <p:nvPr>
            <p:ph idx="13"/>
          </p:nvPr>
        </p:nvSpPr>
        <p:spPr/>
        <p:txBody>
          <a:bodyPr/>
          <a:lstStyle/>
          <a:p>
            <a:r>
              <a:rPr lang="en-US" dirty="0"/>
              <a:t>Question 5 - Answers</a:t>
            </a:r>
          </a:p>
        </p:txBody>
      </p:sp>
      <p:sp>
        <p:nvSpPr>
          <p:cNvPr id="8" name="Content Placeholder 7">
            <a:extLst>
              <a:ext uri="{FF2B5EF4-FFF2-40B4-BE49-F238E27FC236}">
                <a16:creationId xmlns:a16="http://schemas.microsoft.com/office/drawing/2014/main" id="{EEECD7C3-EE35-4324-8909-CAE58380B669}"/>
              </a:ext>
            </a:extLst>
          </p:cNvPr>
          <p:cNvSpPr>
            <a:spLocks noGrp="1"/>
          </p:cNvSpPr>
          <p:nvPr>
            <p:ph idx="14"/>
          </p:nvPr>
        </p:nvSpPr>
        <p:spPr/>
        <p:txBody>
          <a:bodyPr/>
          <a:lstStyle/>
          <a:p>
            <a:r>
              <a:rPr lang="en-US" sz="2000" dirty="0">
                <a:solidFill>
                  <a:schemeClr val="tx1"/>
                </a:solidFill>
                <a:latin typeface="Arial" panose="020B0604020202020204" pitchFamily="34" charset="0"/>
                <a:cs typeface="Arial" panose="020B0604020202020204" pitchFamily="34" charset="0"/>
              </a:rPr>
              <a:t>Incorrect - Self review is not the only threat</a:t>
            </a:r>
          </a:p>
        </p:txBody>
      </p:sp>
      <p:sp>
        <p:nvSpPr>
          <p:cNvPr id="9" name="Content Placeholder 8">
            <a:extLst>
              <a:ext uri="{FF2B5EF4-FFF2-40B4-BE49-F238E27FC236}">
                <a16:creationId xmlns:a16="http://schemas.microsoft.com/office/drawing/2014/main" id="{F07163AF-FEE7-4E23-A658-6B7501C0EC84}"/>
              </a:ext>
            </a:extLst>
          </p:cNvPr>
          <p:cNvSpPr>
            <a:spLocks noGrp="1"/>
          </p:cNvSpPr>
          <p:nvPr>
            <p:ph idx="15"/>
          </p:nvPr>
        </p:nvSpPr>
        <p:spPr/>
        <p:txBody>
          <a:bodyPr/>
          <a:lstStyle/>
          <a:p>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Incorrect – Advocacy is not the only threat</a:t>
            </a:r>
          </a:p>
        </p:txBody>
      </p:sp>
      <p:sp>
        <p:nvSpPr>
          <p:cNvPr id="10" name="Content Placeholder 9">
            <a:extLst>
              <a:ext uri="{FF2B5EF4-FFF2-40B4-BE49-F238E27FC236}">
                <a16:creationId xmlns:a16="http://schemas.microsoft.com/office/drawing/2014/main" id="{94414E7B-5628-4925-B876-20B431083067}"/>
              </a:ext>
            </a:extLst>
          </p:cNvPr>
          <p:cNvSpPr>
            <a:spLocks noGrp="1"/>
          </p:cNvSpPr>
          <p:nvPr>
            <p:ph idx="16"/>
          </p:nvPr>
        </p:nvSpPr>
        <p:spPr/>
        <p:txBody>
          <a:bodyPr/>
          <a:lstStyle/>
          <a:p>
            <a:r>
              <a:rPr lang="en-US" dirty="0">
                <a:solidFill>
                  <a:schemeClr val="tx1"/>
                </a:solidFill>
                <a:latin typeface="Arial" panose="020B0604020202020204" pitchFamily="34" charset="0"/>
                <a:cs typeface="Arial" panose="020B0604020202020204" pitchFamily="34" charset="0"/>
              </a:rPr>
              <a:t>Incorrect - Management participation is not the only threat</a:t>
            </a:r>
          </a:p>
        </p:txBody>
      </p:sp>
      <p:sp>
        <p:nvSpPr>
          <p:cNvPr id="11" name="Content Placeholder 10">
            <a:extLst>
              <a:ext uri="{FF2B5EF4-FFF2-40B4-BE49-F238E27FC236}">
                <a16:creationId xmlns:a16="http://schemas.microsoft.com/office/drawing/2014/main" id="{3DF25C15-8DA9-4454-9F1D-8463EEC01A7A}"/>
              </a:ext>
            </a:extLst>
          </p:cNvPr>
          <p:cNvSpPr>
            <a:spLocks noGrp="1"/>
          </p:cNvSpPr>
          <p:nvPr>
            <p:ph idx="17"/>
          </p:nvPr>
        </p:nvSpPr>
        <p:spPr/>
        <p:txBody>
          <a:bodyPr/>
          <a:lstStyle/>
          <a:p>
            <a:r>
              <a:rPr lang="en-US" dirty="0">
                <a:solidFill>
                  <a:srgbClr val="FF0000"/>
                </a:solidFill>
                <a:latin typeface="Arial" panose="020B0604020202020204" pitchFamily="34" charset="0"/>
                <a:cs typeface="Arial" panose="020B0604020202020204" pitchFamily="34" charset="0"/>
              </a:rPr>
              <a:t>Correct – Self review, advocacy, and management participation are all threats </a:t>
            </a:r>
            <a:endParaRPr lang="en-US" dirty="0">
              <a:solidFill>
                <a:srgbClr val="FF0000"/>
              </a:solidFill>
            </a:endParaRPr>
          </a:p>
        </p:txBody>
      </p:sp>
    </p:spTree>
    <p:extLst>
      <p:ext uri="{BB962C8B-B14F-4D97-AF65-F5344CB8AC3E}">
        <p14:creationId xmlns:p14="http://schemas.microsoft.com/office/powerpoint/2010/main" val="49454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E1D7EA-4388-49C4-8515-DEF18DC85FCD}"/>
              </a:ext>
            </a:extLst>
          </p:cNvPr>
          <p:cNvSpPr>
            <a:spLocks noGrp="1"/>
          </p:cNvSpPr>
          <p:nvPr>
            <p:ph type="title"/>
          </p:nvPr>
        </p:nvSpPr>
        <p:spPr/>
        <p:txBody>
          <a:bodyPr/>
          <a:lstStyle/>
          <a:p>
            <a:r>
              <a:rPr lang="en-US" dirty="0"/>
              <a:t>What if There is a Breach?</a:t>
            </a:r>
          </a:p>
        </p:txBody>
      </p:sp>
      <p:sp>
        <p:nvSpPr>
          <p:cNvPr id="3" name="Slide Number Placeholder 2">
            <a:extLst>
              <a:ext uri="{FF2B5EF4-FFF2-40B4-BE49-F238E27FC236}">
                <a16:creationId xmlns:a16="http://schemas.microsoft.com/office/drawing/2014/main" id="{4A056F22-BE12-4589-B531-C7871C3C94C2}"/>
              </a:ext>
            </a:extLst>
          </p:cNvPr>
          <p:cNvSpPr>
            <a:spLocks noGrp="1"/>
          </p:cNvSpPr>
          <p:nvPr>
            <p:ph type="sldNum" sz="quarter" idx="12"/>
          </p:nvPr>
        </p:nvSpPr>
        <p:spPr/>
        <p:txBody>
          <a:bodyPr/>
          <a:lstStyle/>
          <a:p>
            <a:fld id="{B212C38A-D241-7041-9EFC-6446870ABFAA}" type="slidenum">
              <a:rPr lang="en-US" smtClean="0"/>
              <a:t>65</a:t>
            </a:fld>
            <a:endParaRPr lang="en-US"/>
          </a:p>
        </p:txBody>
      </p:sp>
      <p:sp>
        <p:nvSpPr>
          <p:cNvPr id="11" name="Content Placeholder 10">
            <a:extLst>
              <a:ext uri="{FF2B5EF4-FFF2-40B4-BE49-F238E27FC236}">
                <a16:creationId xmlns:a16="http://schemas.microsoft.com/office/drawing/2014/main" id="{A8D1C9B6-33C0-4B95-B309-061B666A5F13}"/>
              </a:ext>
            </a:extLst>
          </p:cNvPr>
          <p:cNvSpPr>
            <a:spLocks noGrp="1"/>
          </p:cNvSpPr>
          <p:nvPr>
            <p:ph idx="1"/>
          </p:nvPr>
        </p:nvSpPr>
        <p:spPr/>
        <p:txBody>
          <a:bodyPr/>
          <a:lstStyle/>
          <a:p>
            <a:r>
              <a:rPr lang="en-US" dirty="0"/>
              <a:t>Does it result in a </a:t>
            </a:r>
            <a:r>
              <a:rPr lang="en-US" b="1" dirty="0">
                <a:solidFill>
                  <a:srgbClr val="FF0000"/>
                </a:solidFill>
              </a:rPr>
              <a:t>significant threat </a:t>
            </a:r>
            <a:r>
              <a:rPr lang="en-US" dirty="0"/>
              <a:t>to independence?</a:t>
            </a:r>
          </a:p>
          <a:p>
            <a:r>
              <a:rPr lang="en-US" b="1" dirty="0">
                <a:solidFill>
                  <a:srgbClr val="FF0000"/>
                </a:solidFill>
              </a:rPr>
              <a:t>Communicating</a:t>
            </a:r>
            <a:r>
              <a:rPr lang="en-US" dirty="0"/>
              <a:t> the breach internally &amp; externally</a:t>
            </a:r>
          </a:p>
          <a:p>
            <a:r>
              <a:rPr lang="en-US" b="1" dirty="0">
                <a:solidFill>
                  <a:srgbClr val="FF0000"/>
                </a:solidFill>
              </a:rPr>
              <a:t>Significance</a:t>
            </a:r>
            <a:r>
              <a:rPr lang="en-US" dirty="0"/>
              <a:t> of the breach &amp; consequences</a:t>
            </a:r>
          </a:p>
          <a:p>
            <a:r>
              <a:rPr lang="en-US" dirty="0"/>
              <a:t>Further communication with governance at attest client</a:t>
            </a:r>
          </a:p>
          <a:p>
            <a:endParaRPr lang="en-US" dirty="0"/>
          </a:p>
        </p:txBody>
      </p:sp>
    </p:spTree>
    <p:extLst>
      <p:ext uri="{BB962C8B-B14F-4D97-AF65-F5344CB8AC3E}">
        <p14:creationId xmlns:p14="http://schemas.microsoft.com/office/powerpoint/2010/main" val="993802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C3FEB56-548F-40F0-A1A7-5F927A25429C}"/>
              </a:ext>
            </a:extLst>
          </p:cNvPr>
          <p:cNvSpPr>
            <a:spLocks noGrp="1"/>
          </p:cNvSpPr>
          <p:nvPr>
            <p:ph type="title"/>
          </p:nvPr>
        </p:nvSpPr>
        <p:spPr/>
        <p:txBody>
          <a:bodyPr/>
          <a:lstStyle/>
          <a:p>
            <a:r>
              <a:rPr lang="en-US" dirty="0"/>
              <a:t>Significance of Breach</a:t>
            </a:r>
          </a:p>
        </p:txBody>
      </p:sp>
      <p:sp>
        <p:nvSpPr>
          <p:cNvPr id="3" name="Slide Number Placeholder 2">
            <a:extLst>
              <a:ext uri="{FF2B5EF4-FFF2-40B4-BE49-F238E27FC236}">
                <a16:creationId xmlns:a16="http://schemas.microsoft.com/office/drawing/2014/main" id="{C3EC2C56-0219-45EA-8D6A-3E5AE9387D6A}"/>
              </a:ext>
            </a:extLst>
          </p:cNvPr>
          <p:cNvSpPr>
            <a:spLocks noGrp="1"/>
          </p:cNvSpPr>
          <p:nvPr>
            <p:ph type="sldNum" sz="quarter" idx="12"/>
          </p:nvPr>
        </p:nvSpPr>
        <p:spPr/>
        <p:txBody>
          <a:bodyPr/>
          <a:lstStyle/>
          <a:p>
            <a:fld id="{B212C38A-D241-7041-9EFC-6446870ABFAA}" type="slidenum">
              <a:rPr lang="en-US" smtClean="0"/>
              <a:t>66</a:t>
            </a:fld>
            <a:endParaRPr lang="en-US"/>
          </a:p>
        </p:txBody>
      </p:sp>
      <p:sp>
        <p:nvSpPr>
          <p:cNvPr id="11" name="Content Placeholder 10">
            <a:extLst>
              <a:ext uri="{FF2B5EF4-FFF2-40B4-BE49-F238E27FC236}">
                <a16:creationId xmlns:a16="http://schemas.microsoft.com/office/drawing/2014/main" id="{36EAFD39-EEFC-4E39-8F85-13C68DAB8C6A}"/>
              </a:ext>
            </a:extLst>
          </p:cNvPr>
          <p:cNvSpPr>
            <a:spLocks noGrp="1"/>
          </p:cNvSpPr>
          <p:nvPr>
            <p:ph idx="1"/>
          </p:nvPr>
        </p:nvSpPr>
        <p:spPr/>
        <p:txBody>
          <a:bodyPr>
            <a:normAutofit fontScale="92500"/>
          </a:bodyPr>
          <a:lstStyle/>
          <a:p>
            <a:r>
              <a:rPr lang="en-US" dirty="0"/>
              <a:t>In situations in which the </a:t>
            </a:r>
            <a:r>
              <a:rPr lang="en-US" u="sng" dirty="0"/>
              <a:t>lead attest engagement partner </a:t>
            </a:r>
            <a:r>
              <a:rPr lang="en-US" dirty="0"/>
              <a:t>or an individual in a position to influence the attest engagement either (1) committed the breach or (2) knows of a breach &amp; fails to ensure the breach is promptly communicated to or known by an appropriate individual within the firm as described in this interpretation, there is a </a:t>
            </a:r>
            <a:r>
              <a:rPr lang="en-US" u="sng" dirty="0"/>
              <a:t>rebuttable presumption</a:t>
            </a:r>
            <a:r>
              <a:rPr lang="en-US" dirty="0"/>
              <a:t> the provisions of this interpretation would not be able to address the breach as the threats to the attest engagement team’s integrity, objectivity, &amp; professional skepticism &amp; the threats to the appearance of independence would be considered so significant that </a:t>
            </a:r>
            <a:r>
              <a:rPr lang="en-US" u="sng" dirty="0"/>
              <a:t>no actions could be taken to satisfactorily address the consequences of the breach</a:t>
            </a:r>
            <a:r>
              <a:rPr lang="en-US" dirty="0"/>
              <a:t>.</a:t>
            </a:r>
          </a:p>
          <a:p>
            <a:endParaRPr lang="en-US" dirty="0"/>
          </a:p>
        </p:txBody>
      </p:sp>
    </p:spTree>
    <p:extLst>
      <p:ext uri="{BB962C8B-B14F-4D97-AF65-F5344CB8AC3E}">
        <p14:creationId xmlns:p14="http://schemas.microsoft.com/office/powerpoint/2010/main" val="1909091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3FFD-0168-45C1-97FE-29FB2D57D030}"/>
              </a:ext>
            </a:extLst>
          </p:cNvPr>
          <p:cNvSpPr>
            <a:spLocks noGrp="1"/>
          </p:cNvSpPr>
          <p:nvPr>
            <p:ph type="title"/>
          </p:nvPr>
        </p:nvSpPr>
        <p:spPr/>
        <p:txBody>
          <a:bodyPr/>
          <a:lstStyle/>
          <a:p>
            <a:r>
              <a:rPr lang="en-US" dirty="0"/>
              <a:t>Communicating the Breach</a:t>
            </a:r>
          </a:p>
        </p:txBody>
      </p:sp>
      <p:sp>
        <p:nvSpPr>
          <p:cNvPr id="3" name="Slide Number Placeholder 2">
            <a:extLst>
              <a:ext uri="{FF2B5EF4-FFF2-40B4-BE49-F238E27FC236}">
                <a16:creationId xmlns:a16="http://schemas.microsoft.com/office/drawing/2014/main" id="{63CCF9D2-CD8E-4D46-A346-E6AB474927AE}"/>
              </a:ext>
            </a:extLst>
          </p:cNvPr>
          <p:cNvSpPr>
            <a:spLocks noGrp="1"/>
          </p:cNvSpPr>
          <p:nvPr>
            <p:ph type="sldNum" sz="quarter" idx="12"/>
          </p:nvPr>
        </p:nvSpPr>
        <p:spPr/>
        <p:txBody>
          <a:bodyPr/>
          <a:lstStyle/>
          <a:p>
            <a:fld id="{B212C38A-D241-7041-9EFC-6446870ABFAA}" type="slidenum">
              <a:rPr lang="en-US" smtClean="0"/>
              <a:t>67</a:t>
            </a:fld>
            <a:endParaRPr lang="en-US"/>
          </a:p>
        </p:txBody>
      </p:sp>
      <p:sp>
        <p:nvSpPr>
          <p:cNvPr id="4" name="Content Placeholder 3">
            <a:extLst>
              <a:ext uri="{FF2B5EF4-FFF2-40B4-BE49-F238E27FC236}">
                <a16:creationId xmlns:a16="http://schemas.microsoft.com/office/drawing/2014/main" id="{4E1D9EE5-005C-44CA-866E-2E9869D7135B}"/>
              </a:ext>
            </a:extLst>
          </p:cNvPr>
          <p:cNvSpPr>
            <a:spLocks noGrp="1"/>
          </p:cNvSpPr>
          <p:nvPr>
            <p:ph idx="1"/>
          </p:nvPr>
        </p:nvSpPr>
        <p:spPr/>
        <p:txBody>
          <a:bodyPr>
            <a:normAutofit fontScale="92500"/>
          </a:bodyPr>
          <a:lstStyle/>
          <a:p>
            <a:pPr>
              <a:tabLst>
                <a:tab pos="2230438" algn="l"/>
              </a:tabLst>
            </a:pPr>
            <a:r>
              <a:rPr lang="en-US" b="1" dirty="0">
                <a:solidFill>
                  <a:srgbClr val="FF0000"/>
                </a:solidFill>
              </a:rPr>
              <a:t>Promptly communicate the breach to an appropriate individual within the firm</a:t>
            </a:r>
            <a:r>
              <a:rPr lang="en-US" dirty="0"/>
              <a:t>, for example, an individual or individuals with responsibility for the policies &amp; procedures relating to independence, or the attest engagement partner (the responsible individual)</a:t>
            </a:r>
          </a:p>
          <a:p>
            <a:pPr>
              <a:tabLst>
                <a:tab pos="2230438" algn="l"/>
              </a:tabLst>
            </a:pPr>
            <a:r>
              <a:rPr lang="en-US" dirty="0"/>
              <a:t>The responsible individual should be satisfied that the interest or relationship that caused the breach has been terminated, suspended, or eliminated &amp; should address the consequences of the breach</a:t>
            </a:r>
          </a:p>
          <a:p>
            <a:pPr>
              <a:tabLst>
                <a:tab pos="2230438" algn="l"/>
              </a:tabLst>
            </a:pPr>
            <a:r>
              <a:rPr lang="en-US" dirty="0"/>
              <a:t>A consequence of a breach may be that termination of the attest engagement is necessary</a:t>
            </a:r>
          </a:p>
          <a:p>
            <a:endParaRPr lang="en-US" dirty="0"/>
          </a:p>
        </p:txBody>
      </p:sp>
    </p:spTree>
    <p:extLst>
      <p:ext uri="{BB962C8B-B14F-4D97-AF65-F5344CB8AC3E}">
        <p14:creationId xmlns:p14="http://schemas.microsoft.com/office/powerpoint/2010/main" val="4010757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6CA6F-7ACB-4494-BB96-F163A0975109}"/>
              </a:ext>
            </a:extLst>
          </p:cNvPr>
          <p:cNvSpPr>
            <a:spLocks noGrp="1"/>
          </p:cNvSpPr>
          <p:nvPr>
            <p:ph type="title"/>
          </p:nvPr>
        </p:nvSpPr>
        <p:spPr/>
        <p:txBody>
          <a:bodyPr/>
          <a:lstStyle/>
          <a:p>
            <a:r>
              <a:rPr lang="en-US" dirty="0"/>
              <a:t>Evaluating Significance of a Breach</a:t>
            </a:r>
          </a:p>
        </p:txBody>
      </p:sp>
      <p:sp>
        <p:nvSpPr>
          <p:cNvPr id="3" name="Slide Number Placeholder 2">
            <a:extLst>
              <a:ext uri="{FF2B5EF4-FFF2-40B4-BE49-F238E27FC236}">
                <a16:creationId xmlns:a16="http://schemas.microsoft.com/office/drawing/2014/main" id="{DD5E781A-67C3-4D53-88F5-56736DC59121}"/>
              </a:ext>
            </a:extLst>
          </p:cNvPr>
          <p:cNvSpPr>
            <a:spLocks noGrp="1"/>
          </p:cNvSpPr>
          <p:nvPr>
            <p:ph type="sldNum" sz="quarter" idx="12"/>
          </p:nvPr>
        </p:nvSpPr>
        <p:spPr/>
        <p:txBody>
          <a:bodyPr/>
          <a:lstStyle/>
          <a:p>
            <a:fld id="{B212C38A-D241-7041-9EFC-6446870ABFAA}" type="slidenum">
              <a:rPr lang="en-US" smtClean="0"/>
              <a:t>68</a:t>
            </a:fld>
            <a:endParaRPr lang="en-US"/>
          </a:p>
        </p:txBody>
      </p:sp>
      <p:sp>
        <p:nvSpPr>
          <p:cNvPr id="4" name="Content Placeholder 3">
            <a:extLst>
              <a:ext uri="{FF2B5EF4-FFF2-40B4-BE49-F238E27FC236}">
                <a16:creationId xmlns:a16="http://schemas.microsoft.com/office/drawing/2014/main" id="{3F154564-F275-4240-95C7-65943EC2F52E}"/>
              </a:ext>
            </a:extLst>
          </p:cNvPr>
          <p:cNvSpPr>
            <a:spLocks noGrp="1"/>
          </p:cNvSpPr>
          <p:nvPr>
            <p:ph idx="1"/>
          </p:nvPr>
        </p:nvSpPr>
        <p:spPr/>
        <p:txBody>
          <a:bodyPr>
            <a:normAutofit fontScale="55000" lnSpcReduction="20000"/>
          </a:bodyPr>
          <a:lstStyle/>
          <a:p>
            <a:pPr marL="514350" indent="-514350">
              <a:buFont typeface="+mj-lt"/>
              <a:buAutoNum type="alphaLcPeriod"/>
            </a:pPr>
            <a:r>
              <a:rPr lang="en-US" dirty="0"/>
              <a:t>The nature &amp; duration of the breach</a:t>
            </a:r>
          </a:p>
          <a:p>
            <a:pPr marL="514350" indent="-514350">
              <a:buFont typeface="+mj-lt"/>
              <a:buAutoNum type="alphaLcPeriod"/>
            </a:pPr>
            <a:r>
              <a:rPr lang="en-US" dirty="0"/>
              <a:t>The number &amp; nature of any previous breaches with respect to the current attest engagement</a:t>
            </a:r>
          </a:p>
          <a:p>
            <a:pPr marL="514350" indent="-514350">
              <a:buFont typeface="+mj-lt"/>
              <a:buAutoNum type="alphaLcPeriod"/>
            </a:pPr>
            <a:r>
              <a:rPr lang="en-US" dirty="0"/>
              <a:t>Whether a member of the attest engagement team had knowledge of the interest or relationship that caused the breach</a:t>
            </a:r>
          </a:p>
          <a:p>
            <a:pPr marL="514350" indent="-514350">
              <a:buFont typeface="+mj-lt"/>
              <a:buAutoNum type="alphaLcPeriod"/>
            </a:pPr>
            <a:r>
              <a:rPr lang="en-US" b="1" dirty="0">
                <a:solidFill>
                  <a:srgbClr val="FF0000"/>
                </a:solidFill>
              </a:rPr>
              <a:t>Whether the individual who caused the breach is a member of the attest engagement team or another individual for whom there are independence requirements</a:t>
            </a:r>
          </a:p>
          <a:p>
            <a:pPr marL="514350" indent="-514350">
              <a:buFont typeface="+mj-lt"/>
              <a:buAutoNum type="alphaLcPeriod"/>
            </a:pPr>
            <a:r>
              <a:rPr lang="en-US" dirty="0"/>
              <a:t>The role of the individual if the breach relates to a member of the attest engagement team</a:t>
            </a:r>
          </a:p>
          <a:p>
            <a:pPr marL="514350" indent="-514350">
              <a:buFont typeface="+mj-lt"/>
              <a:buAutoNum type="alphaLcPeriod"/>
            </a:pPr>
            <a:r>
              <a:rPr lang="en-US" dirty="0"/>
              <a:t>The effect of the service, if any, on the accounting records or the attest client’s financial statements if the breach was caused by the provision of a professional service</a:t>
            </a:r>
          </a:p>
          <a:p>
            <a:pPr marL="514350" indent="-514350">
              <a:buFont typeface="+mj-lt"/>
              <a:buAutoNum type="alphaLcPeriod"/>
            </a:pPr>
            <a:r>
              <a:rPr lang="en-US" b="1" dirty="0">
                <a:solidFill>
                  <a:srgbClr val="FF0000"/>
                </a:solidFill>
              </a:rPr>
              <a:t>Whether a partner or partner equivalent of the firm had knowledge of the breach </a:t>
            </a:r>
            <a:r>
              <a:rPr lang="en-US" dirty="0"/>
              <a:t>&amp; failed to ensure that the breach was promptly communicated to an appropriate individual within the firm</a:t>
            </a:r>
          </a:p>
          <a:p>
            <a:pPr marL="514350" indent="-514350">
              <a:buFont typeface="+mj-lt"/>
              <a:buAutoNum type="alphaLcPeriod"/>
            </a:pPr>
            <a:r>
              <a:rPr lang="en-US" dirty="0"/>
              <a:t>Whether the breach involved solely an affiliate of a financial statement attest client &amp; if so, the nature of the affiliate relationship</a:t>
            </a:r>
          </a:p>
          <a:p>
            <a:pPr marL="514350" indent="-514350">
              <a:buFont typeface="+mj-lt"/>
              <a:buAutoNum type="alphaLcPeriod"/>
            </a:pPr>
            <a:r>
              <a:rPr lang="en-US" dirty="0"/>
              <a:t>The extent of the self-interest, advocacy, undue influence, or other threats created by the breach</a:t>
            </a:r>
          </a:p>
        </p:txBody>
      </p:sp>
    </p:spTree>
    <p:extLst>
      <p:ext uri="{BB962C8B-B14F-4D97-AF65-F5344CB8AC3E}">
        <p14:creationId xmlns:p14="http://schemas.microsoft.com/office/powerpoint/2010/main" val="2540906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52FB-2D46-4FE9-B5FA-748C95A1C576}"/>
              </a:ext>
            </a:extLst>
          </p:cNvPr>
          <p:cNvSpPr>
            <a:spLocks noGrp="1"/>
          </p:cNvSpPr>
          <p:nvPr>
            <p:ph type="title"/>
          </p:nvPr>
        </p:nvSpPr>
        <p:spPr/>
        <p:txBody>
          <a:bodyPr/>
          <a:lstStyle/>
          <a:p>
            <a:r>
              <a:rPr lang="en-US" dirty="0"/>
              <a:t>Communicating to Governance</a:t>
            </a:r>
          </a:p>
        </p:txBody>
      </p:sp>
      <p:sp>
        <p:nvSpPr>
          <p:cNvPr id="3" name="Slide Number Placeholder 2">
            <a:extLst>
              <a:ext uri="{FF2B5EF4-FFF2-40B4-BE49-F238E27FC236}">
                <a16:creationId xmlns:a16="http://schemas.microsoft.com/office/drawing/2014/main" id="{C679CEA6-44DD-4B5C-991C-22C64BBBBC52}"/>
              </a:ext>
            </a:extLst>
          </p:cNvPr>
          <p:cNvSpPr>
            <a:spLocks noGrp="1"/>
          </p:cNvSpPr>
          <p:nvPr>
            <p:ph type="sldNum" sz="quarter" idx="12"/>
          </p:nvPr>
        </p:nvSpPr>
        <p:spPr/>
        <p:txBody>
          <a:bodyPr/>
          <a:lstStyle/>
          <a:p>
            <a:fld id="{B212C38A-D241-7041-9EFC-6446870ABFAA}" type="slidenum">
              <a:rPr lang="en-US" smtClean="0"/>
              <a:t>69</a:t>
            </a:fld>
            <a:endParaRPr lang="en-US"/>
          </a:p>
        </p:txBody>
      </p:sp>
      <p:sp>
        <p:nvSpPr>
          <p:cNvPr id="4" name="Content Placeholder 3">
            <a:extLst>
              <a:ext uri="{FF2B5EF4-FFF2-40B4-BE49-F238E27FC236}">
                <a16:creationId xmlns:a16="http://schemas.microsoft.com/office/drawing/2014/main" id="{D3D631D5-DF64-4691-9411-E9A321ECD6EB}"/>
              </a:ext>
            </a:extLst>
          </p:cNvPr>
          <p:cNvSpPr>
            <a:spLocks noGrp="1"/>
          </p:cNvSpPr>
          <p:nvPr>
            <p:ph idx="1"/>
          </p:nvPr>
        </p:nvSpPr>
        <p:spPr/>
        <p:txBody>
          <a:bodyPr>
            <a:normAutofit fontScale="77500" lnSpcReduction="20000"/>
          </a:bodyPr>
          <a:lstStyle/>
          <a:p>
            <a:r>
              <a:rPr lang="en-US" dirty="0"/>
              <a:t>If the responsible individual determines that action can be taken to satisfactorily address the consequences of the breach, the responsible individual should discuss the breach &amp; the action taken or proposed to be taken with those charged with governance as soon as practicable, unless those charged with governance have specified an alternative timing for reporting less significant breaches</a:t>
            </a:r>
          </a:p>
          <a:p>
            <a:r>
              <a:rPr lang="en-US" dirty="0"/>
              <a:t>The responsible individual should </a:t>
            </a:r>
            <a:r>
              <a:rPr lang="en-US" b="1" dirty="0">
                <a:solidFill>
                  <a:srgbClr val="FF0000"/>
                </a:solidFill>
              </a:rPr>
              <a:t>communicate in writing </a:t>
            </a:r>
            <a:r>
              <a:rPr lang="en-US" dirty="0"/>
              <a:t>with those charged with governance all matters discussed in accordance with the paragraph above &amp; obtain the concurrence of those charged with governance that action can be, or has been, taken to satisfactorily address the consequences of the breach</a:t>
            </a:r>
          </a:p>
          <a:p>
            <a:r>
              <a:rPr lang="en-US" dirty="0"/>
              <a:t>The responsible individual should communicate in writing with those charged with governance all matters discussed in accordance with the paragraph above &amp; obtain the concurrence of those charged with governance that action can be, or has been, taken to satisfactorily address the consequences of the breach.</a:t>
            </a:r>
          </a:p>
          <a:p>
            <a:endParaRPr lang="en-US" dirty="0"/>
          </a:p>
        </p:txBody>
      </p:sp>
    </p:spTree>
    <p:extLst>
      <p:ext uri="{BB962C8B-B14F-4D97-AF65-F5344CB8AC3E}">
        <p14:creationId xmlns:p14="http://schemas.microsoft.com/office/powerpoint/2010/main" val="184662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64CF57-FB20-4BA4-9ABD-0BA1C234E582}"/>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7C562647-481B-497F-90F6-8B88B59A013B}"/>
              </a:ext>
            </a:extLst>
          </p:cNvPr>
          <p:cNvSpPr>
            <a:spLocks noGrp="1"/>
          </p:cNvSpPr>
          <p:nvPr>
            <p:ph type="sldNum" sz="quarter" idx="12"/>
          </p:nvPr>
        </p:nvSpPr>
        <p:spPr/>
        <p:txBody>
          <a:bodyPr/>
          <a:lstStyle/>
          <a:p>
            <a:fld id="{B212C38A-D241-7041-9EFC-6446870ABFAA}" type="slidenum">
              <a:rPr lang="en-US" smtClean="0"/>
              <a:t>7</a:t>
            </a:fld>
            <a:endParaRPr lang="en-US"/>
          </a:p>
        </p:txBody>
      </p:sp>
      <p:sp>
        <p:nvSpPr>
          <p:cNvPr id="9" name="Content Placeholder 8">
            <a:extLst>
              <a:ext uri="{FF2B5EF4-FFF2-40B4-BE49-F238E27FC236}">
                <a16:creationId xmlns:a16="http://schemas.microsoft.com/office/drawing/2014/main" id="{D1775B58-F831-4E35-A30C-4621F6724B3B}"/>
              </a:ext>
            </a:extLst>
          </p:cNvPr>
          <p:cNvSpPr>
            <a:spLocks noGrp="1"/>
          </p:cNvSpPr>
          <p:nvPr>
            <p:ph idx="1"/>
          </p:nvPr>
        </p:nvSpPr>
        <p:spPr/>
        <p:txBody>
          <a:bodyPr/>
          <a:lstStyle/>
          <a:p>
            <a:r>
              <a:rPr kumimoji="0" lang="en-US" b="0" i="0" u="none" strike="noStrike" kern="1200" cap="none" spc="0" normalizeH="0" baseline="0" noProof="0" dirty="0">
                <a:ln>
                  <a:noFill/>
                </a:ln>
                <a:effectLst/>
                <a:uLnTx/>
                <a:uFillTx/>
              </a:rPr>
              <a:t>Which statement about the AICPA Code of Conduct is true?</a:t>
            </a:r>
          </a:p>
        </p:txBody>
      </p:sp>
      <p:sp>
        <p:nvSpPr>
          <p:cNvPr id="10" name="Content Placeholder 9">
            <a:extLst>
              <a:ext uri="{FF2B5EF4-FFF2-40B4-BE49-F238E27FC236}">
                <a16:creationId xmlns:a16="http://schemas.microsoft.com/office/drawing/2014/main" id="{FCBDC50B-5407-4721-A2D4-E54575C64D21}"/>
              </a:ext>
            </a:extLst>
          </p:cNvPr>
          <p:cNvSpPr>
            <a:spLocks noGrp="1"/>
          </p:cNvSpPr>
          <p:nvPr>
            <p:ph idx="13"/>
          </p:nvPr>
        </p:nvSpPr>
        <p:spPr/>
        <p:txBody>
          <a:bodyPr/>
          <a:lstStyle/>
          <a:p>
            <a:r>
              <a:rPr lang="en-US" dirty="0"/>
              <a:t>Question 1</a:t>
            </a:r>
          </a:p>
        </p:txBody>
      </p:sp>
      <p:sp>
        <p:nvSpPr>
          <p:cNvPr id="11" name="Content Placeholder 10">
            <a:extLst>
              <a:ext uri="{FF2B5EF4-FFF2-40B4-BE49-F238E27FC236}">
                <a16:creationId xmlns:a16="http://schemas.microsoft.com/office/drawing/2014/main" id="{45EA49A6-9A84-4B59-BD50-4814F9A4F7A3}"/>
              </a:ext>
            </a:extLst>
          </p:cNvPr>
          <p:cNvSpPr>
            <a:spLocks noGrp="1"/>
          </p:cNvSpPr>
          <p:nvPr>
            <p:ph idx="14"/>
          </p:nvPr>
        </p:nvSpPr>
        <p:spPr/>
        <p:txBody>
          <a:bodyPr/>
          <a:lstStyle/>
          <a:p>
            <a:r>
              <a:rPr lang="en-US" dirty="0"/>
              <a:t>The Code applies to anyone working in the accounting industry</a:t>
            </a:r>
          </a:p>
        </p:txBody>
      </p:sp>
      <p:sp>
        <p:nvSpPr>
          <p:cNvPr id="12" name="Content Placeholder 11">
            <a:extLst>
              <a:ext uri="{FF2B5EF4-FFF2-40B4-BE49-F238E27FC236}">
                <a16:creationId xmlns:a16="http://schemas.microsoft.com/office/drawing/2014/main" id="{40DA2C97-EDB3-4FFB-99AF-13FAA24DE4FA}"/>
              </a:ext>
            </a:extLst>
          </p:cNvPr>
          <p:cNvSpPr>
            <a:spLocks noGrp="1"/>
          </p:cNvSpPr>
          <p:nvPr>
            <p:ph idx="15"/>
          </p:nvPr>
        </p:nvSpPr>
        <p:spPr/>
        <p:txBody>
          <a:bodyPr/>
          <a:lstStyle/>
          <a:p>
            <a:r>
              <a:rPr kumimoji="0" lang="en-US" b="0" i="0" u="none" strike="noStrike" kern="1200" cap="none" spc="0" normalizeH="0" baseline="0" noProof="0" dirty="0">
                <a:ln>
                  <a:noFill/>
                </a:ln>
                <a:effectLst/>
                <a:uLnTx/>
                <a:uFillTx/>
              </a:rPr>
              <a:t>The Code covers every conceivable fact pattern a member could face</a:t>
            </a:r>
            <a:endParaRPr lang="en-US" dirty="0"/>
          </a:p>
        </p:txBody>
      </p:sp>
      <p:sp>
        <p:nvSpPr>
          <p:cNvPr id="13" name="Content Placeholder 12">
            <a:extLst>
              <a:ext uri="{FF2B5EF4-FFF2-40B4-BE49-F238E27FC236}">
                <a16:creationId xmlns:a16="http://schemas.microsoft.com/office/drawing/2014/main" id="{2711FBDF-3A27-4318-BF81-67B050D19E71}"/>
              </a:ext>
            </a:extLst>
          </p:cNvPr>
          <p:cNvSpPr>
            <a:spLocks noGrp="1"/>
          </p:cNvSpPr>
          <p:nvPr>
            <p:ph idx="16"/>
          </p:nvPr>
        </p:nvSpPr>
        <p:spPr/>
        <p:txBody>
          <a:bodyPr/>
          <a:lstStyle/>
          <a:p>
            <a:r>
              <a:rPr lang="en-US" dirty="0"/>
              <a:t>Members must comply with the letter and spirit of the Code of Conduct</a:t>
            </a:r>
          </a:p>
        </p:txBody>
      </p:sp>
      <p:sp>
        <p:nvSpPr>
          <p:cNvPr id="14" name="Content Placeholder 13">
            <a:extLst>
              <a:ext uri="{FF2B5EF4-FFF2-40B4-BE49-F238E27FC236}">
                <a16:creationId xmlns:a16="http://schemas.microsoft.com/office/drawing/2014/main" id="{E6E3D88B-D8EC-498B-89A2-7C8CCCA390DF}"/>
              </a:ext>
            </a:extLst>
          </p:cNvPr>
          <p:cNvSpPr>
            <a:spLocks noGrp="1"/>
          </p:cNvSpPr>
          <p:nvPr>
            <p:ph idx="17"/>
          </p:nvPr>
        </p:nvSpPr>
        <p:spPr/>
        <p:txBody>
          <a:bodyPr/>
          <a:lstStyle/>
          <a:p>
            <a:r>
              <a:rPr lang="en-US" dirty="0"/>
              <a:t>The Code only applies to a member’s individual behavior</a:t>
            </a:r>
          </a:p>
        </p:txBody>
      </p:sp>
    </p:spTree>
    <p:extLst>
      <p:ext uri="{BB962C8B-B14F-4D97-AF65-F5344CB8AC3E}">
        <p14:creationId xmlns:p14="http://schemas.microsoft.com/office/powerpoint/2010/main" val="20240140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3951C-4C0A-4ADF-9138-6F2359328791}"/>
              </a:ext>
            </a:extLst>
          </p:cNvPr>
          <p:cNvSpPr>
            <a:spLocks noGrp="1"/>
          </p:cNvSpPr>
          <p:nvPr>
            <p:ph type="title"/>
          </p:nvPr>
        </p:nvSpPr>
        <p:spPr/>
        <p:txBody>
          <a:bodyPr/>
          <a:lstStyle/>
          <a:p>
            <a:r>
              <a:rPr lang="en-US" dirty="0"/>
              <a:t>General Standards – Reminder</a:t>
            </a:r>
          </a:p>
        </p:txBody>
      </p:sp>
      <p:sp>
        <p:nvSpPr>
          <p:cNvPr id="3" name="Slide Number Placeholder 2">
            <a:extLst>
              <a:ext uri="{FF2B5EF4-FFF2-40B4-BE49-F238E27FC236}">
                <a16:creationId xmlns:a16="http://schemas.microsoft.com/office/drawing/2014/main" id="{883AE4BE-FFCF-435A-85A3-270293174EE3}"/>
              </a:ext>
            </a:extLst>
          </p:cNvPr>
          <p:cNvSpPr>
            <a:spLocks noGrp="1"/>
          </p:cNvSpPr>
          <p:nvPr>
            <p:ph type="sldNum" sz="quarter" idx="12"/>
          </p:nvPr>
        </p:nvSpPr>
        <p:spPr/>
        <p:txBody>
          <a:bodyPr/>
          <a:lstStyle/>
          <a:p>
            <a:fld id="{B212C38A-D241-7041-9EFC-6446870ABFAA}" type="slidenum">
              <a:rPr lang="en-US" smtClean="0"/>
              <a:t>70</a:t>
            </a:fld>
            <a:endParaRPr lang="en-US"/>
          </a:p>
        </p:txBody>
      </p:sp>
      <p:sp>
        <p:nvSpPr>
          <p:cNvPr id="4" name="Content Placeholder 3">
            <a:extLst>
              <a:ext uri="{FF2B5EF4-FFF2-40B4-BE49-F238E27FC236}">
                <a16:creationId xmlns:a16="http://schemas.microsoft.com/office/drawing/2014/main" id="{7DD722A5-D289-434E-86D9-815727BE2985}"/>
              </a:ext>
            </a:extLst>
          </p:cNvPr>
          <p:cNvSpPr>
            <a:spLocks noGrp="1"/>
          </p:cNvSpPr>
          <p:nvPr>
            <p:ph idx="1"/>
          </p:nvPr>
        </p:nvSpPr>
        <p:spPr/>
        <p:txBody>
          <a:bodyPr>
            <a:normAutofit fontScale="92500" lnSpcReduction="20000"/>
          </a:bodyPr>
          <a:lstStyle/>
          <a:p>
            <a:pPr marL="0" indent="0">
              <a:buNone/>
            </a:pPr>
            <a:r>
              <a:rPr lang="en-US" dirty="0"/>
              <a:t>A member shall comply with the following standards:</a:t>
            </a:r>
          </a:p>
          <a:p>
            <a:pPr marL="1538288" indent="-514350">
              <a:buFont typeface="+mj-lt"/>
              <a:buAutoNum type="alphaLcPeriod"/>
            </a:pPr>
            <a:r>
              <a:rPr lang="en-US" dirty="0">
                <a:solidFill>
                  <a:srgbClr val="FF0000"/>
                </a:solidFill>
              </a:rPr>
              <a:t>Professional Competence </a:t>
            </a:r>
            <a:r>
              <a:rPr lang="en-US" dirty="0"/>
              <a:t>- Undertake only those professional services that the member or the member’s firm can reasonably expect to be completed with professional competence.</a:t>
            </a:r>
          </a:p>
          <a:p>
            <a:pPr marL="1538288" indent="-514350">
              <a:buFont typeface="+mj-lt"/>
              <a:buAutoNum type="alphaLcPeriod"/>
            </a:pPr>
            <a:r>
              <a:rPr lang="en-US" dirty="0">
                <a:solidFill>
                  <a:srgbClr val="FF0000"/>
                </a:solidFill>
              </a:rPr>
              <a:t>Due Professional Care </a:t>
            </a:r>
            <a:r>
              <a:rPr lang="en-US" dirty="0"/>
              <a:t>- Exercise due professional care in the performance of professional services.</a:t>
            </a:r>
          </a:p>
          <a:p>
            <a:pPr marL="1538288" indent="-514350">
              <a:buFont typeface="+mj-lt"/>
              <a:buAutoNum type="alphaLcPeriod"/>
            </a:pPr>
            <a:r>
              <a:rPr lang="en-US" dirty="0">
                <a:solidFill>
                  <a:srgbClr val="FF0000"/>
                </a:solidFill>
              </a:rPr>
              <a:t>Planning &amp; Supervision </a:t>
            </a:r>
            <a:r>
              <a:rPr lang="en-US" dirty="0"/>
              <a:t>- Adequately plan &amp; supervise the performance of professional services.</a:t>
            </a:r>
          </a:p>
          <a:p>
            <a:pPr marL="1538288" indent="-514350">
              <a:buFont typeface="+mj-lt"/>
              <a:buAutoNum type="alphaLcPeriod"/>
            </a:pPr>
            <a:r>
              <a:rPr lang="en-US" dirty="0">
                <a:solidFill>
                  <a:srgbClr val="FF0000"/>
                </a:solidFill>
              </a:rPr>
              <a:t>Sufficient Relevant Data </a:t>
            </a:r>
            <a:r>
              <a:rPr lang="en-US" dirty="0"/>
              <a:t>- Obtain sufficient relevant data to afford a reason</a:t>
            </a:r>
          </a:p>
          <a:p>
            <a:endParaRPr lang="en-US" dirty="0"/>
          </a:p>
        </p:txBody>
      </p:sp>
    </p:spTree>
    <p:extLst>
      <p:ext uri="{BB962C8B-B14F-4D97-AF65-F5344CB8AC3E}">
        <p14:creationId xmlns:p14="http://schemas.microsoft.com/office/powerpoint/2010/main" val="3517582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44F4-654A-4C81-A6F1-025B83C38160}"/>
              </a:ext>
            </a:extLst>
          </p:cNvPr>
          <p:cNvSpPr>
            <a:spLocks noGrp="1"/>
          </p:cNvSpPr>
          <p:nvPr>
            <p:ph type="title"/>
          </p:nvPr>
        </p:nvSpPr>
        <p:spPr/>
        <p:txBody>
          <a:bodyPr/>
          <a:lstStyle/>
          <a:p>
            <a:r>
              <a:rPr lang="en-US" dirty="0"/>
              <a:t>Acts Discreditable Rule</a:t>
            </a:r>
          </a:p>
        </p:txBody>
      </p:sp>
      <p:sp>
        <p:nvSpPr>
          <p:cNvPr id="3" name="Slide Number Placeholder 2">
            <a:extLst>
              <a:ext uri="{FF2B5EF4-FFF2-40B4-BE49-F238E27FC236}">
                <a16:creationId xmlns:a16="http://schemas.microsoft.com/office/drawing/2014/main" id="{F0C436FF-50DD-451F-857C-9FED325C5FFD}"/>
              </a:ext>
            </a:extLst>
          </p:cNvPr>
          <p:cNvSpPr>
            <a:spLocks noGrp="1"/>
          </p:cNvSpPr>
          <p:nvPr>
            <p:ph type="sldNum" sz="quarter" idx="12"/>
          </p:nvPr>
        </p:nvSpPr>
        <p:spPr/>
        <p:txBody>
          <a:bodyPr/>
          <a:lstStyle/>
          <a:p>
            <a:fld id="{B212C38A-D241-7041-9EFC-6446870ABFAA}" type="slidenum">
              <a:rPr lang="en-US" smtClean="0"/>
              <a:t>71</a:t>
            </a:fld>
            <a:endParaRPr lang="en-US"/>
          </a:p>
        </p:txBody>
      </p:sp>
      <p:sp>
        <p:nvSpPr>
          <p:cNvPr id="4" name="Content Placeholder 3">
            <a:extLst>
              <a:ext uri="{FF2B5EF4-FFF2-40B4-BE49-F238E27FC236}">
                <a16:creationId xmlns:a16="http://schemas.microsoft.com/office/drawing/2014/main" id="{74C60B4B-C7D4-4826-AB98-B5B6EDF2D89E}"/>
              </a:ext>
            </a:extLst>
          </p:cNvPr>
          <p:cNvSpPr>
            <a:spLocks noGrp="1"/>
          </p:cNvSpPr>
          <p:nvPr>
            <p:ph idx="1"/>
          </p:nvPr>
        </p:nvSpPr>
        <p:spPr/>
        <p:txBody>
          <a:bodyPr>
            <a:normAutofit lnSpcReduction="10000"/>
          </a:bodyPr>
          <a:lstStyle/>
          <a:p>
            <a:pPr marL="0" indent="0">
              <a:buNone/>
            </a:pPr>
            <a:r>
              <a:rPr lang="en-US" dirty="0"/>
              <a:t>A member shall not commit an </a:t>
            </a:r>
            <a:r>
              <a:rPr lang="en-US" b="1" dirty="0">
                <a:solidFill>
                  <a:srgbClr val="FF0000"/>
                </a:solidFill>
              </a:rPr>
              <a:t>act discreditable to the profession</a:t>
            </a:r>
            <a:r>
              <a:rPr lang="en-US" dirty="0"/>
              <a:t>, such as:</a:t>
            </a:r>
          </a:p>
          <a:p>
            <a:pPr marL="1538288" indent="-514350"/>
            <a:r>
              <a:rPr lang="en-US" dirty="0"/>
              <a:t>Discrimination and Harassment in Employment Practices</a:t>
            </a:r>
          </a:p>
          <a:p>
            <a:pPr marL="1538288" indent="-514350"/>
            <a:r>
              <a:rPr lang="en-US" dirty="0"/>
              <a:t>Solicitation of Disclosure of CPA Examination Questions &amp; Answers</a:t>
            </a:r>
          </a:p>
          <a:p>
            <a:pPr marL="1538288" indent="-514350"/>
            <a:r>
              <a:rPr lang="en-US" dirty="0"/>
              <a:t>Failure to File a Tax return or Pay a Tax Liability</a:t>
            </a:r>
          </a:p>
          <a:p>
            <a:pPr marL="1538288" indent="-514350"/>
            <a:r>
              <a:rPr lang="en-US" dirty="0"/>
              <a:t>Negligence in the Preparation of Financial Statements of Records</a:t>
            </a:r>
          </a:p>
          <a:p>
            <a:endParaRPr lang="en-US" dirty="0"/>
          </a:p>
        </p:txBody>
      </p:sp>
    </p:spTree>
    <p:extLst>
      <p:ext uri="{BB962C8B-B14F-4D97-AF65-F5344CB8AC3E}">
        <p14:creationId xmlns:p14="http://schemas.microsoft.com/office/powerpoint/2010/main" val="42336449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B552-E884-4370-9480-FDD25D408DCC}"/>
              </a:ext>
            </a:extLst>
          </p:cNvPr>
          <p:cNvSpPr>
            <a:spLocks noGrp="1"/>
          </p:cNvSpPr>
          <p:nvPr>
            <p:ph type="title"/>
          </p:nvPr>
        </p:nvSpPr>
        <p:spPr/>
        <p:txBody>
          <a:bodyPr/>
          <a:lstStyle/>
          <a:p>
            <a:r>
              <a:rPr lang="en-US" dirty="0"/>
              <a:t>Other Areas of Focus</a:t>
            </a:r>
          </a:p>
        </p:txBody>
      </p:sp>
      <p:sp>
        <p:nvSpPr>
          <p:cNvPr id="3" name="Slide Number Placeholder 2">
            <a:extLst>
              <a:ext uri="{FF2B5EF4-FFF2-40B4-BE49-F238E27FC236}">
                <a16:creationId xmlns:a16="http://schemas.microsoft.com/office/drawing/2014/main" id="{7909759C-071B-4C1C-9F03-C88C242B626F}"/>
              </a:ext>
            </a:extLst>
          </p:cNvPr>
          <p:cNvSpPr>
            <a:spLocks noGrp="1"/>
          </p:cNvSpPr>
          <p:nvPr>
            <p:ph type="sldNum" sz="quarter" idx="12"/>
          </p:nvPr>
        </p:nvSpPr>
        <p:spPr/>
        <p:txBody>
          <a:bodyPr/>
          <a:lstStyle/>
          <a:p>
            <a:fld id="{B212C38A-D241-7041-9EFC-6446870ABFAA}" type="slidenum">
              <a:rPr lang="en-US" smtClean="0"/>
              <a:t>72</a:t>
            </a:fld>
            <a:endParaRPr lang="en-US"/>
          </a:p>
        </p:txBody>
      </p:sp>
      <p:sp>
        <p:nvSpPr>
          <p:cNvPr id="4" name="Content Placeholder 3">
            <a:extLst>
              <a:ext uri="{FF2B5EF4-FFF2-40B4-BE49-F238E27FC236}">
                <a16:creationId xmlns:a16="http://schemas.microsoft.com/office/drawing/2014/main" id="{380F2DCD-D8AA-4187-83FB-DF9EE6CA9CCD}"/>
              </a:ext>
            </a:extLst>
          </p:cNvPr>
          <p:cNvSpPr>
            <a:spLocks noGrp="1"/>
          </p:cNvSpPr>
          <p:nvPr>
            <p:ph idx="1"/>
          </p:nvPr>
        </p:nvSpPr>
        <p:spPr/>
        <p:txBody>
          <a:bodyPr>
            <a:normAutofit fontScale="92500" lnSpcReduction="10000"/>
          </a:bodyPr>
          <a:lstStyle/>
          <a:p>
            <a:r>
              <a:rPr lang="en-US" sz="2400" dirty="0"/>
              <a:t>Confidential Employer Information – confidential client information from previous employer vs. experience &amp; expertise gained</a:t>
            </a:r>
          </a:p>
          <a:p>
            <a:r>
              <a:rPr lang="en-US" sz="2400" dirty="0"/>
              <a:t>Confidential Client Information </a:t>
            </a:r>
          </a:p>
          <a:p>
            <a:r>
              <a:rPr lang="en-US" sz="2400" dirty="0"/>
              <a:t>False or Misleading Marketing</a:t>
            </a:r>
          </a:p>
          <a:p>
            <a:r>
              <a:rPr lang="en-US" sz="2400" dirty="0"/>
              <a:t>Transfer of Information upon Sale/Transfer of Member’s Practice</a:t>
            </a:r>
          </a:p>
          <a:p>
            <a:r>
              <a:rPr lang="en-US" sz="2400" b="1" dirty="0">
                <a:solidFill>
                  <a:srgbClr val="FF0000"/>
                </a:solidFill>
              </a:rPr>
              <a:t>Contingent Fees</a:t>
            </a:r>
          </a:p>
          <a:p>
            <a:pPr lvl="1">
              <a:buFont typeface="Wingdings" panose="05000000000000000000" pitchFamily="2" charset="2"/>
              <a:buChar char="§"/>
            </a:pPr>
            <a:r>
              <a:rPr lang="en-US" sz="2400" dirty="0"/>
              <a:t>Not appropriate for audit clients</a:t>
            </a:r>
          </a:p>
          <a:p>
            <a:pPr lvl="1">
              <a:buFont typeface="Wingdings" panose="05000000000000000000" pitchFamily="2" charset="2"/>
              <a:buChar char="§"/>
            </a:pPr>
            <a:r>
              <a:rPr lang="en-US" sz="2400" dirty="0"/>
              <a:t>Not appropriate for original or amended returns (exception if there is a reasonable expectation of a substantive governmental review of return)</a:t>
            </a:r>
          </a:p>
          <a:p>
            <a:r>
              <a:rPr lang="en-US" sz="2400" dirty="0"/>
              <a:t>Investment Advisory &amp; Referral Fees</a:t>
            </a:r>
          </a:p>
          <a:p>
            <a:endParaRPr lang="en-US" dirty="0"/>
          </a:p>
        </p:txBody>
      </p:sp>
    </p:spTree>
    <p:extLst>
      <p:ext uri="{BB962C8B-B14F-4D97-AF65-F5344CB8AC3E}">
        <p14:creationId xmlns:p14="http://schemas.microsoft.com/office/powerpoint/2010/main" val="2944992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A4734-357E-4363-B554-664CC394BDE0}"/>
              </a:ext>
            </a:extLst>
          </p:cNvPr>
          <p:cNvSpPr>
            <a:spLocks noGrp="1"/>
          </p:cNvSpPr>
          <p:nvPr>
            <p:ph type="title"/>
          </p:nvPr>
        </p:nvSpPr>
        <p:spPr/>
        <p:txBody>
          <a:bodyPr/>
          <a:lstStyle/>
          <a:p>
            <a:r>
              <a:rPr lang="en-US" dirty="0"/>
              <a:t>Part 2 – Members in Business</a:t>
            </a:r>
          </a:p>
        </p:txBody>
      </p:sp>
      <p:sp>
        <p:nvSpPr>
          <p:cNvPr id="3" name="Slide Number Placeholder 2">
            <a:extLst>
              <a:ext uri="{FF2B5EF4-FFF2-40B4-BE49-F238E27FC236}">
                <a16:creationId xmlns:a16="http://schemas.microsoft.com/office/drawing/2014/main" id="{A5A4A163-DCA0-4A93-B325-BA76DD8F4741}"/>
              </a:ext>
            </a:extLst>
          </p:cNvPr>
          <p:cNvSpPr>
            <a:spLocks noGrp="1"/>
          </p:cNvSpPr>
          <p:nvPr>
            <p:ph type="sldNum" sz="quarter" idx="12"/>
          </p:nvPr>
        </p:nvSpPr>
        <p:spPr/>
        <p:txBody>
          <a:bodyPr/>
          <a:lstStyle/>
          <a:p>
            <a:fld id="{B212C38A-D241-7041-9EFC-6446870ABFAA}" type="slidenum">
              <a:rPr lang="en-US" smtClean="0"/>
              <a:t>73</a:t>
            </a:fld>
            <a:endParaRPr lang="en-US"/>
          </a:p>
        </p:txBody>
      </p:sp>
      <p:sp>
        <p:nvSpPr>
          <p:cNvPr id="4" name="Content Placeholder 3">
            <a:extLst>
              <a:ext uri="{FF2B5EF4-FFF2-40B4-BE49-F238E27FC236}">
                <a16:creationId xmlns:a16="http://schemas.microsoft.com/office/drawing/2014/main" id="{1602E973-6E74-451C-BB73-275AECE14F80}"/>
              </a:ext>
            </a:extLst>
          </p:cNvPr>
          <p:cNvSpPr>
            <a:spLocks noGrp="1"/>
          </p:cNvSpPr>
          <p:nvPr>
            <p:ph idx="1"/>
          </p:nvPr>
        </p:nvSpPr>
        <p:spPr/>
        <p:txBody>
          <a:bodyPr>
            <a:normAutofit fontScale="92500" lnSpcReduction="10000"/>
          </a:bodyPr>
          <a:lstStyle/>
          <a:p>
            <a:r>
              <a:rPr lang="en-US" dirty="0"/>
              <a:t>Members may encounter various relationships or circumstances that create threats to the member’s compliance with the rules. </a:t>
            </a:r>
          </a:p>
          <a:p>
            <a:r>
              <a:rPr lang="en-US" dirty="0"/>
              <a:t>The rules &amp; interpretations seek to address many situations; however, they cannot address all relationships or circumstances that may arise.</a:t>
            </a:r>
          </a:p>
          <a:p>
            <a:r>
              <a:rPr lang="en-US" dirty="0"/>
              <a:t>Thus, </a:t>
            </a:r>
            <a:r>
              <a:rPr lang="en-US" b="1" dirty="0">
                <a:solidFill>
                  <a:srgbClr val="FF0000"/>
                </a:solidFill>
              </a:rPr>
              <a:t>in the absence of an interpretation </a:t>
            </a:r>
            <a:r>
              <a:rPr lang="en-US" dirty="0"/>
              <a:t>that addresses a particular relationship or circumstance, a member should evaluate whether that relationship or circumstance would lead a reasonable &amp; informed third party who is aware of the relevant information to conclude that there is a threat to the member’s compliance with the rules that is not at an acceptable level.</a:t>
            </a:r>
          </a:p>
          <a:p>
            <a:endParaRPr lang="en-US" dirty="0"/>
          </a:p>
        </p:txBody>
      </p:sp>
    </p:spTree>
    <p:extLst>
      <p:ext uri="{BB962C8B-B14F-4D97-AF65-F5344CB8AC3E}">
        <p14:creationId xmlns:p14="http://schemas.microsoft.com/office/powerpoint/2010/main" val="24639803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CE12-C3ED-4F3E-8BBB-7C876849B2DA}"/>
              </a:ext>
            </a:extLst>
          </p:cNvPr>
          <p:cNvSpPr>
            <a:spLocks noGrp="1"/>
          </p:cNvSpPr>
          <p:nvPr>
            <p:ph type="title"/>
          </p:nvPr>
        </p:nvSpPr>
        <p:spPr/>
        <p:txBody>
          <a:bodyPr/>
          <a:lstStyle/>
          <a:p>
            <a:r>
              <a:rPr lang="en-US" dirty="0"/>
              <a:t>Conceptual Framework Approach</a:t>
            </a:r>
          </a:p>
        </p:txBody>
      </p:sp>
      <p:sp>
        <p:nvSpPr>
          <p:cNvPr id="3" name="Slide Number Placeholder 2">
            <a:extLst>
              <a:ext uri="{FF2B5EF4-FFF2-40B4-BE49-F238E27FC236}">
                <a16:creationId xmlns:a16="http://schemas.microsoft.com/office/drawing/2014/main" id="{53E08724-07EE-4831-9DAF-FAF150D6DE41}"/>
              </a:ext>
            </a:extLst>
          </p:cNvPr>
          <p:cNvSpPr>
            <a:spLocks noGrp="1"/>
          </p:cNvSpPr>
          <p:nvPr>
            <p:ph type="sldNum" sz="quarter" idx="12"/>
          </p:nvPr>
        </p:nvSpPr>
        <p:spPr/>
        <p:txBody>
          <a:bodyPr/>
          <a:lstStyle/>
          <a:p>
            <a:fld id="{B212C38A-D241-7041-9EFC-6446870ABFAA}" type="slidenum">
              <a:rPr lang="en-US" smtClean="0"/>
              <a:t>74</a:t>
            </a:fld>
            <a:endParaRPr lang="en-US"/>
          </a:p>
        </p:txBody>
      </p:sp>
      <p:sp>
        <p:nvSpPr>
          <p:cNvPr id="4" name="Content Placeholder 3">
            <a:extLst>
              <a:ext uri="{FF2B5EF4-FFF2-40B4-BE49-F238E27FC236}">
                <a16:creationId xmlns:a16="http://schemas.microsoft.com/office/drawing/2014/main" id="{FD4EDDD3-3BBA-485C-AB84-1C6040F22531}"/>
              </a:ext>
            </a:extLst>
          </p:cNvPr>
          <p:cNvSpPr>
            <a:spLocks noGrp="1"/>
          </p:cNvSpPr>
          <p:nvPr>
            <p:ph idx="1"/>
          </p:nvPr>
        </p:nvSpPr>
        <p:spPr/>
        <p:txBody>
          <a:bodyPr/>
          <a:lstStyle/>
          <a:p>
            <a:r>
              <a:rPr lang="en-US" dirty="0"/>
              <a:t>Identify Threats</a:t>
            </a:r>
          </a:p>
          <a:p>
            <a:r>
              <a:rPr lang="en-US" dirty="0"/>
              <a:t>Evaluate the Significance of a Threat</a:t>
            </a:r>
          </a:p>
          <a:p>
            <a:r>
              <a:rPr lang="en-US" dirty="0"/>
              <a:t>Identify &amp; Apply Safeguards</a:t>
            </a:r>
          </a:p>
          <a:p>
            <a:endParaRPr lang="en-US" dirty="0"/>
          </a:p>
        </p:txBody>
      </p:sp>
    </p:spTree>
    <p:extLst>
      <p:ext uri="{BB962C8B-B14F-4D97-AF65-F5344CB8AC3E}">
        <p14:creationId xmlns:p14="http://schemas.microsoft.com/office/powerpoint/2010/main" val="40948566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DBD87-DB77-4EAE-8614-5C4FCC10C500}"/>
              </a:ext>
            </a:extLst>
          </p:cNvPr>
          <p:cNvSpPr>
            <a:spLocks noGrp="1"/>
          </p:cNvSpPr>
          <p:nvPr>
            <p:ph type="title"/>
          </p:nvPr>
        </p:nvSpPr>
        <p:spPr/>
        <p:txBody>
          <a:bodyPr/>
          <a:lstStyle/>
          <a:p>
            <a:r>
              <a:rPr lang="en-US" dirty="0"/>
              <a:t>Threats</a:t>
            </a:r>
          </a:p>
        </p:txBody>
      </p:sp>
      <p:sp>
        <p:nvSpPr>
          <p:cNvPr id="3" name="Slide Number Placeholder 2">
            <a:extLst>
              <a:ext uri="{FF2B5EF4-FFF2-40B4-BE49-F238E27FC236}">
                <a16:creationId xmlns:a16="http://schemas.microsoft.com/office/drawing/2014/main" id="{ACF7A391-25BF-44F7-B02F-85FFB8A863F3}"/>
              </a:ext>
            </a:extLst>
          </p:cNvPr>
          <p:cNvSpPr>
            <a:spLocks noGrp="1"/>
          </p:cNvSpPr>
          <p:nvPr>
            <p:ph type="sldNum" sz="quarter" idx="12"/>
          </p:nvPr>
        </p:nvSpPr>
        <p:spPr/>
        <p:txBody>
          <a:bodyPr/>
          <a:lstStyle/>
          <a:p>
            <a:fld id="{B212C38A-D241-7041-9EFC-6446870ABFAA}" type="slidenum">
              <a:rPr lang="en-US" smtClean="0"/>
              <a:t>75</a:t>
            </a:fld>
            <a:endParaRPr lang="en-US"/>
          </a:p>
        </p:txBody>
      </p:sp>
      <p:sp>
        <p:nvSpPr>
          <p:cNvPr id="4" name="Content Placeholder 3">
            <a:extLst>
              <a:ext uri="{FF2B5EF4-FFF2-40B4-BE49-F238E27FC236}">
                <a16:creationId xmlns:a16="http://schemas.microsoft.com/office/drawing/2014/main" id="{B5FF0923-A971-42C6-A757-FB216A76C173}"/>
              </a:ext>
            </a:extLst>
          </p:cNvPr>
          <p:cNvSpPr>
            <a:spLocks noGrp="1"/>
          </p:cNvSpPr>
          <p:nvPr>
            <p:ph idx="1"/>
          </p:nvPr>
        </p:nvSpPr>
        <p:spPr/>
        <p:txBody>
          <a:bodyPr>
            <a:normAutofit lnSpcReduction="10000"/>
          </a:bodyPr>
          <a:lstStyle/>
          <a:p>
            <a:r>
              <a:rPr lang="en-US" i="1" dirty="0"/>
              <a:t>Advocacy Threat </a:t>
            </a:r>
            <a:r>
              <a:rPr lang="en-US" dirty="0"/>
              <a:t>– example would be drafting a prospectus or regulatory filing</a:t>
            </a:r>
          </a:p>
          <a:p>
            <a:r>
              <a:rPr lang="en-US" i="1" dirty="0"/>
              <a:t>Familiarity Threat </a:t>
            </a:r>
            <a:r>
              <a:rPr lang="en-US" dirty="0"/>
              <a:t>– supplier or subordinate is an immediate family member</a:t>
            </a:r>
          </a:p>
          <a:p>
            <a:r>
              <a:rPr lang="en-US" i="1" dirty="0"/>
              <a:t>Self-Interest Threat </a:t>
            </a:r>
            <a:r>
              <a:rPr lang="en-US" dirty="0"/>
              <a:t>– holding stock options or participating in bonus plan</a:t>
            </a:r>
          </a:p>
          <a:p>
            <a:r>
              <a:rPr lang="en-US" i="1" dirty="0"/>
              <a:t>Self-Review Threat </a:t>
            </a:r>
            <a:r>
              <a:rPr lang="en-US" dirty="0"/>
              <a:t>– internal auditor accepting own work performed in previous capacity</a:t>
            </a:r>
          </a:p>
          <a:p>
            <a:r>
              <a:rPr lang="en-US" i="1" dirty="0"/>
              <a:t>Undue Influence Threat </a:t>
            </a:r>
            <a:r>
              <a:rPr lang="en-US" dirty="0"/>
              <a:t>– aggressive or dominant personality of a boss</a:t>
            </a:r>
          </a:p>
          <a:p>
            <a:endParaRPr lang="en-US" dirty="0"/>
          </a:p>
        </p:txBody>
      </p:sp>
      <p:pic>
        <p:nvPicPr>
          <p:cNvPr id="6" name="Picture 5" descr="Icon&#10;&#10;Description automatically generated">
            <a:extLst>
              <a:ext uri="{FF2B5EF4-FFF2-40B4-BE49-F238E27FC236}">
                <a16:creationId xmlns:a16="http://schemas.microsoft.com/office/drawing/2014/main" id="{37D9AF68-7C03-43E9-AFF1-49EFB01FDA6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347004" y="2391518"/>
            <a:ext cx="1410776" cy="1266081"/>
          </a:xfrm>
          <a:prstGeom prst="rect">
            <a:avLst/>
          </a:prstGeom>
        </p:spPr>
      </p:pic>
    </p:spTree>
    <p:extLst>
      <p:ext uri="{BB962C8B-B14F-4D97-AF65-F5344CB8AC3E}">
        <p14:creationId xmlns:p14="http://schemas.microsoft.com/office/powerpoint/2010/main" val="3491534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9E3F50-AE37-4489-8F86-EB9685BEE49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6AE5E413-D462-4877-A1E5-D90E79B6A33F}"/>
              </a:ext>
            </a:extLst>
          </p:cNvPr>
          <p:cNvSpPr>
            <a:spLocks noGrp="1"/>
          </p:cNvSpPr>
          <p:nvPr>
            <p:ph type="sldNum" sz="quarter" idx="12"/>
          </p:nvPr>
        </p:nvSpPr>
        <p:spPr/>
        <p:txBody>
          <a:bodyPr/>
          <a:lstStyle/>
          <a:p>
            <a:fld id="{B212C38A-D241-7041-9EFC-6446870ABFAA}" type="slidenum">
              <a:rPr lang="en-US" smtClean="0"/>
              <a:t>76</a:t>
            </a:fld>
            <a:endParaRPr lang="en-US"/>
          </a:p>
        </p:txBody>
      </p:sp>
      <p:sp>
        <p:nvSpPr>
          <p:cNvPr id="7" name="Content Placeholder 6">
            <a:extLst>
              <a:ext uri="{FF2B5EF4-FFF2-40B4-BE49-F238E27FC236}">
                <a16:creationId xmlns:a16="http://schemas.microsoft.com/office/drawing/2014/main" id="{D35B6E2A-63E6-4E12-A816-51B205120058}"/>
              </a:ext>
            </a:extLst>
          </p:cNvPr>
          <p:cNvSpPr>
            <a:spLocks noGrp="1"/>
          </p:cNvSpPr>
          <p:nvPr>
            <p:ph idx="1"/>
          </p:nvPr>
        </p:nvSpPr>
        <p:spPr/>
        <p:txBody>
          <a:bodyPr>
            <a:normAutofit fontScale="77500" lnSpcReduction="20000"/>
          </a:bodyPr>
          <a:lstStyle/>
          <a:p>
            <a:r>
              <a:rPr lang="en-US" dirty="0">
                <a:solidFill>
                  <a:schemeClr val="tx1"/>
                </a:solidFill>
                <a:latin typeface="Arial" panose="020B0604020202020204" pitchFamily="34" charset="0"/>
                <a:cs typeface="Arial" panose="020B0604020202020204" pitchFamily="34" charset="0"/>
              </a:rPr>
              <a:t>In assisting senior management in developing projected earnings for an SEC filing, Sandy finds an error in her previous calculations but is reluctant to tell boss notoriously hot-headed boss, Tony.  Which of the below is least likely a threat presented by this fact pattern? </a:t>
            </a:r>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665B8429-2A29-4423-8589-25686CF1210B}"/>
              </a:ext>
            </a:extLst>
          </p:cNvPr>
          <p:cNvSpPr>
            <a:spLocks noGrp="1"/>
          </p:cNvSpPr>
          <p:nvPr>
            <p:ph idx="13"/>
          </p:nvPr>
        </p:nvSpPr>
        <p:spPr/>
        <p:txBody>
          <a:bodyPr/>
          <a:lstStyle/>
          <a:p>
            <a:r>
              <a:rPr lang="en-US" dirty="0"/>
              <a:t>Question 6</a:t>
            </a:r>
          </a:p>
        </p:txBody>
      </p:sp>
      <p:sp>
        <p:nvSpPr>
          <p:cNvPr id="9" name="Content Placeholder 8">
            <a:extLst>
              <a:ext uri="{FF2B5EF4-FFF2-40B4-BE49-F238E27FC236}">
                <a16:creationId xmlns:a16="http://schemas.microsoft.com/office/drawing/2014/main" id="{C60BFA74-8F4C-4499-8D43-75A960EA0B12}"/>
              </a:ext>
            </a:extLst>
          </p:cNvPr>
          <p:cNvSpPr>
            <a:spLocks noGrp="1"/>
          </p:cNvSpPr>
          <p:nvPr>
            <p:ph idx="14"/>
          </p:nvPr>
        </p:nvSpPr>
        <p:spPr/>
        <p:txBody>
          <a:bodyPr/>
          <a:lstStyle/>
          <a:p>
            <a:r>
              <a:rPr lang="en-US" sz="2000" dirty="0">
                <a:solidFill>
                  <a:schemeClr val="tx1"/>
                </a:solidFill>
                <a:latin typeface="Arial" panose="020B0604020202020204" pitchFamily="34" charset="0"/>
                <a:cs typeface="Arial" panose="020B0604020202020204" pitchFamily="34" charset="0"/>
              </a:rPr>
              <a:t>Advocacy</a:t>
            </a:r>
            <a:endParaRPr lang="en-US" dirty="0"/>
          </a:p>
        </p:txBody>
      </p:sp>
      <p:sp>
        <p:nvSpPr>
          <p:cNvPr id="10" name="Content Placeholder 9">
            <a:extLst>
              <a:ext uri="{FF2B5EF4-FFF2-40B4-BE49-F238E27FC236}">
                <a16:creationId xmlns:a16="http://schemas.microsoft.com/office/drawing/2014/main" id="{C4FACEE4-528C-4480-B35E-F6D41DF37BB4}"/>
              </a:ext>
            </a:extLst>
          </p:cNvPr>
          <p:cNvSpPr>
            <a:spLocks noGrp="1"/>
          </p:cNvSpPr>
          <p:nvPr>
            <p:ph idx="15"/>
          </p:nvPr>
        </p:nvSpPr>
        <p:spPr/>
        <p:txBody>
          <a:bodyPr/>
          <a:lstStyle/>
          <a:p>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Familiarity</a:t>
            </a:r>
            <a:endParaRPr lang="en-US" dirty="0"/>
          </a:p>
        </p:txBody>
      </p:sp>
      <p:sp>
        <p:nvSpPr>
          <p:cNvPr id="11" name="Content Placeholder 10">
            <a:extLst>
              <a:ext uri="{FF2B5EF4-FFF2-40B4-BE49-F238E27FC236}">
                <a16:creationId xmlns:a16="http://schemas.microsoft.com/office/drawing/2014/main" id="{3C23902E-1AD0-4AAD-96E9-D04213576600}"/>
              </a:ext>
            </a:extLst>
          </p:cNvPr>
          <p:cNvSpPr>
            <a:spLocks noGrp="1"/>
          </p:cNvSpPr>
          <p:nvPr>
            <p:ph idx="16"/>
          </p:nvPr>
        </p:nvSpPr>
        <p:spPr/>
        <p:txBody>
          <a:bodyPr/>
          <a:lstStyle/>
          <a:p>
            <a:r>
              <a:rPr lang="en-US" dirty="0">
                <a:solidFill>
                  <a:schemeClr val="tx1"/>
                </a:solidFill>
                <a:latin typeface="Arial" panose="020B0604020202020204" pitchFamily="34" charset="0"/>
                <a:cs typeface="Arial" panose="020B0604020202020204" pitchFamily="34" charset="0"/>
              </a:rPr>
              <a:t>Self-interest</a:t>
            </a:r>
            <a:endParaRPr lang="en-US" dirty="0"/>
          </a:p>
        </p:txBody>
      </p:sp>
      <p:sp>
        <p:nvSpPr>
          <p:cNvPr id="12" name="Content Placeholder 11">
            <a:extLst>
              <a:ext uri="{FF2B5EF4-FFF2-40B4-BE49-F238E27FC236}">
                <a16:creationId xmlns:a16="http://schemas.microsoft.com/office/drawing/2014/main" id="{11C0C5EF-18EC-4D63-9476-7D866321F0AD}"/>
              </a:ext>
            </a:extLst>
          </p:cNvPr>
          <p:cNvSpPr>
            <a:spLocks noGrp="1"/>
          </p:cNvSpPr>
          <p:nvPr>
            <p:ph idx="17"/>
          </p:nvPr>
        </p:nvSpPr>
        <p:spPr/>
        <p:txBody>
          <a:bodyPr/>
          <a:lstStyle/>
          <a:p>
            <a:r>
              <a:rPr lang="en-US" dirty="0">
                <a:solidFill>
                  <a:schemeClr val="tx1"/>
                </a:solidFill>
                <a:latin typeface="Arial" panose="020B0604020202020204" pitchFamily="34" charset="0"/>
                <a:cs typeface="Arial" panose="020B0604020202020204" pitchFamily="34" charset="0"/>
              </a:rPr>
              <a:t>Undue influence</a:t>
            </a:r>
          </a:p>
        </p:txBody>
      </p:sp>
    </p:spTree>
    <p:extLst>
      <p:ext uri="{BB962C8B-B14F-4D97-AF65-F5344CB8AC3E}">
        <p14:creationId xmlns:p14="http://schemas.microsoft.com/office/powerpoint/2010/main" val="3539773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9E3F50-AE37-4489-8F86-EB9685BEE49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6AE5E413-D462-4877-A1E5-D90E79B6A33F}"/>
              </a:ext>
            </a:extLst>
          </p:cNvPr>
          <p:cNvSpPr>
            <a:spLocks noGrp="1"/>
          </p:cNvSpPr>
          <p:nvPr>
            <p:ph type="sldNum" sz="quarter" idx="12"/>
          </p:nvPr>
        </p:nvSpPr>
        <p:spPr/>
        <p:txBody>
          <a:bodyPr/>
          <a:lstStyle/>
          <a:p>
            <a:fld id="{B212C38A-D241-7041-9EFC-6446870ABFAA}" type="slidenum">
              <a:rPr lang="en-US" smtClean="0"/>
              <a:t>77</a:t>
            </a:fld>
            <a:endParaRPr lang="en-US"/>
          </a:p>
        </p:txBody>
      </p:sp>
      <p:sp>
        <p:nvSpPr>
          <p:cNvPr id="7" name="Content Placeholder 6">
            <a:extLst>
              <a:ext uri="{FF2B5EF4-FFF2-40B4-BE49-F238E27FC236}">
                <a16:creationId xmlns:a16="http://schemas.microsoft.com/office/drawing/2014/main" id="{D35B6E2A-63E6-4E12-A816-51B205120058}"/>
              </a:ext>
            </a:extLst>
          </p:cNvPr>
          <p:cNvSpPr>
            <a:spLocks noGrp="1"/>
          </p:cNvSpPr>
          <p:nvPr>
            <p:ph idx="1"/>
          </p:nvPr>
        </p:nvSpPr>
        <p:spPr/>
        <p:txBody>
          <a:bodyPr>
            <a:normAutofit fontScale="77500" lnSpcReduction="20000"/>
          </a:bodyPr>
          <a:lstStyle/>
          <a:p>
            <a:r>
              <a:rPr lang="en-US" dirty="0">
                <a:solidFill>
                  <a:schemeClr val="tx1"/>
                </a:solidFill>
                <a:latin typeface="Arial" panose="020B0604020202020204" pitchFamily="34" charset="0"/>
                <a:cs typeface="Arial" panose="020B0604020202020204" pitchFamily="34" charset="0"/>
              </a:rPr>
              <a:t>In assisting senior management in developing projected earnings for an SEC filing, Sandy finds an error in her previous calculations but is reluctant to tell boss notoriously hot-headed boss, Tony.  Which of the below is least likely a threat presented by this fact pattern? </a:t>
            </a:r>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665B8429-2A29-4423-8589-25686CF1210B}"/>
              </a:ext>
            </a:extLst>
          </p:cNvPr>
          <p:cNvSpPr>
            <a:spLocks noGrp="1"/>
          </p:cNvSpPr>
          <p:nvPr>
            <p:ph idx="13"/>
          </p:nvPr>
        </p:nvSpPr>
        <p:spPr/>
        <p:txBody>
          <a:bodyPr/>
          <a:lstStyle/>
          <a:p>
            <a:r>
              <a:rPr lang="en-US" dirty="0"/>
              <a:t>Question 6 - Answers</a:t>
            </a:r>
          </a:p>
        </p:txBody>
      </p:sp>
      <p:sp>
        <p:nvSpPr>
          <p:cNvPr id="9" name="Content Placeholder 8">
            <a:extLst>
              <a:ext uri="{FF2B5EF4-FFF2-40B4-BE49-F238E27FC236}">
                <a16:creationId xmlns:a16="http://schemas.microsoft.com/office/drawing/2014/main" id="{C60BFA74-8F4C-4499-8D43-75A960EA0B12}"/>
              </a:ext>
            </a:extLst>
          </p:cNvPr>
          <p:cNvSpPr>
            <a:spLocks noGrp="1"/>
          </p:cNvSpPr>
          <p:nvPr>
            <p:ph idx="14"/>
          </p:nvPr>
        </p:nvSpPr>
        <p:spPr/>
        <p:txBody>
          <a:bodyPr/>
          <a:lstStyle/>
          <a:p>
            <a:r>
              <a:rPr lang="en-US" sz="2000" dirty="0">
                <a:solidFill>
                  <a:schemeClr val="tx1"/>
                </a:solidFill>
                <a:latin typeface="Arial" panose="020B0604020202020204" pitchFamily="34" charset="0"/>
                <a:cs typeface="Arial" panose="020B0604020202020204" pitchFamily="34" charset="0"/>
              </a:rPr>
              <a:t>Incorrect – Advocacy is a threat, especially when pursuing funding from investors </a:t>
            </a:r>
            <a:endParaRPr lang="en-US" dirty="0"/>
          </a:p>
        </p:txBody>
      </p:sp>
      <p:sp>
        <p:nvSpPr>
          <p:cNvPr id="10" name="Content Placeholder 9">
            <a:extLst>
              <a:ext uri="{FF2B5EF4-FFF2-40B4-BE49-F238E27FC236}">
                <a16:creationId xmlns:a16="http://schemas.microsoft.com/office/drawing/2014/main" id="{C4FACEE4-528C-4480-B35E-F6D41DF37BB4}"/>
              </a:ext>
            </a:extLst>
          </p:cNvPr>
          <p:cNvSpPr>
            <a:spLocks noGrp="1"/>
          </p:cNvSpPr>
          <p:nvPr>
            <p:ph idx="15"/>
          </p:nvPr>
        </p:nvSpPr>
        <p:spPr/>
        <p:txBody>
          <a:bodyPr/>
          <a:lstStyle/>
          <a:p>
            <a:r>
              <a:rPr kumimoji="0" lang="en-US"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Correct  – There is no evidence of any familiarity or non-business relationship involved</a:t>
            </a:r>
            <a:endParaRPr lang="en-US" dirty="0">
              <a:solidFill>
                <a:srgbClr val="FF0000"/>
              </a:solidFill>
            </a:endParaRPr>
          </a:p>
        </p:txBody>
      </p:sp>
      <p:sp>
        <p:nvSpPr>
          <p:cNvPr id="11" name="Content Placeholder 10">
            <a:extLst>
              <a:ext uri="{FF2B5EF4-FFF2-40B4-BE49-F238E27FC236}">
                <a16:creationId xmlns:a16="http://schemas.microsoft.com/office/drawing/2014/main" id="{3C23902E-1AD0-4AAD-96E9-D04213576600}"/>
              </a:ext>
            </a:extLst>
          </p:cNvPr>
          <p:cNvSpPr>
            <a:spLocks noGrp="1"/>
          </p:cNvSpPr>
          <p:nvPr>
            <p:ph idx="16"/>
          </p:nvPr>
        </p:nvSpPr>
        <p:spPr/>
        <p:txBody>
          <a:bodyPr/>
          <a:lstStyle/>
          <a:p>
            <a:r>
              <a:rPr lang="en-US" dirty="0">
                <a:solidFill>
                  <a:schemeClr val="tx1"/>
                </a:solidFill>
                <a:latin typeface="Arial" panose="020B0604020202020204" pitchFamily="34" charset="0"/>
                <a:cs typeface="Arial" panose="020B0604020202020204" pitchFamily="34" charset="0"/>
              </a:rPr>
              <a:t>Incorrect - Self-interest is a threat when the company’s stock value is involved</a:t>
            </a:r>
            <a:endParaRPr lang="en-US" dirty="0"/>
          </a:p>
        </p:txBody>
      </p:sp>
      <p:sp>
        <p:nvSpPr>
          <p:cNvPr id="12" name="Content Placeholder 11">
            <a:extLst>
              <a:ext uri="{FF2B5EF4-FFF2-40B4-BE49-F238E27FC236}">
                <a16:creationId xmlns:a16="http://schemas.microsoft.com/office/drawing/2014/main" id="{11C0C5EF-18EC-4D63-9476-7D866321F0AD}"/>
              </a:ext>
            </a:extLst>
          </p:cNvPr>
          <p:cNvSpPr>
            <a:spLocks noGrp="1"/>
          </p:cNvSpPr>
          <p:nvPr>
            <p:ph idx="17"/>
          </p:nvPr>
        </p:nvSpPr>
        <p:spPr/>
        <p:txBody>
          <a:bodyPr/>
          <a:lstStyle/>
          <a:p>
            <a:r>
              <a:rPr lang="en-US" dirty="0">
                <a:solidFill>
                  <a:schemeClr val="tx1"/>
                </a:solidFill>
                <a:latin typeface="Arial" panose="020B0604020202020204" pitchFamily="34" charset="0"/>
                <a:cs typeface="Arial" panose="020B0604020202020204" pitchFamily="34" charset="0"/>
              </a:rPr>
              <a:t>Incorrect - Undue influence from an aggressive leader in upper management is a threat </a:t>
            </a:r>
          </a:p>
        </p:txBody>
      </p:sp>
    </p:spTree>
    <p:extLst>
      <p:ext uri="{BB962C8B-B14F-4D97-AF65-F5344CB8AC3E}">
        <p14:creationId xmlns:p14="http://schemas.microsoft.com/office/powerpoint/2010/main" val="25580577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29E617-6CC0-48E9-92C1-C1EB10DA5440}"/>
              </a:ext>
            </a:extLst>
          </p:cNvPr>
          <p:cNvSpPr>
            <a:spLocks noGrp="1"/>
          </p:cNvSpPr>
          <p:nvPr>
            <p:ph type="title"/>
          </p:nvPr>
        </p:nvSpPr>
        <p:spPr/>
        <p:txBody>
          <a:bodyPr/>
          <a:lstStyle/>
          <a:p>
            <a:r>
              <a:rPr lang="en-US" dirty="0"/>
              <a:t>Safeguards</a:t>
            </a:r>
          </a:p>
        </p:txBody>
      </p:sp>
      <p:sp>
        <p:nvSpPr>
          <p:cNvPr id="3" name="Slide Number Placeholder 2">
            <a:extLst>
              <a:ext uri="{FF2B5EF4-FFF2-40B4-BE49-F238E27FC236}">
                <a16:creationId xmlns:a16="http://schemas.microsoft.com/office/drawing/2014/main" id="{C4964687-78A3-4C50-97FA-DE8F1FAD1060}"/>
              </a:ext>
            </a:extLst>
          </p:cNvPr>
          <p:cNvSpPr>
            <a:spLocks noGrp="1"/>
          </p:cNvSpPr>
          <p:nvPr>
            <p:ph type="sldNum" sz="quarter" idx="12"/>
          </p:nvPr>
        </p:nvSpPr>
        <p:spPr/>
        <p:txBody>
          <a:bodyPr/>
          <a:lstStyle/>
          <a:p>
            <a:fld id="{B212C38A-D241-7041-9EFC-6446870ABFAA}" type="slidenum">
              <a:rPr lang="en-US" smtClean="0"/>
              <a:t>78</a:t>
            </a:fld>
            <a:endParaRPr lang="en-US"/>
          </a:p>
        </p:txBody>
      </p:sp>
      <p:sp>
        <p:nvSpPr>
          <p:cNvPr id="11" name="Content Placeholder 10">
            <a:extLst>
              <a:ext uri="{FF2B5EF4-FFF2-40B4-BE49-F238E27FC236}">
                <a16:creationId xmlns:a16="http://schemas.microsoft.com/office/drawing/2014/main" id="{1838ACB5-91E0-46DE-8CAA-8393F036150F}"/>
              </a:ext>
            </a:extLst>
          </p:cNvPr>
          <p:cNvSpPr>
            <a:spLocks noGrp="1"/>
          </p:cNvSpPr>
          <p:nvPr>
            <p:ph idx="1"/>
          </p:nvPr>
        </p:nvSpPr>
        <p:spPr/>
        <p:txBody>
          <a:bodyPr>
            <a:normAutofit fontScale="92500" lnSpcReduction="20000"/>
          </a:bodyPr>
          <a:lstStyle/>
          <a:p>
            <a:r>
              <a:rPr lang="en-US" i="1" dirty="0"/>
              <a:t>Safeguards Created by the Profession, Legislation, or Regulation</a:t>
            </a:r>
          </a:p>
          <a:p>
            <a:pPr lvl="1"/>
            <a:r>
              <a:rPr lang="en-US" dirty="0"/>
              <a:t>Education &amp; Training Requirements</a:t>
            </a:r>
          </a:p>
          <a:p>
            <a:pPr lvl="1"/>
            <a:r>
              <a:rPr lang="en-US" dirty="0"/>
              <a:t>Threats of Discipline</a:t>
            </a:r>
          </a:p>
          <a:p>
            <a:pPr lvl="1"/>
            <a:r>
              <a:rPr lang="en-US" dirty="0"/>
              <a:t>Hotlines</a:t>
            </a:r>
          </a:p>
          <a:p>
            <a:pPr lvl="1"/>
            <a:endParaRPr lang="en-US" dirty="0"/>
          </a:p>
          <a:p>
            <a:r>
              <a:rPr lang="en-US" i="1" dirty="0"/>
              <a:t>Safeguards Created by the Employing Organization</a:t>
            </a:r>
          </a:p>
          <a:p>
            <a:pPr lvl="1"/>
            <a:r>
              <a:rPr lang="en-US" dirty="0"/>
              <a:t>Tone at the Top</a:t>
            </a:r>
          </a:p>
          <a:p>
            <a:pPr lvl="1"/>
            <a:r>
              <a:rPr lang="en-US" dirty="0"/>
              <a:t>Audit Committee Charter</a:t>
            </a:r>
          </a:p>
          <a:p>
            <a:pPr lvl="1"/>
            <a:r>
              <a:rPr lang="en-US" dirty="0"/>
              <a:t>Internal Policies</a:t>
            </a:r>
          </a:p>
          <a:p>
            <a:endParaRPr lang="en-US" dirty="0"/>
          </a:p>
        </p:txBody>
      </p:sp>
    </p:spTree>
    <p:extLst>
      <p:ext uri="{BB962C8B-B14F-4D97-AF65-F5344CB8AC3E}">
        <p14:creationId xmlns:p14="http://schemas.microsoft.com/office/powerpoint/2010/main" val="5546125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07AD-1B83-41E4-B0CF-151E78B2B94C}"/>
              </a:ext>
            </a:extLst>
          </p:cNvPr>
          <p:cNvSpPr>
            <a:spLocks noGrp="1"/>
          </p:cNvSpPr>
          <p:nvPr>
            <p:ph type="title"/>
          </p:nvPr>
        </p:nvSpPr>
        <p:spPr/>
        <p:txBody>
          <a:bodyPr/>
          <a:lstStyle/>
          <a:p>
            <a:r>
              <a:rPr lang="en-US" dirty="0"/>
              <a:t>Ethical Conflicts</a:t>
            </a:r>
          </a:p>
        </p:txBody>
      </p:sp>
      <p:sp>
        <p:nvSpPr>
          <p:cNvPr id="3" name="Slide Number Placeholder 2">
            <a:extLst>
              <a:ext uri="{FF2B5EF4-FFF2-40B4-BE49-F238E27FC236}">
                <a16:creationId xmlns:a16="http://schemas.microsoft.com/office/drawing/2014/main" id="{8469D509-B73A-4FCE-8C58-1F88EB9F5B37}"/>
              </a:ext>
            </a:extLst>
          </p:cNvPr>
          <p:cNvSpPr>
            <a:spLocks noGrp="1"/>
          </p:cNvSpPr>
          <p:nvPr>
            <p:ph type="sldNum" sz="quarter" idx="12"/>
          </p:nvPr>
        </p:nvSpPr>
        <p:spPr/>
        <p:txBody>
          <a:bodyPr/>
          <a:lstStyle/>
          <a:p>
            <a:fld id="{B212C38A-D241-7041-9EFC-6446870ABFAA}" type="slidenum">
              <a:rPr lang="en-US" smtClean="0"/>
              <a:t>79</a:t>
            </a:fld>
            <a:endParaRPr lang="en-US"/>
          </a:p>
        </p:txBody>
      </p:sp>
      <p:sp>
        <p:nvSpPr>
          <p:cNvPr id="4" name="Content Placeholder 3">
            <a:extLst>
              <a:ext uri="{FF2B5EF4-FFF2-40B4-BE49-F238E27FC236}">
                <a16:creationId xmlns:a16="http://schemas.microsoft.com/office/drawing/2014/main" id="{049E2593-C5B3-4ED3-A140-BB12AD983058}"/>
              </a:ext>
            </a:extLst>
          </p:cNvPr>
          <p:cNvSpPr>
            <a:spLocks noGrp="1"/>
          </p:cNvSpPr>
          <p:nvPr>
            <p:ph idx="1"/>
          </p:nvPr>
        </p:nvSpPr>
        <p:spPr/>
        <p:txBody>
          <a:bodyPr>
            <a:normAutofit fontScale="70000" lnSpcReduction="20000"/>
          </a:bodyPr>
          <a:lstStyle/>
          <a:p>
            <a:pPr lvl="1"/>
            <a:r>
              <a:rPr lang="en-US" dirty="0"/>
              <a:t>An ethical conflict arises when a member encounters one or both of the following:</a:t>
            </a:r>
          </a:p>
          <a:p>
            <a:pPr lvl="2"/>
            <a:r>
              <a:rPr lang="en-US" dirty="0"/>
              <a:t>Obstacles to following an appropriate course of action due to internal or external pressures</a:t>
            </a:r>
          </a:p>
          <a:p>
            <a:pPr lvl="2"/>
            <a:r>
              <a:rPr lang="en-US" dirty="0"/>
              <a:t>Conflicts in applying relevant professional &amp; legal standards.</a:t>
            </a:r>
          </a:p>
          <a:p>
            <a:pPr lvl="1"/>
            <a:r>
              <a:rPr lang="en-US" dirty="0"/>
              <a:t>For example, a member suspects a fraud may have occurred, but reporting the suspected fraud would violate the member’s responsibility to maintain the confidentiality of his or her employer’s confidential information.</a:t>
            </a:r>
          </a:p>
          <a:p>
            <a:pPr lvl="1"/>
            <a:r>
              <a:rPr lang="en-US" dirty="0"/>
              <a:t>Before pursuing a course of action, </a:t>
            </a:r>
            <a:r>
              <a:rPr lang="en-US" b="1" dirty="0">
                <a:solidFill>
                  <a:srgbClr val="FF0000"/>
                </a:solidFill>
              </a:rPr>
              <a:t>the member should consider consulting with appropriate persons within the organization </a:t>
            </a:r>
            <a:r>
              <a:rPr lang="en-US" dirty="0"/>
              <a:t>that employs the member</a:t>
            </a:r>
          </a:p>
          <a:p>
            <a:pPr lvl="1"/>
            <a:r>
              <a:rPr lang="en-US" dirty="0"/>
              <a:t>If the ethical conflict remains unresolved, the member will in all likelihood be in violation of one or more rules if he or she remains associated with the matter creating the conflict. </a:t>
            </a:r>
          </a:p>
          <a:p>
            <a:pPr lvl="1"/>
            <a:r>
              <a:rPr lang="en-US" dirty="0"/>
              <a:t>Accordingly, </a:t>
            </a:r>
            <a:r>
              <a:rPr lang="en-US" b="1" dirty="0">
                <a:solidFill>
                  <a:srgbClr val="FF0000"/>
                </a:solidFill>
              </a:rPr>
              <a:t>the member should consider his or her continuing relationship </a:t>
            </a:r>
            <a:r>
              <a:rPr lang="en-US" dirty="0"/>
              <a:t>with the specific assignment or employer.</a:t>
            </a:r>
          </a:p>
          <a:p>
            <a:endParaRPr lang="en-US" dirty="0"/>
          </a:p>
        </p:txBody>
      </p:sp>
    </p:spTree>
    <p:extLst>
      <p:ext uri="{BB962C8B-B14F-4D97-AF65-F5344CB8AC3E}">
        <p14:creationId xmlns:p14="http://schemas.microsoft.com/office/powerpoint/2010/main" val="3232914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64CF57-FB20-4BA4-9ABD-0BA1C234E582}"/>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7C562647-481B-497F-90F6-8B88B59A013B}"/>
              </a:ext>
            </a:extLst>
          </p:cNvPr>
          <p:cNvSpPr>
            <a:spLocks noGrp="1"/>
          </p:cNvSpPr>
          <p:nvPr>
            <p:ph type="sldNum" sz="quarter" idx="12"/>
          </p:nvPr>
        </p:nvSpPr>
        <p:spPr/>
        <p:txBody>
          <a:bodyPr/>
          <a:lstStyle/>
          <a:p>
            <a:fld id="{B212C38A-D241-7041-9EFC-6446870ABFAA}" type="slidenum">
              <a:rPr lang="en-US" smtClean="0"/>
              <a:t>8</a:t>
            </a:fld>
            <a:endParaRPr lang="en-US"/>
          </a:p>
        </p:txBody>
      </p:sp>
      <p:sp>
        <p:nvSpPr>
          <p:cNvPr id="9" name="Content Placeholder 8">
            <a:extLst>
              <a:ext uri="{FF2B5EF4-FFF2-40B4-BE49-F238E27FC236}">
                <a16:creationId xmlns:a16="http://schemas.microsoft.com/office/drawing/2014/main" id="{D1775B58-F831-4E35-A30C-4621F6724B3B}"/>
              </a:ext>
            </a:extLst>
          </p:cNvPr>
          <p:cNvSpPr>
            <a:spLocks noGrp="1"/>
          </p:cNvSpPr>
          <p:nvPr>
            <p:ph idx="1"/>
          </p:nvPr>
        </p:nvSpPr>
        <p:spPr/>
        <p:txBody>
          <a:bodyPr/>
          <a:lstStyle/>
          <a:p>
            <a:r>
              <a:rPr kumimoji="0" lang="en-US" b="0" i="0" u="none" strike="noStrike" kern="1200" cap="none" spc="0" normalizeH="0" baseline="0" noProof="0" dirty="0">
                <a:ln>
                  <a:noFill/>
                </a:ln>
                <a:effectLst/>
                <a:uLnTx/>
                <a:uFillTx/>
              </a:rPr>
              <a:t>Which statement about the AICPA Code of Conduct is true?</a:t>
            </a:r>
          </a:p>
        </p:txBody>
      </p:sp>
      <p:sp>
        <p:nvSpPr>
          <p:cNvPr id="10" name="Content Placeholder 9">
            <a:extLst>
              <a:ext uri="{FF2B5EF4-FFF2-40B4-BE49-F238E27FC236}">
                <a16:creationId xmlns:a16="http://schemas.microsoft.com/office/drawing/2014/main" id="{FCBDC50B-5407-4721-A2D4-E54575C64D21}"/>
              </a:ext>
            </a:extLst>
          </p:cNvPr>
          <p:cNvSpPr>
            <a:spLocks noGrp="1"/>
          </p:cNvSpPr>
          <p:nvPr>
            <p:ph idx="13"/>
          </p:nvPr>
        </p:nvSpPr>
        <p:spPr/>
        <p:txBody>
          <a:bodyPr/>
          <a:lstStyle/>
          <a:p>
            <a:r>
              <a:rPr lang="en-US" dirty="0"/>
              <a:t>Question 1 - Answers</a:t>
            </a:r>
          </a:p>
        </p:txBody>
      </p:sp>
      <p:sp>
        <p:nvSpPr>
          <p:cNvPr id="11" name="Content Placeholder 10">
            <a:extLst>
              <a:ext uri="{FF2B5EF4-FFF2-40B4-BE49-F238E27FC236}">
                <a16:creationId xmlns:a16="http://schemas.microsoft.com/office/drawing/2014/main" id="{45EA49A6-9A84-4B59-BD50-4814F9A4F7A3}"/>
              </a:ext>
            </a:extLst>
          </p:cNvPr>
          <p:cNvSpPr>
            <a:spLocks noGrp="1"/>
          </p:cNvSpPr>
          <p:nvPr>
            <p:ph idx="14"/>
          </p:nvPr>
        </p:nvSpPr>
        <p:spPr/>
        <p:txBody>
          <a:bodyPr/>
          <a:lstStyle/>
          <a:p>
            <a:pPr lvl="0">
              <a:buClr>
                <a:srgbClr val="4472C4"/>
              </a:buClr>
              <a:defRPr/>
            </a:pPr>
            <a:r>
              <a:rPr lang="en-US" dirty="0">
                <a:latin typeface="Arial" panose="020B0604020202020204" pitchFamily="34" charset="0"/>
                <a:cs typeface="Arial" panose="020B0604020202020204" pitchFamily="34" charset="0"/>
              </a:rPr>
              <a:t>Incorrect - The Code applies to anyone who is a member of the AICPA</a:t>
            </a:r>
          </a:p>
        </p:txBody>
      </p:sp>
      <p:sp>
        <p:nvSpPr>
          <p:cNvPr id="12" name="Content Placeholder 11">
            <a:extLst>
              <a:ext uri="{FF2B5EF4-FFF2-40B4-BE49-F238E27FC236}">
                <a16:creationId xmlns:a16="http://schemas.microsoft.com/office/drawing/2014/main" id="{40DA2C97-EDB3-4FFB-99AF-13FAA24DE4FA}"/>
              </a:ext>
            </a:extLst>
          </p:cNvPr>
          <p:cNvSpPr>
            <a:spLocks noGrp="1"/>
          </p:cNvSpPr>
          <p:nvPr>
            <p:ph idx="15"/>
          </p:nvPr>
        </p:nvSpPr>
        <p:spPr/>
        <p:txBody>
          <a:bodyPr/>
          <a:lstStyle/>
          <a:p>
            <a:r>
              <a:rPr lang="en-US" dirty="0">
                <a:latin typeface="Arial" panose="020B0604020202020204" pitchFamily="34" charset="0"/>
                <a:cs typeface="Arial" panose="020B0604020202020204" pitchFamily="34" charset="0"/>
              </a:rPr>
              <a:t>Incorrect - The Code is a framework and the spirit of the Code must be applied</a:t>
            </a:r>
            <a:endParaRPr lang="en-US" dirty="0"/>
          </a:p>
        </p:txBody>
      </p:sp>
      <p:sp>
        <p:nvSpPr>
          <p:cNvPr id="13" name="Content Placeholder 12">
            <a:extLst>
              <a:ext uri="{FF2B5EF4-FFF2-40B4-BE49-F238E27FC236}">
                <a16:creationId xmlns:a16="http://schemas.microsoft.com/office/drawing/2014/main" id="{2711FBDF-3A27-4318-BF81-67B050D19E71}"/>
              </a:ext>
            </a:extLst>
          </p:cNvPr>
          <p:cNvSpPr>
            <a:spLocks noGrp="1"/>
          </p:cNvSpPr>
          <p:nvPr>
            <p:ph idx="16"/>
          </p:nvPr>
        </p:nvSpPr>
        <p:spPr/>
        <p:txBody>
          <a:bodyPr/>
          <a:lstStyle/>
          <a:p>
            <a:pPr lvl="0">
              <a:buClr>
                <a:srgbClr val="4472C4"/>
              </a:buClr>
              <a:defRPr/>
            </a:pPr>
            <a:r>
              <a:rPr lang="en-US" b="1" dirty="0">
                <a:solidFill>
                  <a:srgbClr val="FF0000"/>
                </a:solidFill>
                <a:latin typeface="Arial" panose="020B0604020202020204" pitchFamily="34" charset="0"/>
                <a:cs typeface="Arial" panose="020B0604020202020204" pitchFamily="34" charset="0"/>
              </a:rPr>
              <a:t>Correct - Members must comply with the letter and spirit of the Code of Conduct</a:t>
            </a:r>
          </a:p>
        </p:txBody>
      </p:sp>
      <p:sp>
        <p:nvSpPr>
          <p:cNvPr id="14" name="Content Placeholder 13">
            <a:extLst>
              <a:ext uri="{FF2B5EF4-FFF2-40B4-BE49-F238E27FC236}">
                <a16:creationId xmlns:a16="http://schemas.microsoft.com/office/drawing/2014/main" id="{E6E3D88B-D8EC-498B-89A2-7C8CCCA390DF}"/>
              </a:ext>
            </a:extLst>
          </p:cNvPr>
          <p:cNvSpPr>
            <a:spLocks noGrp="1"/>
          </p:cNvSpPr>
          <p:nvPr>
            <p:ph idx="17"/>
          </p:nvPr>
        </p:nvSpPr>
        <p:spPr/>
        <p:txBody>
          <a:bodyPr/>
          <a:lstStyle/>
          <a:p>
            <a:r>
              <a:rPr lang="en-US" dirty="0"/>
              <a:t>Incorrect – A member can be responsible for the actions of those he/she controls </a:t>
            </a:r>
          </a:p>
        </p:txBody>
      </p:sp>
    </p:spTree>
    <p:extLst>
      <p:ext uri="{BB962C8B-B14F-4D97-AF65-F5344CB8AC3E}">
        <p14:creationId xmlns:p14="http://schemas.microsoft.com/office/powerpoint/2010/main" val="28402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B253-D229-4BF6-BFE6-1D4AADAB6ADA}"/>
              </a:ext>
            </a:extLst>
          </p:cNvPr>
          <p:cNvSpPr>
            <a:spLocks noGrp="1"/>
          </p:cNvSpPr>
          <p:nvPr>
            <p:ph type="title"/>
          </p:nvPr>
        </p:nvSpPr>
        <p:spPr/>
        <p:txBody>
          <a:bodyPr/>
          <a:lstStyle/>
          <a:p>
            <a:r>
              <a:rPr lang="en-US" dirty="0"/>
              <a:t>Integrity &amp; Objectivity</a:t>
            </a:r>
          </a:p>
        </p:txBody>
      </p:sp>
      <p:sp>
        <p:nvSpPr>
          <p:cNvPr id="3" name="Slide Number Placeholder 2">
            <a:extLst>
              <a:ext uri="{FF2B5EF4-FFF2-40B4-BE49-F238E27FC236}">
                <a16:creationId xmlns:a16="http://schemas.microsoft.com/office/drawing/2014/main" id="{AD662E15-064F-43E0-BB77-7E4E9A1437C1}"/>
              </a:ext>
            </a:extLst>
          </p:cNvPr>
          <p:cNvSpPr>
            <a:spLocks noGrp="1"/>
          </p:cNvSpPr>
          <p:nvPr>
            <p:ph type="sldNum" sz="quarter" idx="12"/>
          </p:nvPr>
        </p:nvSpPr>
        <p:spPr/>
        <p:txBody>
          <a:bodyPr/>
          <a:lstStyle/>
          <a:p>
            <a:fld id="{B212C38A-D241-7041-9EFC-6446870ABFAA}" type="slidenum">
              <a:rPr lang="en-US" smtClean="0"/>
              <a:t>80</a:t>
            </a:fld>
            <a:endParaRPr lang="en-US"/>
          </a:p>
        </p:txBody>
      </p:sp>
      <p:sp>
        <p:nvSpPr>
          <p:cNvPr id="4" name="Content Placeholder 3">
            <a:extLst>
              <a:ext uri="{FF2B5EF4-FFF2-40B4-BE49-F238E27FC236}">
                <a16:creationId xmlns:a16="http://schemas.microsoft.com/office/drawing/2014/main" id="{1C821117-66C0-4169-884F-E5ADDD71BB9C}"/>
              </a:ext>
            </a:extLst>
          </p:cNvPr>
          <p:cNvSpPr>
            <a:spLocks noGrp="1"/>
          </p:cNvSpPr>
          <p:nvPr>
            <p:ph idx="1"/>
          </p:nvPr>
        </p:nvSpPr>
        <p:spPr/>
        <p:txBody>
          <a:bodyPr/>
          <a:lstStyle/>
          <a:p>
            <a:pPr lvl="1"/>
            <a:r>
              <a:rPr lang="en-US" dirty="0"/>
              <a:t>In the performance of any professional service, </a:t>
            </a:r>
            <a:r>
              <a:rPr lang="en-US" b="1" dirty="0">
                <a:solidFill>
                  <a:srgbClr val="FF0000"/>
                </a:solidFill>
              </a:rPr>
              <a:t>a member shall maintain objectivity &amp; integrity, shall be free of conflicts of interest, &amp; shall not knowingly misrepresent facts or subordinate his or her judgment to others</a:t>
            </a:r>
            <a:r>
              <a:rPr lang="en-US" dirty="0"/>
              <a:t>.</a:t>
            </a:r>
          </a:p>
          <a:p>
            <a:pPr lvl="1"/>
            <a:r>
              <a:rPr lang="en-US" dirty="0"/>
              <a:t>A member would be considered in violation of the “Integrity and Objectivity Rule” if the member cannot demonstrate that safeguards were applied that eliminated or reduced significant threats to an acceptable level.</a:t>
            </a:r>
          </a:p>
          <a:p>
            <a:endParaRPr lang="en-US" dirty="0"/>
          </a:p>
        </p:txBody>
      </p:sp>
    </p:spTree>
    <p:extLst>
      <p:ext uri="{BB962C8B-B14F-4D97-AF65-F5344CB8AC3E}">
        <p14:creationId xmlns:p14="http://schemas.microsoft.com/office/powerpoint/2010/main" val="3613917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D4426-F1F5-4500-A87B-AEE40644A0AF}"/>
              </a:ext>
            </a:extLst>
          </p:cNvPr>
          <p:cNvSpPr>
            <a:spLocks noGrp="1"/>
          </p:cNvSpPr>
          <p:nvPr>
            <p:ph type="title"/>
          </p:nvPr>
        </p:nvSpPr>
        <p:spPr/>
        <p:txBody>
          <a:bodyPr/>
          <a:lstStyle/>
          <a:p>
            <a:r>
              <a:rPr lang="en-US" dirty="0"/>
              <a:t>Conflicts of Interest</a:t>
            </a:r>
          </a:p>
        </p:txBody>
      </p:sp>
      <p:sp>
        <p:nvSpPr>
          <p:cNvPr id="3" name="Slide Number Placeholder 2">
            <a:extLst>
              <a:ext uri="{FF2B5EF4-FFF2-40B4-BE49-F238E27FC236}">
                <a16:creationId xmlns:a16="http://schemas.microsoft.com/office/drawing/2014/main" id="{78BD2EEF-0F9D-4C5B-8077-D53D9A52FCB3}"/>
              </a:ext>
            </a:extLst>
          </p:cNvPr>
          <p:cNvSpPr>
            <a:spLocks noGrp="1"/>
          </p:cNvSpPr>
          <p:nvPr>
            <p:ph type="sldNum" sz="quarter" idx="12"/>
          </p:nvPr>
        </p:nvSpPr>
        <p:spPr/>
        <p:txBody>
          <a:bodyPr/>
          <a:lstStyle/>
          <a:p>
            <a:fld id="{B212C38A-D241-7041-9EFC-6446870ABFAA}" type="slidenum">
              <a:rPr lang="en-US" smtClean="0"/>
              <a:t>81</a:t>
            </a:fld>
            <a:endParaRPr lang="en-US"/>
          </a:p>
        </p:txBody>
      </p:sp>
      <p:sp>
        <p:nvSpPr>
          <p:cNvPr id="4" name="Content Placeholder 3">
            <a:extLst>
              <a:ext uri="{FF2B5EF4-FFF2-40B4-BE49-F238E27FC236}">
                <a16:creationId xmlns:a16="http://schemas.microsoft.com/office/drawing/2014/main" id="{946BC944-63D0-41F8-B4BC-37332E114C58}"/>
              </a:ext>
            </a:extLst>
          </p:cNvPr>
          <p:cNvSpPr>
            <a:spLocks noGrp="1"/>
          </p:cNvSpPr>
          <p:nvPr>
            <p:ph idx="1"/>
          </p:nvPr>
        </p:nvSpPr>
        <p:spPr/>
        <p:txBody>
          <a:bodyPr>
            <a:normAutofit fontScale="70000" lnSpcReduction="20000"/>
          </a:bodyPr>
          <a:lstStyle/>
          <a:p>
            <a:pPr lvl="1"/>
            <a:r>
              <a:rPr lang="en-US" dirty="0"/>
              <a:t>A conflict of interest creates adverse interest &amp; self-interest threats to the member’s compliance with the "Integrity and Objectivity Rule“</a:t>
            </a:r>
          </a:p>
          <a:p>
            <a:pPr lvl="1"/>
            <a:r>
              <a:rPr lang="en-US" dirty="0"/>
              <a:t>Examples:</a:t>
            </a:r>
          </a:p>
          <a:p>
            <a:pPr lvl="2"/>
            <a:r>
              <a:rPr lang="en-US" dirty="0"/>
              <a:t>Serving in a management or governance position with two organization with access to confidential information from one that could be used by the other</a:t>
            </a:r>
          </a:p>
          <a:p>
            <a:pPr lvl="2"/>
            <a:r>
              <a:rPr lang="en-US" b="1" dirty="0">
                <a:solidFill>
                  <a:srgbClr val="FF0000"/>
                </a:solidFill>
              </a:rPr>
              <a:t>Selection of a vendor who employs a family member</a:t>
            </a:r>
          </a:p>
          <a:p>
            <a:pPr lvl="2"/>
            <a:r>
              <a:rPr lang="en-US" dirty="0"/>
              <a:t>Approving an investment that will enhance the value of the member’s personal holdings</a:t>
            </a:r>
          </a:p>
          <a:p>
            <a:pPr lvl="1"/>
            <a:r>
              <a:rPr lang="en-US" dirty="0"/>
              <a:t>Safeguards include:</a:t>
            </a:r>
          </a:p>
          <a:p>
            <a:pPr lvl="2"/>
            <a:r>
              <a:rPr lang="en-US" dirty="0"/>
              <a:t>Restructuring or segregating certain responsibilities &amp; duties</a:t>
            </a:r>
          </a:p>
          <a:p>
            <a:pPr lvl="2"/>
            <a:r>
              <a:rPr lang="en-US" dirty="0"/>
              <a:t>Obtaining appropriate oversight</a:t>
            </a:r>
          </a:p>
          <a:p>
            <a:pPr lvl="2"/>
            <a:r>
              <a:rPr lang="en-US" b="1" dirty="0">
                <a:solidFill>
                  <a:srgbClr val="FF0000"/>
                </a:solidFill>
              </a:rPr>
              <a:t>Withdrawing from the decision making process related to the matter giving rise to the conflict of interest</a:t>
            </a:r>
          </a:p>
          <a:p>
            <a:pPr lvl="2"/>
            <a:r>
              <a:rPr lang="en-US" dirty="0"/>
              <a:t>Consulting with third parties, such as a professional body, legal counsel, or another professional accountant</a:t>
            </a:r>
          </a:p>
          <a:p>
            <a:endParaRPr lang="en-US" dirty="0"/>
          </a:p>
        </p:txBody>
      </p:sp>
    </p:spTree>
    <p:extLst>
      <p:ext uri="{BB962C8B-B14F-4D97-AF65-F5344CB8AC3E}">
        <p14:creationId xmlns:p14="http://schemas.microsoft.com/office/powerpoint/2010/main" val="35587322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B63E-59B5-45FF-A96D-D03579D8220C}"/>
              </a:ext>
            </a:extLst>
          </p:cNvPr>
          <p:cNvSpPr>
            <a:spLocks noGrp="1"/>
          </p:cNvSpPr>
          <p:nvPr>
            <p:ph type="title"/>
          </p:nvPr>
        </p:nvSpPr>
        <p:spPr/>
        <p:txBody>
          <a:bodyPr/>
          <a:lstStyle/>
          <a:p>
            <a:r>
              <a:rPr lang="en-US" dirty="0"/>
              <a:t>Preparation &amp; Presentation of Information</a:t>
            </a:r>
          </a:p>
        </p:txBody>
      </p:sp>
      <p:sp>
        <p:nvSpPr>
          <p:cNvPr id="3" name="Slide Number Placeholder 2">
            <a:extLst>
              <a:ext uri="{FF2B5EF4-FFF2-40B4-BE49-F238E27FC236}">
                <a16:creationId xmlns:a16="http://schemas.microsoft.com/office/drawing/2014/main" id="{9E7AC936-592A-4F63-AA5B-F1F194D0B4B7}"/>
              </a:ext>
            </a:extLst>
          </p:cNvPr>
          <p:cNvSpPr>
            <a:spLocks noGrp="1"/>
          </p:cNvSpPr>
          <p:nvPr>
            <p:ph type="sldNum" sz="quarter" idx="12"/>
          </p:nvPr>
        </p:nvSpPr>
        <p:spPr/>
        <p:txBody>
          <a:bodyPr/>
          <a:lstStyle/>
          <a:p>
            <a:fld id="{B212C38A-D241-7041-9EFC-6446870ABFAA}" type="slidenum">
              <a:rPr lang="en-US" smtClean="0"/>
              <a:t>82</a:t>
            </a:fld>
            <a:endParaRPr lang="en-US"/>
          </a:p>
        </p:txBody>
      </p:sp>
      <p:sp>
        <p:nvSpPr>
          <p:cNvPr id="4" name="Content Placeholder 3">
            <a:extLst>
              <a:ext uri="{FF2B5EF4-FFF2-40B4-BE49-F238E27FC236}">
                <a16:creationId xmlns:a16="http://schemas.microsoft.com/office/drawing/2014/main" id="{104B7331-8CC3-4E1E-A7B4-E60D7F942668}"/>
              </a:ext>
            </a:extLst>
          </p:cNvPr>
          <p:cNvSpPr>
            <a:spLocks noGrp="1"/>
          </p:cNvSpPr>
          <p:nvPr>
            <p:ph idx="1"/>
          </p:nvPr>
        </p:nvSpPr>
        <p:spPr/>
        <p:txBody>
          <a:bodyPr>
            <a:normAutofit fontScale="70000" lnSpcReduction="20000"/>
          </a:bodyPr>
          <a:lstStyle/>
          <a:p>
            <a:pPr lvl="1"/>
            <a:r>
              <a:rPr lang="en-US" dirty="0"/>
              <a:t>Financial &amp; Non-Financial Information</a:t>
            </a:r>
          </a:p>
          <a:p>
            <a:pPr lvl="2"/>
            <a:r>
              <a:rPr lang="en-US" dirty="0"/>
              <a:t>Operating &amp; performance reports</a:t>
            </a:r>
          </a:p>
          <a:p>
            <a:pPr lvl="2"/>
            <a:r>
              <a:rPr lang="en-US" dirty="0"/>
              <a:t>Decision support analyses</a:t>
            </a:r>
          </a:p>
          <a:p>
            <a:pPr lvl="2"/>
            <a:r>
              <a:rPr lang="en-US" dirty="0"/>
              <a:t>Budgets &amp; forecasts</a:t>
            </a:r>
          </a:p>
          <a:p>
            <a:pPr lvl="2"/>
            <a:r>
              <a:rPr lang="en-US" dirty="0"/>
              <a:t>Information provided to the internal &amp; external auditors</a:t>
            </a:r>
          </a:p>
          <a:p>
            <a:pPr lvl="2"/>
            <a:r>
              <a:rPr lang="en-US" dirty="0"/>
              <a:t>Risk analyses</a:t>
            </a:r>
          </a:p>
          <a:p>
            <a:pPr lvl="2"/>
            <a:r>
              <a:rPr lang="en-US" dirty="0"/>
              <a:t>General &amp; special purpose financial statements</a:t>
            </a:r>
          </a:p>
          <a:p>
            <a:pPr lvl="2"/>
            <a:r>
              <a:rPr lang="en-US" dirty="0"/>
              <a:t>Tax returns</a:t>
            </a:r>
          </a:p>
          <a:p>
            <a:pPr lvl="2">
              <a:spcAft>
                <a:spcPts val="600"/>
              </a:spcAft>
            </a:pPr>
            <a:r>
              <a:rPr lang="en-US" dirty="0"/>
              <a:t>Reports filed with regulators for legal &amp; compliance purposes</a:t>
            </a:r>
          </a:p>
          <a:p>
            <a:pPr lvl="1"/>
            <a:r>
              <a:rPr lang="en-US" dirty="0"/>
              <a:t>Responsibilities</a:t>
            </a:r>
          </a:p>
          <a:p>
            <a:pPr lvl="2"/>
            <a:r>
              <a:rPr lang="en-US" b="1" dirty="0">
                <a:solidFill>
                  <a:srgbClr val="FF0000"/>
                </a:solidFill>
              </a:rPr>
              <a:t>Representing the facts accurately &amp; completely </a:t>
            </a:r>
            <a:r>
              <a:rPr lang="en-US" dirty="0"/>
              <a:t>in all material respects</a:t>
            </a:r>
          </a:p>
          <a:p>
            <a:pPr lvl="2"/>
            <a:r>
              <a:rPr lang="en-US" dirty="0"/>
              <a:t>Describing clearly the true nature of business transactions or activities</a:t>
            </a:r>
          </a:p>
          <a:p>
            <a:pPr lvl="2"/>
            <a:r>
              <a:rPr lang="en-US" dirty="0"/>
              <a:t>Classifying &amp; recording information in a timely &amp; proper manner</a:t>
            </a:r>
          </a:p>
          <a:p>
            <a:endParaRPr lang="en-US" dirty="0"/>
          </a:p>
        </p:txBody>
      </p:sp>
    </p:spTree>
    <p:extLst>
      <p:ext uri="{BB962C8B-B14F-4D97-AF65-F5344CB8AC3E}">
        <p14:creationId xmlns:p14="http://schemas.microsoft.com/office/powerpoint/2010/main" val="25745392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CD37-987B-451A-BC6D-3872B863506D}"/>
              </a:ext>
            </a:extLst>
          </p:cNvPr>
          <p:cNvSpPr>
            <a:spLocks noGrp="1"/>
          </p:cNvSpPr>
          <p:nvPr>
            <p:ph type="title"/>
          </p:nvPr>
        </p:nvSpPr>
        <p:spPr/>
        <p:txBody>
          <a:bodyPr/>
          <a:lstStyle/>
          <a:p>
            <a:r>
              <a:rPr lang="en-US" dirty="0"/>
              <a:t>Subordination of Judgment</a:t>
            </a:r>
          </a:p>
        </p:txBody>
      </p:sp>
      <p:sp>
        <p:nvSpPr>
          <p:cNvPr id="3" name="Slide Number Placeholder 2">
            <a:extLst>
              <a:ext uri="{FF2B5EF4-FFF2-40B4-BE49-F238E27FC236}">
                <a16:creationId xmlns:a16="http://schemas.microsoft.com/office/drawing/2014/main" id="{2B841B71-3D99-4F3E-B0B7-E9BB24DD8659}"/>
              </a:ext>
            </a:extLst>
          </p:cNvPr>
          <p:cNvSpPr>
            <a:spLocks noGrp="1"/>
          </p:cNvSpPr>
          <p:nvPr>
            <p:ph type="sldNum" sz="quarter" idx="12"/>
          </p:nvPr>
        </p:nvSpPr>
        <p:spPr/>
        <p:txBody>
          <a:bodyPr/>
          <a:lstStyle/>
          <a:p>
            <a:fld id="{B212C38A-D241-7041-9EFC-6446870ABFAA}" type="slidenum">
              <a:rPr lang="en-US" smtClean="0"/>
              <a:t>83</a:t>
            </a:fld>
            <a:endParaRPr lang="en-US"/>
          </a:p>
        </p:txBody>
      </p:sp>
      <p:sp>
        <p:nvSpPr>
          <p:cNvPr id="4" name="Content Placeholder 3">
            <a:extLst>
              <a:ext uri="{FF2B5EF4-FFF2-40B4-BE49-F238E27FC236}">
                <a16:creationId xmlns:a16="http://schemas.microsoft.com/office/drawing/2014/main" id="{E6E937C6-BFB4-4723-AE79-17D6EA0EF722}"/>
              </a:ext>
            </a:extLst>
          </p:cNvPr>
          <p:cNvSpPr>
            <a:spLocks noGrp="1"/>
          </p:cNvSpPr>
          <p:nvPr>
            <p:ph idx="1"/>
          </p:nvPr>
        </p:nvSpPr>
        <p:spPr/>
        <p:txBody>
          <a:bodyPr>
            <a:normAutofit lnSpcReduction="10000"/>
          </a:bodyPr>
          <a:lstStyle/>
          <a:p>
            <a:pPr lvl="1"/>
            <a:r>
              <a:rPr lang="en-US" sz="2400" dirty="0"/>
              <a:t>The “Integrity and Objectivity Rule” prohibits a member from knowingly misrepresenting facts or subordinating his or her judgment when performing professional services for an employer or on a volunteer basis. </a:t>
            </a:r>
          </a:p>
          <a:p>
            <a:pPr lvl="1"/>
            <a:r>
              <a:rPr lang="en-US" sz="2400" dirty="0"/>
              <a:t>Self-interest, familiarity, &amp; undue influence threats to the member’s compliance with the “Integrity and Objectivity Rule” may exist when a member &amp; his or her supervisor or any other person within the member’s organization have a </a:t>
            </a:r>
            <a:r>
              <a:rPr lang="en-US" sz="2400" b="1" dirty="0">
                <a:solidFill>
                  <a:srgbClr val="FF0000"/>
                </a:solidFill>
              </a:rPr>
              <a:t>difference of opinion relating to the application of accounting principles</a:t>
            </a:r>
            <a:r>
              <a:rPr lang="en-US" sz="2400" dirty="0"/>
              <a:t>; auditing standards; or other relevant professional standards, including standards applicable to tax &amp; consulting services or applicable laws or regulations.</a:t>
            </a:r>
          </a:p>
          <a:p>
            <a:pPr lvl="1"/>
            <a:r>
              <a:rPr lang="en-US" sz="2400" b="1" dirty="0">
                <a:solidFill>
                  <a:srgbClr val="FF0000"/>
                </a:solidFill>
              </a:rPr>
              <a:t>Resignation may not relieve the member of his/her responsibilities</a:t>
            </a:r>
            <a:r>
              <a:rPr lang="en-US" sz="2400" dirty="0"/>
              <a:t>.</a:t>
            </a:r>
          </a:p>
          <a:p>
            <a:endParaRPr lang="en-US" sz="2400" dirty="0"/>
          </a:p>
        </p:txBody>
      </p:sp>
    </p:spTree>
    <p:extLst>
      <p:ext uri="{BB962C8B-B14F-4D97-AF65-F5344CB8AC3E}">
        <p14:creationId xmlns:p14="http://schemas.microsoft.com/office/powerpoint/2010/main" val="19570860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0034-0700-4812-BC50-6A4813CD0040}"/>
              </a:ext>
            </a:extLst>
          </p:cNvPr>
          <p:cNvSpPr>
            <a:spLocks noGrp="1"/>
          </p:cNvSpPr>
          <p:nvPr>
            <p:ph type="title"/>
          </p:nvPr>
        </p:nvSpPr>
        <p:spPr/>
        <p:txBody>
          <a:bodyPr/>
          <a:lstStyle/>
          <a:p>
            <a:r>
              <a:rPr lang="en-US" dirty="0"/>
              <a:t>Obligation to External Accountant</a:t>
            </a:r>
          </a:p>
        </p:txBody>
      </p:sp>
      <p:sp>
        <p:nvSpPr>
          <p:cNvPr id="3" name="Slide Number Placeholder 2">
            <a:extLst>
              <a:ext uri="{FF2B5EF4-FFF2-40B4-BE49-F238E27FC236}">
                <a16:creationId xmlns:a16="http://schemas.microsoft.com/office/drawing/2014/main" id="{0471F351-FE5C-4D6C-9DB4-D66BA7B8093E}"/>
              </a:ext>
            </a:extLst>
          </p:cNvPr>
          <p:cNvSpPr>
            <a:spLocks noGrp="1"/>
          </p:cNvSpPr>
          <p:nvPr>
            <p:ph type="sldNum" sz="quarter" idx="12"/>
          </p:nvPr>
        </p:nvSpPr>
        <p:spPr/>
        <p:txBody>
          <a:bodyPr/>
          <a:lstStyle/>
          <a:p>
            <a:fld id="{B212C38A-D241-7041-9EFC-6446870ABFAA}" type="slidenum">
              <a:rPr lang="en-US" smtClean="0"/>
              <a:t>84</a:t>
            </a:fld>
            <a:endParaRPr lang="en-US"/>
          </a:p>
        </p:txBody>
      </p:sp>
      <p:sp>
        <p:nvSpPr>
          <p:cNvPr id="4" name="Content Placeholder 3">
            <a:extLst>
              <a:ext uri="{FF2B5EF4-FFF2-40B4-BE49-F238E27FC236}">
                <a16:creationId xmlns:a16="http://schemas.microsoft.com/office/drawing/2014/main" id="{B6023A9C-1C37-4292-AC74-2BB56C072146}"/>
              </a:ext>
            </a:extLst>
          </p:cNvPr>
          <p:cNvSpPr>
            <a:spLocks noGrp="1"/>
          </p:cNvSpPr>
          <p:nvPr>
            <p:ph idx="1"/>
          </p:nvPr>
        </p:nvSpPr>
        <p:spPr/>
        <p:txBody>
          <a:bodyPr/>
          <a:lstStyle/>
          <a:p>
            <a:pPr lvl="1">
              <a:spcAft>
                <a:spcPts val="600"/>
              </a:spcAft>
            </a:pPr>
            <a:r>
              <a:rPr lang="en-US" dirty="0"/>
              <a:t>The “Integrity and Objectivity Rule” requires a member to maintain objectivity &amp; integrity in the performance of a professional service.</a:t>
            </a:r>
          </a:p>
          <a:p>
            <a:pPr lvl="1">
              <a:spcAft>
                <a:spcPts val="600"/>
              </a:spcAft>
            </a:pPr>
            <a:r>
              <a:rPr lang="en-US" dirty="0"/>
              <a:t>When dealing with an employer’s external accountant, </a:t>
            </a:r>
            <a:r>
              <a:rPr lang="en-US" b="1" dirty="0">
                <a:solidFill>
                  <a:srgbClr val="FF0000"/>
                </a:solidFill>
              </a:rPr>
              <a:t>a member must be candid </a:t>
            </a:r>
            <a:r>
              <a:rPr lang="en-US" dirty="0"/>
              <a:t>&amp; not knowingly misrepresent facts or knowingly fail to disclose material facts.</a:t>
            </a:r>
          </a:p>
          <a:p>
            <a:pPr lvl="1"/>
            <a:r>
              <a:rPr lang="en-US" dirty="0"/>
              <a:t>This would include, for example, responding to specific inquiries for which the employer’s external accountant requests written representation.</a:t>
            </a:r>
          </a:p>
          <a:p>
            <a:endParaRPr lang="en-US" dirty="0"/>
          </a:p>
        </p:txBody>
      </p:sp>
    </p:spTree>
    <p:extLst>
      <p:ext uri="{BB962C8B-B14F-4D97-AF65-F5344CB8AC3E}">
        <p14:creationId xmlns:p14="http://schemas.microsoft.com/office/powerpoint/2010/main" val="39358823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C018-B26B-4474-A086-FCB66D478A9F}"/>
              </a:ext>
            </a:extLst>
          </p:cNvPr>
          <p:cNvSpPr>
            <a:spLocks noGrp="1"/>
          </p:cNvSpPr>
          <p:nvPr>
            <p:ph type="title"/>
          </p:nvPr>
        </p:nvSpPr>
        <p:spPr/>
        <p:txBody>
          <a:bodyPr/>
          <a:lstStyle/>
          <a:p>
            <a:r>
              <a:rPr lang="en-US" dirty="0"/>
              <a:t>General Standards</a:t>
            </a:r>
          </a:p>
        </p:txBody>
      </p:sp>
      <p:sp>
        <p:nvSpPr>
          <p:cNvPr id="3" name="Slide Number Placeholder 2">
            <a:extLst>
              <a:ext uri="{FF2B5EF4-FFF2-40B4-BE49-F238E27FC236}">
                <a16:creationId xmlns:a16="http://schemas.microsoft.com/office/drawing/2014/main" id="{3AAA670C-711E-4650-8ED2-C198F2B3DC44}"/>
              </a:ext>
            </a:extLst>
          </p:cNvPr>
          <p:cNvSpPr>
            <a:spLocks noGrp="1"/>
          </p:cNvSpPr>
          <p:nvPr>
            <p:ph type="sldNum" sz="quarter" idx="12"/>
          </p:nvPr>
        </p:nvSpPr>
        <p:spPr/>
        <p:txBody>
          <a:bodyPr/>
          <a:lstStyle/>
          <a:p>
            <a:fld id="{B212C38A-D241-7041-9EFC-6446870ABFAA}" type="slidenum">
              <a:rPr lang="en-US" smtClean="0"/>
              <a:t>85</a:t>
            </a:fld>
            <a:endParaRPr lang="en-US"/>
          </a:p>
        </p:txBody>
      </p:sp>
      <p:sp>
        <p:nvSpPr>
          <p:cNvPr id="4" name="Content Placeholder 3">
            <a:extLst>
              <a:ext uri="{FF2B5EF4-FFF2-40B4-BE49-F238E27FC236}">
                <a16:creationId xmlns:a16="http://schemas.microsoft.com/office/drawing/2014/main" id="{0BED1757-9F14-4B69-8BD1-303FEB1A9E8B}"/>
              </a:ext>
            </a:extLst>
          </p:cNvPr>
          <p:cNvSpPr>
            <a:spLocks noGrp="1"/>
          </p:cNvSpPr>
          <p:nvPr>
            <p:ph idx="1"/>
          </p:nvPr>
        </p:nvSpPr>
        <p:spPr/>
        <p:txBody>
          <a:bodyPr/>
          <a:lstStyle/>
          <a:p>
            <a:pPr lvl="1"/>
            <a:r>
              <a:rPr lang="en-US" sz="2800" dirty="0"/>
              <a:t>Professional Competence</a:t>
            </a:r>
          </a:p>
          <a:p>
            <a:pPr lvl="1"/>
            <a:r>
              <a:rPr lang="en-US" sz="2800" dirty="0"/>
              <a:t>Due Professional Care</a:t>
            </a:r>
          </a:p>
          <a:p>
            <a:pPr lvl="1"/>
            <a:r>
              <a:rPr lang="en-US" sz="2800" dirty="0"/>
              <a:t>Planning &amp; Supervision</a:t>
            </a:r>
          </a:p>
          <a:p>
            <a:pPr lvl="1"/>
            <a:r>
              <a:rPr lang="en-US" sz="2800" dirty="0"/>
              <a:t>Sufficient Relevant Data</a:t>
            </a:r>
          </a:p>
          <a:p>
            <a:endParaRPr lang="en-US" dirty="0"/>
          </a:p>
        </p:txBody>
      </p:sp>
    </p:spTree>
    <p:extLst>
      <p:ext uri="{BB962C8B-B14F-4D97-AF65-F5344CB8AC3E}">
        <p14:creationId xmlns:p14="http://schemas.microsoft.com/office/powerpoint/2010/main" val="7843178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38FB7B-2ACE-4B36-83FC-9116559F63C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B6AE14C-70CA-4317-A927-46C75079DEFA}"/>
              </a:ext>
            </a:extLst>
          </p:cNvPr>
          <p:cNvSpPr>
            <a:spLocks noGrp="1"/>
          </p:cNvSpPr>
          <p:nvPr>
            <p:ph type="sldNum" sz="quarter" idx="12"/>
          </p:nvPr>
        </p:nvSpPr>
        <p:spPr/>
        <p:txBody>
          <a:bodyPr/>
          <a:lstStyle/>
          <a:p>
            <a:fld id="{B212C38A-D241-7041-9EFC-6446870ABFAA}" type="slidenum">
              <a:rPr lang="en-US" smtClean="0"/>
              <a:t>86</a:t>
            </a:fld>
            <a:endParaRPr lang="en-US"/>
          </a:p>
        </p:txBody>
      </p:sp>
      <p:sp>
        <p:nvSpPr>
          <p:cNvPr id="6" name="Content Placeholder 5">
            <a:extLst>
              <a:ext uri="{FF2B5EF4-FFF2-40B4-BE49-F238E27FC236}">
                <a16:creationId xmlns:a16="http://schemas.microsoft.com/office/drawing/2014/main" id="{7B21A7CE-A08C-40F2-874E-84FC5FB5F854}"/>
              </a:ext>
            </a:extLst>
          </p:cNvPr>
          <p:cNvSpPr>
            <a:spLocks noGrp="1"/>
          </p:cNvSpPr>
          <p:nvPr>
            <p:ph idx="1"/>
          </p:nvPr>
        </p:nvSpPr>
        <p:spPr/>
        <p:txBody>
          <a:bodyPr/>
          <a:lstStyle/>
          <a:p>
            <a:r>
              <a:rPr lang="en-US" dirty="0">
                <a:solidFill>
                  <a:schemeClr val="tx1"/>
                </a:solidFill>
                <a:latin typeface="Arial" panose="020B0604020202020204" pitchFamily="34" charset="0"/>
                <a:cs typeface="Arial" panose="020B0604020202020204" pitchFamily="34" charset="0"/>
              </a:rPr>
              <a:t>Which of the following could be considered a violation of the obligation to a company’s external auditor? </a:t>
            </a:r>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D36DE42E-137B-430A-A667-96DBAD2154AC}"/>
              </a:ext>
            </a:extLst>
          </p:cNvPr>
          <p:cNvSpPr>
            <a:spLocks noGrp="1"/>
          </p:cNvSpPr>
          <p:nvPr>
            <p:ph idx="13"/>
          </p:nvPr>
        </p:nvSpPr>
        <p:spPr/>
        <p:txBody>
          <a:bodyPr/>
          <a:lstStyle/>
          <a:p>
            <a:r>
              <a:rPr lang="en-US" dirty="0"/>
              <a:t>Question 7</a:t>
            </a:r>
          </a:p>
        </p:txBody>
      </p:sp>
      <p:sp>
        <p:nvSpPr>
          <p:cNvPr id="8" name="Content Placeholder 7">
            <a:extLst>
              <a:ext uri="{FF2B5EF4-FFF2-40B4-BE49-F238E27FC236}">
                <a16:creationId xmlns:a16="http://schemas.microsoft.com/office/drawing/2014/main" id="{9701612C-F2E1-4F3C-9B4E-EB1DD27C2857}"/>
              </a:ext>
            </a:extLst>
          </p:cNvPr>
          <p:cNvSpPr>
            <a:spLocks noGrp="1"/>
          </p:cNvSpPr>
          <p:nvPr>
            <p:ph idx="14"/>
          </p:nvPr>
        </p:nvSpPr>
        <p:spPr/>
        <p:txBody>
          <a:bodyPr/>
          <a:lstStyle/>
          <a:p>
            <a:r>
              <a:rPr lang="en-US" sz="2000" dirty="0">
                <a:solidFill>
                  <a:schemeClr val="tx1"/>
                </a:solidFill>
                <a:latin typeface="Arial" panose="020B0604020202020204" pitchFamily="34" charset="0"/>
                <a:cs typeface="Arial" panose="020B0604020202020204" pitchFamily="34" charset="0"/>
              </a:rPr>
              <a:t>Responding to certain inquiries via the phone rather than in a written response</a:t>
            </a:r>
            <a:endParaRPr lang="en-US" dirty="0"/>
          </a:p>
        </p:txBody>
      </p:sp>
      <p:sp>
        <p:nvSpPr>
          <p:cNvPr id="9" name="Content Placeholder 8">
            <a:extLst>
              <a:ext uri="{FF2B5EF4-FFF2-40B4-BE49-F238E27FC236}">
                <a16:creationId xmlns:a16="http://schemas.microsoft.com/office/drawing/2014/main" id="{FDEB2B53-4C41-4031-8570-8EE22B14E615}"/>
              </a:ext>
            </a:extLst>
          </p:cNvPr>
          <p:cNvSpPr>
            <a:spLocks noGrp="1"/>
          </p:cNvSpPr>
          <p:nvPr>
            <p:ph idx="15"/>
          </p:nvPr>
        </p:nvSpPr>
        <p:spPr/>
        <p:txBody>
          <a:bodyPr/>
          <a:lstStyle/>
          <a:p>
            <a:r>
              <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Failure to provide information regarding a financially troubled supplier</a:t>
            </a:r>
            <a:endParaRPr lang="en-US" dirty="0"/>
          </a:p>
        </p:txBody>
      </p:sp>
      <p:sp>
        <p:nvSpPr>
          <p:cNvPr id="10" name="Content Placeholder 9">
            <a:extLst>
              <a:ext uri="{FF2B5EF4-FFF2-40B4-BE49-F238E27FC236}">
                <a16:creationId xmlns:a16="http://schemas.microsoft.com/office/drawing/2014/main" id="{7C0F8DAF-17E1-4133-8D6E-302C82DBD0A6}"/>
              </a:ext>
            </a:extLst>
          </p:cNvPr>
          <p:cNvSpPr>
            <a:spLocks noGrp="1"/>
          </p:cNvSpPr>
          <p:nvPr>
            <p:ph idx="16"/>
          </p:nvPr>
        </p:nvSpPr>
        <p:spPr/>
        <p:txBody>
          <a:bodyPr/>
          <a:lstStyle/>
          <a:p>
            <a:r>
              <a:rPr lang="en-US" dirty="0">
                <a:solidFill>
                  <a:schemeClr val="tx1"/>
                </a:solidFill>
                <a:latin typeface="Arial" panose="020B0604020202020204" pitchFamily="34" charset="0"/>
                <a:cs typeface="Arial" panose="020B0604020202020204" pitchFamily="34" charset="0"/>
              </a:rPr>
              <a:t>Not volunteering the potential impact of interest rate swings on fixed maturity holdings</a:t>
            </a:r>
            <a:endParaRPr lang="en-US" dirty="0"/>
          </a:p>
        </p:txBody>
      </p:sp>
      <p:sp>
        <p:nvSpPr>
          <p:cNvPr id="11" name="Content Placeholder 10">
            <a:extLst>
              <a:ext uri="{FF2B5EF4-FFF2-40B4-BE49-F238E27FC236}">
                <a16:creationId xmlns:a16="http://schemas.microsoft.com/office/drawing/2014/main" id="{6476B683-F9A9-4F96-AFF1-62719439FC9D}"/>
              </a:ext>
            </a:extLst>
          </p:cNvPr>
          <p:cNvSpPr>
            <a:spLocks noGrp="1"/>
          </p:cNvSpPr>
          <p:nvPr>
            <p:ph idx="17"/>
          </p:nvPr>
        </p:nvSpPr>
        <p:spPr/>
        <p:txBody>
          <a:bodyPr/>
          <a:lstStyle/>
          <a:p>
            <a:r>
              <a:rPr lang="en-US" dirty="0">
                <a:solidFill>
                  <a:schemeClr val="tx1"/>
                </a:solidFill>
                <a:latin typeface="Arial" panose="020B0604020202020204" pitchFamily="34" charset="0"/>
                <a:cs typeface="Arial" panose="020B0604020202020204" pitchFamily="34" charset="0"/>
              </a:rPr>
              <a:t>Not disclosing the termination of the VP of Sales for violation of the company’s drug policy</a:t>
            </a:r>
            <a:endParaRPr lang="en-US" dirty="0"/>
          </a:p>
        </p:txBody>
      </p:sp>
    </p:spTree>
    <p:extLst>
      <p:ext uri="{BB962C8B-B14F-4D97-AF65-F5344CB8AC3E}">
        <p14:creationId xmlns:p14="http://schemas.microsoft.com/office/powerpoint/2010/main" val="12574009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38FB7B-2ACE-4B36-83FC-9116559F63C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B6AE14C-70CA-4317-A927-46C75079DEFA}"/>
              </a:ext>
            </a:extLst>
          </p:cNvPr>
          <p:cNvSpPr>
            <a:spLocks noGrp="1"/>
          </p:cNvSpPr>
          <p:nvPr>
            <p:ph type="sldNum" sz="quarter" idx="12"/>
          </p:nvPr>
        </p:nvSpPr>
        <p:spPr/>
        <p:txBody>
          <a:bodyPr/>
          <a:lstStyle/>
          <a:p>
            <a:fld id="{B212C38A-D241-7041-9EFC-6446870ABFAA}" type="slidenum">
              <a:rPr lang="en-US" smtClean="0"/>
              <a:t>87</a:t>
            </a:fld>
            <a:endParaRPr lang="en-US"/>
          </a:p>
        </p:txBody>
      </p:sp>
      <p:sp>
        <p:nvSpPr>
          <p:cNvPr id="6" name="Content Placeholder 5">
            <a:extLst>
              <a:ext uri="{FF2B5EF4-FFF2-40B4-BE49-F238E27FC236}">
                <a16:creationId xmlns:a16="http://schemas.microsoft.com/office/drawing/2014/main" id="{7B21A7CE-A08C-40F2-874E-84FC5FB5F854}"/>
              </a:ext>
            </a:extLst>
          </p:cNvPr>
          <p:cNvSpPr>
            <a:spLocks noGrp="1"/>
          </p:cNvSpPr>
          <p:nvPr>
            <p:ph idx="1"/>
          </p:nvPr>
        </p:nvSpPr>
        <p:spPr/>
        <p:txBody>
          <a:bodyPr/>
          <a:lstStyle/>
          <a:p>
            <a:r>
              <a:rPr lang="en-US" dirty="0">
                <a:solidFill>
                  <a:schemeClr val="tx1"/>
                </a:solidFill>
                <a:latin typeface="Arial" panose="020B0604020202020204" pitchFamily="34" charset="0"/>
                <a:cs typeface="Arial" panose="020B0604020202020204" pitchFamily="34" charset="0"/>
              </a:rPr>
              <a:t>Which of the following could be considered a violation of the obligation to a company’s external auditor? </a:t>
            </a:r>
            <a:endParaRPr kumimoji="0" lang="en-US"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D36DE42E-137B-430A-A667-96DBAD2154AC}"/>
              </a:ext>
            </a:extLst>
          </p:cNvPr>
          <p:cNvSpPr>
            <a:spLocks noGrp="1"/>
          </p:cNvSpPr>
          <p:nvPr>
            <p:ph idx="13"/>
          </p:nvPr>
        </p:nvSpPr>
        <p:spPr/>
        <p:txBody>
          <a:bodyPr/>
          <a:lstStyle/>
          <a:p>
            <a:r>
              <a:rPr lang="en-US" dirty="0"/>
              <a:t>Question 7 - Answers</a:t>
            </a:r>
          </a:p>
        </p:txBody>
      </p:sp>
      <p:sp>
        <p:nvSpPr>
          <p:cNvPr id="8" name="Content Placeholder 7">
            <a:extLst>
              <a:ext uri="{FF2B5EF4-FFF2-40B4-BE49-F238E27FC236}">
                <a16:creationId xmlns:a16="http://schemas.microsoft.com/office/drawing/2014/main" id="{9701612C-F2E1-4F3C-9B4E-EB1DD27C2857}"/>
              </a:ext>
            </a:extLst>
          </p:cNvPr>
          <p:cNvSpPr>
            <a:spLocks noGrp="1"/>
          </p:cNvSpPr>
          <p:nvPr>
            <p:ph idx="14"/>
          </p:nvPr>
        </p:nvSpPr>
        <p:spPr/>
        <p:txBody>
          <a:bodyPr/>
          <a:lstStyle/>
          <a:p>
            <a:r>
              <a:rPr lang="en-US" sz="2000" dirty="0">
                <a:solidFill>
                  <a:schemeClr val="tx1"/>
                </a:solidFill>
                <a:latin typeface="Arial" panose="020B0604020202020204" pitchFamily="34" charset="0"/>
                <a:cs typeface="Arial" panose="020B0604020202020204" pitchFamily="34" charset="0"/>
              </a:rPr>
              <a:t>Incorrect - Responding via phone rather than in a written response generally is appropriate</a:t>
            </a:r>
            <a:endParaRPr lang="en-US" dirty="0"/>
          </a:p>
        </p:txBody>
      </p:sp>
      <p:sp>
        <p:nvSpPr>
          <p:cNvPr id="9" name="Content Placeholder 8">
            <a:extLst>
              <a:ext uri="{FF2B5EF4-FFF2-40B4-BE49-F238E27FC236}">
                <a16:creationId xmlns:a16="http://schemas.microsoft.com/office/drawing/2014/main" id="{FDEB2B53-4C41-4031-8570-8EE22B14E615}"/>
              </a:ext>
            </a:extLst>
          </p:cNvPr>
          <p:cNvSpPr>
            <a:spLocks noGrp="1"/>
          </p:cNvSpPr>
          <p:nvPr>
            <p:ph idx="15"/>
          </p:nvPr>
        </p:nvSpPr>
        <p:spPr/>
        <p:txBody>
          <a:bodyPr/>
          <a:lstStyle/>
          <a:p>
            <a:r>
              <a:rPr kumimoji="0" lang="en-US"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Correct - A financially troubled supplier may impact going concern</a:t>
            </a:r>
            <a:endParaRPr lang="en-US" dirty="0">
              <a:solidFill>
                <a:srgbClr val="FF0000"/>
              </a:solidFill>
            </a:endParaRPr>
          </a:p>
        </p:txBody>
      </p:sp>
      <p:sp>
        <p:nvSpPr>
          <p:cNvPr id="10" name="Content Placeholder 9">
            <a:extLst>
              <a:ext uri="{FF2B5EF4-FFF2-40B4-BE49-F238E27FC236}">
                <a16:creationId xmlns:a16="http://schemas.microsoft.com/office/drawing/2014/main" id="{7C0F8DAF-17E1-4133-8D6E-302C82DBD0A6}"/>
              </a:ext>
            </a:extLst>
          </p:cNvPr>
          <p:cNvSpPr>
            <a:spLocks noGrp="1"/>
          </p:cNvSpPr>
          <p:nvPr>
            <p:ph idx="16"/>
          </p:nvPr>
        </p:nvSpPr>
        <p:spPr/>
        <p:txBody>
          <a:bodyPr/>
          <a:lstStyle/>
          <a:p>
            <a:r>
              <a:rPr lang="en-US" dirty="0">
                <a:solidFill>
                  <a:schemeClr val="tx1"/>
                </a:solidFill>
                <a:latin typeface="Arial" panose="020B0604020202020204" pitchFamily="34" charset="0"/>
                <a:cs typeface="Arial" panose="020B0604020202020204" pitchFamily="34" charset="0"/>
              </a:rPr>
              <a:t>Incorrect - Interest rate swings are not unique and represent a general business concern</a:t>
            </a:r>
          </a:p>
        </p:txBody>
      </p:sp>
      <p:sp>
        <p:nvSpPr>
          <p:cNvPr id="11" name="Content Placeholder 10">
            <a:extLst>
              <a:ext uri="{FF2B5EF4-FFF2-40B4-BE49-F238E27FC236}">
                <a16:creationId xmlns:a16="http://schemas.microsoft.com/office/drawing/2014/main" id="{6476B683-F9A9-4F96-AFF1-62719439FC9D}"/>
              </a:ext>
            </a:extLst>
          </p:cNvPr>
          <p:cNvSpPr>
            <a:spLocks noGrp="1"/>
          </p:cNvSpPr>
          <p:nvPr>
            <p:ph idx="17"/>
          </p:nvPr>
        </p:nvSpPr>
        <p:spPr/>
        <p:txBody>
          <a:bodyPr>
            <a:normAutofit fontScale="92500"/>
          </a:bodyPr>
          <a:lstStyle/>
          <a:p>
            <a:r>
              <a:rPr lang="en-US" dirty="0">
                <a:solidFill>
                  <a:schemeClr val="tx1"/>
                </a:solidFill>
                <a:latin typeface="Arial" panose="020B0604020202020204" pitchFamily="34" charset="0"/>
                <a:cs typeface="Arial" panose="020B0604020202020204" pitchFamily="34" charset="0"/>
              </a:rPr>
              <a:t>Incorrect – A termination for violation of the company’s drug policy is not germane to the audit</a:t>
            </a:r>
            <a:endParaRPr lang="en-US" dirty="0"/>
          </a:p>
        </p:txBody>
      </p:sp>
    </p:spTree>
    <p:extLst>
      <p:ext uri="{BB962C8B-B14F-4D97-AF65-F5344CB8AC3E}">
        <p14:creationId xmlns:p14="http://schemas.microsoft.com/office/powerpoint/2010/main" val="35494372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ABA28E3-D7CD-41A3-A49E-DFDE730A7C62}"/>
              </a:ext>
            </a:extLst>
          </p:cNvPr>
          <p:cNvSpPr>
            <a:spLocks noGrp="1"/>
          </p:cNvSpPr>
          <p:nvPr>
            <p:ph type="title"/>
          </p:nvPr>
        </p:nvSpPr>
        <p:spPr/>
        <p:txBody>
          <a:bodyPr/>
          <a:lstStyle/>
          <a:p>
            <a:r>
              <a:rPr lang="en-US" dirty="0"/>
              <a:t>Other Rules for Members in Business</a:t>
            </a:r>
          </a:p>
        </p:txBody>
      </p:sp>
      <p:sp>
        <p:nvSpPr>
          <p:cNvPr id="3" name="Slide Number Placeholder 2">
            <a:extLst>
              <a:ext uri="{FF2B5EF4-FFF2-40B4-BE49-F238E27FC236}">
                <a16:creationId xmlns:a16="http://schemas.microsoft.com/office/drawing/2014/main" id="{EA39A2B9-B195-4212-ABE9-4ED633A5FCB3}"/>
              </a:ext>
            </a:extLst>
          </p:cNvPr>
          <p:cNvSpPr>
            <a:spLocks noGrp="1"/>
          </p:cNvSpPr>
          <p:nvPr>
            <p:ph type="sldNum" sz="quarter" idx="12"/>
          </p:nvPr>
        </p:nvSpPr>
        <p:spPr/>
        <p:txBody>
          <a:bodyPr/>
          <a:lstStyle/>
          <a:p>
            <a:fld id="{B212C38A-D241-7041-9EFC-6446870ABFAA}" type="slidenum">
              <a:rPr lang="en-US" smtClean="0"/>
              <a:t>88</a:t>
            </a:fld>
            <a:endParaRPr lang="en-US"/>
          </a:p>
        </p:txBody>
      </p:sp>
      <p:sp>
        <p:nvSpPr>
          <p:cNvPr id="11" name="Content Placeholder 10">
            <a:extLst>
              <a:ext uri="{FF2B5EF4-FFF2-40B4-BE49-F238E27FC236}">
                <a16:creationId xmlns:a16="http://schemas.microsoft.com/office/drawing/2014/main" id="{516F2AC6-13C6-486D-B466-E3639D526DA5}"/>
              </a:ext>
            </a:extLst>
          </p:cNvPr>
          <p:cNvSpPr>
            <a:spLocks noGrp="1"/>
          </p:cNvSpPr>
          <p:nvPr>
            <p:ph idx="1"/>
          </p:nvPr>
        </p:nvSpPr>
        <p:spPr/>
        <p:txBody>
          <a:bodyPr/>
          <a:lstStyle/>
          <a:p>
            <a:pPr lvl="1"/>
            <a:r>
              <a:rPr lang="en-US" sz="2800" dirty="0"/>
              <a:t>Gifts &amp; Entertainment</a:t>
            </a:r>
          </a:p>
          <a:p>
            <a:pPr lvl="1"/>
            <a:r>
              <a:rPr lang="en-US" sz="2800" dirty="0"/>
              <a:t>Educational Services</a:t>
            </a:r>
          </a:p>
          <a:p>
            <a:pPr lvl="1"/>
            <a:r>
              <a:rPr lang="en-US" sz="2800" dirty="0"/>
              <a:t>Pressure to Breach Rules</a:t>
            </a:r>
          </a:p>
          <a:p>
            <a:pPr lvl="1"/>
            <a:r>
              <a:rPr lang="en-US" sz="2800" dirty="0"/>
              <a:t>Acts Discreditable</a:t>
            </a:r>
          </a:p>
          <a:p>
            <a:endParaRPr lang="en-US" dirty="0"/>
          </a:p>
        </p:txBody>
      </p:sp>
    </p:spTree>
    <p:extLst>
      <p:ext uri="{BB962C8B-B14F-4D97-AF65-F5344CB8AC3E}">
        <p14:creationId xmlns:p14="http://schemas.microsoft.com/office/powerpoint/2010/main" val="6433707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5097-7EC6-4AEF-8C4B-812FFEA7F42B}"/>
              </a:ext>
            </a:extLst>
          </p:cNvPr>
          <p:cNvSpPr>
            <a:spLocks noGrp="1"/>
          </p:cNvSpPr>
          <p:nvPr>
            <p:ph type="title"/>
          </p:nvPr>
        </p:nvSpPr>
        <p:spPr/>
        <p:txBody>
          <a:bodyPr/>
          <a:lstStyle/>
          <a:p>
            <a:r>
              <a:rPr lang="en-US" dirty="0"/>
              <a:t>Part 3 – Other Members</a:t>
            </a:r>
          </a:p>
        </p:txBody>
      </p:sp>
      <p:sp>
        <p:nvSpPr>
          <p:cNvPr id="3" name="Slide Number Placeholder 2">
            <a:extLst>
              <a:ext uri="{FF2B5EF4-FFF2-40B4-BE49-F238E27FC236}">
                <a16:creationId xmlns:a16="http://schemas.microsoft.com/office/drawing/2014/main" id="{7C603CDC-7B2D-4103-A292-AB31F29A09D6}"/>
              </a:ext>
            </a:extLst>
          </p:cNvPr>
          <p:cNvSpPr>
            <a:spLocks noGrp="1"/>
          </p:cNvSpPr>
          <p:nvPr>
            <p:ph type="sldNum" sz="quarter" idx="12"/>
          </p:nvPr>
        </p:nvSpPr>
        <p:spPr/>
        <p:txBody>
          <a:bodyPr/>
          <a:lstStyle/>
          <a:p>
            <a:fld id="{B212C38A-D241-7041-9EFC-6446870ABFAA}" type="slidenum">
              <a:rPr lang="en-US" smtClean="0"/>
              <a:t>89</a:t>
            </a:fld>
            <a:endParaRPr lang="en-US"/>
          </a:p>
        </p:txBody>
      </p:sp>
      <p:sp>
        <p:nvSpPr>
          <p:cNvPr id="4" name="Content Placeholder 3">
            <a:extLst>
              <a:ext uri="{FF2B5EF4-FFF2-40B4-BE49-F238E27FC236}">
                <a16:creationId xmlns:a16="http://schemas.microsoft.com/office/drawing/2014/main" id="{C021DB5A-A825-4AF1-A204-69C8200EC9E9}"/>
              </a:ext>
            </a:extLst>
          </p:cNvPr>
          <p:cNvSpPr>
            <a:spLocks noGrp="1"/>
          </p:cNvSpPr>
          <p:nvPr>
            <p:ph idx="1"/>
          </p:nvPr>
        </p:nvSpPr>
        <p:spPr/>
        <p:txBody>
          <a:bodyPr>
            <a:normAutofit lnSpcReduction="10000"/>
          </a:bodyPr>
          <a:lstStyle/>
          <a:p>
            <a:pPr lvl="1"/>
            <a:r>
              <a:rPr lang="en-US" sz="2600" dirty="0"/>
              <a:t>Part 3 of the code applies to members who are neither members in public practice nor members in business</a:t>
            </a:r>
          </a:p>
          <a:p>
            <a:pPr lvl="1"/>
            <a:r>
              <a:rPr lang="en-US" sz="2600" dirty="0"/>
              <a:t>For example members who are retired or not currently employed</a:t>
            </a:r>
          </a:p>
          <a:p>
            <a:pPr lvl="1"/>
            <a:r>
              <a:rPr lang="en-US" sz="2600" dirty="0"/>
              <a:t>These members are subject to the </a:t>
            </a:r>
            <a:r>
              <a:rPr lang="en-US" sz="2600" b="1" dirty="0">
                <a:solidFill>
                  <a:srgbClr val="FF0000"/>
                </a:solidFill>
              </a:rPr>
              <a:t>“Acts Discreditable Rule”</a:t>
            </a:r>
            <a:endParaRPr lang="en-US" sz="2600" dirty="0"/>
          </a:p>
          <a:p>
            <a:pPr lvl="2"/>
            <a:r>
              <a:rPr lang="en-US" sz="2200" dirty="0"/>
              <a:t>Discrimination &amp; Harassment in Employment Practices</a:t>
            </a:r>
          </a:p>
          <a:p>
            <a:pPr lvl="2"/>
            <a:r>
              <a:rPr lang="en-US" sz="2200" dirty="0"/>
              <a:t>Solicitation or Disclosure of CPA Examination Questions &amp; Answers</a:t>
            </a:r>
          </a:p>
          <a:p>
            <a:pPr lvl="2"/>
            <a:r>
              <a:rPr lang="en-US" sz="2200" dirty="0"/>
              <a:t>Failure to File a Tax Return or Pay a Tax Liability</a:t>
            </a:r>
          </a:p>
          <a:p>
            <a:pPr lvl="2"/>
            <a:r>
              <a:rPr lang="en-US" sz="2200" dirty="0"/>
              <a:t>Confidential Information Obtained From Former Employment</a:t>
            </a:r>
          </a:p>
          <a:p>
            <a:pPr lvl="2"/>
            <a:r>
              <a:rPr lang="en-US" sz="2200" dirty="0"/>
              <a:t>False, Misleading, or Deceptive Acts in Promoting or Marketing Services</a:t>
            </a:r>
          </a:p>
          <a:p>
            <a:pPr lvl="2"/>
            <a:r>
              <a:rPr lang="en-US" sz="2200" dirty="0"/>
              <a:t>Use of the CPA Credential </a:t>
            </a:r>
          </a:p>
          <a:p>
            <a:endParaRPr lang="en-US" dirty="0"/>
          </a:p>
        </p:txBody>
      </p:sp>
    </p:spTree>
    <p:extLst>
      <p:ext uri="{BB962C8B-B14F-4D97-AF65-F5344CB8AC3E}">
        <p14:creationId xmlns:p14="http://schemas.microsoft.com/office/powerpoint/2010/main" val="83775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E31BE5-ABDE-49FA-90A0-6CBF5B2A9FFA}"/>
              </a:ext>
            </a:extLst>
          </p:cNvPr>
          <p:cNvSpPr>
            <a:spLocks noGrp="1"/>
          </p:cNvSpPr>
          <p:nvPr>
            <p:ph type="title"/>
          </p:nvPr>
        </p:nvSpPr>
        <p:spPr/>
        <p:txBody>
          <a:bodyPr/>
          <a:lstStyle/>
          <a:p>
            <a:r>
              <a:rPr lang="en-US" dirty="0"/>
              <a:t>Drafting Conventions</a:t>
            </a:r>
          </a:p>
        </p:txBody>
      </p:sp>
      <p:sp>
        <p:nvSpPr>
          <p:cNvPr id="3" name="Slide Number Placeholder 2">
            <a:extLst>
              <a:ext uri="{FF2B5EF4-FFF2-40B4-BE49-F238E27FC236}">
                <a16:creationId xmlns:a16="http://schemas.microsoft.com/office/drawing/2014/main" id="{9F2165C4-CB2A-460C-B810-B3EF25BF2515}"/>
              </a:ext>
            </a:extLst>
          </p:cNvPr>
          <p:cNvSpPr>
            <a:spLocks noGrp="1"/>
          </p:cNvSpPr>
          <p:nvPr>
            <p:ph type="sldNum" sz="quarter" idx="12"/>
          </p:nvPr>
        </p:nvSpPr>
        <p:spPr/>
        <p:txBody>
          <a:bodyPr/>
          <a:lstStyle/>
          <a:p>
            <a:fld id="{B212C38A-D241-7041-9EFC-6446870ABFAA}" type="slidenum">
              <a:rPr lang="en-US" smtClean="0"/>
              <a:t>9</a:t>
            </a:fld>
            <a:endParaRPr lang="en-US"/>
          </a:p>
        </p:txBody>
      </p:sp>
      <p:sp>
        <p:nvSpPr>
          <p:cNvPr id="6" name="Content Placeholder 5">
            <a:extLst>
              <a:ext uri="{FF2B5EF4-FFF2-40B4-BE49-F238E27FC236}">
                <a16:creationId xmlns:a16="http://schemas.microsoft.com/office/drawing/2014/main" id="{10D280C4-7CF2-4124-BA7E-311A44B9573B}"/>
              </a:ext>
            </a:extLst>
          </p:cNvPr>
          <p:cNvSpPr>
            <a:spLocks noGrp="1"/>
          </p:cNvSpPr>
          <p:nvPr>
            <p:ph idx="1"/>
          </p:nvPr>
        </p:nvSpPr>
        <p:spPr/>
        <p:txBody>
          <a:bodyPr>
            <a:normAutofit fontScale="85000" lnSpcReduction="10000"/>
          </a:bodyPr>
          <a:lstStyle/>
          <a:p>
            <a:pPr>
              <a:lnSpc>
                <a:spcPct val="100000"/>
              </a:lnSpc>
            </a:pPr>
            <a:r>
              <a:rPr lang="en-US" dirty="0"/>
              <a:t>The code uses certain drafting conventions to enhance the clarity of the interpretations &amp; definitions</a:t>
            </a:r>
          </a:p>
          <a:p>
            <a:pPr>
              <a:lnSpc>
                <a:spcPct val="100000"/>
              </a:lnSpc>
            </a:pPr>
            <a:r>
              <a:rPr lang="en-US" dirty="0"/>
              <a:t>For example, when the term “should consider” is used in connection with a specified procedure or action, consideration of the procedure or action by the member is presumptively required</a:t>
            </a:r>
          </a:p>
          <a:p>
            <a:pPr>
              <a:lnSpc>
                <a:spcPct val="100000"/>
              </a:lnSpc>
            </a:pPr>
            <a:r>
              <a:rPr lang="en-US" dirty="0"/>
              <a:t>“</a:t>
            </a:r>
            <a:r>
              <a:rPr lang="en-US" b="1" dirty="0">
                <a:solidFill>
                  <a:srgbClr val="FF0000"/>
                </a:solidFill>
              </a:rPr>
              <a:t>Consider</a:t>
            </a:r>
            <a:r>
              <a:rPr lang="en-US" dirty="0"/>
              <a:t>” is used when the member is required to think about several matters</a:t>
            </a:r>
          </a:p>
          <a:p>
            <a:pPr>
              <a:lnSpc>
                <a:spcPct val="100000"/>
              </a:lnSpc>
            </a:pPr>
            <a:r>
              <a:rPr lang="en-US" dirty="0"/>
              <a:t>“</a:t>
            </a:r>
            <a:r>
              <a:rPr lang="en-US" b="1" dirty="0">
                <a:solidFill>
                  <a:srgbClr val="FF0000"/>
                </a:solidFill>
              </a:rPr>
              <a:t>Evaluate</a:t>
            </a:r>
            <a:r>
              <a:rPr lang="en-US" dirty="0"/>
              <a:t>” is used when the member has to assess &amp; weigh the significance of a matter</a:t>
            </a:r>
          </a:p>
          <a:p>
            <a:pPr>
              <a:lnSpc>
                <a:spcPct val="100000"/>
              </a:lnSpc>
            </a:pPr>
            <a:r>
              <a:rPr lang="en-US" dirty="0"/>
              <a:t>“</a:t>
            </a:r>
            <a:r>
              <a:rPr lang="en-US" b="1" dirty="0">
                <a:solidFill>
                  <a:srgbClr val="FF0000"/>
                </a:solidFill>
              </a:rPr>
              <a:t>Determine</a:t>
            </a:r>
            <a:r>
              <a:rPr lang="en-US" dirty="0"/>
              <a:t>” is used when the member has to come to a conclusion &amp; make a decision on a matter</a:t>
            </a:r>
          </a:p>
          <a:p>
            <a:endParaRPr lang="en-US" dirty="0"/>
          </a:p>
        </p:txBody>
      </p:sp>
    </p:spTree>
    <p:extLst>
      <p:ext uri="{BB962C8B-B14F-4D97-AF65-F5344CB8AC3E}">
        <p14:creationId xmlns:p14="http://schemas.microsoft.com/office/powerpoint/2010/main" val="32204742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60FD-B11C-8518-2D35-8107CA86FDB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1072332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DEBE-A46F-DA8B-41CE-4306695B8593}"/>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846916468"/>
      </p:ext>
    </p:extLst>
  </p:cSld>
  <p:clrMapOvr>
    <a:masterClrMapping/>
  </p:clrMapOvr>
</p:sld>
</file>

<file path=ppt/theme/theme1.xml><?xml version="1.0" encoding="utf-8"?>
<a:theme xmlns:a="http://schemas.openxmlformats.org/drawingml/2006/main" name="Custom Design">
  <a:themeElements>
    <a:clrScheme name="FORVIS">
      <a:dk1>
        <a:srgbClr val="000000"/>
      </a:dk1>
      <a:lt1>
        <a:srgbClr val="FFFFFF"/>
      </a:lt1>
      <a:dk2>
        <a:srgbClr val="D42A1E"/>
      </a:dk2>
      <a:lt2>
        <a:srgbClr val="E7E6E6"/>
      </a:lt2>
      <a:accent1>
        <a:srgbClr val="ACAFAF"/>
      </a:accent1>
      <a:accent2>
        <a:srgbClr val="606264"/>
      </a:accent2>
      <a:accent3>
        <a:srgbClr val="ACAFAF"/>
      </a:accent3>
      <a:accent4>
        <a:srgbClr val="000000"/>
      </a:accent4>
      <a:accent5>
        <a:srgbClr val="FFFFFE"/>
      </a:accent5>
      <a:accent6>
        <a:srgbClr val="ACAFAF"/>
      </a:accent6>
      <a:hlink>
        <a:srgbClr val="D42A1E"/>
      </a:hlink>
      <a:folHlink>
        <a:srgbClr val="606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F050C4AD5EEA408E18818EF26D1C67" ma:contentTypeVersion="4" ma:contentTypeDescription="Create a new document." ma:contentTypeScope="" ma:versionID="621612409406a36f81b9e2795aea13f3">
  <xsd:schema xmlns:xsd="http://www.w3.org/2001/XMLSchema" xmlns:xs="http://www.w3.org/2001/XMLSchema" xmlns:p="http://schemas.microsoft.com/office/2006/metadata/properties" xmlns:ns2="1b3572e0-3f21-4623-b469-8cc6002f64bb" targetNamespace="http://schemas.microsoft.com/office/2006/metadata/properties" ma:root="true" ma:fieldsID="9158d601bb79f5c77414e5be7cbfbc73" ns2:_="">
    <xsd:import namespace="1b3572e0-3f21-4623-b469-8cc6002f64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3572e0-3f21-4623-b469-8cc6002f64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9BC4A0-C696-479B-87A1-7080B7740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3572e0-3f21-4623-b469-8cc6002f64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7F27FC-3F34-491C-8F6C-EDCE2569D13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AFC7393-D0BF-49DD-8958-DBFDC140ED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1012</TotalTime>
  <Words>7719</Words>
  <Application>Microsoft Office PowerPoint</Application>
  <PresentationFormat>Widescreen</PresentationFormat>
  <Paragraphs>617</Paragraphs>
  <Slides>91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Courier New</vt:lpstr>
      <vt:lpstr>System Font Regular</vt:lpstr>
      <vt:lpstr>Wingdings</vt:lpstr>
      <vt:lpstr>Custom Design</vt:lpstr>
      <vt:lpstr>Business Ethics &amp; the AICPA Code of Conduct</vt:lpstr>
      <vt:lpstr>Meet the Presenters</vt:lpstr>
      <vt:lpstr>Notes</vt:lpstr>
      <vt:lpstr>Principles, Rules, &amp; Interpretations</vt:lpstr>
      <vt:lpstr>Application of the Code</vt:lpstr>
      <vt:lpstr>Application of the Code</vt:lpstr>
      <vt:lpstr>PowerPoint Presentation</vt:lpstr>
      <vt:lpstr>PowerPoint Presentation</vt:lpstr>
      <vt:lpstr>Drafting Conventions</vt:lpstr>
      <vt:lpstr>Preamble</vt:lpstr>
      <vt:lpstr>Responsibilities</vt:lpstr>
      <vt:lpstr>The Public Interest</vt:lpstr>
      <vt:lpstr>The Public Interest</vt:lpstr>
      <vt:lpstr>Integrity</vt:lpstr>
      <vt:lpstr>Objectivity &amp; Independence</vt:lpstr>
      <vt:lpstr>Objectivity &amp; Independence</vt:lpstr>
      <vt:lpstr>Due Care</vt:lpstr>
      <vt:lpstr>Due Care</vt:lpstr>
      <vt:lpstr>Scope &amp; Nature of Services</vt:lpstr>
      <vt:lpstr>PowerPoint Presentation</vt:lpstr>
      <vt:lpstr>PowerPoint Presentation</vt:lpstr>
      <vt:lpstr>Part 1 – Members in Public Practice</vt:lpstr>
      <vt:lpstr>Conceptual Framework Approach</vt:lpstr>
      <vt:lpstr>Conceptual Framework Approach</vt:lpstr>
      <vt:lpstr>Conceptual Framework Approach</vt:lpstr>
      <vt:lpstr>Conceptual Framework Approach</vt:lpstr>
      <vt:lpstr>Threats</vt:lpstr>
      <vt:lpstr>Safeguards</vt:lpstr>
      <vt:lpstr>Safeguards</vt:lpstr>
      <vt:lpstr>Safeguards</vt:lpstr>
      <vt:lpstr>Safeguards</vt:lpstr>
      <vt:lpstr>Safeguards</vt:lpstr>
      <vt:lpstr>PowerPoint Presentation</vt:lpstr>
      <vt:lpstr>PowerPoint Presentation</vt:lpstr>
      <vt:lpstr>Ethical Conflicts</vt:lpstr>
      <vt:lpstr>Integrity &amp; Objectivity</vt:lpstr>
      <vt:lpstr>Integrity &amp; Objectivity – Conflicts of Interest</vt:lpstr>
      <vt:lpstr>Integrity &amp; Objectivity – Conflicts of Interest</vt:lpstr>
      <vt:lpstr>Integrity &amp; Objectivity – Conflicts of Interest</vt:lpstr>
      <vt:lpstr>Integrity &amp; Objectivity – Director Positions</vt:lpstr>
      <vt:lpstr>Integrity &amp; Objectivity – Gifts &amp; Entertainment</vt:lpstr>
      <vt:lpstr>Integrity &amp; Objectivity – Misrepresentation</vt:lpstr>
      <vt:lpstr>Integrity &amp; Objectivity – Subordination of Judgment</vt:lpstr>
      <vt:lpstr>Integrity &amp; Objectivity – Client Advocacy</vt:lpstr>
      <vt:lpstr>Integrity &amp; Objectivity – Third-Party Providers</vt:lpstr>
      <vt:lpstr>PowerPoint Presentation</vt:lpstr>
      <vt:lpstr>PowerPoint Presentation</vt:lpstr>
      <vt:lpstr>Independence</vt:lpstr>
      <vt:lpstr>Independence – Threats</vt:lpstr>
      <vt:lpstr>Independence – Threats</vt:lpstr>
      <vt:lpstr>Independence – Threats</vt:lpstr>
      <vt:lpstr>Independence – Threats</vt:lpstr>
      <vt:lpstr>Special Rules – Independence</vt:lpstr>
      <vt:lpstr>Special Rules – Independence</vt:lpstr>
      <vt:lpstr>Independence – NonAttest Services</vt:lpstr>
      <vt:lpstr>Independence – NonAttest Services</vt:lpstr>
      <vt:lpstr>Independence – Advisory Services</vt:lpstr>
      <vt:lpstr>Independence – Appraisal, Valuation &amp; Actuarial Services</vt:lpstr>
      <vt:lpstr>Independence – Bookkeeping Services</vt:lpstr>
      <vt:lpstr>Independence – Hosting Services</vt:lpstr>
      <vt:lpstr>Independence – Information Systems Design</vt:lpstr>
      <vt:lpstr>Independence – Tax Services</vt:lpstr>
      <vt:lpstr>PowerPoint Presentation</vt:lpstr>
      <vt:lpstr>PowerPoint Presentation</vt:lpstr>
      <vt:lpstr>What if There is a Breach?</vt:lpstr>
      <vt:lpstr>Significance of Breach</vt:lpstr>
      <vt:lpstr>Communicating the Breach</vt:lpstr>
      <vt:lpstr>Evaluating Significance of a Breach</vt:lpstr>
      <vt:lpstr>Communicating to Governance</vt:lpstr>
      <vt:lpstr>General Standards – Reminder</vt:lpstr>
      <vt:lpstr>Acts Discreditable Rule</vt:lpstr>
      <vt:lpstr>Other Areas of Focus</vt:lpstr>
      <vt:lpstr>Part 2 – Members in Business</vt:lpstr>
      <vt:lpstr>Conceptual Framework Approach</vt:lpstr>
      <vt:lpstr>Threats</vt:lpstr>
      <vt:lpstr>PowerPoint Presentation</vt:lpstr>
      <vt:lpstr>PowerPoint Presentation</vt:lpstr>
      <vt:lpstr>Safeguards</vt:lpstr>
      <vt:lpstr>Ethical Conflicts</vt:lpstr>
      <vt:lpstr>Integrity &amp; Objectivity</vt:lpstr>
      <vt:lpstr>Conflicts of Interest</vt:lpstr>
      <vt:lpstr>Preparation &amp; Presentation of Information</vt:lpstr>
      <vt:lpstr>Subordination of Judgment</vt:lpstr>
      <vt:lpstr>Obligation to External Accountant</vt:lpstr>
      <vt:lpstr>General Standards</vt:lpstr>
      <vt:lpstr>PowerPoint Presentation</vt:lpstr>
      <vt:lpstr>PowerPoint Presentation</vt:lpstr>
      <vt:lpstr>Other Rules for Members in Business</vt:lpstr>
      <vt:lpstr>Part 3 – Other Members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Knight, Nathan</dc:creator>
  <cp:lastModifiedBy>Ownby, Melody</cp:lastModifiedBy>
  <cp:revision>84</cp:revision>
  <dcterms:created xsi:type="dcterms:W3CDTF">2022-05-05T14:55:41Z</dcterms:created>
  <dcterms:modified xsi:type="dcterms:W3CDTF">2023-03-09T21:45:46Z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0x01010018F050C4AD5EEA408E18818EF26D1C67</vt:lpwstr>
  </property>
</Properties>
</file>