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modernComment_7FE4E396_5ABE5D48.xml" ContentType="application/vnd.ms-powerpoint.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modernComment_12B_9C1D4597.xml" ContentType="application/vnd.ms-powerpoint.comments+xml"/>
  <Override PartName="/ppt/notesSlides/notesSlide48.xml" ContentType="application/vnd.openxmlformats-officedocument.presentationml.notesSlide+xml"/>
  <Override PartName="/ppt/comments/modernComment_7FFFEA0E_533480FF.xml" ContentType="application/vnd.ms-powerpoint.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2"/>
  </p:notesMasterIdLst>
  <p:handoutMasterIdLst>
    <p:handoutMasterId r:id="rId63"/>
  </p:handoutMasterIdLst>
  <p:sldIdLst>
    <p:sldId id="2147478024" r:id="rId5"/>
    <p:sldId id="266" r:id="rId6"/>
    <p:sldId id="2147478034" r:id="rId7"/>
    <p:sldId id="262" r:id="rId8"/>
    <p:sldId id="2147478028" r:id="rId9"/>
    <p:sldId id="268" r:id="rId10"/>
    <p:sldId id="373" r:id="rId11"/>
    <p:sldId id="370" r:id="rId12"/>
    <p:sldId id="344" r:id="rId13"/>
    <p:sldId id="372" r:id="rId14"/>
    <p:sldId id="374" r:id="rId15"/>
    <p:sldId id="375" r:id="rId16"/>
    <p:sldId id="376" r:id="rId17"/>
    <p:sldId id="360" r:id="rId18"/>
    <p:sldId id="377" r:id="rId19"/>
    <p:sldId id="378" r:id="rId20"/>
    <p:sldId id="379" r:id="rId21"/>
    <p:sldId id="2147478025" r:id="rId22"/>
    <p:sldId id="407" r:id="rId23"/>
    <p:sldId id="408" r:id="rId24"/>
    <p:sldId id="409" r:id="rId25"/>
    <p:sldId id="368" r:id="rId26"/>
    <p:sldId id="410" r:id="rId27"/>
    <p:sldId id="479" r:id="rId28"/>
    <p:sldId id="2145706892" r:id="rId29"/>
    <p:sldId id="2145706871" r:id="rId30"/>
    <p:sldId id="2145706875" r:id="rId31"/>
    <p:sldId id="2145706881" r:id="rId32"/>
    <p:sldId id="489" r:id="rId33"/>
    <p:sldId id="481" r:id="rId34"/>
    <p:sldId id="490" r:id="rId35"/>
    <p:sldId id="2145706867" r:id="rId36"/>
    <p:sldId id="2145706869" r:id="rId37"/>
    <p:sldId id="2145706886" r:id="rId38"/>
    <p:sldId id="2145706893" r:id="rId39"/>
    <p:sldId id="2145706894" r:id="rId40"/>
    <p:sldId id="2145706895" r:id="rId41"/>
    <p:sldId id="2145706896" r:id="rId42"/>
    <p:sldId id="2145706897" r:id="rId43"/>
    <p:sldId id="2145706898" r:id="rId44"/>
    <p:sldId id="2145706899" r:id="rId45"/>
    <p:sldId id="2147478029" r:id="rId46"/>
    <p:sldId id="2145706900" r:id="rId47"/>
    <p:sldId id="2145706901" r:id="rId48"/>
    <p:sldId id="2145706902" r:id="rId49"/>
    <p:sldId id="2145706903" r:id="rId50"/>
    <p:sldId id="2145706904" r:id="rId51"/>
    <p:sldId id="299" r:id="rId52"/>
    <p:sldId id="2147478030" r:id="rId53"/>
    <p:sldId id="2145706905" r:id="rId54"/>
    <p:sldId id="2145706906" r:id="rId55"/>
    <p:sldId id="2145706858" r:id="rId56"/>
    <p:sldId id="2147478031" r:id="rId57"/>
    <p:sldId id="2147478033" r:id="rId58"/>
    <p:sldId id="2147478032" r:id="rId59"/>
    <p:sldId id="2147478027" r:id="rId60"/>
    <p:sldId id="294"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6"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DDA219-D076-8D78-AC7A-61DF2360121C}" name="Jackson, Lindsey" initials="LJ" userId="S::Lindsey.Jackson@us.forvismazars.com::745850f0-89e5-4e83-aa96-3349f463c66a" providerId="AD"/>
  <p188:author id="{47F7FF75-7ACF-6EBC-9CAD-CB816D683030}" name="Murdock, Julie" initials="JM" userId="S::Julie.Murdock@us.forvismazars.com::976b5e0f-dea8-4da1-a62f-ef67f0015697" providerId="AD"/>
  <p188:author id="{F9AC3386-A5B8-910B-0C6C-BB73C78BBFFE}" name="Finley, Maggie" initials="MF" userId="S::Maggie.Finley@us.forvismazars.com::d4731428-e5bd-4a2d-b47d-0a8ba62fce52" providerId="AD"/>
  <p188:author id="{F610C4BD-8F46-49CC-DFAC-95CDC317014D}" name="Shyamsunder, Darshana" initials="SD" userId="S::Darshana.Shyamsunder@forvis.com::b5c99f44-bc23-4afc-9939-b1d107e166f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a:srgbClr val="FFFFFF"/>
    <a:srgbClr val="E1E7E9"/>
    <a:srgbClr val="F4F4F4"/>
    <a:srgbClr val="994878"/>
    <a:srgbClr val="E66C73"/>
    <a:srgbClr val="4AA7B7"/>
    <a:srgbClr val="27B093"/>
    <a:srgbClr val="71132D"/>
    <a:srgbClr val="BC2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6421" autoAdjust="0"/>
  </p:normalViewPr>
  <p:slideViewPr>
    <p:cSldViewPr snapToGrid="0" showGuides="1">
      <p:cViewPr varScale="1">
        <p:scale>
          <a:sx n="92" d="100"/>
          <a:sy n="92" d="100"/>
        </p:scale>
        <p:origin x="1116" y="84"/>
      </p:cViewPr>
      <p:guideLst>
        <p:guide pos="3816"/>
        <p:guide orient="horz" pos="2160"/>
      </p:guideLst>
    </p:cSldViewPr>
  </p:slideViewPr>
  <p:outlineViewPr>
    <p:cViewPr>
      <p:scale>
        <a:sx n="33" d="100"/>
        <a:sy n="33" d="100"/>
      </p:scale>
      <p:origin x="0" y="-23936"/>
    </p:cViewPr>
  </p:outlineViewPr>
  <p:notesTextViewPr>
    <p:cViewPr>
      <p:scale>
        <a:sx n="1" d="1"/>
        <a:sy n="1" d="1"/>
      </p:scale>
      <p:origin x="0" y="0"/>
    </p:cViewPr>
  </p:notesTextViewPr>
  <p:sorterViewPr>
    <p:cViewPr varScale="1">
      <p:scale>
        <a:sx n="1" d="1"/>
        <a:sy n="1" d="1"/>
      </p:scale>
      <p:origin x="0" y="-5600"/>
    </p:cViewPr>
  </p:sorterViewPr>
  <p:notesViewPr>
    <p:cSldViewPr snapToGrid="0" showGuides="1">
      <p:cViewPr varScale="1">
        <p:scale>
          <a:sx n="117" d="100"/>
          <a:sy n="117" d="100"/>
        </p:scale>
        <p:origin x="4184"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modernComment_12B_9C1D4597.xml><?xml version="1.0" encoding="utf-8"?>
<p188:cmLst xmlns:a="http://schemas.openxmlformats.org/drawingml/2006/main" xmlns:r="http://schemas.openxmlformats.org/officeDocument/2006/relationships" xmlns:p188="http://schemas.microsoft.com/office/powerpoint/2018/8/main">
  <p188:cm id="{EAFA45D5-A50D-4B9D-9724-46DD11F1D920}" authorId="{F610C4BD-8F46-49CC-DFAC-95CDC317014D}" status="resolved" created="2024-09-24T17:31:56.773" complete="100000">
    <pc:sldMkLst xmlns:pc="http://schemas.microsoft.com/office/powerpoint/2013/main/command">
      <pc:docMk/>
      <pc:sldMk cId="2619164055" sldId="299"/>
    </pc:sldMkLst>
    <p188:txBody>
      <a:bodyPr/>
      <a:lstStyle/>
      <a:p>
        <a:r>
          <a:rPr lang="en-US"/>
          <a:t>Same at slide 45</a:t>
        </a:r>
      </a:p>
    </p188:txBody>
  </p188:cm>
</p188:cmLst>
</file>

<file path=ppt/comments/modernComment_7FE4E396_5ABE5D48.xml><?xml version="1.0" encoding="utf-8"?>
<p188:cmLst xmlns:a="http://schemas.openxmlformats.org/drawingml/2006/main" xmlns:r="http://schemas.openxmlformats.org/officeDocument/2006/relationships" xmlns:p188="http://schemas.microsoft.com/office/powerpoint/2018/8/main">
  <p188:cm id="{4A295243-6CB4-4880-9C31-BE6B6EA15B01}" authorId="{F610C4BD-8F46-49CC-DFAC-95CDC317014D}" created="2024-09-24T17:30:43.966">
    <pc:sldMkLst xmlns:pc="http://schemas.microsoft.com/office/powerpoint/2013/main/command">
      <pc:docMk/>
      <pc:sldMk cId="1522425160" sldId="2145706902"/>
    </pc:sldMkLst>
    <p188:replyLst>
      <p188:reply id="{D47BE7B8-DD44-4127-A5DA-7063D76D7A47}" authorId="{F9AC3386-A5B8-910B-0C6C-BB73C78BBFFE}" created="2024-09-24T17:57:07.409">
        <p188:txBody>
          <a:bodyPr/>
          <a:lstStyle/>
          <a:p>
            <a:r>
              <a:rPr lang="en-US"/>
              <a:t>Done</a:t>
            </a:r>
          </a:p>
        </p188:txBody>
      </p188:reply>
    </p188:replyLst>
    <p188:txBody>
      <a:bodyPr/>
      <a:lstStyle/>
      <a:p>
        <a:r>
          <a:rPr lang="en-US"/>
          <a:t>Slide 45 and 46 are the only ones that have the CFR # in the heading. Just for consistent formatting I would recommend you add it to the body of the slide. </a:t>
        </a:r>
      </a:p>
    </p188:txBody>
  </p188:cm>
</p188:cmLst>
</file>

<file path=ppt/comments/modernComment_7FFFEA0E_533480FF.xml><?xml version="1.0" encoding="utf-8"?>
<p188:cmLst xmlns:a="http://schemas.openxmlformats.org/drawingml/2006/main" xmlns:r="http://schemas.openxmlformats.org/officeDocument/2006/relationships" xmlns:p188="http://schemas.microsoft.com/office/powerpoint/2018/8/main">
  <p188:cm id="{BA28A6C1-B6E3-4AE2-B104-B2D1CAC968FE}" authorId="{F610C4BD-8F46-49CC-DFAC-95CDC317014D}" status="resolved" created="2024-09-24T17:32:07.719" complete="100000">
    <pc:sldMkLst xmlns:pc="http://schemas.microsoft.com/office/powerpoint/2013/main/command">
      <pc:docMk/>
      <pc:sldMk cId="1395949823" sldId="2147478030"/>
    </pc:sldMkLst>
    <p188:txBody>
      <a:bodyPr/>
      <a:lstStyle/>
      <a:p>
        <a:r>
          <a:rPr lang="en-US"/>
          <a:t>Same as slide 45</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68B22F-924F-45B6-A2BB-A2B893ADC5CE}" type="doc">
      <dgm:prSet loTypeId="urn:diagrams.loki3.com/BracketList" loCatId="list" qsTypeId="urn:microsoft.com/office/officeart/2005/8/quickstyle/simple1" qsCatId="simple" csTypeId="urn:microsoft.com/office/officeart/2005/8/colors/accent0_2" csCatId="mainScheme" phldr="1"/>
      <dgm:spPr/>
      <dgm:t>
        <a:bodyPr/>
        <a:lstStyle/>
        <a:p>
          <a:endParaRPr lang="en-US"/>
        </a:p>
      </dgm:t>
    </dgm:pt>
    <dgm:pt modelId="{7C57E56D-5CEA-49D9-929C-A9BC7C85B8A3}">
      <dgm:prSet phldrT="[Text]" custT="1"/>
      <dgm:spPr/>
      <dgm:t>
        <a:bodyPr/>
        <a:lstStyle/>
        <a:p>
          <a:r>
            <a:rPr lang="en-US" sz="3600" dirty="0"/>
            <a:t>Objective 1 </a:t>
          </a:r>
        </a:p>
      </dgm:t>
    </dgm:pt>
    <dgm:pt modelId="{9C1B9925-1F4C-471F-89DC-1A9EBA7130F3}" type="parTrans" cxnId="{EA3B5505-F42F-4140-9441-602484C91ECC}">
      <dgm:prSet/>
      <dgm:spPr/>
      <dgm:t>
        <a:bodyPr/>
        <a:lstStyle/>
        <a:p>
          <a:endParaRPr lang="en-US"/>
        </a:p>
      </dgm:t>
    </dgm:pt>
    <dgm:pt modelId="{24E1B103-E2B1-4804-96BD-EEB3D9F714A0}" type="sibTrans" cxnId="{EA3B5505-F42F-4140-9441-602484C91ECC}">
      <dgm:prSet/>
      <dgm:spPr/>
      <dgm:t>
        <a:bodyPr/>
        <a:lstStyle/>
        <a:p>
          <a:endParaRPr lang="en-US"/>
        </a:p>
      </dgm:t>
    </dgm:pt>
    <dgm:pt modelId="{44B92087-CA79-494D-9A8A-89FD5E398CCE}">
      <dgm:prSet phldrT="[Text]" custT="1"/>
      <dgm:spPr/>
      <dgm:t>
        <a:bodyPr/>
        <a:lstStyle/>
        <a:p>
          <a:r>
            <a:rPr lang="en-US" sz="2800" dirty="0"/>
            <a:t>Incorporate Statutory Requirements and Administrative Priorities</a:t>
          </a:r>
        </a:p>
      </dgm:t>
    </dgm:pt>
    <dgm:pt modelId="{23F483FE-43BA-43D6-BDA0-33D1CFB22428}" type="parTrans" cxnId="{594BC809-43AC-414F-A059-CABBE6EBF61E}">
      <dgm:prSet/>
      <dgm:spPr/>
      <dgm:t>
        <a:bodyPr/>
        <a:lstStyle/>
        <a:p>
          <a:endParaRPr lang="en-US"/>
        </a:p>
      </dgm:t>
    </dgm:pt>
    <dgm:pt modelId="{4C379666-E19F-4298-BEA0-2DF12029C657}" type="sibTrans" cxnId="{594BC809-43AC-414F-A059-CABBE6EBF61E}">
      <dgm:prSet/>
      <dgm:spPr/>
      <dgm:t>
        <a:bodyPr/>
        <a:lstStyle/>
        <a:p>
          <a:endParaRPr lang="en-US"/>
        </a:p>
      </dgm:t>
    </dgm:pt>
    <dgm:pt modelId="{E3CA6145-47C5-4BCE-ADAA-2B80189F28E1}">
      <dgm:prSet phldrT="[Text]" custT="1"/>
      <dgm:spPr/>
      <dgm:t>
        <a:bodyPr/>
        <a:lstStyle/>
        <a:p>
          <a:r>
            <a:rPr lang="en-US" sz="3600" dirty="0"/>
            <a:t>Objective 2</a:t>
          </a:r>
        </a:p>
      </dgm:t>
    </dgm:pt>
    <dgm:pt modelId="{4E6B50F5-7BE3-422E-BD61-5B09B48ABD4C}" type="parTrans" cxnId="{99CCEE45-AD6C-403A-9F3E-1A9580D2952C}">
      <dgm:prSet/>
      <dgm:spPr/>
      <dgm:t>
        <a:bodyPr/>
        <a:lstStyle/>
        <a:p>
          <a:endParaRPr lang="en-US"/>
        </a:p>
      </dgm:t>
    </dgm:pt>
    <dgm:pt modelId="{740E1F6A-C1D4-4933-B871-90C34A1DE689}" type="sibTrans" cxnId="{99CCEE45-AD6C-403A-9F3E-1A9580D2952C}">
      <dgm:prSet/>
      <dgm:spPr/>
      <dgm:t>
        <a:bodyPr/>
        <a:lstStyle/>
        <a:p>
          <a:endParaRPr lang="en-US"/>
        </a:p>
      </dgm:t>
    </dgm:pt>
    <dgm:pt modelId="{A56EFB98-C6E4-4D6F-BD7D-208BE0384F55}">
      <dgm:prSet phldrT="[Text]" custT="1"/>
      <dgm:spPr/>
      <dgm:t>
        <a:bodyPr/>
        <a:lstStyle/>
        <a:p>
          <a:r>
            <a:rPr lang="en-US" sz="2800" dirty="0"/>
            <a:t>Reduce Agency and Recipient/Subrecipient Burden</a:t>
          </a:r>
        </a:p>
      </dgm:t>
    </dgm:pt>
    <dgm:pt modelId="{59678FE6-B244-48F2-AE16-AD2C76133BE2}" type="parTrans" cxnId="{FFC5847F-D05F-464B-B29A-5EDA86EB8627}">
      <dgm:prSet/>
      <dgm:spPr/>
      <dgm:t>
        <a:bodyPr/>
        <a:lstStyle/>
        <a:p>
          <a:endParaRPr lang="en-US"/>
        </a:p>
      </dgm:t>
    </dgm:pt>
    <dgm:pt modelId="{ECC69B03-1308-4AE2-BED6-4B9DD35B5C70}" type="sibTrans" cxnId="{FFC5847F-D05F-464B-B29A-5EDA86EB8627}">
      <dgm:prSet/>
      <dgm:spPr/>
      <dgm:t>
        <a:bodyPr/>
        <a:lstStyle/>
        <a:p>
          <a:endParaRPr lang="en-US"/>
        </a:p>
      </dgm:t>
    </dgm:pt>
    <dgm:pt modelId="{468E13C9-6540-49C9-A513-E4E089BE2AF6}">
      <dgm:prSet phldrT="[Text]" custT="1"/>
      <dgm:spPr/>
      <dgm:t>
        <a:bodyPr/>
        <a:lstStyle/>
        <a:p>
          <a:r>
            <a:rPr lang="en-US" sz="3600" dirty="0"/>
            <a:t>Objective 3</a:t>
          </a:r>
        </a:p>
      </dgm:t>
    </dgm:pt>
    <dgm:pt modelId="{0A7A3C77-EC4A-4611-A567-3102356676A9}" type="parTrans" cxnId="{D8B89654-628D-4ACA-A976-1DE5493855B2}">
      <dgm:prSet/>
      <dgm:spPr/>
      <dgm:t>
        <a:bodyPr/>
        <a:lstStyle/>
        <a:p>
          <a:endParaRPr lang="en-US"/>
        </a:p>
      </dgm:t>
    </dgm:pt>
    <dgm:pt modelId="{1BEEB77D-DABD-481A-84C4-0F4C9507D739}" type="sibTrans" cxnId="{D8B89654-628D-4ACA-A976-1DE5493855B2}">
      <dgm:prSet/>
      <dgm:spPr/>
      <dgm:t>
        <a:bodyPr/>
        <a:lstStyle/>
        <a:p>
          <a:endParaRPr lang="en-US"/>
        </a:p>
      </dgm:t>
    </dgm:pt>
    <dgm:pt modelId="{2B38BD86-F383-4DBC-8816-D1D551776E17}">
      <dgm:prSet phldrT="[Text]" custT="1"/>
      <dgm:spPr/>
      <dgm:t>
        <a:bodyPr/>
        <a:lstStyle/>
        <a:p>
          <a:r>
            <a:rPr lang="en-US" sz="2800" dirty="0"/>
            <a:t>Rewrite Sections to Improve Clarity of Terminology</a:t>
          </a:r>
        </a:p>
      </dgm:t>
    </dgm:pt>
    <dgm:pt modelId="{0362C725-4D27-48F0-B892-E0AD20A5100B}" type="parTrans" cxnId="{32D0A5A6-B0E6-49CD-BD1C-567CBDBE308B}">
      <dgm:prSet/>
      <dgm:spPr/>
      <dgm:t>
        <a:bodyPr/>
        <a:lstStyle/>
        <a:p>
          <a:endParaRPr lang="en-US"/>
        </a:p>
      </dgm:t>
    </dgm:pt>
    <dgm:pt modelId="{2F01E272-D2F4-4EFE-B492-4EB932F97C72}" type="sibTrans" cxnId="{32D0A5A6-B0E6-49CD-BD1C-567CBDBE308B}">
      <dgm:prSet/>
      <dgm:spPr/>
      <dgm:t>
        <a:bodyPr/>
        <a:lstStyle/>
        <a:p>
          <a:endParaRPr lang="en-US"/>
        </a:p>
      </dgm:t>
    </dgm:pt>
    <dgm:pt modelId="{34A2A31A-182A-4C1F-BE2B-52384D8A927B}" type="pres">
      <dgm:prSet presAssocID="{9B68B22F-924F-45B6-A2BB-A2B893ADC5CE}" presName="Name0" presStyleCnt="0">
        <dgm:presLayoutVars>
          <dgm:dir/>
          <dgm:animLvl val="lvl"/>
          <dgm:resizeHandles val="exact"/>
        </dgm:presLayoutVars>
      </dgm:prSet>
      <dgm:spPr/>
    </dgm:pt>
    <dgm:pt modelId="{ECCAD39A-B067-40B8-8F93-9C8E59D5F940}" type="pres">
      <dgm:prSet presAssocID="{7C57E56D-5CEA-49D9-929C-A9BC7C85B8A3}" presName="linNode" presStyleCnt="0"/>
      <dgm:spPr/>
    </dgm:pt>
    <dgm:pt modelId="{706EEA05-B1CA-4AE7-B34A-51C9C1F6DA9B}" type="pres">
      <dgm:prSet presAssocID="{7C57E56D-5CEA-49D9-929C-A9BC7C85B8A3}" presName="parTx" presStyleLbl="revTx" presStyleIdx="0" presStyleCnt="3">
        <dgm:presLayoutVars>
          <dgm:chMax val="1"/>
          <dgm:bulletEnabled val="1"/>
        </dgm:presLayoutVars>
      </dgm:prSet>
      <dgm:spPr/>
    </dgm:pt>
    <dgm:pt modelId="{F82D4521-59B3-427E-ABCB-90527DE1026C}" type="pres">
      <dgm:prSet presAssocID="{7C57E56D-5CEA-49D9-929C-A9BC7C85B8A3}" presName="bracket" presStyleLbl="parChTrans1D1" presStyleIdx="0" presStyleCnt="3"/>
      <dgm:spPr/>
    </dgm:pt>
    <dgm:pt modelId="{9444744E-69CA-42AA-A929-F9F52D7116BF}" type="pres">
      <dgm:prSet presAssocID="{7C57E56D-5CEA-49D9-929C-A9BC7C85B8A3}" presName="spH" presStyleCnt="0"/>
      <dgm:spPr/>
    </dgm:pt>
    <dgm:pt modelId="{8E421F29-23F4-4F37-BD0D-3FB0547ACDF4}" type="pres">
      <dgm:prSet presAssocID="{7C57E56D-5CEA-49D9-929C-A9BC7C85B8A3}" presName="desTx" presStyleLbl="node1" presStyleIdx="0" presStyleCnt="3">
        <dgm:presLayoutVars>
          <dgm:bulletEnabled val="1"/>
        </dgm:presLayoutVars>
      </dgm:prSet>
      <dgm:spPr/>
    </dgm:pt>
    <dgm:pt modelId="{A0A2B6C5-39A7-40A1-AAF9-8C1993CC592E}" type="pres">
      <dgm:prSet presAssocID="{24E1B103-E2B1-4804-96BD-EEB3D9F714A0}" presName="spV" presStyleCnt="0"/>
      <dgm:spPr/>
    </dgm:pt>
    <dgm:pt modelId="{5394FDB5-8DF2-43D2-ADF9-421A8AB701A0}" type="pres">
      <dgm:prSet presAssocID="{E3CA6145-47C5-4BCE-ADAA-2B80189F28E1}" presName="linNode" presStyleCnt="0"/>
      <dgm:spPr/>
    </dgm:pt>
    <dgm:pt modelId="{9001A861-94A5-49EA-9D44-04E381DAAB47}" type="pres">
      <dgm:prSet presAssocID="{E3CA6145-47C5-4BCE-ADAA-2B80189F28E1}" presName="parTx" presStyleLbl="revTx" presStyleIdx="1" presStyleCnt="3">
        <dgm:presLayoutVars>
          <dgm:chMax val="1"/>
          <dgm:bulletEnabled val="1"/>
        </dgm:presLayoutVars>
      </dgm:prSet>
      <dgm:spPr/>
    </dgm:pt>
    <dgm:pt modelId="{8A8C88CA-4639-446A-B1B5-55DFA8664AD4}" type="pres">
      <dgm:prSet presAssocID="{E3CA6145-47C5-4BCE-ADAA-2B80189F28E1}" presName="bracket" presStyleLbl="parChTrans1D1" presStyleIdx="1" presStyleCnt="3"/>
      <dgm:spPr/>
    </dgm:pt>
    <dgm:pt modelId="{F1237B55-6BEA-4C3B-84B7-8877DC685215}" type="pres">
      <dgm:prSet presAssocID="{E3CA6145-47C5-4BCE-ADAA-2B80189F28E1}" presName="spH" presStyleCnt="0"/>
      <dgm:spPr/>
    </dgm:pt>
    <dgm:pt modelId="{3EBECA3D-07F8-4D1E-B48B-7922D61EE07F}" type="pres">
      <dgm:prSet presAssocID="{E3CA6145-47C5-4BCE-ADAA-2B80189F28E1}" presName="desTx" presStyleLbl="node1" presStyleIdx="1" presStyleCnt="3">
        <dgm:presLayoutVars>
          <dgm:bulletEnabled val="1"/>
        </dgm:presLayoutVars>
      </dgm:prSet>
      <dgm:spPr/>
    </dgm:pt>
    <dgm:pt modelId="{D1305A72-B60E-46C1-80D6-B1F4D8BB1BAE}" type="pres">
      <dgm:prSet presAssocID="{740E1F6A-C1D4-4933-B871-90C34A1DE689}" presName="spV" presStyleCnt="0"/>
      <dgm:spPr/>
    </dgm:pt>
    <dgm:pt modelId="{7FE2AD1E-FC9B-43EE-9A00-0D3D73A5F225}" type="pres">
      <dgm:prSet presAssocID="{468E13C9-6540-49C9-A513-E4E089BE2AF6}" presName="linNode" presStyleCnt="0"/>
      <dgm:spPr/>
    </dgm:pt>
    <dgm:pt modelId="{E723C358-C9C5-47E7-9AAF-DD719058E9A7}" type="pres">
      <dgm:prSet presAssocID="{468E13C9-6540-49C9-A513-E4E089BE2AF6}" presName="parTx" presStyleLbl="revTx" presStyleIdx="2" presStyleCnt="3">
        <dgm:presLayoutVars>
          <dgm:chMax val="1"/>
          <dgm:bulletEnabled val="1"/>
        </dgm:presLayoutVars>
      </dgm:prSet>
      <dgm:spPr/>
    </dgm:pt>
    <dgm:pt modelId="{1C9B93D3-940D-40FC-BCD2-1D82DB921C77}" type="pres">
      <dgm:prSet presAssocID="{468E13C9-6540-49C9-A513-E4E089BE2AF6}" presName="bracket" presStyleLbl="parChTrans1D1" presStyleIdx="2" presStyleCnt="3"/>
      <dgm:spPr/>
    </dgm:pt>
    <dgm:pt modelId="{D1FB6E29-390F-4C46-AC7F-07A4E983D9AD}" type="pres">
      <dgm:prSet presAssocID="{468E13C9-6540-49C9-A513-E4E089BE2AF6}" presName="spH" presStyleCnt="0"/>
      <dgm:spPr/>
    </dgm:pt>
    <dgm:pt modelId="{3B159013-88D1-44B6-A325-799B9C602108}" type="pres">
      <dgm:prSet presAssocID="{468E13C9-6540-49C9-A513-E4E089BE2AF6}" presName="desTx" presStyleLbl="node1" presStyleIdx="2" presStyleCnt="3">
        <dgm:presLayoutVars>
          <dgm:bulletEnabled val="1"/>
        </dgm:presLayoutVars>
      </dgm:prSet>
      <dgm:spPr/>
    </dgm:pt>
  </dgm:ptLst>
  <dgm:cxnLst>
    <dgm:cxn modelId="{EA3B5505-F42F-4140-9441-602484C91ECC}" srcId="{9B68B22F-924F-45B6-A2BB-A2B893ADC5CE}" destId="{7C57E56D-5CEA-49D9-929C-A9BC7C85B8A3}" srcOrd="0" destOrd="0" parTransId="{9C1B9925-1F4C-471F-89DC-1A9EBA7130F3}" sibTransId="{24E1B103-E2B1-4804-96BD-EEB3D9F714A0}"/>
    <dgm:cxn modelId="{594BC809-43AC-414F-A059-CABBE6EBF61E}" srcId="{7C57E56D-5CEA-49D9-929C-A9BC7C85B8A3}" destId="{44B92087-CA79-494D-9A8A-89FD5E398CCE}" srcOrd="0" destOrd="0" parTransId="{23F483FE-43BA-43D6-BDA0-33D1CFB22428}" sibTransId="{4C379666-E19F-4298-BEA0-2DF12029C657}"/>
    <dgm:cxn modelId="{4766851A-8883-4F53-A8E6-A3B563F1EAE2}" type="presOf" srcId="{A56EFB98-C6E4-4D6F-BD7D-208BE0384F55}" destId="{3EBECA3D-07F8-4D1E-B48B-7922D61EE07F}" srcOrd="0" destOrd="0" presId="urn:diagrams.loki3.com/BracketList"/>
    <dgm:cxn modelId="{3CA6FC2E-C38C-4B98-A541-5B52615CF27C}" type="presOf" srcId="{2B38BD86-F383-4DBC-8816-D1D551776E17}" destId="{3B159013-88D1-44B6-A325-799B9C602108}" srcOrd="0" destOrd="0" presId="urn:diagrams.loki3.com/BracketList"/>
    <dgm:cxn modelId="{99CCEE45-AD6C-403A-9F3E-1A9580D2952C}" srcId="{9B68B22F-924F-45B6-A2BB-A2B893ADC5CE}" destId="{E3CA6145-47C5-4BCE-ADAA-2B80189F28E1}" srcOrd="1" destOrd="0" parTransId="{4E6B50F5-7BE3-422E-BD61-5B09B48ABD4C}" sibTransId="{740E1F6A-C1D4-4933-B871-90C34A1DE689}"/>
    <dgm:cxn modelId="{D8B89654-628D-4ACA-A976-1DE5493855B2}" srcId="{9B68B22F-924F-45B6-A2BB-A2B893ADC5CE}" destId="{468E13C9-6540-49C9-A513-E4E089BE2AF6}" srcOrd="2" destOrd="0" parTransId="{0A7A3C77-EC4A-4611-A567-3102356676A9}" sibTransId="{1BEEB77D-DABD-481A-84C4-0F4C9507D739}"/>
    <dgm:cxn modelId="{4884A874-1B24-4D6E-AC8A-7DA0087EEA54}" type="presOf" srcId="{E3CA6145-47C5-4BCE-ADAA-2B80189F28E1}" destId="{9001A861-94A5-49EA-9D44-04E381DAAB47}" srcOrd="0" destOrd="0" presId="urn:diagrams.loki3.com/BracketList"/>
    <dgm:cxn modelId="{E3C0C87E-F7A3-494F-9A96-C97BB3E83F3C}" type="presOf" srcId="{9B68B22F-924F-45B6-A2BB-A2B893ADC5CE}" destId="{34A2A31A-182A-4C1F-BE2B-52384D8A927B}" srcOrd="0" destOrd="0" presId="urn:diagrams.loki3.com/BracketList"/>
    <dgm:cxn modelId="{FFC5847F-D05F-464B-B29A-5EDA86EB8627}" srcId="{E3CA6145-47C5-4BCE-ADAA-2B80189F28E1}" destId="{A56EFB98-C6E4-4D6F-BD7D-208BE0384F55}" srcOrd="0" destOrd="0" parTransId="{59678FE6-B244-48F2-AE16-AD2C76133BE2}" sibTransId="{ECC69B03-1308-4AE2-BED6-4B9DD35B5C70}"/>
    <dgm:cxn modelId="{32D0A5A6-B0E6-49CD-BD1C-567CBDBE308B}" srcId="{468E13C9-6540-49C9-A513-E4E089BE2AF6}" destId="{2B38BD86-F383-4DBC-8816-D1D551776E17}" srcOrd="0" destOrd="0" parTransId="{0362C725-4D27-48F0-B892-E0AD20A5100B}" sibTransId="{2F01E272-D2F4-4EFE-B492-4EB932F97C72}"/>
    <dgm:cxn modelId="{7A4018B1-9C89-4115-B3CC-DFB280DF9A0B}" type="presOf" srcId="{7C57E56D-5CEA-49D9-929C-A9BC7C85B8A3}" destId="{706EEA05-B1CA-4AE7-B34A-51C9C1F6DA9B}" srcOrd="0" destOrd="0" presId="urn:diagrams.loki3.com/BracketList"/>
    <dgm:cxn modelId="{158A7EB9-F000-443C-9096-AA5629D56C56}" type="presOf" srcId="{468E13C9-6540-49C9-A513-E4E089BE2AF6}" destId="{E723C358-C9C5-47E7-9AAF-DD719058E9A7}" srcOrd="0" destOrd="0" presId="urn:diagrams.loki3.com/BracketList"/>
    <dgm:cxn modelId="{FD9B14BA-AA7D-4E5B-8C8E-0A2474122DC7}" type="presOf" srcId="{44B92087-CA79-494D-9A8A-89FD5E398CCE}" destId="{8E421F29-23F4-4F37-BD0D-3FB0547ACDF4}" srcOrd="0" destOrd="0" presId="urn:diagrams.loki3.com/BracketList"/>
    <dgm:cxn modelId="{3B9FBEB9-08A9-4C7D-B265-ADE7C3346F1D}" type="presParOf" srcId="{34A2A31A-182A-4C1F-BE2B-52384D8A927B}" destId="{ECCAD39A-B067-40B8-8F93-9C8E59D5F940}" srcOrd="0" destOrd="0" presId="urn:diagrams.loki3.com/BracketList"/>
    <dgm:cxn modelId="{2EC02801-15B3-470D-8E82-D031E96FE1EA}" type="presParOf" srcId="{ECCAD39A-B067-40B8-8F93-9C8E59D5F940}" destId="{706EEA05-B1CA-4AE7-B34A-51C9C1F6DA9B}" srcOrd="0" destOrd="0" presId="urn:diagrams.loki3.com/BracketList"/>
    <dgm:cxn modelId="{D1BD4BAD-C454-4CC0-BB6B-E55E6B39D733}" type="presParOf" srcId="{ECCAD39A-B067-40B8-8F93-9C8E59D5F940}" destId="{F82D4521-59B3-427E-ABCB-90527DE1026C}" srcOrd="1" destOrd="0" presId="urn:diagrams.loki3.com/BracketList"/>
    <dgm:cxn modelId="{F0AF3504-0F7E-45AC-A106-355756BCEEB5}" type="presParOf" srcId="{ECCAD39A-B067-40B8-8F93-9C8E59D5F940}" destId="{9444744E-69CA-42AA-A929-F9F52D7116BF}" srcOrd="2" destOrd="0" presId="urn:diagrams.loki3.com/BracketList"/>
    <dgm:cxn modelId="{EEDA468F-7229-4E4E-A802-7A784F8837F1}" type="presParOf" srcId="{ECCAD39A-B067-40B8-8F93-9C8E59D5F940}" destId="{8E421F29-23F4-4F37-BD0D-3FB0547ACDF4}" srcOrd="3" destOrd="0" presId="urn:diagrams.loki3.com/BracketList"/>
    <dgm:cxn modelId="{E1F1F802-E174-4296-AA29-BD2078A5F00F}" type="presParOf" srcId="{34A2A31A-182A-4C1F-BE2B-52384D8A927B}" destId="{A0A2B6C5-39A7-40A1-AAF9-8C1993CC592E}" srcOrd="1" destOrd="0" presId="urn:diagrams.loki3.com/BracketList"/>
    <dgm:cxn modelId="{C0FA1E50-23E6-422C-86E7-F0A98002F0A3}" type="presParOf" srcId="{34A2A31A-182A-4C1F-BE2B-52384D8A927B}" destId="{5394FDB5-8DF2-43D2-ADF9-421A8AB701A0}" srcOrd="2" destOrd="0" presId="urn:diagrams.loki3.com/BracketList"/>
    <dgm:cxn modelId="{8BDFE9FE-6C31-4176-8324-30283FDD4538}" type="presParOf" srcId="{5394FDB5-8DF2-43D2-ADF9-421A8AB701A0}" destId="{9001A861-94A5-49EA-9D44-04E381DAAB47}" srcOrd="0" destOrd="0" presId="urn:diagrams.loki3.com/BracketList"/>
    <dgm:cxn modelId="{40E661EF-ED60-412C-AAC9-C65C5374F525}" type="presParOf" srcId="{5394FDB5-8DF2-43D2-ADF9-421A8AB701A0}" destId="{8A8C88CA-4639-446A-B1B5-55DFA8664AD4}" srcOrd="1" destOrd="0" presId="urn:diagrams.loki3.com/BracketList"/>
    <dgm:cxn modelId="{38A5798D-BED3-4FC5-8E85-CB69034508AE}" type="presParOf" srcId="{5394FDB5-8DF2-43D2-ADF9-421A8AB701A0}" destId="{F1237B55-6BEA-4C3B-84B7-8877DC685215}" srcOrd="2" destOrd="0" presId="urn:diagrams.loki3.com/BracketList"/>
    <dgm:cxn modelId="{37052A0A-1D1F-4B2A-9F9B-A6F770236A67}" type="presParOf" srcId="{5394FDB5-8DF2-43D2-ADF9-421A8AB701A0}" destId="{3EBECA3D-07F8-4D1E-B48B-7922D61EE07F}" srcOrd="3" destOrd="0" presId="urn:diagrams.loki3.com/BracketList"/>
    <dgm:cxn modelId="{FFC839E5-A3DD-4D09-987F-212ED3A4087B}" type="presParOf" srcId="{34A2A31A-182A-4C1F-BE2B-52384D8A927B}" destId="{D1305A72-B60E-46C1-80D6-B1F4D8BB1BAE}" srcOrd="3" destOrd="0" presId="urn:diagrams.loki3.com/BracketList"/>
    <dgm:cxn modelId="{FF18B68B-8626-46C7-90AE-2DE194B1A162}" type="presParOf" srcId="{34A2A31A-182A-4C1F-BE2B-52384D8A927B}" destId="{7FE2AD1E-FC9B-43EE-9A00-0D3D73A5F225}" srcOrd="4" destOrd="0" presId="urn:diagrams.loki3.com/BracketList"/>
    <dgm:cxn modelId="{3E3C5557-8061-4A96-BBB1-536ECEBBE57A}" type="presParOf" srcId="{7FE2AD1E-FC9B-43EE-9A00-0D3D73A5F225}" destId="{E723C358-C9C5-47E7-9AAF-DD719058E9A7}" srcOrd="0" destOrd="0" presId="urn:diagrams.loki3.com/BracketList"/>
    <dgm:cxn modelId="{C86E9A1A-420D-414A-B2FE-A4F969DC6DE3}" type="presParOf" srcId="{7FE2AD1E-FC9B-43EE-9A00-0D3D73A5F225}" destId="{1C9B93D3-940D-40FC-BCD2-1D82DB921C77}" srcOrd="1" destOrd="0" presId="urn:diagrams.loki3.com/BracketList"/>
    <dgm:cxn modelId="{BFC6FF2B-DF90-417B-A2D7-4AFB5565D65B}" type="presParOf" srcId="{7FE2AD1E-FC9B-43EE-9A00-0D3D73A5F225}" destId="{D1FB6E29-390F-4C46-AC7F-07A4E983D9AD}" srcOrd="2" destOrd="0" presId="urn:diagrams.loki3.com/BracketList"/>
    <dgm:cxn modelId="{6A800D52-06CD-45BD-9605-5A200A00AB3E}" type="presParOf" srcId="{7FE2AD1E-FC9B-43EE-9A00-0D3D73A5F225}" destId="{3B159013-88D1-44B6-A325-799B9C60210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3CB189-2BB5-4655-BF11-DC37B2B60DDE}"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306D086F-A618-4F22-A411-BA6712D52A33}">
      <dgm:prSet phldrT="[Text]"/>
      <dgm:spPr/>
      <dgm:t>
        <a:bodyPr/>
        <a:lstStyle/>
        <a:p>
          <a:r>
            <a:rPr lang="en-US" dirty="0"/>
            <a:t>Informal</a:t>
          </a:r>
        </a:p>
      </dgm:t>
    </dgm:pt>
    <dgm:pt modelId="{F510396D-963B-44BB-A37F-6645123A9A9E}" type="parTrans" cxnId="{593855D6-1F91-41A0-8E64-F78C55A0E1BE}">
      <dgm:prSet/>
      <dgm:spPr/>
      <dgm:t>
        <a:bodyPr/>
        <a:lstStyle/>
        <a:p>
          <a:endParaRPr lang="en-US"/>
        </a:p>
      </dgm:t>
    </dgm:pt>
    <dgm:pt modelId="{BB673463-162F-4352-8EAF-8F642C8DFBCB}" type="sibTrans" cxnId="{593855D6-1F91-41A0-8E64-F78C55A0E1BE}">
      <dgm:prSet/>
      <dgm:spPr/>
      <dgm:t>
        <a:bodyPr/>
        <a:lstStyle/>
        <a:p>
          <a:endParaRPr lang="en-US"/>
        </a:p>
      </dgm:t>
    </dgm:pt>
    <dgm:pt modelId="{98B4752A-95FB-4E57-AEC9-A35DF47DAE1F}">
      <dgm:prSet phldrT="[Text]" custT="1"/>
      <dgm:spPr/>
      <dgm:t>
        <a:bodyPr/>
        <a:lstStyle/>
        <a:p>
          <a:r>
            <a:rPr lang="en-US" sz="2400" dirty="0">
              <a:solidFill>
                <a:schemeClr val="tx1"/>
              </a:solidFill>
            </a:rPr>
            <a:t>Micro-Purchases</a:t>
          </a:r>
        </a:p>
      </dgm:t>
    </dgm:pt>
    <dgm:pt modelId="{8B21C644-2EEF-4FE4-8D68-76FE98A388FE}" type="parTrans" cxnId="{DB617154-7B43-457F-9607-79CCA7741A5D}">
      <dgm:prSet/>
      <dgm:spPr/>
      <dgm:t>
        <a:bodyPr/>
        <a:lstStyle/>
        <a:p>
          <a:endParaRPr lang="en-US"/>
        </a:p>
      </dgm:t>
    </dgm:pt>
    <dgm:pt modelId="{046F4CC4-2CA4-4299-9550-A99C96B52542}" type="sibTrans" cxnId="{DB617154-7B43-457F-9607-79CCA7741A5D}">
      <dgm:prSet/>
      <dgm:spPr/>
      <dgm:t>
        <a:bodyPr/>
        <a:lstStyle/>
        <a:p>
          <a:endParaRPr lang="en-US"/>
        </a:p>
      </dgm:t>
    </dgm:pt>
    <dgm:pt modelId="{FAAE76A8-9739-458A-A85D-87F327EFB669}">
      <dgm:prSet phldrT="[Text]" custT="1"/>
      <dgm:spPr/>
      <dgm:t>
        <a:bodyPr/>
        <a:lstStyle/>
        <a:p>
          <a:r>
            <a:rPr lang="en-US" sz="2400" dirty="0">
              <a:solidFill>
                <a:schemeClr val="tx1"/>
              </a:solidFill>
            </a:rPr>
            <a:t>Simplified Acquisitions</a:t>
          </a:r>
        </a:p>
      </dgm:t>
    </dgm:pt>
    <dgm:pt modelId="{193E23E6-3A7F-4C66-B925-EEB8E4BEED90}" type="parTrans" cxnId="{9492A9F3-1275-442C-96BE-F2D59518D101}">
      <dgm:prSet/>
      <dgm:spPr/>
      <dgm:t>
        <a:bodyPr/>
        <a:lstStyle/>
        <a:p>
          <a:endParaRPr lang="en-US"/>
        </a:p>
      </dgm:t>
    </dgm:pt>
    <dgm:pt modelId="{DB8DF69F-7675-4C75-97ED-6E7775882B6A}" type="sibTrans" cxnId="{9492A9F3-1275-442C-96BE-F2D59518D101}">
      <dgm:prSet/>
      <dgm:spPr/>
      <dgm:t>
        <a:bodyPr/>
        <a:lstStyle/>
        <a:p>
          <a:endParaRPr lang="en-US"/>
        </a:p>
      </dgm:t>
    </dgm:pt>
    <dgm:pt modelId="{FFA25F6B-BD68-42AA-9826-E7E81908A16C}">
      <dgm:prSet phldrT="[Text]"/>
      <dgm:spPr/>
      <dgm:t>
        <a:bodyPr/>
        <a:lstStyle/>
        <a:p>
          <a:r>
            <a:rPr lang="en-US" dirty="0"/>
            <a:t>Formal</a:t>
          </a:r>
        </a:p>
      </dgm:t>
    </dgm:pt>
    <dgm:pt modelId="{715DD43A-86F0-495A-B831-FF74464FD935}" type="parTrans" cxnId="{1B6217F0-78DE-41F7-B8A8-2F1053BCB399}">
      <dgm:prSet/>
      <dgm:spPr/>
      <dgm:t>
        <a:bodyPr/>
        <a:lstStyle/>
        <a:p>
          <a:endParaRPr lang="en-US"/>
        </a:p>
      </dgm:t>
    </dgm:pt>
    <dgm:pt modelId="{B1715711-F76D-4094-B860-A41BB625A305}" type="sibTrans" cxnId="{1B6217F0-78DE-41F7-B8A8-2F1053BCB399}">
      <dgm:prSet/>
      <dgm:spPr/>
      <dgm:t>
        <a:bodyPr/>
        <a:lstStyle/>
        <a:p>
          <a:endParaRPr lang="en-US"/>
        </a:p>
      </dgm:t>
    </dgm:pt>
    <dgm:pt modelId="{6CDFF758-E879-48E2-BDEB-CA4295179663}">
      <dgm:prSet phldrT="[Text]" custT="1"/>
      <dgm:spPr/>
      <dgm:t>
        <a:bodyPr/>
        <a:lstStyle/>
        <a:p>
          <a:r>
            <a:rPr lang="en-US" sz="2400" dirty="0"/>
            <a:t>Sealed Bids –</a:t>
          </a:r>
          <a:r>
            <a:rPr lang="en-US" sz="2400" i="1" dirty="0"/>
            <a:t>local governments must open bids publicly</a:t>
          </a:r>
        </a:p>
      </dgm:t>
    </dgm:pt>
    <dgm:pt modelId="{37EE9D71-5C79-449B-BD62-8A7EC58D59FE}" type="parTrans" cxnId="{613AA8B4-17CA-4CA8-8AD7-B274B55FF21A}">
      <dgm:prSet/>
      <dgm:spPr/>
      <dgm:t>
        <a:bodyPr/>
        <a:lstStyle/>
        <a:p>
          <a:endParaRPr lang="en-US"/>
        </a:p>
      </dgm:t>
    </dgm:pt>
    <dgm:pt modelId="{A346109B-CCAB-4FE8-BB72-B8BA05C31496}" type="sibTrans" cxnId="{613AA8B4-17CA-4CA8-8AD7-B274B55FF21A}">
      <dgm:prSet/>
      <dgm:spPr/>
      <dgm:t>
        <a:bodyPr/>
        <a:lstStyle/>
        <a:p>
          <a:endParaRPr lang="en-US"/>
        </a:p>
      </dgm:t>
    </dgm:pt>
    <dgm:pt modelId="{F78E0021-4A8E-449D-AC3B-7752D5344B87}">
      <dgm:prSet phldrT="[Text]" custT="1"/>
      <dgm:spPr/>
      <dgm:t>
        <a:bodyPr/>
        <a:lstStyle/>
        <a:p>
          <a:r>
            <a:rPr lang="en-US" sz="2400" dirty="0"/>
            <a:t>Proposals</a:t>
          </a:r>
        </a:p>
      </dgm:t>
    </dgm:pt>
    <dgm:pt modelId="{657C4696-475C-4988-8857-57365903F361}" type="parTrans" cxnId="{D3BCE67F-4289-4C63-9B82-8DAD88D75B17}">
      <dgm:prSet/>
      <dgm:spPr/>
      <dgm:t>
        <a:bodyPr/>
        <a:lstStyle/>
        <a:p>
          <a:endParaRPr lang="en-US"/>
        </a:p>
      </dgm:t>
    </dgm:pt>
    <dgm:pt modelId="{C6322224-FD86-4F73-BB63-3779C912FBC3}" type="sibTrans" cxnId="{D3BCE67F-4289-4C63-9B82-8DAD88D75B17}">
      <dgm:prSet/>
      <dgm:spPr/>
      <dgm:t>
        <a:bodyPr/>
        <a:lstStyle/>
        <a:p>
          <a:endParaRPr lang="en-US"/>
        </a:p>
      </dgm:t>
    </dgm:pt>
    <dgm:pt modelId="{E151E184-AA2E-4F8F-9860-9CB6D91B407C}">
      <dgm:prSet phldrT="[Text]"/>
      <dgm:spPr/>
      <dgm:t>
        <a:bodyPr/>
        <a:lstStyle/>
        <a:p>
          <a:r>
            <a:rPr lang="en-US" dirty="0"/>
            <a:t>Non-Competitive</a:t>
          </a:r>
        </a:p>
      </dgm:t>
    </dgm:pt>
    <dgm:pt modelId="{95032C0C-CA6E-4977-BF8E-F9166255F74B}" type="parTrans" cxnId="{882E709A-2CE9-4B3F-9D2E-CC3246075B48}">
      <dgm:prSet/>
      <dgm:spPr/>
      <dgm:t>
        <a:bodyPr/>
        <a:lstStyle/>
        <a:p>
          <a:endParaRPr lang="en-US"/>
        </a:p>
      </dgm:t>
    </dgm:pt>
    <dgm:pt modelId="{517705FE-7021-4C73-B0F2-522A0D0D5428}" type="sibTrans" cxnId="{882E709A-2CE9-4B3F-9D2E-CC3246075B48}">
      <dgm:prSet/>
      <dgm:spPr/>
      <dgm:t>
        <a:bodyPr/>
        <a:lstStyle/>
        <a:p>
          <a:endParaRPr lang="en-US"/>
        </a:p>
      </dgm:t>
    </dgm:pt>
    <dgm:pt modelId="{0B879FEF-EA27-48E4-9E49-40996775BF4C}">
      <dgm:prSet phldrT="[Text]" custT="1"/>
      <dgm:spPr/>
      <dgm:t>
        <a:bodyPr/>
        <a:lstStyle/>
        <a:p>
          <a:r>
            <a:rPr lang="en-US" sz="2400" dirty="0"/>
            <a:t>Sole Source</a:t>
          </a:r>
        </a:p>
      </dgm:t>
    </dgm:pt>
    <dgm:pt modelId="{CCC02394-F320-4E96-8906-8629982B97C3}" type="parTrans" cxnId="{2EF5CE58-6CEC-40E5-966A-7C534048BBAC}">
      <dgm:prSet/>
      <dgm:spPr/>
      <dgm:t>
        <a:bodyPr/>
        <a:lstStyle/>
        <a:p>
          <a:endParaRPr lang="en-US"/>
        </a:p>
      </dgm:t>
    </dgm:pt>
    <dgm:pt modelId="{510ABCDD-3981-4085-AA84-4A0992975F31}" type="sibTrans" cxnId="{2EF5CE58-6CEC-40E5-966A-7C534048BBAC}">
      <dgm:prSet/>
      <dgm:spPr/>
      <dgm:t>
        <a:bodyPr/>
        <a:lstStyle/>
        <a:p>
          <a:endParaRPr lang="en-US"/>
        </a:p>
      </dgm:t>
    </dgm:pt>
    <dgm:pt modelId="{C3F64528-5FE6-4298-B16D-6ED694FDC77C}">
      <dgm:prSet phldrT="[Text]" custT="1"/>
      <dgm:spPr/>
      <dgm:t>
        <a:bodyPr/>
        <a:lstStyle/>
        <a:p>
          <a:r>
            <a:rPr lang="en-US" sz="2400" dirty="0"/>
            <a:t>Public exigency</a:t>
          </a:r>
        </a:p>
      </dgm:t>
    </dgm:pt>
    <dgm:pt modelId="{3C12BA6E-01D1-481A-A21E-6EA8B3ED3DD8}" type="parTrans" cxnId="{6F956FAA-AB0B-45D6-AFC3-EF10CCC67887}">
      <dgm:prSet/>
      <dgm:spPr/>
      <dgm:t>
        <a:bodyPr/>
        <a:lstStyle/>
        <a:p>
          <a:endParaRPr lang="en-US"/>
        </a:p>
      </dgm:t>
    </dgm:pt>
    <dgm:pt modelId="{67D34BD6-9B54-4FDF-AB09-CC24D674F906}" type="sibTrans" cxnId="{6F956FAA-AB0B-45D6-AFC3-EF10CCC67887}">
      <dgm:prSet/>
      <dgm:spPr/>
      <dgm:t>
        <a:bodyPr/>
        <a:lstStyle/>
        <a:p>
          <a:endParaRPr lang="en-US"/>
        </a:p>
      </dgm:t>
    </dgm:pt>
    <dgm:pt modelId="{B60356E7-E9AD-4E0B-AD2B-98A1B4ADC449}" type="pres">
      <dgm:prSet presAssocID="{6B3CB189-2BB5-4655-BF11-DC37B2B60DDE}" presName="linearFlow" presStyleCnt="0">
        <dgm:presLayoutVars>
          <dgm:dir/>
          <dgm:animLvl val="lvl"/>
          <dgm:resizeHandles val="exact"/>
        </dgm:presLayoutVars>
      </dgm:prSet>
      <dgm:spPr/>
    </dgm:pt>
    <dgm:pt modelId="{26D1D4F5-D95B-41E5-8CBB-12A3ED1D8081}" type="pres">
      <dgm:prSet presAssocID="{306D086F-A618-4F22-A411-BA6712D52A33}" presName="composite" presStyleCnt="0"/>
      <dgm:spPr/>
    </dgm:pt>
    <dgm:pt modelId="{5EF6FA7E-0710-4265-BEE2-3D7058F3D242}" type="pres">
      <dgm:prSet presAssocID="{306D086F-A618-4F22-A411-BA6712D52A33}" presName="parentText" presStyleLbl="alignNode1" presStyleIdx="0" presStyleCnt="3">
        <dgm:presLayoutVars>
          <dgm:chMax val="1"/>
          <dgm:bulletEnabled val="1"/>
        </dgm:presLayoutVars>
      </dgm:prSet>
      <dgm:spPr/>
    </dgm:pt>
    <dgm:pt modelId="{4E7A9E80-D005-4E33-BF02-AB53E5D9AC24}" type="pres">
      <dgm:prSet presAssocID="{306D086F-A618-4F22-A411-BA6712D52A33}" presName="descendantText" presStyleLbl="alignAcc1" presStyleIdx="0" presStyleCnt="3">
        <dgm:presLayoutVars>
          <dgm:bulletEnabled val="1"/>
        </dgm:presLayoutVars>
      </dgm:prSet>
      <dgm:spPr/>
    </dgm:pt>
    <dgm:pt modelId="{8289F649-ECA2-49A4-A513-30353CEDF43C}" type="pres">
      <dgm:prSet presAssocID="{BB673463-162F-4352-8EAF-8F642C8DFBCB}" presName="sp" presStyleCnt="0"/>
      <dgm:spPr/>
    </dgm:pt>
    <dgm:pt modelId="{C36E365D-F677-444F-94AB-6BC8B6ACB795}" type="pres">
      <dgm:prSet presAssocID="{FFA25F6B-BD68-42AA-9826-E7E81908A16C}" presName="composite" presStyleCnt="0"/>
      <dgm:spPr/>
    </dgm:pt>
    <dgm:pt modelId="{E1BB9CCB-B6A1-4F9E-85C4-CAE4AA34B78C}" type="pres">
      <dgm:prSet presAssocID="{FFA25F6B-BD68-42AA-9826-E7E81908A16C}" presName="parentText" presStyleLbl="alignNode1" presStyleIdx="1" presStyleCnt="3">
        <dgm:presLayoutVars>
          <dgm:chMax val="1"/>
          <dgm:bulletEnabled val="1"/>
        </dgm:presLayoutVars>
      </dgm:prSet>
      <dgm:spPr/>
    </dgm:pt>
    <dgm:pt modelId="{1F995D55-ADF9-43D5-80BB-92D5ACA7E469}" type="pres">
      <dgm:prSet presAssocID="{FFA25F6B-BD68-42AA-9826-E7E81908A16C}" presName="descendantText" presStyleLbl="alignAcc1" presStyleIdx="1" presStyleCnt="3">
        <dgm:presLayoutVars>
          <dgm:bulletEnabled val="1"/>
        </dgm:presLayoutVars>
      </dgm:prSet>
      <dgm:spPr/>
    </dgm:pt>
    <dgm:pt modelId="{98A661E4-58A9-48CE-99BA-BBA684FEA5EB}" type="pres">
      <dgm:prSet presAssocID="{B1715711-F76D-4094-B860-A41BB625A305}" presName="sp" presStyleCnt="0"/>
      <dgm:spPr/>
    </dgm:pt>
    <dgm:pt modelId="{F9F0C152-B407-4FAB-89FC-3AF8ACC6376A}" type="pres">
      <dgm:prSet presAssocID="{E151E184-AA2E-4F8F-9860-9CB6D91B407C}" presName="composite" presStyleCnt="0"/>
      <dgm:spPr/>
    </dgm:pt>
    <dgm:pt modelId="{D4860E6E-E0FB-4510-9D6F-0C32AFB094D9}" type="pres">
      <dgm:prSet presAssocID="{E151E184-AA2E-4F8F-9860-9CB6D91B407C}" presName="parentText" presStyleLbl="alignNode1" presStyleIdx="2" presStyleCnt="3">
        <dgm:presLayoutVars>
          <dgm:chMax val="1"/>
          <dgm:bulletEnabled val="1"/>
        </dgm:presLayoutVars>
      </dgm:prSet>
      <dgm:spPr/>
    </dgm:pt>
    <dgm:pt modelId="{DFF2BD1E-F9F8-4D98-BAB1-17D515CE919B}" type="pres">
      <dgm:prSet presAssocID="{E151E184-AA2E-4F8F-9860-9CB6D91B407C}" presName="descendantText" presStyleLbl="alignAcc1" presStyleIdx="2" presStyleCnt="3">
        <dgm:presLayoutVars>
          <dgm:bulletEnabled val="1"/>
        </dgm:presLayoutVars>
      </dgm:prSet>
      <dgm:spPr/>
    </dgm:pt>
  </dgm:ptLst>
  <dgm:cxnLst>
    <dgm:cxn modelId="{E76C1800-0E92-45EE-9E4A-60B110061439}" type="presOf" srcId="{E151E184-AA2E-4F8F-9860-9CB6D91B407C}" destId="{D4860E6E-E0FB-4510-9D6F-0C32AFB094D9}" srcOrd="0" destOrd="0" presId="urn:microsoft.com/office/officeart/2005/8/layout/chevron2"/>
    <dgm:cxn modelId="{94CFA82D-DC17-42CA-A8A1-94A0A28D1975}" type="presOf" srcId="{C3F64528-5FE6-4298-B16D-6ED694FDC77C}" destId="{DFF2BD1E-F9F8-4D98-BAB1-17D515CE919B}" srcOrd="0" destOrd="1" presId="urn:microsoft.com/office/officeart/2005/8/layout/chevron2"/>
    <dgm:cxn modelId="{2853CE37-2594-4E17-9631-FB8183D4D0D7}" type="presOf" srcId="{FAAE76A8-9739-458A-A85D-87F327EFB669}" destId="{4E7A9E80-D005-4E33-BF02-AB53E5D9AC24}" srcOrd="0" destOrd="1" presId="urn:microsoft.com/office/officeart/2005/8/layout/chevron2"/>
    <dgm:cxn modelId="{896F674A-245B-4C8B-ADFD-2CF9EDC47DC9}" type="presOf" srcId="{FFA25F6B-BD68-42AA-9826-E7E81908A16C}" destId="{E1BB9CCB-B6A1-4F9E-85C4-CAE4AA34B78C}" srcOrd="0" destOrd="0" presId="urn:microsoft.com/office/officeart/2005/8/layout/chevron2"/>
    <dgm:cxn modelId="{440C0E6D-57CB-4410-9C07-0D00BC3E4D2B}" type="presOf" srcId="{6B3CB189-2BB5-4655-BF11-DC37B2B60DDE}" destId="{B60356E7-E9AD-4E0B-AD2B-98A1B4ADC449}" srcOrd="0" destOrd="0" presId="urn:microsoft.com/office/officeart/2005/8/layout/chevron2"/>
    <dgm:cxn modelId="{DB617154-7B43-457F-9607-79CCA7741A5D}" srcId="{306D086F-A618-4F22-A411-BA6712D52A33}" destId="{98B4752A-95FB-4E57-AEC9-A35DF47DAE1F}" srcOrd="0" destOrd="0" parTransId="{8B21C644-2EEF-4FE4-8D68-76FE98A388FE}" sibTransId="{046F4CC4-2CA4-4299-9550-A99C96B52542}"/>
    <dgm:cxn modelId="{17A39A78-EE73-448A-B067-A40DFCAE1AE9}" type="presOf" srcId="{6CDFF758-E879-48E2-BDEB-CA4295179663}" destId="{1F995D55-ADF9-43D5-80BB-92D5ACA7E469}" srcOrd="0" destOrd="0" presId="urn:microsoft.com/office/officeart/2005/8/layout/chevron2"/>
    <dgm:cxn modelId="{2EF5CE58-6CEC-40E5-966A-7C534048BBAC}" srcId="{E151E184-AA2E-4F8F-9860-9CB6D91B407C}" destId="{0B879FEF-EA27-48E4-9E49-40996775BF4C}" srcOrd="0" destOrd="0" parTransId="{CCC02394-F320-4E96-8906-8629982B97C3}" sibTransId="{510ABCDD-3981-4085-AA84-4A0992975F31}"/>
    <dgm:cxn modelId="{D3BCE67F-4289-4C63-9B82-8DAD88D75B17}" srcId="{FFA25F6B-BD68-42AA-9826-E7E81908A16C}" destId="{F78E0021-4A8E-449D-AC3B-7752D5344B87}" srcOrd="1" destOrd="0" parTransId="{657C4696-475C-4988-8857-57365903F361}" sibTransId="{C6322224-FD86-4F73-BB63-3779C912FBC3}"/>
    <dgm:cxn modelId="{846A1B8A-7E7A-4336-831D-EB26555D9E31}" type="presOf" srcId="{306D086F-A618-4F22-A411-BA6712D52A33}" destId="{5EF6FA7E-0710-4265-BEE2-3D7058F3D242}" srcOrd="0" destOrd="0" presId="urn:microsoft.com/office/officeart/2005/8/layout/chevron2"/>
    <dgm:cxn modelId="{882E709A-2CE9-4B3F-9D2E-CC3246075B48}" srcId="{6B3CB189-2BB5-4655-BF11-DC37B2B60DDE}" destId="{E151E184-AA2E-4F8F-9860-9CB6D91B407C}" srcOrd="2" destOrd="0" parTransId="{95032C0C-CA6E-4977-BF8E-F9166255F74B}" sibTransId="{517705FE-7021-4C73-B0F2-522A0D0D5428}"/>
    <dgm:cxn modelId="{CDF458A6-78C5-4514-8839-66A111D71D6E}" type="presOf" srcId="{F78E0021-4A8E-449D-AC3B-7752D5344B87}" destId="{1F995D55-ADF9-43D5-80BB-92D5ACA7E469}" srcOrd="0" destOrd="1" presId="urn:microsoft.com/office/officeart/2005/8/layout/chevron2"/>
    <dgm:cxn modelId="{6F956FAA-AB0B-45D6-AFC3-EF10CCC67887}" srcId="{E151E184-AA2E-4F8F-9860-9CB6D91B407C}" destId="{C3F64528-5FE6-4298-B16D-6ED694FDC77C}" srcOrd="1" destOrd="0" parTransId="{3C12BA6E-01D1-481A-A21E-6EA8B3ED3DD8}" sibTransId="{67D34BD6-9B54-4FDF-AB09-CC24D674F906}"/>
    <dgm:cxn modelId="{613AA8B4-17CA-4CA8-8AD7-B274B55FF21A}" srcId="{FFA25F6B-BD68-42AA-9826-E7E81908A16C}" destId="{6CDFF758-E879-48E2-BDEB-CA4295179663}" srcOrd="0" destOrd="0" parTransId="{37EE9D71-5C79-449B-BD62-8A7EC58D59FE}" sibTransId="{A346109B-CCAB-4FE8-BB72-B8BA05C31496}"/>
    <dgm:cxn modelId="{725B13B9-BB15-4DBF-A87F-019CFC8E3FD7}" type="presOf" srcId="{98B4752A-95FB-4E57-AEC9-A35DF47DAE1F}" destId="{4E7A9E80-D005-4E33-BF02-AB53E5D9AC24}" srcOrd="0" destOrd="0" presId="urn:microsoft.com/office/officeart/2005/8/layout/chevron2"/>
    <dgm:cxn modelId="{D8789DC3-6D85-4D64-8C13-5F24200A9B79}" type="presOf" srcId="{0B879FEF-EA27-48E4-9E49-40996775BF4C}" destId="{DFF2BD1E-F9F8-4D98-BAB1-17D515CE919B}" srcOrd="0" destOrd="0" presId="urn:microsoft.com/office/officeart/2005/8/layout/chevron2"/>
    <dgm:cxn modelId="{593855D6-1F91-41A0-8E64-F78C55A0E1BE}" srcId="{6B3CB189-2BB5-4655-BF11-DC37B2B60DDE}" destId="{306D086F-A618-4F22-A411-BA6712D52A33}" srcOrd="0" destOrd="0" parTransId="{F510396D-963B-44BB-A37F-6645123A9A9E}" sibTransId="{BB673463-162F-4352-8EAF-8F642C8DFBCB}"/>
    <dgm:cxn modelId="{1B6217F0-78DE-41F7-B8A8-2F1053BCB399}" srcId="{6B3CB189-2BB5-4655-BF11-DC37B2B60DDE}" destId="{FFA25F6B-BD68-42AA-9826-E7E81908A16C}" srcOrd="1" destOrd="0" parTransId="{715DD43A-86F0-495A-B831-FF74464FD935}" sibTransId="{B1715711-F76D-4094-B860-A41BB625A305}"/>
    <dgm:cxn modelId="{9492A9F3-1275-442C-96BE-F2D59518D101}" srcId="{306D086F-A618-4F22-A411-BA6712D52A33}" destId="{FAAE76A8-9739-458A-A85D-87F327EFB669}" srcOrd="1" destOrd="0" parTransId="{193E23E6-3A7F-4C66-B925-EEB8E4BEED90}" sibTransId="{DB8DF69F-7675-4C75-97ED-6E7775882B6A}"/>
    <dgm:cxn modelId="{2C8040D2-C37F-4570-97B3-02F71522B977}" type="presParOf" srcId="{B60356E7-E9AD-4E0B-AD2B-98A1B4ADC449}" destId="{26D1D4F5-D95B-41E5-8CBB-12A3ED1D8081}" srcOrd="0" destOrd="0" presId="urn:microsoft.com/office/officeart/2005/8/layout/chevron2"/>
    <dgm:cxn modelId="{FDC88A7E-3BF1-4EA4-B518-9CBBDB33AFB2}" type="presParOf" srcId="{26D1D4F5-D95B-41E5-8CBB-12A3ED1D8081}" destId="{5EF6FA7E-0710-4265-BEE2-3D7058F3D242}" srcOrd="0" destOrd="0" presId="urn:microsoft.com/office/officeart/2005/8/layout/chevron2"/>
    <dgm:cxn modelId="{696107C1-D74F-4E8B-9A18-48072F97908B}" type="presParOf" srcId="{26D1D4F5-D95B-41E5-8CBB-12A3ED1D8081}" destId="{4E7A9E80-D005-4E33-BF02-AB53E5D9AC24}" srcOrd="1" destOrd="0" presId="urn:microsoft.com/office/officeart/2005/8/layout/chevron2"/>
    <dgm:cxn modelId="{F5A1B348-51F2-48A9-A0E5-6C65B5821656}" type="presParOf" srcId="{B60356E7-E9AD-4E0B-AD2B-98A1B4ADC449}" destId="{8289F649-ECA2-49A4-A513-30353CEDF43C}" srcOrd="1" destOrd="0" presId="urn:microsoft.com/office/officeart/2005/8/layout/chevron2"/>
    <dgm:cxn modelId="{F7A7D12E-BFFE-4F78-A168-2DB4273AF57B}" type="presParOf" srcId="{B60356E7-E9AD-4E0B-AD2B-98A1B4ADC449}" destId="{C36E365D-F677-444F-94AB-6BC8B6ACB795}" srcOrd="2" destOrd="0" presId="urn:microsoft.com/office/officeart/2005/8/layout/chevron2"/>
    <dgm:cxn modelId="{1CA02C77-903A-4807-B849-9D41FC01445D}" type="presParOf" srcId="{C36E365D-F677-444F-94AB-6BC8B6ACB795}" destId="{E1BB9CCB-B6A1-4F9E-85C4-CAE4AA34B78C}" srcOrd="0" destOrd="0" presId="urn:microsoft.com/office/officeart/2005/8/layout/chevron2"/>
    <dgm:cxn modelId="{F6BD3B3E-E22E-4C68-998D-E4DE413A8390}" type="presParOf" srcId="{C36E365D-F677-444F-94AB-6BC8B6ACB795}" destId="{1F995D55-ADF9-43D5-80BB-92D5ACA7E469}" srcOrd="1" destOrd="0" presId="urn:microsoft.com/office/officeart/2005/8/layout/chevron2"/>
    <dgm:cxn modelId="{C2021168-75C9-42D6-9D42-0673F9ECB808}" type="presParOf" srcId="{B60356E7-E9AD-4E0B-AD2B-98A1B4ADC449}" destId="{98A661E4-58A9-48CE-99BA-BBA684FEA5EB}" srcOrd="3" destOrd="0" presId="urn:microsoft.com/office/officeart/2005/8/layout/chevron2"/>
    <dgm:cxn modelId="{A247E257-5EDE-4D34-93C3-B02B7CEF882A}" type="presParOf" srcId="{B60356E7-E9AD-4E0B-AD2B-98A1B4ADC449}" destId="{F9F0C152-B407-4FAB-89FC-3AF8ACC6376A}" srcOrd="4" destOrd="0" presId="urn:microsoft.com/office/officeart/2005/8/layout/chevron2"/>
    <dgm:cxn modelId="{B29F78B3-CE56-48BE-81FB-4A66DF149429}" type="presParOf" srcId="{F9F0C152-B407-4FAB-89FC-3AF8ACC6376A}" destId="{D4860E6E-E0FB-4510-9D6F-0C32AFB094D9}" srcOrd="0" destOrd="0" presId="urn:microsoft.com/office/officeart/2005/8/layout/chevron2"/>
    <dgm:cxn modelId="{5EDF94CC-6064-46F0-A531-27930F4D7896}" type="presParOf" srcId="{F9F0C152-B407-4FAB-89FC-3AF8ACC6376A}" destId="{DFF2BD1E-F9F8-4D98-BAB1-17D515CE919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238E5-8457-42D5-88BE-596E887959C8}"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D6F45395-CAF6-4553-BA78-50211073D926}">
      <dgm:prSet/>
      <dgm:spPr/>
      <dgm:t>
        <a:bodyPr/>
        <a:lstStyle/>
        <a:p>
          <a:r>
            <a:rPr lang="en-US" dirty="0"/>
            <a:t>Subrecipient</a:t>
          </a:r>
        </a:p>
      </dgm:t>
    </dgm:pt>
    <dgm:pt modelId="{741623B2-62C1-4D32-B5C4-1BF5836DECB1}" type="parTrans" cxnId="{1932CB6E-3EE7-4D1D-A454-7316ADA652A2}">
      <dgm:prSet/>
      <dgm:spPr/>
      <dgm:t>
        <a:bodyPr/>
        <a:lstStyle/>
        <a:p>
          <a:endParaRPr lang="en-US"/>
        </a:p>
      </dgm:t>
    </dgm:pt>
    <dgm:pt modelId="{D3831A37-6856-4472-B586-6B8FD618C4F1}" type="sibTrans" cxnId="{1932CB6E-3EE7-4D1D-A454-7316ADA652A2}">
      <dgm:prSet/>
      <dgm:spPr/>
      <dgm:t>
        <a:bodyPr/>
        <a:lstStyle/>
        <a:p>
          <a:endParaRPr lang="en-US"/>
        </a:p>
      </dgm:t>
    </dgm:pt>
    <dgm:pt modelId="{69C7B618-6ACF-46B5-80EC-C83982C93BAD}">
      <dgm:prSet/>
      <dgm:spPr/>
      <dgm:t>
        <a:bodyPr/>
        <a:lstStyle/>
        <a:p>
          <a:r>
            <a:rPr lang="en-US" dirty="0"/>
            <a:t>Contractor </a:t>
          </a:r>
        </a:p>
      </dgm:t>
    </dgm:pt>
    <dgm:pt modelId="{E9BA93A9-64E1-40EE-B490-9A9BA8959401}" type="parTrans" cxnId="{7D83BB26-8AAB-428D-BBA3-FE4F75D97109}">
      <dgm:prSet/>
      <dgm:spPr/>
      <dgm:t>
        <a:bodyPr/>
        <a:lstStyle/>
        <a:p>
          <a:endParaRPr lang="en-US"/>
        </a:p>
      </dgm:t>
    </dgm:pt>
    <dgm:pt modelId="{B2F77B7F-A66D-4B70-83DD-A15664E10675}" type="sibTrans" cxnId="{7D83BB26-8AAB-428D-BBA3-FE4F75D97109}">
      <dgm:prSet/>
      <dgm:spPr/>
      <dgm:t>
        <a:bodyPr/>
        <a:lstStyle/>
        <a:p>
          <a:endParaRPr lang="en-US"/>
        </a:p>
      </dgm:t>
    </dgm:pt>
    <dgm:pt modelId="{4528D8C2-40CD-4509-BF42-1573C4C9A3E6}">
      <dgm:prSet/>
      <dgm:spPr/>
      <dgm:t>
        <a:bodyPr/>
        <a:lstStyle/>
        <a:p>
          <a:r>
            <a:rPr lang="en-US" dirty="0"/>
            <a:t>Determines who is eligible to receive federal assistance</a:t>
          </a:r>
        </a:p>
      </dgm:t>
    </dgm:pt>
    <dgm:pt modelId="{EE048439-99D4-4303-8B5D-DBFCDAA5D08F}" type="parTrans" cxnId="{3A83EB1B-F8EF-4A3A-9666-C769BE5FF825}">
      <dgm:prSet/>
      <dgm:spPr/>
      <dgm:t>
        <a:bodyPr/>
        <a:lstStyle/>
        <a:p>
          <a:endParaRPr lang="en-US"/>
        </a:p>
      </dgm:t>
    </dgm:pt>
    <dgm:pt modelId="{BC8A70B7-4C87-4138-9A85-5342E3A282A4}" type="sibTrans" cxnId="{3A83EB1B-F8EF-4A3A-9666-C769BE5FF825}">
      <dgm:prSet/>
      <dgm:spPr/>
      <dgm:t>
        <a:bodyPr/>
        <a:lstStyle/>
        <a:p>
          <a:endParaRPr lang="en-US"/>
        </a:p>
      </dgm:t>
    </dgm:pt>
    <dgm:pt modelId="{540E0789-F436-4263-8C58-A7D0401FFEA9}">
      <dgm:prSet/>
      <dgm:spPr/>
      <dgm:t>
        <a:bodyPr/>
        <a:lstStyle/>
        <a:p>
          <a:r>
            <a:rPr lang="en-US" dirty="0"/>
            <a:t>Performance measured in relation to federal program objectives</a:t>
          </a:r>
        </a:p>
      </dgm:t>
    </dgm:pt>
    <dgm:pt modelId="{7BE3048A-8046-4AEF-AE5B-85978FE49DA7}" type="parTrans" cxnId="{4BCE69B1-99B9-4A6C-B3B6-30BF71BD4B0B}">
      <dgm:prSet/>
      <dgm:spPr/>
      <dgm:t>
        <a:bodyPr/>
        <a:lstStyle/>
        <a:p>
          <a:endParaRPr lang="en-US"/>
        </a:p>
      </dgm:t>
    </dgm:pt>
    <dgm:pt modelId="{E31378B6-5C6C-4CEC-AB04-DCA5CA659B35}" type="sibTrans" cxnId="{4BCE69B1-99B9-4A6C-B3B6-30BF71BD4B0B}">
      <dgm:prSet/>
      <dgm:spPr/>
      <dgm:t>
        <a:bodyPr/>
        <a:lstStyle/>
        <a:p>
          <a:endParaRPr lang="en-US"/>
        </a:p>
      </dgm:t>
    </dgm:pt>
    <dgm:pt modelId="{DB792BF0-18A1-4C63-B009-17F3F06A2026}">
      <dgm:prSet/>
      <dgm:spPr/>
      <dgm:t>
        <a:bodyPr/>
        <a:lstStyle/>
        <a:p>
          <a:r>
            <a:rPr lang="en-US" dirty="0"/>
            <a:t>Makes programmatic decisions</a:t>
          </a:r>
        </a:p>
      </dgm:t>
    </dgm:pt>
    <dgm:pt modelId="{E46DE6FF-191B-44BC-80CE-A7E62949A986}" type="parTrans" cxnId="{F571D411-E1A3-4455-B42C-7DBEBB482FEC}">
      <dgm:prSet/>
      <dgm:spPr/>
      <dgm:t>
        <a:bodyPr/>
        <a:lstStyle/>
        <a:p>
          <a:endParaRPr lang="en-US"/>
        </a:p>
      </dgm:t>
    </dgm:pt>
    <dgm:pt modelId="{4DE1BDAD-023F-433B-B127-345F00BA20DF}" type="sibTrans" cxnId="{F571D411-E1A3-4455-B42C-7DBEBB482FEC}">
      <dgm:prSet/>
      <dgm:spPr/>
      <dgm:t>
        <a:bodyPr/>
        <a:lstStyle/>
        <a:p>
          <a:endParaRPr lang="en-US"/>
        </a:p>
      </dgm:t>
    </dgm:pt>
    <dgm:pt modelId="{C30067B1-B8A4-4096-8345-0AD486BCA66D}">
      <dgm:prSet/>
      <dgm:spPr/>
      <dgm:t>
        <a:bodyPr/>
        <a:lstStyle/>
        <a:p>
          <a:r>
            <a:rPr lang="en-US" dirty="0"/>
            <a:t>Responsible for adhering to federal program requirements</a:t>
          </a:r>
        </a:p>
      </dgm:t>
    </dgm:pt>
    <dgm:pt modelId="{7CB4D6C4-4B67-44B7-9176-BE2054D02551}" type="parTrans" cxnId="{00084360-1C3A-4A7A-8A43-865B1F14D9DF}">
      <dgm:prSet/>
      <dgm:spPr/>
      <dgm:t>
        <a:bodyPr/>
        <a:lstStyle/>
        <a:p>
          <a:endParaRPr lang="en-US"/>
        </a:p>
      </dgm:t>
    </dgm:pt>
    <dgm:pt modelId="{B1D0A3EF-4111-4317-9271-AF053CB372EE}" type="sibTrans" cxnId="{00084360-1C3A-4A7A-8A43-865B1F14D9DF}">
      <dgm:prSet/>
      <dgm:spPr/>
      <dgm:t>
        <a:bodyPr/>
        <a:lstStyle/>
        <a:p>
          <a:endParaRPr lang="en-US"/>
        </a:p>
      </dgm:t>
    </dgm:pt>
    <dgm:pt modelId="{E5346852-415E-47A9-A814-0B7B4C17F459}">
      <dgm:prSet/>
      <dgm:spPr/>
      <dgm:t>
        <a:bodyPr/>
        <a:lstStyle/>
        <a:p>
          <a:r>
            <a:rPr lang="en-US" dirty="0"/>
            <a:t>Implements program for public purpose</a:t>
          </a:r>
        </a:p>
      </dgm:t>
    </dgm:pt>
    <dgm:pt modelId="{5AA42BCC-5F79-4A9C-9B41-67AECD9E068B}" type="parTrans" cxnId="{0FFA156C-7819-4C5D-A4D8-BE8B8A630776}">
      <dgm:prSet/>
      <dgm:spPr/>
      <dgm:t>
        <a:bodyPr/>
        <a:lstStyle/>
        <a:p>
          <a:endParaRPr lang="en-US"/>
        </a:p>
      </dgm:t>
    </dgm:pt>
    <dgm:pt modelId="{4A110D36-290E-4970-8415-CD5C57C4ED3A}" type="sibTrans" cxnId="{0FFA156C-7819-4C5D-A4D8-BE8B8A630776}">
      <dgm:prSet/>
      <dgm:spPr/>
      <dgm:t>
        <a:bodyPr/>
        <a:lstStyle/>
        <a:p>
          <a:endParaRPr lang="en-US"/>
        </a:p>
      </dgm:t>
    </dgm:pt>
    <dgm:pt modelId="{952A2FE0-AE21-4E25-BAE6-7BC806FFF084}">
      <dgm:prSet/>
      <dgm:spPr/>
      <dgm:t>
        <a:bodyPr/>
        <a:lstStyle/>
        <a:p>
          <a:r>
            <a:rPr lang="en-US" dirty="0"/>
            <a:t>Provides goods and services within normal operations</a:t>
          </a:r>
        </a:p>
      </dgm:t>
    </dgm:pt>
    <dgm:pt modelId="{5A39A75A-2A63-4E7E-ABE2-426871335414}" type="parTrans" cxnId="{B7717D2D-01A5-457A-8E68-2A0B300FA6DC}">
      <dgm:prSet/>
      <dgm:spPr/>
      <dgm:t>
        <a:bodyPr/>
        <a:lstStyle/>
        <a:p>
          <a:endParaRPr lang="en-US"/>
        </a:p>
      </dgm:t>
    </dgm:pt>
    <dgm:pt modelId="{6D811154-CB30-452B-AADA-C83A616BBF78}" type="sibTrans" cxnId="{B7717D2D-01A5-457A-8E68-2A0B300FA6DC}">
      <dgm:prSet/>
      <dgm:spPr/>
      <dgm:t>
        <a:bodyPr/>
        <a:lstStyle/>
        <a:p>
          <a:endParaRPr lang="en-US"/>
        </a:p>
      </dgm:t>
    </dgm:pt>
    <dgm:pt modelId="{A1BC6F64-3493-413B-B3F6-AA7741B3BB5D}">
      <dgm:prSet/>
      <dgm:spPr/>
      <dgm:t>
        <a:bodyPr/>
        <a:lstStyle/>
        <a:p>
          <a:r>
            <a:rPr lang="en-US" dirty="0"/>
            <a:t>Provides similar goods or services to many purchasers</a:t>
          </a:r>
        </a:p>
      </dgm:t>
    </dgm:pt>
    <dgm:pt modelId="{005178B4-9C2D-46F0-A550-35F7049750B9}" type="parTrans" cxnId="{3154A860-DEC5-4707-9B6B-75AAA64D2308}">
      <dgm:prSet/>
      <dgm:spPr/>
      <dgm:t>
        <a:bodyPr/>
        <a:lstStyle/>
        <a:p>
          <a:endParaRPr lang="en-US"/>
        </a:p>
      </dgm:t>
    </dgm:pt>
    <dgm:pt modelId="{48FFF5DB-5473-4D38-B88D-EE56CBDB9C02}" type="sibTrans" cxnId="{3154A860-DEC5-4707-9B6B-75AAA64D2308}">
      <dgm:prSet/>
      <dgm:spPr/>
      <dgm:t>
        <a:bodyPr/>
        <a:lstStyle/>
        <a:p>
          <a:endParaRPr lang="en-US"/>
        </a:p>
      </dgm:t>
    </dgm:pt>
    <dgm:pt modelId="{907F91CF-AD69-4130-9A9F-2F8F02C3E334}">
      <dgm:prSet/>
      <dgm:spPr/>
      <dgm:t>
        <a:bodyPr/>
        <a:lstStyle/>
        <a:p>
          <a:r>
            <a:rPr lang="en-US" dirty="0"/>
            <a:t>Normally operates in a competitive environment</a:t>
          </a:r>
        </a:p>
      </dgm:t>
    </dgm:pt>
    <dgm:pt modelId="{B5A07FB0-A7FE-4920-A354-872EC5EDADF3}" type="parTrans" cxnId="{0396BCD7-AEDA-47AD-B5B2-6E82CFDBD46B}">
      <dgm:prSet/>
      <dgm:spPr/>
      <dgm:t>
        <a:bodyPr/>
        <a:lstStyle/>
        <a:p>
          <a:endParaRPr lang="en-US"/>
        </a:p>
      </dgm:t>
    </dgm:pt>
    <dgm:pt modelId="{AF31C40C-B7BD-4820-99E6-2AA684864CC4}" type="sibTrans" cxnId="{0396BCD7-AEDA-47AD-B5B2-6E82CFDBD46B}">
      <dgm:prSet/>
      <dgm:spPr/>
      <dgm:t>
        <a:bodyPr/>
        <a:lstStyle/>
        <a:p>
          <a:endParaRPr lang="en-US"/>
        </a:p>
      </dgm:t>
    </dgm:pt>
    <dgm:pt modelId="{81ECA388-4C86-4A49-9E03-020F3A8F48BF}">
      <dgm:prSet/>
      <dgm:spPr/>
      <dgm:t>
        <a:bodyPr/>
        <a:lstStyle/>
        <a:p>
          <a:r>
            <a:rPr lang="en-US" dirty="0"/>
            <a:t>Provides goods and services ancillary to the federal program</a:t>
          </a:r>
        </a:p>
      </dgm:t>
    </dgm:pt>
    <dgm:pt modelId="{B1ECA29D-2197-4DF7-A1CD-BFA63475AE7A}" type="parTrans" cxnId="{842A6CBE-715C-4536-A8B4-4F4FCADAC8FA}">
      <dgm:prSet/>
      <dgm:spPr/>
      <dgm:t>
        <a:bodyPr/>
        <a:lstStyle/>
        <a:p>
          <a:endParaRPr lang="en-US"/>
        </a:p>
      </dgm:t>
    </dgm:pt>
    <dgm:pt modelId="{2D2BBA3B-5D3A-49EF-BD01-DFDA0EE9AA26}" type="sibTrans" cxnId="{842A6CBE-715C-4536-A8B4-4F4FCADAC8FA}">
      <dgm:prSet/>
      <dgm:spPr/>
      <dgm:t>
        <a:bodyPr/>
        <a:lstStyle/>
        <a:p>
          <a:endParaRPr lang="en-US"/>
        </a:p>
      </dgm:t>
    </dgm:pt>
    <dgm:pt modelId="{1214336D-46AB-4EE3-A3D3-FC7294334EBA}">
      <dgm:prSet/>
      <dgm:spPr/>
      <dgm:t>
        <a:bodyPr/>
        <a:lstStyle/>
        <a:p>
          <a:r>
            <a:rPr lang="en-US" dirty="0"/>
            <a:t>Not subject to the compliance requirements of the federal program</a:t>
          </a:r>
        </a:p>
      </dgm:t>
    </dgm:pt>
    <dgm:pt modelId="{87481EEF-8FD6-4BAF-87F3-F7415275C090}" type="parTrans" cxnId="{88E73B6D-D23E-463A-B1FA-D89ACA7D773B}">
      <dgm:prSet/>
      <dgm:spPr/>
      <dgm:t>
        <a:bodyPr/>
        <a:lstStyle/>
        <a:p>
          <a:endParaRPr lang="en-US"/>
        </a:p>
      </dgm:t>
    </dgm:pt>
    <dgm:pt modelId="{CDE0621D-06F0-486E-945F-5E960939ED20}" type="sibTrans" cxnId="{88E73B6D-D23E-463A-B1FA-D89ACA7D773B}">
      <dgm:prSet/>
      <dgm:spPr/>
      <dgm:t>
        <a:bodyPr/>
        <a:lstStyle/>
        <a:p>
          <a:endParaRPr lang="en-US"/>
        </a:p>
      </dgm:t>
    </dgm:pt>
    <dgm:pt modelId="{349ECD15-9A95-4E51-BCBF-3C8C3F462473}" type="pres">
      <dgm:prSet presAssocID="{4AB238E5-8457-42D5-88BE-596E887959C8}" presName="Name0" presStyleCnt="0">
        <dgm:presLayoutVars>
          <dgm:dir/>
          <dgm:animLvl val="lvl"/>
          <dgm:resizeHandles val="exact"/>
        </dgm:presLayoutVars>
      </dgm:prSet>
      <dgm:spPr/>
    </dgm:pt>
    <dgm:pt modelId="{5456BC1D-D824-4238-9225-BEF26CE5E204}" type="pres">
      <dgm:prSet presAssocID="{D6F45395-CAF6-4553-BA78-50211073D926}" presName="linNode" presStyleCnt="0"/>
      <dgm:spPr/>
    </dgm:pt>
    <dgm:pt modelId="{97D9422F-3A40-4D4F-B206-7F403BC4BC60}" type="pres">
      <dgm:prSet presAssocID="{D6F45395-CAF6-4553-BA78-50211073D926}" presName="parentText" presStyleLbl="node1" presStyleIdx="0" presStyleCnt="2">
        <dgm:presLayoutVars>
          <dgm:chMax val="1"/>
          <dgm:bulletEnabled val="1"/>
        </dgm:presLayoutVars>
      </dgm:prSet>
      <dgm:spPr/>
    </dgm:pt>
    <dgm:pt modelId="{77CF38B3-76AE-4D5C-8579-D81A985EEEA0}" type="pres">
      <dgm:prSet presAssocID="{D6F45395-CAF6-4553-BA78-50211073D926}" presName="descendantText" presStyleLbl="alignAccFollowNode1" presStyleIdx="0" presStyleCnt="2">
        <dgm:presLayoutVars>
          <dgm:bulletEnabled val="1"/>
        </dgm:presLayoutVars>
      </dgm:prSet>
      <dgm:spPr/>
    </dgm:pt>
    <dgm:pt modelId="{931F1528-12E2-4E8D-BA12-3709233C6F38}" type="pres">
      <dgm:prSet presAssocID="{D3831A37-6856-4472-B586-6B8FD618C4F1}" presName="sp" presStyleCnt="0"/>
      <dgm:spPr/>
    </dgm:pt>
    <dgm:pt modelId="{1E8034E2-A68D-430D-806C-219B58DC9F57}" type="pres">
      <dgm:prSet presAssocID="{69C7B618-6ACF-46B5-80EC-C83982C93BAD}" presName="linNode" presStyleCnt="0"/>
      <dgm:spPr/>
    </dgm:pt>
    <dgm:pt modelId="{8B9833F5-DFA7-491D-8885-D515B0AAEF03}" type="pres">
      <dgm:prSet presAssocID="{69C7B618-6ACF-46B5-80EC-C83982C93BAD}" presName="parentText" presStyleLbl="node1" presStyleIdx="1" presStyleCnt="2">
        <dgm:presLayoutVars>
          <dgm:chMax val="1"/>
          <dgm:bulletEnabled val="1"/>
        </dgm:presLayoutVars>
      </dgm:prSet>
      <dgm:spPr/>
    </dgm:pt>
    <dgm:pt modelId="{B2340D20-07C1-4EFC-AB7A-19297601ECD3}" type="pres">
      <dgm:prSet presAssocID="{69C7B618-6ACF-46B5-80EC-C83982C93BAD}" presName="descendantText" presStyleLbl="alignAccFollowNode1" presStyleIdx="1" presStyleCnt="2">
        <dgm:presLayoutVars>
          <dgm:bulletEnabled val="1"/>
        </dgm:presLayoutVars>
      </dgm:prSet>
      <dgm:spPr/>
    </dgm:pt>
  </dgm:ptLst>
  <dgm:cxnLst>
    <dgm:cxn modelId="{F571D411-E1A3-4455-B42C-7DBEBB482FEC}" srcId="{D6F45395-CAF6-4553-BA78-50211073D926}" destId="{DB792BF0-18A1-4C63-B009-17F3F06A2026}" srcOrd="2" destOrd="0" parTransId="{E46DE6FF-191B-44BC-80CE-A7E62949A986}" sibTransId="{4DE1BDAD-023F-433B-B127-345F00BA20DF}"/>
    <dgm:cxn modelId="{3A83EB1B-F8EF-4A3A-9666-C769BE5FF825}" srcId="{D6F45395-CAF6-4553-BA78-50211073D926}" destId="{4528D8C2-40CD-4509-BF42-1573C4C9A3E6}" srcOrd="0" destOrd="0" parTransId="{EE048439-99D4-4303-8B5D-DBFCDAA5D08F}" sibTransId="{BC8A70B7-4C87-4138-9A85-5342E3A282A4}"/>
    <dgm:cxn modelId="{7D83BB26-8AAB-428D-BBA3-FE4F75D97109}" srcId="{4AB238E5-8457-42D5-88BE-596E887959C8}" destId="{69C7B618-6ACF-46B5-80EC-C83982C93BAD}" srcOrd="1" destOrd="0" parTransId="{E9BA93A9-64E1-40EE-B490-9A9BA8959401}" sibTransId="{B2F77B7F-A66D-4B70-83DD-A15664E10675}"/>
    <dgm:cxn modelId="{CD95252C-E84E-4AEF-96E8-0FDC40C0FAF1}" type="presOf" srcId="{A1BC6F64-3493-413B-B3F6-AA7741B3BB5D}" destId="{B2340D20-07C1-4EFC-AB7A-19297601ECD3}" srcOrd="0" destOrd="1" presId="urn:microsoft.com/office/officeart/2005/8/layout/vList5"/>
    <dgm:cxn modelId="{5F5BD72C-F172-42FA-A421-4C01519BC810}" type="presOf" srcId="{907F91CF-AD69-4130-9A9F-2F8F02C3E334}" destId="{B2340D20-07C1-4EFC-AB7A-19297601ECD3}" srcOrd="0" destOrd="2" presId="urn:microsoft.com/office/officeart/2005/8/layout/vList5"/>
    <dgm:cxn modelId="{B7717D2D-01A5-457A-8E68-2A0B300FA6DC}" srcId="{69C7B618-6ACF-46B5-80EC-C83982C93BAD}" destId="{952A2FE0-AE21-4E25-BAE6-7BC806FFF084}" srcOrd="0" destOrd="0" parTransId="{5A39A75A-2A63-4E7E-ABE2-426871335414}" sibTransId="{6D811154-CB30-452B-AADA-C83A616BBF78}"/>
    <dgm:cxn modelId="{3E1EEC31-987F-4BA8-8117-3ECEFB449D4A}" type="presOf" srcId="{69C7B618-6ACF-46B5-80EC-C83982C93BAD}" destId="{8B9833F5-DFA7-491D-8885-D515B0AAEF03}" srcOrd="0" destOrd="0" presId="urn:microsoft.com/office/officeart/2005/8/layout/vList5"/>
    <dgm:cxn modelId="{00084360-1C3A-4A7A-8A43-865B1F14D9DF}" srcId="{D6F45395-CAF6-4553-BA78-50211073D926}" destId="{C30067B1-B8A4-4096-8345-0AD486BCA66D}" srcOrd="3" destOrd="0" parTransId="{7CB4D6C4-4B67-44B7-9176-BE2054D02551}" sibTransId="{B1D0A3EF-4111-4317-9271-AF053CB372EE}"/>
    <dgm:cxn modelId="{3154A860-DEC5-4707-9B6B-75AAA64D2308}" srcId="{69C7B618-6ACF-46B5-80EC-C83982C93BAD}" destId="{A1BC6F64-3493-413B-B3F6-AA7741B3BB5D}" srcOrd="1" destOrd="0" parTransId="{005178B4-9C2D-46F0-A550-35F7049750B9}" sibTransId="{48FFF5DB-5473-4D38-B88D-EE56CBDB9C02}"/>
    <dgm:cxn modelId="{6FEAA246-B1E3-4D82-BA20-23B240D64CFA}" type="presOf" srcId="{D6F45395-CAF6-4553-BA78-50211073D926}" destId="{97D9422F-3A40-4D4F-B206-7F403BC4BC60}" srcOrd="0" destOrd="0" presId="urn:microsoft.com/office/officeart/2005/8/layout/vList5"/>
    <dgm:cxn modelId="{0FFA156C-7819-4C5D-A4D8-BE8B8A630776}" srcId="{D6F45395-CAF6-4553-BA78-50211073D926}" destId="{E5346852-415E-47A9-A814-0B7B4C17F459}" srcOrd="4" destOrd="0" parTransId="{5AA42BCC-5F79-4A9C-9B41-67AECD9E068B}" sibTransId="{4A110D36-290E-4970-8415-CD5C57C4ED3A}"/>
    <dgm:cxn modelId="{88E73B6D-D23E-463A-B1FA-D89ACA7D773B}" srcId="{69C7B618-6ACF-46B5-80EC-C83982C93BAD}" destId="{1214336D-46AB-4EE3-A3D3-FC7294334EBA}" srcOrd="4" destOrd="0" parTransId="{87481EEF-8FD6-4BAF-87F3-F7415275C090}" sibTransId="{CDE0621D-06F0-486E-945F-5E960939ED20}"/>
    <dgm:cxn modelId="{1932CB6E-3EE7-4D1D-A454-7316ADA652A2}" srcId="{4AB238E5-8457-42D5-88BE-596E887959C8}" destId="{D6F45395-CAF6-4553-BA78-50211073D926}" srcOrd="0" destOrd="0" parTransId="{741623B2-62C1-4D32-B5C4-1BF5836DECB1}" sibTransId="{D3831A37-6856-4472-B586-6B8FD618C4F1}"/>
    <dgm:cxn modelId="{146A2F75-539B-4E0B-AE9A-28E7B2D8A19F}" type="presOf" srcId="{4528D8C2-40CD-4509-BF42-1573C4C9A3E6}" destId="{77CF38B3-76AE-4D5C-8579-D81A985EEEA0}" srcOrd="0" destOrd="0" presId="urn:microsoft.com/office/officeart/2005/8/layout/vList5"/>
    <dgm:cxn modelId="{C6585B8F-A824-49A7-B21C-707FD7A8175C}" type="presOf" srcId="{1214336D-46AB-4EE3-A3D3-FC7294334EBA}" destId="{B2340D20-07C1-4EFC-AB7A-19297601ECD3}" srcOrd="0" destOrd="4" presId="urn:microsoft.com/office/officeart/2005/8/layout/vList5"/>
    <dgm:cxn modelId="{D8F37999-EDC8-4294-AAF7-D8F6DD34FE32}" type="presOf" srcId="{C30067B1-B8A4-4096-8345-0AD486BCA66D}" destId="{77CF38B3-76AE-4D5C-8579-D81A985EEEA0}" srcOrd="0" destOrd="3" presId="urn:microsoft.com/office/officeart/2005/8/layout/vList5"/>
    <dgm:cxn modelId="{C870CB9D-02F2-4902-85EC-FE586FA405B4}" type="presOf" srcId="{540E0789-F436-4263-8C58-A7D0401FFEA9}" destId="{77CF38B3-76AE-4D5C-8579-D81A985EEEA0}" srcOrd="0" destOrd="1" presId="urn:microsoft.com/office/officeart/2005/8/layout/vList5"/>
    <dgm:cxn modelId="{4BCE69B1-99B9-4A6C-B3B6-30BF71BD4B0B}" srcId="{D6F45395-CAF6-4553-BA78-50211073D926}" destId="{540E0789-F436-4263-8C58-A7D0401FFEA9}" srcOrd="1" destOrd="0" parTransId="{7BE3048A-8046-4AEF-AE5B-85978FE49DA7}" sibTransId="{E31378B6-5C6C-4CEC-AB04-DCA5CA659B35}"/>
    <dgm:cxn modelId="{74BD1EB8-7D07-4088-A25C-E7936F7148D0}" type="presOf" srcId="{DB792BF0-18A1-4C63-B009-17F3F06A2026}" destId="{77CF38B3-76AE-4D5C-8579-D81A985EEEA0}" srcOrd="0" destOrd="2" presId="urn:microsoft.com/office/officeart/2005/8/layout/vList5"/>
    <dgm:cxn modelId="{842A6CBE-715C-4536-A8B4-4F4FCADAC8FA}" srcId="{69C7B618-6ACF-46B5-80EC-C83982C93BAD}" destId="{81ECA388-4C86-4A49-9E03-020F3A8F48BF}" srcOrd="3" destOrd="0" parTransId="{B1ECA29D-2197-4DF7-A1CD-BFA63475AE7A}" sibTransId="{2D2BBA3B-5D3A-49EF-BD01-DFDA0EE9AA26}"/>
    <dgm:cxn modelId="{8C0627C1-27AC-4A2B-8A46-CA86914CC2AF}" type="presOf" srcId="{4AB238E5-8457-42D5-88BE-596E887959C8}" destId="{349ECD15-9A95-4E51-BCBF-3C8C3F462473}" srcOrd="0" destOrd="0" presId="urn:microsoft.com/office/officeart/2005/8/layout/vList5"/>
    <dgm:cxn modelId="{B7B4BBCA-D52D-49CC-B6CE-9C1FC51BAE26}" type="presOf" srcId="{81ECA388-4C86-4A49-9E03-020F3A8F48BF}" destId="{B2340D20-07C1-4EFC-AB7A-19297601ECD3}" srcOrd="0" destOrd="3" presId="urn:microsoft.com/office/officeart/2005/8/layout/vList5"/>
    <dgm:cxn modelId="{0396BCD7-AEDA-47AD-B5B2-6E82CFDBD46B}" srcId="{69C7B618-6ACF-46B5-80EC-C83982C93BAD}" destId="{907F91CF-AD69-4130-9A9F-2F8F02C3E334}" srcOrd="2" destOrd="0" parTransId="{B5A07FB0-A7FE-4920-A354-872EC5EDADF3}" sibTransId="{AF31C40C-B7BD-4820-99E6-2AA684864CC4}"/>
    <dgm:cxn modelId="{D0CA15D8-F841-4F5F-B756-C47548A4BBC3}" type="presOf" srcId="{E5346852-415E-47A9-A814-0B7B4C17F459}" destId="{77CF38B3-76AE-4D5C-8579-D81A985EEEA0}" srcOrd="0" destOrd="4" presId="urn:microsoft.com/office/officeart/2005/8/layout/vList5"/>
    <dgm:cxn modelId="{CC54BCF3-414D-4AD0-A6AC-EA01261A8A29}" type="presOf" srcId="{952A2FE0-AE21-4E25-BAE6-7BC806FFF084}" destId="{B2340D20-07C1-4EFC-AB7A-19297601ECD3}" srcOrd="0" destOrd="0" presId="urn:microsoft.com/office/officeart/2005/8/layout/vList5"/>
    <dgm:cxn modelId="{93AA995B-B227-46A7-8DF3-6998834CD8F6}" type="presParOf" srcId="{349ECD15-9A95-4E51-BCBF-3C8C3F462473}" destId="{5456BC1D-D824-4238-9225-BEF26CE5E204}" srcOrd="0" destOrd="0" presId="urn:microsoft.com/office/officeart/2005/8/layout/vList5"/>
    <dgm:cxn modelId="{71205A4C-2EAD-4E2C-9BDF-159D8D86044C}" type="presParOf" srcId="{5456BC1D-D824-4238-9225-BEF26CE5E204}" destId="{97D9422F-3A40-4D4F-B206-7F403BC4BC60}" srcOrd="0" destOrd="0" presId="urn:microsoft.com/office/officeart/2005/8/layout/vList5"/>
    <dgm:cxn modelId="{C02B1F4A-4145-4AC9-AAE4-95535F4BC07B}" type="presParOf" srcId="{5456BC1D-D824-4238-9225-BEF26CE5E204}" destId="{77CF38B3-76AE-4D5C-8579-D81A985EEEA0}" srcOrd="1" destOrd="0" presId="urn:microsoft.com/office/officeart/2005/8/layout/vList5"/>
    <dgm:cxn modelId="{A6E97460-B6BF-4EFA-A472-40CCE136305B}" type="presParOf" srcId="{349ECD15-9A95-4E51-BCBF-3C8C3F462473}" destId="{931F1528-12E2-4E8D-BA12-3709233C6F38}" srcOrd="1" destOrd="0" presId="urn:microsoft.com/office/officeart/2005/8/layout/vList5"/>
    <dgm:cxn modelId="{03C2B23F-02D3-4553-BA84-96DDA03E8E32}" type="presParOf" srcId="{349ECD15-9A95-4E51-BCBF-3C8C3F462473}" destId="{1E8034E2-A68D-430D-806C-219B58DC9F57}" srcOrd="2" destOrd="0" presId="urn:microsoft.com/office/officeart/2005/8/layout/vList5"/>
    <dgm:cxn modelId="{220E90C2-3160-4DB0-A8EC-A21C05DEABD0}" type="presParOf" srcId="{1E8034E2-A68D-430D-806C-219B58DC9F57}" destId="{8B9833F5-DFA7-491D-8885-D515B0AAEF03}" srcOrd="0" destOrd="0" presId="urn:microsoft.com/office/officeart/2005/8/layout/vList5"/>
    <dgm:cxn modelId="{2AF22104-6902-4C90-8A20-464E8698F7A3}" type="presParOf" srcId="{1E8034E2-A68D-430D-806C-219B58DC9F57}" destId="{B2340D20-07C1-4EFC-AB7A-19297601EC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EEA05-B1CA-4AE7-B34A-51C9C1F6DA9B}">
      <dsp:nvSpPr>
        <dsp:cNvPr id="0" name=""/>
        <dsp:cNvSpPr/>
      </dsp:nvSpPr>
      <dsp:spPr>
        <a:xfrm>
          <a:off x="0" y="20468"/>
          <a:ext cx="2895203"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dirty="0"/>
            <a:t>Objective 1 </a:t>
          </a:r>
        </a:p>
      </dsp:txBody>
      <dsp:txXfrm>
        <a:off x="0" y="20468"/>
        <a:ext cx="2895203" cy="1168200"/>
      </dsp:txXfrm>
    </dsp:sp>
    <dsp:sp modelId="{F82D4521-59B3-427E-ABCB-90527DE1026C}">
      <dsp:nvSpPr>
        <dsp:cNvPr id="0" name=""/>
        <dsp:cNvSpPr/>
      </dsp:nvSpPr>
      <dsp:spPr>
        <a:xfrm>
          <a:off x="2895202" y="20468"/>
          <a:ext cx="579040" cy="1168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421F29-23F4-4F37-BD0D-3FB0547ACDF4}">
      <dsp:nvSpPr>
        <dsp:cNvPr id="0" name=""/>
        <dsp:cNvSpPr/>
      </dsp:nvSpPr>
      <dsp:spPr>
        <a:xfrm>
          <a:off x="3705859" y="20468"/>
          <a:ext cx="7874952" cy="116820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Incorporate Statutory Requirements and Administrative Priorities</a:t>
          </a:r>
        </a:p>
      </dsp:txBody>
      <dsp:txXfrm>
        <a:off x="3705859" y="20468"/>
        <a:ext cx="7874952" cy="1168200"/>
      </dsp:txXfrm>
    </dsp:sp>
    <dsp:sp modelId="{9001A861-94A5-49EA-9D44-04E381DAAB47}">
      <dsp:nvSpPr>
        <dsp:cNvPr id="0" name=""/>
        <dsp:cNvSpPr/>
      </dsp:nvSpPr>
      <dsp:spPr>
        <a:xfrm>
          <a:off x="0" y="1401068"/>
          <a:ext cx="2895203"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dirty="0"/>
            <a:t>Objective 2</a:t>
          </a:r>
        </a:p>
      </dsp:txBody>
      <dsp:txXfrm>
        <a:off x="0" y="1401068"/>
        <a:ext cx="2895203" cy="1168200"/>
      </dsp:txXfrm>
    </dsp:sp>
    <dsp:sp modelId="{8A8C88CA-4639-446A-B1B5-55DFA8664AD4}">
      <dsp:nvSpPr>
        <dsp:cNvPr id="0" name=""/>
        <dsp:cNvSpPr/>
      </dsp:nvSpPr>
      <dsp:spPr>
        <a:xfrm>
          <a:off x="2895202" y="1401068"/>
          <a:ext cx="579040" cy="1168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BECA3D-07F8-4D1E-B48B-7922D61EE07F}">
      <dsp:nvSpPr>
        <dsp:cNvPr id="0" name=""/>
        <dsp:cNvSpPr/>
      </dsp:nvSpPr>
      <dsp:spPr>
        <a:xfrm>
          <a:off x="3705859" y="1401068"/>
          <a:ext cx="7874952" cy="116820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Reduce Agency and Recipient/Subrecipient Burden</a:t>
          </a:r>
        </a:p>
      </dsp:txBody>
      <dsp:txXfrm>
        <a:off x="3705859" y="1401068"/>
        <a:ext cx="7874952" cy="1168200"/>
      </dsp:txXfrm>
    </dsp:sp>
    <dsp:sp modelId="{E723C358-C9C5-47E7-9AAF-DD719058E9A7}">
      <dsp:nvSpPr>
        <dsp:cNvPr id="0" name=""/>
        <dsp:cNvSpPr/>
      </dsp:nvSpPr>
      <dsp:spPr>
        <a:xfrm>
          <a:off x="0" y="2781669"/>
          <a:ext cx="2895203" cy="116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dirty="0"/>
            <a:t>Objective 3</a:t>
          </a:r>
        </a:p>
      </dsp:txBody>
      <dsp:txXfrm>
        <a:off x="0" y="2781669"/>
        <a:ext cx="2895203" cy="1168200"/>
      </dsp:txXfrm>
    </dsp:sp>
    <dsp:sp modelId="{1C9B93D3-940D-40FC-BCD2-1D82DB921C77}">
      <dsp:nvSpPr>
        <dsp:cNvPr id="0" name=""/>
        <dsp:cNvSpPr/>
      </dsp:nvSpPr>
      <dsp:spPr>
        <a:xfrm>
          <a:off x="2895202" y="2781669"/>
          <a:ext cx="579040" cy="1168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59013-88D1-44B6-A325-799B9C602108}">
      <dsp:nvSpPr>
        <dsp:cNvPr id="0" name=""/>
        <dsp:cNvSpPr/>
      </dsp:nvSpPr>
      <dsp:spPr>
        <a:xfrm>
          <a:off x="3705859" y="2781669"/>
          <a:ext cx="7874952" cy="1168200"/>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Rewrite Sections to Improve Clarity of Terminology</a:t>
          </a:r>
        </a:p>
      </dsp:txBody>
      <dsp:txXfrm>
        <a:off x="3705859" y="2781669"/>
        <a:ext cx="7874952" cy="1168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6FA7E-0710-4265-BEE2-3D7058F3D242}">
      <dsp:nvSpPr>
        <dsp:cNvPr id="0" name=""/>
        <dsp:cNvSpPr/>
      </dsp:nvSpPr>
      <dsp:spPr>
        <a:xfrm rot="5400000">
          <a:off x="-218097" y="218466"/>
          <a:ext cx="1453981" cy="1017786"/>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Informal</a:t>
          </a:r>
        </a:p>
      </dsp:txBody>
      <dsp:txXfrm rot="-5400000">
        <a:off x="1" y="509261"/>
        <a:ext cx="1017786" cy="436195"/>
      </dsp:txXfrm>
    </dsp:sp>
    <dsp:sp modelId="{4E7A9E80-D005-4E33-BF02-AB53E5D9AC24}">
      <dsp:nvSpPr>
        <dsp:cNvPr id="0" name=""/>
        <dsp:cNvSpPr/>
      </dsp:nvSpPr>
      <dsp:spPr>
        <a:xfrm rot="5400000">
          <a:off x="5826755" y="-4808599"/>
          <a:ext cx="945087" cy="1056302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rPr>
            <a:t>Micro-Purchases</a:t>
          </a:r>
        </a:p>
        <a:p>
          <a:pPr marL="228600" lvl="1" indent="-228600" algn="l" defTabSz="1066800">
            <a:lnSpc>
              <a:spcPct val="90000"/>
            </a:lnSpc>
            <a:spcBef>
              <a:spcPct val="0"/>
            </a:spcBef>
            <a:spcAft>
              <a:spcPct val="15000"/>
            </a:spcAft>
            <a:buChar char="•"/>
          </a:pPr>
          <a:r>
            <a:rPr lang="en-US" sz="2400" kern="1200" dirty="0">
              <a:solidFill>
                <a:schemeClr val="tx1"/>
              </a:solidFill>
            </a:rPr>
            <a:t>Simplified Acquisitions</a:t>
          </a:r>
        </a:p>
      </dsp:txBody>
      <dsp:txXfrm rot="-5400000">
        <a:off x="1017787" y="46504"/>
        <a:ext cx="10516890" cy="852817"/>
      </dsp:txXfrm>
    </dsp:sp>
    <dsp:sp modelId="{E1BB9CCB-B6A1-4F9E-85C4-CAE4AA34B78C}">
      <dsp:nvSpPr>
        <dsp:cNvPr id="0" name=""/>
        <dsp:cNvSpPr/>
      </dsp:nvSpPr>
      <dsp:spPr>
        <a:xfrm rot="5400000">
          <a:off x="-218097" y="1476275"/>
          <a:ext cx="1453981" cy="1017786"/>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Formal</a:t>
          </a:r>
        </a:p>
      </dsp:txBody>
      <dsp:txXfrm rot="-5400000">
        <a:off x="1" y="1767070"/>
        <a:ext cx="1017786" cy="436195"/>
      </dsp:txXfrm>
    </dsp:sp>
    <dsp:sp modelId="{1F995D55-ADF9-43D5-80BB-92D5ACA7E469}">
      <dsp:nvSpPr>
        <dsp:cNvPr id="0" name=""/>
        <dsp:cNvSpPr/>
      </dsp:nvSpPr>
      <dsp:spPr>
        <a:xfrm rot="5400000">
          <a:off x="5826755" y="-3550790"/>
          <a:ext cx="945087" cy="1056302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Sealed Bids –</a:t>
          </a:r>
          <a:r>
            <a:rPr lang="en-US" sz="2400" i="1" kern="1200" dirty="0"/>
            <a:t>local governments must open bids publicly</a:t>
          </a:r>
        </a:p>
        <a:p>
          <a:pPr marL="228600" lvl="1" indent="-228600" algn="l" defTabSz="1066800">
            <a:lnSpc>
              <a:spcPct val="90000"/>
            </a:lnSpc>
            <a:spcBef>
              <a:spcPct val="0"/>
            </a:spcBef>
            <a:spcAft>
              <a:spcPct val="15000"/>
            </a:spcAft>
            <a:buChar char="•"/>
          </a:pPr>
          <a:r>
            <a:rPr lang="en-US" sz="2400" kern="1200" dirty="0"/>
            <a:t>Proposals</a:t>
          </a:r>
        </a:p>
      </dsp:txBody>
      <dsp:txXfrm rot="-5400000">
        <a:off x="1017787" y="1304313"/>
        <a:ext cx="10516890" cy="852817"/>
      </dsp:txXfrm>
    </dsp:sp>
    <dsp:sp modelId="{D4860E6E-E0FB-4510-9D6F-0C32AFB094D9}">
      <dsp:nvSpPr>
        <dsp:cNvPr id="0" name=""/>
        <dsp:cNvSpPr/>
      </dsp:nvSpPr>
      <dsp:spPr>
        <a:xfrm rot="5400000">
          <a:off x="-218097" y="2734084"/>
          <a:ext cx="1453981" cy="1017786"/>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Non-Competitive</a:t>
          </a:r>
        </a:p>
      </dsp:txBody>
      <dsp:txXfrm rot="-5400000">
        <a:off x="1" y="3024879"/>
        <a:ext cx="1017786" cy="436195"/>
      </dsp:txXfrm>
    </dsp:sp>
    <dsp:sp modelId="{DFF2BD1E-F9F8-4D98-BAB1-17D515CE919B}">
      <dsp:nvSpPr>
        <dsp:cNvPr id="0" name=""/>
        <dsp:cNvSpPr/>
      </dsp:nvSpPr>
      <dsp:spPr>
        <a:xfrm rot="5400000">
          <a:off x="5826755" y="-2292980"/>
          <a:ext cx="945087" cy="1056302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Sole Source</a:t>
          </a:r>
        </a:p>
        <a:p>
          <a:pPr marL="228600" lvl="1" indent="-228600" algn="l" defTabSz="1066800">
            <a:lnSpc>
              <a:spcPct val="90000"/>
            </a:lnSpc>
            <a:spcBef>
              <a:spcPct val="0"/>
            </a:spcBef>
            <a:spcAft>
              <a:spcPct val="15000"/>
            </a:spcAft>
            <a:buChar char="•"/>
          </a:pPr>
          <a:r>
            <a:rPr lang="en-US" sz="2400" kern="1200" dirty="0"/>
            <a:t>Public exigency</a:t>
          </a:r>
        </a:p>
      </dsp:txBody>
      <dsp:txXfrm rot="-5400000">
        <a:off x="1017787" y="2562123"/>
        <a:ext cx="10516890" cy="8528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F38B3-76AE-4D5C-8579-D81A985EEEA0}">
      <dsp:nvSpPr>
        <dsp:cNvPr id="0" name=""/>
        <dsp:cNvSpPr/>
      </dsp:nvSpPr>
      <dsp:spPr>
        <a:xfrm rot="5400000">
          <a:off x="7100270" y="-2737459"/>
          <a:ext cx="1549362" cy="741171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Determines who is eligible to receive federal assistance</a:t>
          </a:r>
        </a:p>
        <a:p>
          <a:pPr marL="171450" lvl="1" indent="-171450" algn="l" defTabSz="755650">
            <a:lnSpc>
              <a:spcPct val="90000"/>
            </a:lnSpc>
            <a:spcBef>
              <a:spcPct val="0"/>
            </a:spcBef>
            <a:spcAft>
              <a:spcPct val="15000"/>
            </a:spcAft>
            <a:buChar char="•"/>
          </a:pPr>
          <a:r>
            <a:rPr lang="en-US" sz="1700" kern="1200" dirty="0"/>
            <a:t>Performance measured in relation to federal program objectives</a:t>
          </a:r>
        </a:p>
        <a:p>
          <a:pPr marL="171450" lvl="1" indent="-171450" algn="l" defTabSz="755650">
            <a:lnSpc>
              <a:spcPct val="90000"/>
            </a:lnSpc>
            <a:spcBef>
              <a:spcPct val="0"/>
            </a:spcBef>
            <a:spcAft>
              <a:spcPct val="15000"/>
            </a:spcAft>
            <a:buChar char="•"/>
          </a:pPr>
          <a:r>
            <a:rPr lang="en-US" sz="1700" kern="1200" dirty="0"/>
            <a:t>Makes programmatic decisions</a:t>
          </a:r>
        </a:p>
        <a:p>
          <a:pPr marL="171450" lvl="1" indent="-171450" algn="l" defTabSz="755650">
            <a:lnSpc>
              <a:spcPct val="90000"/>
            </a:lnSpc>
            <a:spcBef>
              <a:spcPct val="0"/>
            </a:spcBef>
            <a:spcAft>
              <a:spcPct val="15000"/>
            </a:spcAft>
            <a:buChar char="•"/>
          </a:pPr>
          <a:r>
            <a:rPr lang="en-US" sz="1700" kern="1200" dirty="0"/>
            <a:t>Responsible for adhering to federal program requirements</a:t>
          </a:r>
        </a:p>
        <a:p>
          <a:pPr marL="171450" lvl="1" indent="-171450" algn="l" defTabSz="755650">
            <a:lnSpc>
              <a:spcPct val="90000"/>
            </a:lnSpc>
            <a:spcBef>
              <a:spcPct val="0"/>
            </a:spcBef>
            <a:spcAft>
              <a:spcPct val="15000"/>
            </a:spcAft>
            <a:buChar char="•"/>
          </a:pPr>
          <a:r>
            <a:rPr lang="en-US" sz="1700" kern="1200" dirty="0"/>
            <a:t>Implements program for public purpose</a:t>
          </a:r>
        </a:p>
      </dsp:txBody>
      <dsp:txXfrm rot="-5400000">
        <a:off x="4169092" y="269353"/>
        <a:ext cx="7336085" cy="1398094"/>
      </dsp:txXfrm>
    </dsp:sp>
    <dsp:sp modelId="{97D9422F-3A40-4D4F-B206-7F403BC4BC60}">
      <dsp:nvSpPr>
        <dsp:cNvPr id="0" name=""/>
        <dsp:cNvSpPr/>
      </dsp:nvSpPr>
      <dsp:spPr>
        <a:xfrm>
          <a:off x="0" y="48"/>
          <a:ext cx="4169092" cy="193670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Subrecipient</a:t>
          </a:r>
        </a:p>
      </dsp:txBody>
      <dsp:txXfrm>
        <a:off x="94542" y="94590"/>
        <a:ext cx="3980008" cy="1747618"/>
      </dsp:txXfrm>
    </dsp:sp>
    <dsp:sp modelId="{B2340D20-07C1-4EFC-AB7A-19297601ECD3}">
      <dsp:nvSpPr>
        <dsp:cNvPr id="0" name=""/>
        <dsp:cNvSpPr/>
      </dsp:nvSpPr>
      <dsp:spPr>
        <a:xfrm rot="5400000">
          <a:off x="7100270" y="-703921"/>
          <a:ext cx="1549362" cy="7411719"/>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Provides goods and services within normal operations</a:t>
          </a:r>
        </a:p>
        <a:p>
          <a:pPr marL="171450" lvl="1" indent="-171450" algn="l" defTabSz="755650">
            <a:lnSpc>
              <a:spcPct val="90000"/>
            </a:lnSpc>
            <a:spcBef>
              <a:spcPct val="0"/>
            </a:spcBef>
            <a:spcAft>
              <a:spcPct val="15000"/>
            </a:spcAft>
            <a:buChar char="•"/>
          </a:pPr>
          <a:r>
            <a:rPr lang="en-US" sz="1700" kern="1200" dirty="0"/>
            <a:t>Provides similar goods or services to many purchasers</a:t>
          </a:r>
        </a:p>
        <a:p>
          <a:pPr marL="171450" lvl="1" indent="-171450" algn="l" defTabSz="755650">
            <a:lnSpc>
              <a:spcPct val="90000"/>
            </a:lnSpc>
            <a:spcBef>
              <a:spcPct val="0"/>
            </a:spcBef>
            <a:spcAft>
              <a:spcPct val="15000"/>
            </a:spcAft>
            <a:buChar char="•"/>
          </a:pPr>
          <a:r>
            <a:rPr lang="en-US" sz="1700" kern="1200" dirty="0"/>
            <a:t>Normally operates in a competitive environment</a:t>
          </a:r>
        </a:p>
        <a:p>
          <a:pPr marL="171450" lvl="1" indent="-171450" algn="l" defTabSz="755650">
            <a:lnSpc>
              <a:spcPct val="90000"/>
            </a:lnSpc>
            <a:spcBef>
              <a:spcPct val="0"/>
            </a:spcBef>
            <a:spcAft>
              <a:spcPct val="15000"/>
            </a:spcAft>
            <a:buChar char="•"/>
          </a:pPr>
          <a:r>
            <a:rPr lang="en-US" sz="1700" kern="1200" dirty="0"/>
            <a:t>Provides goods and services ancillary to the federal program</a:t>
          </a:r>
        </a:p>
        <a:p>
          <a:pPr marL="171450" lvl="1" indent="-171450" algn="l" defTabSz="755650">
            <a:lnSpc>
              <a:spcPct val="90000"/>
            </a:lnSpc>
            <a:spcBef>
              <a:spcPct val="0"/>
            </a:spcBef>
            <a:spcAft>
              <a:spcPct val="15000"/>
            </a:spcAft>
            <a:buChar char="•"/>
          </a:pPr>
          <a:r>
            <a:rPr lang="en-US" sz="1700" kern="1200" dirty="0"/>
            <a:t>Not subject to the compliance requirements of the federal program</a:t>
          </a:r>
        </a:p>
      </dsp:txBody>
      <dsp:txXfrm rot="-5400000">
        <a:off x="4169092" y="2302891"/>
        <a:ext cx="7336085" cy="1398094"/>
      </dsp:txXfrm>
    </dsp:sp>
    <dsp:sp modelId="{8B9833F5-DFA7-491D-8885-D515B0AAEF03}">
      <dsp:nvSpPr>
        <dsp:cNvPr id="0" name=""/>
        <dsp:cNvSpPr/>
      </dsp:nvSpPr>
      <dsp:spPr>
        <a:xfrm>
          <a:off x="0" y="2033586"/>
          <a:ext cx="4169092" cy="1936702"/>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a:lnSpc>
              <a:spcPct val="90000"/>
            </a:lnSpc>
            <a:spcBef>
              <a:spcPct val="0"/>
            </a:spcBef>
            <a:spcAft>
              <a:spcPct val="35000"/>
            </a:spcAft>
            <a:buNone/>
          </a:pPr>
          <a:r>
            <a:rPr lang="en-US" sz="4800" kern="1200" dirty="0"/>
            <a:t>Contractor </a:t>
          </a:r>
        </a:p>
      </dsp:txBody>
      <dsp:txXfrm>
        <a:off x="94542" y="2128128"/>
        <a:ext cx="3980008" cy="1747618"/>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371FD7E-7453-412A-9D9A-67248BEACEC8}" type="datetimeFigureOut">
              <a:rPr lang="en-GB" smtClean="0"/>
              <a:t>24/09/2024</a:t>
            </a:fld>
            <a:endParaRPr lang="en-GB" dirty="0"/>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6E7209B-478D-FE16-8BB2-A67423D4E2F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9D9B360-C774-49CA-835F-5A4EA981ED5F}" type="slidenum">
              <a:rPr lang="en-GB" smtClean="0"/>
              <a:t>‹#›</a:t>
            </a:fld>
            <a:endParaRPr lang="en-GB" dirty="0"/>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735BF1-9CEA-4069-8947-4F338367F244}" type="datetimeFigureOut">
              <a:rPr lang="en-GB" smtClean="0"/>
              <a:t>24/09/2024</a:t>
            </a:fld>
            <a:endParaRPr lang="en-GB"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5652C4-8DDB-4486-9682-2F893AB472AD}" type="slidenum">
              <a:rPr lang="en-GB" smtClean="0"/>
              <a:t>‹#›</a:t>
            </a:fld>
            <a:endParaRPr lang="en-GB" dirty="0"/>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a:t>
            </a:fld>
            <a:endParaRPr lang="en-US" dirty="0"/>
          </a:p>
        </p:txBody>
      </p:sp>
    </p:spTree>
    <p:extLst>
      <p:ext uri="{BB962C8B-B14F-4D97-AF65-F5344CB8AC3E}">
        <p14:creationId xmlns:p14="http://schemas.microsoft.com/office/powerpoint/2010/main" val="2230137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11</a:t>
            </a:fld>
            <a:endParaRPr lang="en-GB" dirty="0"/>
          </a:p>
        </p:txBody>
      </p:sp>
    </p:spTree>
    <p:extLst>
      <p:ext uri="{BB962C8B-B14F-4D97-AF65-F5344CB8AC3E}">
        <p14:creationId xmlns:p14="http://schemas.microsoft.com/office/powerpoint/2010/main" val="651904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12</a:t>
            </a:fld>
            <a:endParaRPr lang="en-GB" dirty="0"/>
          </a:p>
        </p:txBody>
      </p:sp>
    </p:spTree>
    <p:extLst>
      <p:ext uri="{BB962C8B-B14F-4D97-AF65-F5344CB8AC3E}">
        <p14:creationId xmlns:p14="http://schemas.microsoft.com/office/powerpoint/2010/main" val="1615380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13</a:t>
            </a:fld>
            <a:endParaRPr lang="en-GB" dirty="0"/>
          </a:p>
        </p:txBody>
      </p:sp>
    </p:spTree>
    <p:extLst>
      <p:ext uri="{BB962C8B-B14F-4D97-AF65-F5344CB8AC3E}">
        <p14:creationId xmlns:p14="http://schemas.microsoft.com/office/powerpoint/2010/main" val="340485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14</a:t>
            </a:fld>
            <a:endParaRPr lang="en-GB" dirty="0"/>
          </a:p>
        </p:txBody>
      </p:sp>
    </p:spTree>
    <p:extLst>
      <p:ext uri="{BB962C8B-B14F-4D97-AF65-F5344CB8AC3E}">
        <p14:creationId xmlns:p14="http://schemas.microsoft.com/office/powerpoint/2010/main" val="4020086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characteristics that could indicate a deficiency in internal controls and require further analysis are</a:t>
            </a:r>
          </a:p>
          <a:p>
            <a:pPr marL="232943" indent="-232943">
              <a:buAutoNum type="arabicPeriod"/>
            </a:pPr>
            <a:r>
              <a:rPr lang="en-US" dirty="0"/>
              <a:t>Management hasn’t reassessed risk related to major changes</a:t>
            </a:r>
          </a:p>
          <a:p>
            <a:pPr marL="232943" indent="-232943">
              <a:buAutoNum type="arabicPeriod"/>
            </a:pPr>
            <a:r>
              <a:rPr lang="en-US" dirty="0"/>
              <a:t>Agency or program does not have well defined objectives</a:t>
            </a:r>
          </a:p>
          <a:p>
            <a:pPr marL="232943" indent="-232943">
              <a:buAutoNum type="arabicPeriod"/>
            </a:pPr>
            <a:r>
              <a:rPr lang="en-US" dirty="0"/>
              <a:t>Agency or program doesn’t have adequate performance measures</a:t>
            </a:r>
          </a:p>
          <a:p>
            <a:pPr marL="232943" indent="-232943">
              <a:buAutoNum type="arabicPeriod"/>
            </a:pPr>
            <a:r>
              <a:rPr lang="en-US" dirty="0"/>
              <a:t>Management hasn’t considered prior instances or issues with fraud waste or abuse</a:t>
            </a:r>
          </a:p>
        </p:txBody>
      </p:sp>
      <p:sp>
        <p:nvSpPr>
          <p:cNvPr id="4" name="Slide Number Placeholder 3"/>
          <p:cNvSpPr>
            <a:spLocks noGrp="1"/>
          </p:cNvSpPr>
          <p:nvPr>
            <p:ph type="sldNum" sz="quarter" idx="5"/>
          </p:nvPr>
        </p:nvSpPr>
        <p:spPr/>
        <p:txBody>
          <a:bodyPr/>
          <a:lstStyle/>
          <a:p>
            <a:fld id="{395652C4-8DDB-4486-9682-2F893AB472AD}" type="slidenum">
              <a:rPr lang="en-GB" smtClean="0"/>
              <a:t>15</a:t>
            </a:fld>
            <a:endParaRPr lang="en-GB" dirty="0"/>
          </a:p>
        </p:txBody>
      </p:sp>
    </p:spTree>
    <p:extLst>
      <p:ext uri="{BB962C8B-B14F-4D97-AF65-F5344CB8AC3E}">
        <p14:creationId xmlns:p14="http://schemas.microsoft.com/office/powerpoint/2010/main" val="3399894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system – are the people, processes, data and technology that management organizes to obtain communicate and dispose of information</a:t>
            </a:r>
          </a:p>
          <a:p>
            <a:endParaRPr lang="en-US" dirty="0"/>
          </a:p>
          <a:p>
            <a:r>
              <a:rPr lang="en-US" dirty="0"/>
              <a:t>Some features in control activities that might indicate a deficiency are</a:t>
            </a:r>
          </a:p>
          <a:p>
            <a:pPr marL="232943" indent="-232943">
              <a:buAutoNum type="arabicPeriod"/>
            </a:pPr>
            <a:r>
              <a:rPr lang="en-US" dirty="0"/>
              <a:t>Operating policies and procedures have not been developed or are outdated</a:t>
            </a:r>
          </a:p>
          <a:p>
            <a:pPr marL="232943" indent="-232943">
              <a:buAutoNum type="arabicPeriod"/>
            </a:pPr>
            <a:r>
              <a:rPr lang="en-US" dirty="0"/>
              <a:t>Key documentation is lacking or does not exist</a:t>
            </a:r>
          </a:p>
          <a:p>
            <a:pPr marL="232943" indent="-232943">
              <a:buAutoNum type="arabicPeriod"/>
            </a:pPr>
            <a:r>
              <a:rPr lang="en-US" dirty="0"/>
              <a:t>Key steps in process are not performed</a:t>
            </a:r>
          </a:p>
          <a:p>
            <a:pPr marL="232943" indent="-232943">
              <a:buAutoNum type="arabicPeriod"/>
            </a:pPr>
            <a:r>
              <a:rPr lang="en-US" dirty="0"/>
              <a:t>Staff not seeking approval </a:t>
            </a:r>
          </a:p>
          <a:p>
            <a:pPr marL="232943" indent="-232943">
              <a:buAutoNum type="arabicPeriod"/>
            </a:pPr>
            <a:r>
              <a:rPr lang="en-US" dirty="0"/>
              <a:t>Not following regulations</a:t>
            </a:r>
          </a:p>
          <a:p>
            <a:pPr marL="232943" indent="-232943">
              <a:buAutoNum type="arabicPeriod"/>
            </a:pPr>
            <a:r>
              <a:rPr lang="en-US" dirty="0"/>
              <a:t>Lack of training</a:t>
            </a:r>
          </a:p>
        </p:txBody>
      </p:sp>
      <p:sp>
        <p:nvSpPr>
          <p:cNvPr id="4" name="Slide Number Placeholder 3"/>
          <p:cNvSpPr>
            <a:spLocks noGrp="1"/>
          </p:cNvSpPr>
          <p:nvPr>
            <p:ph type="sldNum" sz="quarter" idx="5"/>
          </p:nvPr>
        </p:nvSpPr>
        <p:spPr/>
        <p:txBody>
          <a:bodyPr/>
          <a:lstStyle/>
          <a:p>
            <a:fld id="{395652C4-8DDB-4486-9682-2F893AB472AD}" type="slidenum">
              <a:rPr lang="en-GB" smtClean="0"/>
              <a:t>16</a:t>
            </a:fld>
            <a:endParaRPr lang="en-GB" dirty="0"/>
          </a:p>
        </p:txBody>
      </p:sp>
    </p:spTree>
    <p:extLst>
      <p:ext uri="{BB962C8B-B14F-4D97-AF65-F5344CB8AC3E}">
        <p14:creationId xmlns:p14="http://schemas.microsoft.com/office/powerpoint/2010/main" val="465614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miscommunication within organizations</a:t>
            </a:r>
          </a:p>
          <a:p>
            <a:pPr marL="232943" indent="-232943">
              <a:buAutoNum type="arabicPeriod"/>
            </a:pPr>
            <a:r>
              <a:rPr lang="en-US" dirty="0"/>
              <a:t>Information isn’t readily available</a:t>
            </a:r>
          </a:p>
          <a:p>
            <a:pPr marL="232943" indent="-232943">
              <a:buAutoNum type="arabicPeriod"/>
            </a:pPr>
            <a:r>
              <a:rPr lang="en-US" dirty="0"/>
              <a:t>Require additional entity resources to gather </a:t>
            </a:r>
          </a:p>
          <a:p>
            <a:pPr marL="232943" indent="-232943">
              <a:buAutoNum type="arabicPeriod"/>
            </a:pPr>
            <a:r>
              <a:rPr lang="en-US" dirty="0"/>
              <a:t>Using outdated information/data</a:t>
            </a:r>
          </a:p>
          <a:p>
            <a:pPr marL="232943" indent="-232943">
              <a:buAutoNum type="arabicPeriod"/>
            </a:pPr>
            <a:r>
              <a:rPr lang="en-US" dirty="0"/>
              <a:t>Management isn’t sure information is accurate</a:t>
            </a:r>
          </a:p>
        </p:txBody>
      </p:sp>
      <p:sp>
        <p:nvSpPr>
          <p:cNvPr id="4" name="Slide Number Placeholder 3"/>
          <p:cNvSpPr>
            <a:spLocks noGrp="1"/>
          </p:cNvSpPr>
          <p:nvPr>
            <p:ph type="sldNum" sz="quarter" idx="5"/>
          </p:nvPr>
        </p:nvSpPr>
        <p:spPr/>
        <p:txBody>
          <a:bodyPr/>
          <a:lstStyle/>
          <a:p>
            <a:fld id="{395652C4-8DDB-4486-9682-2F893AB472AD}" type="slidenum">
              <a:rPr lang="en-GB" smtClean="0"/>
              <a:t>17</a:t>
            </a:fld>
            <a:endParaRPr lang="en-GB" dirty="0"/>
          </a:p>
        </p:txBody>
      </p:sp>
    </p:spTree>
    <p:extLst>
      <p:ext uri="{BB962C8B-B14F-4D97-AF65-F5344CB8AC3E}">
        <p14:creationId xmlns:p14="http://schemas.microsoft.com/office/powerpoint/2010/main" val="2346148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management evaluate programs on an ongoing basis?</a:t>
            </a:r>
          </a:p>
          <a:p>
            <a:r>
              <a:rPr lang="en-US" dirty="0"/>
              <a:t>Have previous identified weaknesses been addressed or resolved?</a:t>
            </a:r>
          </a:p>
          <a:p>
            <a:endParaRPr lang="en-US" dirty="0"/>
          </a:p>
        </p:txBody>
      </p:sp>
      <p:sp>
        <p:nvSpPr>
          <p:cNvPr id="4" name="Slide Number Placeholder 3"/>
          <p:cNvSpPr>
            <a:spLocks noGrp="1"/>
          </p:cNvSpPr>
          <p:nvPr>
            <p:ph type="sldNum" sz="quarter" idx="5"/>
          </p:nvPr>
        </p:nvSpPr>
        <p:spPr/>
        <p:txBody>
          <a:bodyPr/>
          <a:lstStyle/>
          <a:p>
            <a:fld id="{395652C4-8DDB-4486-9682-2F893AB472AD}" type="slidenum">
              <a:rPr lang="en-GB" smtClean="0"/>
              <a:t>18</a:t>
            </a:fld>
            <a:endParaRPr lang="en-GB" dirty="0"/>
          </a:p>
        </p:txBody>
      </p:sp>
    </p:spTree>
    <p:extLst>
      <p:ext uri="{BB962C8B-B14F-4D97-AF65-F5344CB8AC3E}">
        <p14:creationId xmlns:p14="http://schemas.microsoft.com/office/powerpoint/2010/main" val="1220297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19</a:t>
            </a:fld>
            <a:endParaRPr lang="en-GB" dirty="0"/>
          </a:p>
        </p:txBody>
      </p:sp>
    </p:spTree>
    <p:extLst>
      <p:ext uri="{BB962C8B-B14F-4D97-AF65-F5344CB8AC3E}">
        <p14:creationId xmlns:p14="http://schemas.microsoft.com/office/powerpoint/2010/main" val="228097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20</a:t>
            </a:fld>
            <a:endParaRPr lang="en-GB" dirty="0"/>
          </a:p>
        </p:txBody>
      </p:sp>
    </p:spTree>
    <p:extLst>
      <p:ext uri="{BB962C8B-B14F-4D97-AF65-F5344CB8AC3E}">
        <p14:creationId xmlns:p14="http://schemas.microsoft.com/office/powerpoint/2010/main" val="175342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2</a:t>
            </a:fld>
            <a:endParaRPr lang="en-GB" dirty="0"/>
          </a:p>
        </p:txBody>
      </p:sp>
    </p:spTree>
    <p:extLst>
      <p:ext uri="{BB962C8B-B14F-4D97-AF65-F5344CB8AC3E}">
        <p14:creationId xmlns:p14="http://schemas.microsoft.com/office/powerpoint/2010/main" val="2904999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21</a:t>
            </a:fld>
            <a:endParaRPr lang="en-GB" dirty="0"/>
          </a:p>
        </p:txBody>
      </p:sp>
    </p:spTree>
    <p:extLst>
      <p:ext uri="{BB962C8B-B14F-4D97-AF65-F5344CB8AC3E}">
        <p14:creationId xmlns:p14="http://schemas.microsoft.com/office/powerpoint/2010/main" val="424131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22</a:t>
            </a:fld>
            <a:endParaRPr lang="en-GB" dirty="0"/>
          </a:p>
        </p:txBody>
      </p:sp>
    </p:spTree>
    <p:extLst>
      <p:ext uri="{BB962C8B-B14F-4D97-AF65-F5344CB8AC3E}">
        <p14:creationId xmlns:p14="http://schemas.microsoft.com/office/powerpoint/2010/main" val="3802740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5652C4-8DDB-4486-9682-2F893AB472AD}" type="slidenum">
              <a:rPr lang="en-GB" smtClean="0"/>
              <a:t>23</a:t>
            </a:fld>
            <a:endParaRPr lang="en-GB" dirty="0"/>
          </a:p>
        </p:txBody>
      </p:sp>
    </p:spTree>
    <p:extLst>
      <p:ext uri="{BB962C8B-B14F-4D97-AF65-F5344CB8AC3E}">
        <p14:creationId xmlns:p14="http://schemas.microsoft.com/office/powerpoint/2010/main" val="1701865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25.11 considering expanding exigent circumstances to provide recipients extra time to obtain UEI and SAM.gov if circumstance persists for 30 days. </a:t>
            </a:r>
          </a:p>
          <a:p>
            <a:endParaRPr lang="en-US" dirty="0"/>
          </a:p>
          <a:p>
            <a:r>
              <a:rPr lang="en-US" dirty="0"/>
              <a:t>Federal agencies may elect to apply the 2024 revisions to federal awards issued prior to Oct 1</a:t>
            </a:r>
            <a:r>
              <a:rPr lang="en-US" baseline="30000" dirty="0"/>
              <a:t>st</a:t>
            </a:r>
            <a:r>
              <a:rPr lang="en-US" dirty="0"/>
              <a:t> but they are not required to do so.  By May 15, 2024 federal agencies were required to submit to OMB their plan implementing the 2024 revisions. These aren’t publicly available.</a:t>
            </a:r>
          </a:p>
        </p:txBody>
      </p:sp>
      <p:sp>
        <p:nvSpPr>
          <p:cNvPr id="4" name="Slide Number Placeholder 3"/>
          <p:cNvSpPr>
            <a:spLocks noGrp="1"/>
          </p:cNvSpPr>
          <p:nvPr>
            <p:ph type="sldNum" sz="quarter" idx="5"/>
          </p:nvPr>
        </p:nvSpPr>
        <p:spPr/>
        <p:txBody>
          <a:bodyPr/>
          <a:lstStyle/>
          <a:p>
            <a:fld id="{EA127591-DBB9-45B4-9091-E724E8EB4673}" type="slidenum">
              <a:rPr lang="en-US" smtClean="0"/>
              <a:t>24</a:t>
            </a:fld>
            <a:endParaRPr lang="en-US" dirty="0"/>
          </a:p>
        </p:txBody>
      </p:sp>
    </p:spTree>
    <p:extLst>
      <p:ext uri="{BB962C8B-B14F-4D97-AF65-F5344CB8AC3E}">
        <p14:creationId xmlns:p14="http://schemas.microsoft.com/office/powerpoint/2010/main" val="651602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25</a:t>
            </a:fld>
            <a:endParaRPr lang="en-US" dirty="0"/>
          </a:p>
        </p:txBody>
      </p:sp>
    </p:spTree>
    <p:extLst>
      <p:ext uri="{BB962C8B-B14F-4D97-AF65-F5344CB8AC3E}">
        <p14:creationId xmlns:p14="http://schemas.microsoft.com/office/powerpoint/2010/main" val="16937719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9C627A-599A-44CF-B922-2DA012A04261}" type="slidenum">
              <a:rPr lang="en-US" smtClean="0"/>
              <a:t>26</a:t>
            </a:fld>
            <a:endParaRPr lang="en-US" dirty="0"/>
          </a:p>
        </p:txBody>
      </p:sp>
    </p:spTree>
    <p:extLst>
      <p:ext uri="{BB962C8B-B14F-4D97-AF65-F5344CB8AC3E}">
        <p14:creationId xmlns:p14="http://schemas.microsoft.com/office/powerpoint/2010/main" val="3968010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27</a:t>
            </a:fld>
            <a:endParaRPr lang="en-US" dirty="0"/>
          </a:p>
        </p:txBody>
      </p:sp>
    </p:spTree>
    <p:extLst>
      <p:ext uri="{BB962C8B-B14F-4D97-AF65-F5344CB8AC3E}">
        <p14:creationId xmlns:p14="http://schemas.microsoft.com/office/powerpoint/2010/main" val="103588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28</a:t>
            </a:fld>
            <a:endParaRPr lang="en-GB" dirty="0"/>
          </a:p>
        </p:txBody>
      </p:sp>
    </p:spTree>
    <p:extLst>
      <p:ext uri="{BB962C8B-B14F-4D97-AF65-F5344CB8AC3E}">
        <p14:creationId xmlns:p14="http://schemas.microsoft.com/office/powerpoint/2010/main" val="2417493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likely questioned costs, prior approval, For-profit organizations. </a:t>
            </a:r>
          </a:p>
        </p:txBody>
      </p:sp>
      <p:sp>
        <p:nvSpPr>
          <p:cNvPr id="4" name="Slide Number Placeholder 3"/>
          <p:cNvSpPr>
            <a:spLocks noGrp="1"/>
          </p:cNvSpPr>
          <p:nvPr>
            <p:ph type="sldNum" sz="quarter" idx="5"/>
          </p:nvPr>
        </p:nvSpPr>
        <p:spPr/>
        <p:txBody>
          <a:bodyPr/>
          <a:lstStyle/>
          <a:p>
            <a:fld id="{395652C4-8DDB-4486-9682-2F893AB472AD}" type="slidenum">
              <a:rPr lang="en-GB" smtClean="0"/>
              <a:t>29</a:t>
            </a:fld>
            <a:endParaRPr lang="en-GB" dirty="0"/>
          </a:p>
        </p:txBody>
      </p:sp>
    </p:spTree>
    <p:extLst>
      <p:ext uri="{BB962C8B-B14F-4D97-AF65-F5344CB8AC3E}">
        <p14:creationId xmlns:p14="http://schemas.microsoft.com/office/powerpoint/2010/main" val="294722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Equipment, MTDC, Supplies, Termination</a:t>
            </a:r>
          </a:p>
        </p:txBody>
      </p:sp>
      <p:sp>
        <p:nvSpPr>
          <p:cNvPr id="4" name="Slide Number Placeholder 3"/>
          <p:cNvSpPr>
            <a:spLocks noGrp="1"/>
          </p:cNvSpPr>
          <p:nvPr>
            <p:ph type="sldNum" sz="quarter" idx="5"/>
          </p:nvPr>
        </p:nvSpPr>
        <p:spPr/>
        <p:txBody>
          <a:bodyPr/>
          <a:lstStyle/>
          <a:p>
            <a:fld id="{EA127591-DBB9-45B4-9091-E724E8EB4673}" type="slidenum">
              <a:rPr lang="en-US" smtClean="0"/>
              <a:t>30</a:t>
            </a:fld>
            <a:endParaRPr lang="en-US" dirty="0"/>
          </a:p>
        </p:txBody>
      </p:sp>
    </p:spTree>
    <p:extLst>
      <p:ext uri="{BB962C8B-B14F-4D97-AF65-F5344CB8AC3E}">
        <p14:creationId xmlns:p14="http://schemas.microsoft.com/office/powerpoint/2010/main" val="72500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a:t>
            </a:fld>
            <a:endParaRPr lang="en-GB" dirty="0"/>
          </a:p>
        </p:txBody>
      </p:sp>
    </p:spTree>
    <p:extLst>
      <p:ext uri="{BB962C8B-B14F-4D97-AF65-F5344CB8AC3E}">
        <p14:creationId xmlns:p14="http://schemas.microsoft.com/office/powerpoint/2010/main" val="2973306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31</a:t>
            </a:fld>
            <a:endParaRPr lang="en-GB" dirty="0"/>
          </a:p>
        </p:txBody>
      </p:sp>
    </p:spTree>
    <p:extLst>
      <p:ext uri="{BB962C8B-B14F-4D97-AF65-F5344CB8AC3E}">
        <p14:creationId xmlns:p14="http://schemas.microsoft.com/office/powerpoint/2010/main" val="3184687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200.307 – Governs how program income is used</a:t>
            </a:r>
          </a:p>
        </p:txBody>
      </p:sp>
      <p:sp>
        <p:nvSpPr>
          <p:cNvPr id="4" name="Slide Number Placeholder 3"/>
          <p:cNvSpPr>
            <a:spLocks noGrp="1"/>
          </p:cNvSpPr>
          <p:nvPr>
            <p:ph type="sldNum" sz="quarter" idx="5"/>
          </p:nvPr>
        </p:nvSpPr>
        <p:spPr/>
        <p:txBody>
          <a:bodyPr/>
          <a:lstStyle/>
          <a:p>
            <a:fld id="{EA127591-DBB9-45B4-9091-E724E8EB4673}" type="slidenum">
              <a:rPr lang="en-US" smtClean="0"/>
              <a:t>32</a:t>
            </a:fld>
            <a:endParaRPr lang="en-US" dirty="0"/>
          </a:p>
        </p:txBody>
      </p:sp>
    </p:spTree>
    <p:extLst>
      <p:ext uri="{BB962C8B-B14F-4D97-AF65-F5344CB8AC3E}">
        <p14:creationId xmlns:p14="http://schemas.microsoft.com/office/powerpoint/2010/main" val="988261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33</a:t>
            </a:fld>
            <a:endParaRPr lang="en-GB" dirty="0"/>
          </a:p>
        </p:txBody>
      </p:sp>
    </p:spTree>
    <p:extLst>
      <p:ext uri="{BB962C8B-B14F-4D97-AF65-F5344CB8AC3E}">
        <p14:creationId xmlns:p14="http://schemas.microsoft.com/office/powerpoint/2010/main" val="3479101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solidFill>
                  <a:srgbClr val="000000"/>
                </a:solidFill>
                <a:latin typeface="Calibri" panose="020F0502020204030204" pitchFamily="34" charset="0"/>
              </a:rPr>
              <a:t>Proposes to provide clarification that when agency decides not to continue an award with multiple budget periods, the period of performance should be amended to end at the completion of the currently authorized budget period</a:t>
            </a:r>
            <a:endParaRPr lang="en-US" dirty="0"/>
          </a:p>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34</a:t>
            </a:fld>
            <a:endParaRPr lang="en-US" dirty="0"/>
          </a:p>
        </p:txBody>
      </p:sp>
    </p:spTree>
    <p:extLst>
      <p:ext uri="{BB962C8B-B14F-4D97-AF65-F5344CB8AC3E}">
        <p14:creationId xmlns:p14="http://schemas.microsoft.com/office/powerpoint/2010/main" val="3546921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Inventory Procedures – whether in part or its entirety, recipients and subrecipients must manage equipment (including replacing) utilizing procedures requiring. </a:t>
            </a:r>
          </a:p>
          <a:p>
            <a:pPr marL="232943" indent="-232943">
              <a:buAutoNum type="arabicPeriod"/>
            </a:pPr>
            <a:r>
              <a:rPr lang="en-US" dirty="0"/>
              <a:t>Property records </a:t>
            </a:r>
          </a:p>
          <a:p>
            <a:pPr marL="232943" indent="-232943">
              <a:buAutoNum type="arabicPeriod"/>
            </a:pPr>
            <a:r>
              <a:rPr lang="en-US" dirty="0"/>
              <a:t>Control system to prevent loss, damage. Theft – incidents must be investigated and reported to federal agency pass through</a:t>
            </a:r>
          </a:p>
          <a:p>
            <a:pPr marL="232943" indent="-232943">
              <a:buAutoNum type="arabicPeriod"/>
            </a:pPr>
            <a:r>
              <a:rPr lang="en-US" dirty="0"/>
              <a:t>Must request disposition instructions from federal agency or pass-through</a:t>
            </a:r>
          </a:p>
          <a:p>
            <a:pPr marL="232943" indent="-232943">
              <a:buAutoNum type="arabicPeriod"/>
            </a:pPr>
            <a:r>
              <a:rPr lang="en-US" dirty="0"/>
              <a:t>Disposition will be made at FMV more than 10,000 (per unit) – pay federal share back to fed agency or pass through, may retain 1000 to cover expenses related with selling of equipment or FMV of 10,000 or less per unit is no money owed back</a:t>
            </a:r>
          </a:p>
          <a:p>
            <a:pPr marL="232943" indent="-232943">
              <a:buAutoNum type="arabicPeriod"/>
            </a:pPr>
            <a:r>
              <a:rPr lang="en-US" dirty="0"/>
              <a:t>If in the </a:t>
            </a:r>
            <a:r>
              <a:rPr lang="en-US" dirty="0" err="1"/>
              <a:t>T&amp;Cs</a:t>
            </a:r>
            <a:r>
              <a:rPr lang="en-US" dirty="0"/>
              <a:t> of the federal award the federal agency may permit recipient to retain equipment with no further obligation</a:t>
            </a:r>
          </a:p>
        </p:txBody>
      </p:sp>
      <p:sp>
        <p:nvSpPr>
          <p:cNvPr id="4" name="Slide Number Placeholder 3"/>
          <p:cNvSpPr>
            <a:spLocks noGrp="1"/>
          </p:cNvSpPr>
          <p:nvPr>
            <p:ph type="sldNum" sz="quarter" idx="5"/>
          </p:nvPr>
        </p:nvSpPr>
        <p:spPr/>
        <p:txBody>
          <a:bodyPr/>
          <a:lstStyle/>
          <a:p>
            <a:fld id="{395652C4-8DDB-4486-9682-2F893AB472AD}" type="slidenum">
              <a:rPr lang="en-GB" smtClean="0"/>
              <a:t>35</a:t>
            </a:fld>
            <a:endParaRPr lang="en-GB" dirty="0"/>
          </a:p>
        </p:txBody>
      </p:sp>
    </p:spTree>
    <p:extLst>
      <p:ext uri="{BB962C8B-B14F-4D97-AF65-F5344CB8AC3E}">
        <p14:creationId xmlns:p14="http://schemas.microsoft.com/office/powerpoint/2010/main" val="1189249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36</a:t>
            </a:fld>
            <a:endParaRPr lang="en-GB" dirty="0"/>
          </a:p>
        </p:txBody>
      </p:sp>
    </p:spTree>
    <p:extLst>
      <p:ext uri="{BB962C8B-B14F-4D97-AF65-F5344CB8AC3E}">
        <p14:creationId xmlns:p14="http://schemas.microsoft.com/office/powerpoint/2010/main" val="943171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the value of unused supplies from 5K to 10K – Unused means supplies that are in new condition and have not been used or opened before.  The aggregate value of unused consists of all supplies and types, not just like item supplies. </a:t>
            </a:r>
          </a:p>
        </p:txBody>
      </p:sp>
      <p:sp>
        <p:nvSpPr>
          <p:cNvPr id="4" name="Slide Number Placeholder 3"/>
          <p:cNvSpPr>
            <a:spLocks noGrp="1"/>
          </p:cNvSpPr>
          <p:nvPr>
            <p:ph type="sldNum" sz="quarter" idx="5"/>
          </p:nvPr>
        </p:nvSpPr>
        <p:spPr/>
        <p:txBody>
          <a:bodyPr/>
          <a:lstStyle/>
          <a:p>
            <a:fld id="{395652C4-8DDB-4486-9682-2F893AB472AD}" type="slidenum">
              <a:rPr lang="en-GB" smtClean="0"/>
              <a:t>37</a:t>
            </a:fld>
            <a:endParaRPr lang="en-GB" dirty="0"/>
          </a:p>
        </p:txBody>
      </p:sp>
    </p:spTree>
    <p:extLst>
      <p:ext uri="{BB962C8B-B14F-4D97-AF65-F5344CB8AC3E}">
        <p14:creationId xmlns:p14="http://schemas.microsoft.com/office/powerpoint/2010/main" val="359288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200.318 c conflict of interest arises when any of the following has a financial or other interest in the firm selected for award: employee, officer, agent, or board member; any member of their immediate family; their partner; and organization which employ or about to employ any parties indicated above or has financial or other interest in or tangible personal benefit from an entity considered for contract. Does your entity have a policy? What are you doing to safeguard for conflicts of interest.  See this a lot with smaller entities and non-profits where they are not performing any checks or asking and documenting their efforts to mitigate or find conflicts. </a:t>
            </a:r>
          </a:p>
          <a:p>
            <a:endParaRPr lang="en-US" dirty="0"/>
          </a:p>
          <a:p>
            <a:r>
              <a:rPr lang="en-US" dirty="0"/>
              <a:t>No employee officer agent or board member may neither solicit nor accept gratuities, favors, or anything of monetary value from contractors.</a:t>
            </a:r>
          </a:p>
          <a:p>
            <a:endParaRPr lang="en-US" dirty="0"/>
          </a:p>
          <a:p>
            <a:r>
              <a:rPr lang="en-US" dirty="0"/>
              <a:t>200.319 - The prohibition on using geographic preferences removed.</a:t>
            </a:r>
          </a:p>
        </p:txBody>
      </p:sp>
      <p:sp>
        <p:nvSpPr>
          <p:cNvPr id="4" name="Slide Number Placeholder 3"/>
          <p:cNvSpPr>
            <a:spLocks noGrp="1"/>
          </p:cNvSpPr>
          <p:nvPr>
            <p:ph type="sldNum" sz="quarter" idx="5"/>
          </p:nvPr>
        </p:nvSpPr>
        <p:spPr/>
        <p:txBody>
          <a:bodyPr/>
          <a:lstStyle/>
          <a:p>
            <a:fld id="{395652C4-8DDB-4486-9682-2F893AB472AD}" type="slidenum">
              <a:rPr lang="en-GB" smtClean="0"/>
              <a:t>38</a:t>
            </a:fld>
            <a:endParaRPr lang="en-GB" dirty="0"/>
          </a:p>
        </p:txBody>
      </p:sp>
    </p:spTree>
    <p:extLst>
      <p:ext uri="{BB962C8B-B14F-4D97-AF65-F5344CB8AC3E}">
        <p14:creationId xmlns:p14="http://schemas.microsoft.com/office/powerpoint/2010/main" val="234940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Informal now micro-purchases and simplified acquisition procedures – </a:t>
            </a:r>
          </a:p>
          <a:p>
            <a:endParaRPr lang="en-US" dirty="0"/>
          </a:p>
          <a:p>
            <a:r>
              <a:rPr lang="en-US" dirty="0"/>
              <a:t>5 instances are appropriate for non-competitive only:</a:t>
            </a:r>
          </a:p>
          <a:p>
            <a:pPr marL="232943" indent="-232943">
              <a:buAutoNum type="arabicPeriod"/>
            </a:pPr>
            <a:r>
              <a:rPr lang="en-US" dirty="0"/>
              <a:t>The aggregate amount of the transaction is under the micro-purchase threshold (don’t forget in aggregate)</a:t>
            </a:r>
          </a:p>
          <a:p>
            <a:pPr marL="232943" indent="-232943">
              <a:buAutoNum type="arabicPeriod"/>
            </a:pPr>
            <a:r>
              <a:rPr lang="en-US" dirty="0"/>
              <a:t>The procurement transaction can only be fulfilled by a single source (document this and why) does your entity have a form?</a:t>
            </a:r>
          </a:p>
          <a:p>
            <a:pPr marL="232943" indent="-232943">
              <a:buAutoNum type="arabicPeriod"/>
            </a:pPr>
            <a:r>
              <a:rPr lang="en-US" dirty="0"/>
              <a:t>There is a public emergency for the requirement that will no permit a dela resulting from providing public notice of a competitive solicitation</a:t>
            </a:r>
          </a:p>
          <a:p>
            <a:pPr marL="232943" indent="-232943">
              <a:buAutoNum type="arabicPeriod"/>
            </a:pPr>
            <a:r>
              <a:rPr lang="en-US" dirty="0"/>
              <a:t>The recipient or subrecipient requests in writing to use a noncompetitive procurement method, and the federal agency or pass through entity provides written approval</a:t>
            </a:r>
          </a:p>
          <a:p>
            <a:pPr marL="232943" indent="-232943">
              <a:buAutoNum type="arabicPeriod"/>
            </a:pPr>
            <a:r>
              <a:rPr lang="en-US" dirty="0"/>
              <a:t>After soliciting several sources, competition is determined inadequate (be sure to document and retain for grant records)</a:t>
            </a:r>
          </a:p>
          <a:p>
            <a:pPr marL="232943" indent="-232943">
              <a:buAutoNum type="arabicPeriod"/>
            </a:pPr>
            <a:endParaRPr lang="en-US" dirty="0"/>
          </a:p>
          <a:p>
            <a:pPr marL="232943" indent="-232943">
              <a:buAutoNum type="arabicPeriod"/>
            </a:pPr>
            <a:endParaRPr lang="en-US" dirty="0"/>
          </a:p>
          <a:p>
            <a:pPr marL="232943" indent="-232943">
              <a:buAutoNum type="arabicPeriod"/>
            </a:pPr>
            <a:endParaRPr lang="en-US" dirty="0"/>
          </a:p>
          <a:p>
            <a:r>
              <a:rPr lang="en-US" dirty="0"/>
              <a:t>200.321 – contracting with small, minority, or women’s owned businesses – When possible, consider.</a:t>
            </a:r>
          </a:p>
          <a:p>
            <a:endParaRPr lang="en-US" dirty="0"/>
          </a:p>
          <a:p>
            <a:r>
              <a:rPr lang="en-US" dirty="0"/>
              <a:t>This means – including on solicitation lists, solicit whenever deemed eligible as source, dividing procurements, use orgs like SBA and minority business development agency of Dept of Commerce, requiring contractor under federal award to apply these conditions to contracts</a:t>
            </a:r>
          </a:p>
        </p:txBody>
      </p:sp>
      <p:sp>
        <p:nvSpPr>
          <p:cNvPr id="4" name="Slide Number Placeholder 3"/>
          <p:cNvSpPr>
            <a:spLocks noGrp="1"/>
          </p:cNvSpPr>
          <p:nvPr>
            <p:ph type="sldNum" sz="quarter" idx="5"/>
          </p:nvPr>
        </p:nvSpPr>
        <p:spPr/>
        <p:txBody>
          <a:bodyPr/>
          <a:lstStyle/>
          <a:p>
            <a:fld id="{EA127591-DBB9-45B4-9091-E724E8EB4673}" type="slidenum">
              <a:rPr lang="en-US" smtClean="0"/>
              <a:t>39</a:t>
            </a:fld>
            <a:endParaRPr lang="en-US" dirty="0"/>
          </a:p>
        </p:txBody>
      </p:sp>
    </p:spTree>
    <p:extLst>
      <p:ext uri="{BB962C8B-B14F-4D97-AF65-F5344CB8AC3E}">
        <p14:creationId xmlns:p14="http://schemas.microsoft.com/office/powerpoint/2010/main" val="400215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40</a:t>
            </a:fld>
            <a:endParaRPr lang="en-GB" dirty="0"/>
          </a:p>
        </p:txBody>
      </p:sp>
    </p:spTree>
    <p:extLst>
      <p:ext uri="{BB962C8B-B14F-4D97-AF65-F5344CB8AC3E}">
        <p14:creationId xmlns:p14="http://schemas.microsoft.com/office/powerpoint/2010/main" val="3307179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a:t>
            </a:fld>
            <a:endParaRPr lang="en-GB" dirty="0"/>
          </a:p>
        </p:txBody>
      </p:sp>
    </p:spTree>
    <p:extLst>
      <p:ext uri="{BB962C8B-B14F-4D97-AF65-F5344CB8AC3E}">
        <p14:creationId xmlns:p14="http://schemas.microsoft.com/office/powerpoint/2010/main" val="1677983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41</a:t>
            </a:fld>
            <a:endParaRPr lang="en-GB" dirty="0"/>
          </a:p>
        </p:txBody>
      </p:sp>
    </p:spTree>
    <p:extLst>
      <p:ext uri="{BB962C8B-B14F-4D97-AF65-F5344CB8AC3E}">
        <p14:creationId xmlns:p14="http://schemas.microsoft.com/office/powerpoint/2010/main" val="1863902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was updated/enhanced to suggest more robust monitoring is expected.  In monitoring a subrecipient, a pass-through entity must: 1. Review financial and performance reports 2</a:t>
            </a:r>
            <a:r>
              <a:rPr lang="en-US" dirty="0">
                <a:highlight>
                  <a:srgbClr val="FFFF00"/>
                </a:highlight>
              </a:rPr>
              <a:t>. (new) Ensure the subrecipient takes corrective action on all significant developments that negatively affect the subaward. </a:t>
            </a:r>
            <a:r>
              <a:rPr lang="en-US" dirty="0"/>
              <a:t>Significant developments include Single Audit findings related to the subaward, other audit findings, site visits, and written notifications from a subrecipient of adverse conditions that will impact their ability to meet milestones or the objectives of the subaward. When significant developments negatively impact the subaward, a subrecipient must provide the pass-through entity with information on their plan for corrective action and any assistance needed to resolve the situation. 3. Issue a management decision for audit findings pertaining only to the federal award provided to the subrecipient from the pass-through entity as required by 200.521 4. Resolve audit findings specifically related to the subaward. However, the pass-through entity is not responsible for resolving cross-cutting audit findings that apply to the subaward and other federal awards or subawards. In addition, the section adds a list of monitoring tools that could be helpful to the pass-through entity. Those are: 1. Provide subrecipients with training and technical assistance on program matters. 2. Perform site visits to review the program operations. 3. Arrange for agreed-upon procedures engagements as described in 200.425. 4. Verify that a subrecipient is audited as required by Subpart F of this part. 5. Consider whether the results of a subrecipient’s audit, site visits, or other monitoring necessitate adjustments to the pass-through entity’s records. 6. Consider taking enforcement action against noncompliant subrecipients as described in 200.339 and in program regulations. </a:t>
            </a:r>
          </a:p>
        </p:txBody>
      </p:sp>
      <p:sp>
        <p:nvSpPr>
          <p:cNvPr id="4" name="Slide Number Placeholder 3"/>
          <p:cNvSpPr>
            <a:spLocks noGrp="1"/>
          </p:cNvSpPr>
          <p:nvPr>
            <p:ph type="sldNum" sz="quarter" idx="5"/>
          </p:nvPr>
        </p:nvSpPr>
        <p:spPr/>
        <p:txBody>
          <a:bodyPr/>
          <a:lstStyle/>
          <a:p>
            <a:fld id="{395652C4-8DDB-4486-9682-2F893AB472AD}" type="slidenum">
              <a:rPr lang="en-GB" smtClean="0"/>
              <a:t>42</a:t>
            </a:fld>
            <a:endParaRPr lang="en-GB" dirty="0"/>
          </a:p>
        </p:txBody>
      </p:sp>
    </p:spTree>
    <p:extLst>
      <p:ext uri="{BB962C8B-B14F-4D97-AF65-F5344CB8AC3E}">
        <p14:creationId xmlns:p14="http://schemas.microsoft.com/office/powerpoint/2010/main" val="504579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43</a:t>
            </a:fld>
            <a:endParaRPr lang="en-US" dirty="0"/>
          </a:p>
        </p:txBody>
      </p:sp>
    </p:spTree>
    <p:extLst>
      <p:ext uri="{BB962C8B-B14F-4D97-AF65-F5344CB8AC3E}">
        <p14:creationId xmlns:p14="http://schemas.microsoft.com/office/powerpoint/2010/main" val="3896890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44</a:t>
            </a:fld>
            <a:endParaRPr lang="en-GB" dirty="0"/>
          </a:p>
        </p:txBody>
      </p:sp>
    </p:spTree>
    <p:extLst>
      <p:ext uri="{BB962C8B-B14F-4D97-AF65-F5344CB8AC3E}">
        <p14:creationId xmlns:p14="http://schemas.microsoft.com/office/powerpoint/2010/main" val="4228509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45</a:t>
            </a:fld>
            <a:endParaRPr lang="en-US" dirty="0"/>
          </a:p>
        </p:txBody>
      </p:sp>
    </p:spTree>
    <p:extLst>
      <p:ext uri="{BB962C8B-B14F-4D97-AF65-F5344CB8AC3E}">
        <p14:creationId xmlns:p14="http://schemas.microsoft.com/office/powerpoint/2010/main" val="14101160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 is that subawards can be counted in your base up to $50,000 per subaward. </a:t>
            </a:r>
          </a:p>
          <a:p>
            <a:endParaRPr lang="en-US" dirty="0"/>
          </a:p>
          <a:p>
            <a:r>
              <a:rPr lang="en-US" dirty="0"/>
              <a:t>Recipients now have the potential to increase their indirect recovery up to the enhanced de minimis rate to allow organizations to use less than 15% if appropriate</a:t>
            </a:r>
          </a:p>
          <a:p>
            <a:endParaRPr lang="en-US" dirty="0"/>
          </a:p>
          <a:p>
            <a:r>
              <a:rPr lang="en-US" dirty="0"/>
              <a:t>Federal agencies must accept </a:t>
            </a:r>
            <a:r>
              <a:rPr lang="en-US" dirty="0" err="1"/>
              <a:t>NICRA</a:t>
            </a:r>
            <a:r>
              <a:rPr lang="en-US" dirty="0"/>
              <a:t> unless different class of awards per agency public policies, deviations reported to OMB by fed agency, disputes reported to OMB. </a:t>
            </a:r>
            <a:r>
              <a:rPr lang="en-US" dirty="0" err="1"/>
              <a:t>PTE’s</a:t>
            </a:r>
            <a:r>
              <a:rPr lang="en-US" dirty="0"/>
              <a:t> must accept all federally negotiated indirect cost rates for subrecipients.</a:t>
            </a:r>
          </a:p>
          <a:p>
            <a:endParaRPr lang="en-US" dirty="0"/>
          </a:p>
          <a:p>
            <a:r>
              <a:rPr lang="en-US" dirty="0"/>
              <a:t>Additionally, new language states that the recipient must submit a revised final financial report when applicable indirect cost rates have been finalized and if the indirect cost rate has not been finalized (1 year after period of performance) and would delay closeout, the federal agency is authorized to mutually agree with the recipient to close an award using most current or negotiated rate.  However, the recipient isn’t required to agree to a final rate for a federal award for the purpose of prompt closeout. </a:t>
            </a:r>
          </a:p>
        </p:txBody>
      </p:sp>
      <p:sp>
        <p:nvSpPr>
          <p:cNvPr id="4" name="Slide Number Placeholder 3"/>
          <p:cNvSpPr>
            <a:spLocks noGrp="1"/>
          </p:cNvSpPr>
          <p:nvPr>
            <p:ph type="sldNum" sz="quarter" idx="5"/>
          </p:nvPr>
        </p:nvSpPr>
        <p:spPr/>
        <p:txBody>
          <a:bodyPr/>
          <a:lstStyle/>
          <a:p>
            <a:fld id="{EA127591-DBB9-45B4-9091-E724E8EB4673}" type="slidenum">
              <a:rPr lang="en-US" smtClean="0"/>
              <a:t>46</a:t>
            </a:fld>
            <a:endParaRPr lang="en-US" dirty="0"/>
          </a:p>
        </p:txBody>
      </p:sp>
    </p:spTree>
    <p:extLst>
      <p:ext uri="{BB962C8B-B14F-4D97-AF65-F5344CB8AC3E}">
        <p14:creationId xmlns:p14="http://schemas.microsoft.com/office/powerpoint/2010/main" val="734345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basic factors of allowability – to be allowable a cost must be necessary, reasonable, and allocable. Comply with cost principles, be consistent with policies and procedures, be consistently treated as direct or indirect costs, be determined in accordance with GAAP, not be used as matching or to meet cost sharing requirements, be adequately documented. Administrative closeout costs may be incurred until due date of final reports. </a:t>
            </a:r>
          </a:p>
        </p:txBody>
      </p:sp>
      <p:sp>
        <p:nvSpPr>
          <p:cNvPr id="4" name="Slide Number Placeholder 3"/>
          <p:cNvSpPr>
            <a:spLocks noGrp="1"/>
          </p:cNvSpPr>
          <p:nvPr>
            <p:ph type="sldNum" sz="quarter" idx="5"/>
          </p:nvPr>
        </p:nvSpPr>
        <p:spPr/>
        <p:txBody>
          <a:bodyPr/>
          <a:lstStyle/>
          <a:p>
            <a:fld id="{395652C4-8DDB-4486-9682-2F893AB472AD}" type="slidenum">
              <a:rPr lang="en-GB" smtClean="0"/>
              <a:t>47</a:t>
            </a:fld>
            <a:endParaRPr lang="en-GB" dirty="0"/>
          </a:p>
        </p:txBody>
      </p:sp>
    </p:spTree>
    <p:extLst>
      <p:ext uri="{BB962C8B-B14F-4D97-AF65-F5344CB8AC3E}">
        <p14:creationId xmlns:p14="http://schemas.microsoft.com/office/powerpoint/2010/main" val="2745478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48</a:t>
            </a:fld>
            <a:endParaRPr lang="en-GB" dirty="0"/>
          </a:p>
        </p:txBody>
      </p:sp>
    </p:spTree>
    <p:extLst>
      <p:ext uri="{BB962C8B-B14F-4D97-AF65-F5344CB8AC3E}">
        <p14:creationId xmlns:p14="http://schemas.microsoft.com/office/powerpoint/2010/main" val="604774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costs may be incurred until the due date of the final report(s). If incurred, these costs must be liquidated prior to the due date of the final report(s) and charged to the final budget period of the award unless otherwise specified by the federal agency.</a:t>
            </a:r>
          </a:p>
        </p:txBody>
      </p:sp>
      <p:sp>
        <p:nvSpPr>
          <p:cNvPr id="4" name="Slide Number Placeholder 3"/>
          <p:cNvSpPr>
            <a:spLocks noGrp="1"/>
          </p:cNvSpPr>
          <p:nvPr>
            <p:ph type="sldNum" sz="quarter" idx="5"/>
          </p:nvPr>
        </p:nvSpPr>
        <p:spPr/>
        <p:txBody>
          <a:bodyPr/>
          <a:lstStyle/>
          <a:p>
            <a:fld id="{395652C4-8DDB-4486-9682-2F893AB472AD}" type="slidenum">
              <a:rPr lang="en-GB" smtClean="0"/>
              <a:t>49</a:t>
            </a:fld>
            <a:endParaRPr lang="en-GB" dirty="0"/>
          </a:p>
        </p:txBody>
      </p:sp>
    </p:spTree>
    <p:extLst>
      <p:ext uri="{BB962C8B-B14F-4D97-AF65-F5344CB8AC3E}">
        <p14:creationId xmlns:p14="http://schemas.microsoft.com/office/powerpoint/2010/main" val="172341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take effect for fiscal years after October 1, 2024. Most </a:t>
            </a:r>
            <a:r>
              <a:rPr lang="en-US"/>
              <a:t>this will be 2025. </a:t>
            </a:r>
          </a:p>
        </p:txBody>
      </p:sp>
      <p:sp>
        <p:nvSpPr>
          <p:cNvPr id="4" name="Slide Number Placeholder 3"/>
          <p:cNvSpPr>
            <a:spLocks noGrp="1"/>
          </p:cNvSpPr>
          <p:nvPr>
            <p:ph type="sldNum" sz="quarter" idx="5"/>
          </p:nvPr>
        </p:nvSpPr>
        <p:spPr/>
        <p:txBody>
          <a:bodyPr/>
          <a:lstStyle/>
          <a:p>
            <a:fld id="{395652C4-8DDB-4486-9682-2F893AB472AD}" type="slidenum">
              <a:rPr lang="en-GB" smtClean="0"/>
              <a:t>50</a:t>
            </a:fld>
            <a:endParaRPr lang="en-GB" dirty="0"/>
          </a:p>
        </p:txBody>
      </p:sp>
    </p:spTree>
    <p:extLst>
      <p:ext uri="{BB962C8B-B14F-4D97-AF65-F5344CB8AC3E}">
        <p14:creationId xmlns:p14="http://schemas.microsoft.com/office/powerpoint/2010/main" val="1815139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and programmatic internal controls strengthen an organizations effectiveness and efficiency </a:t>
            </a:r>
          </a:p>
          <a:p>
            <a:r>
              <a:rPr lang="en-US" dirty="0"/>
              <a:t>Cleaner audits</a:t>
            </a:r>
          </a:p>
        </p:txBody>
      </p:sp>
      <p:sp>
        <p:nvSpPr>
          <p:cNvPr id="4" name="Slide Number Placeholder 3"/>
          <p:cNvSpPr>
            <a:spLocks noGrp="1"/>
          </p:cNvSpPr>
          <p:nvPr>
            <p:ph type="sldNum" sz="quarter" idx="5"/>
          </p:nvPr>
        </p:nvSpPr>
        <p:spPr/>
        <p:txBody>
          <a:bodyPr/>
          <a:lstStyle/>
          <a:p>
            <a:pPr defTabSz="931774">
              <a:defRPr/>
            </a:pPr>
            <a:fld id="{EA127591-DBB9-45B4-9091-E724E8EB4673}" type="slidenum">
              <a:rPr lang="en-US">
                <a:solidFill>
                  <a:prstClr val="black"/>
                </a:solidFill>
                <a:latin typeface="Calibri" panose="020F0502020204030204"/>
              </a:rPr>
              <a:pPr defTabSz="93177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3497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51</a:t>
            </a:fld>
            <a:endParaRPr lang="en-GB" dirty="0"/>
          </a:p>
        </p:txBody>
      </p:sp>
    </p:spTree>
    <p:extLst>
      <p:ext uri="{BB962C8B-B14F-4D97-AF65-F5344CB8AC3E}">
        <p14:creationId xmlns:p14="http://schemas.microsoft.com/office/powerpoint/2010/main" val="4156681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52</a:t>
            </a:fld>
            <a:endParaRPr lang="en-US" dirty="0"/>
          </a:p>
        </p:txBody>
      </p:sp>
    </p:spTree>
    <p:extLst>
      <p:ext uri="{BB962C8B-B14F-4D97-AF65-F5344CB8AC3E}">
        <p14:creationId xmlns:p14="http://schemas.microsoft.com/office/powerpoint/2010/main" val="3983097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53</a:t>
            </a:fld>
            <a:endParaRPr lang="en-GB" dirty="0"/>
          </a:p>
        </p:txBody>
      </p:sp>
    </p:spTree>
    <p:extLst>
      <p:ext uri="{BB962C8B-B14F-4D97-AF65-F5344CB8AC3E}">
        <p14:creationId xmlns:p14="http://schemas.microsoft.com/office/powerpoint/2010/main" val="757684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If you haven’t yet thought about how these updates will affect your entity, </a:t>
            </a: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there is no better time than now to get this process started as it will take additional entity resources within various departments to implement these changes to policies and procedures, and train staff prior to October 1, 2024.   </a:t>
            </a:r>
          </a:p>
          <a:p>
            <a:pPr>
              <a:lnSpc>
                <a:spcPct val="115000"/>
              </a:lnSpc>
            </a:pPr>
            <a:endParaRPr lang="en-US" dirty="0">
              <a:latin typeface="Times New Roman" panose="02020603050405020304" pitchFamily="18" charset="0"/>
              <a:ea typeface="Calibri" panose="020F0502020204030204" pitchFamily="34" charset="0"/>
              <a:cs typeface="Angsana New" panose="02020603050405020304" pitchFamily="18" charset="-34"/>
            </a:endParaRPr>
          </a:p>
          <a:p>
            <a:pPr>
              <a:lnSpc>
                <a:spcPct val="115000"/>
              </a:lnSpc>
            </a:pPr>
            <a:endParaRPr lang="en-US" dirty="0">
              <a:latin typeface="Times New Roman" panose="02020603050405020304" pitchFamily="18" charset="0"/>
              <a:ea typeface="Calibri" panose="020F0502020204030204" pitchFamily="34" charset="0"/>
              <a:cs typeface="Angsana New" panose="02020603050405020304" pitchFamily="18" charset="-34"/>
            </a:endParaRP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These are just a few brainstorming questions that could help get the conversation started:</a:t>
            </a: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   </a:t>
            </a:r>
          </a:p>
          <a:p>
            <a:pPr marL="349415" indent="-349415">
              <a:lnSpc>
                <a:spcPct val="115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Angsana New" panose="02020603050405020304" pitchFamily="18" charset="-34"/>
              </a:rPr>
              <a:t>How many federal awards do you currently have and when will the period of performance end?  </a:t>
            </a:r>
          </a:p>
          <a:p>
            <a:pPr marL="349415" indent="-349415">
              <a:lnSpc>
                <a:spcPct val="115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Angsana New" panose="02020603050405020304" pitchFamily="18" charset="-34"/>
              </a:rPr>
              <a:t>Do you currently have awards that you want to implement new changes for? </a:t>
            </a:r>
          </a:p>
          <a:p>
            <a:pPr marL="349415" indent="-349415">
              <a:lnSpc>
                <a:spcPct val="115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Angsana New" panose="02020603050405020304" pitchFamily="18" charset="-34"/>
              </a:rPr>
              <a:t>Does your entity use the de minimis rate currently? Does your entity have an indirect cost plan?  </a:t>
            </a:r>
          </a:p>
          <a:p>
            <a:pPr marL="349415" indent="-349415">
              <a:lnSpc>
                <a:spcPct val="115000"/>
              </a:lnSpc>
              <a:buFont typeface="Wingdings" panose="05000000000000000000" pitchFamily="2" charset="2"/>
              <a:buChar char=""/>
            </a:pPr>
            <a:endParaRPr lang="en-US" dirty="0">
              <a:latin typeface="Times New Roman" panose="02020603050405020304" pitchFamily="18" charset="0"/>
              <a:ea typeface="Calibri" panose="020F0502020204030204" pitchFamily="34" charset="0"/>
              <a:cs typeface="Angsana New" panose="02020603050405020304" pitchFamily="18" charset="-34"/>
            </a:endParaRP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Making a timeline for the process could assist your entity in a successful update and implementation for these updates. </a:t>
            </a: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We suggest entities first review their current policies and procedures that will be affected by these changes and identify those that will need updating based on the Uniform Guidance revisions. </a:t>
            </a: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Secondly, we suggest that this process be done in collaboration with various departments affected and that any changes to policies or procedures be approved by the appropriate party. </a:t>
            </a:r>
          </a:p>
          <a:p>
            <a:pPr>
              <a:lnSpc>
                <a:spcPct val="115000"/>
              </a:lnSpc>
            </a:pPr>
            <a:r>
              <a:rPr lang="en-US" dirty="0">
                <a:latin typeface="Times New Roman" panose="02020603050405020304" pitchFamily="18" charset="0"/>
                <a:ea typeface="Calibri" panose="020F0502020204030204" pitchFamily="34" charset="0"/>
                <a:cs typeface="Angsana New" panose="02020603050405020304" pitchFamily="18" charset="-34"/>
              </a:rPr>
              <a:t>Lastly, the appropriate staff will need to be trained and then the processes should be monitored routinely to be sure that the policies and procedures are being implemented as they were intended. </a:t>
            </a:r>
          </a:p>
          <a:p>
            <a:pPr marL="349415" indent="-349415">
              <a:lnSpc>
                <a:spcPct val="115000"/>
              </a:lnSpc>
              <a:buFont typeface="Wingdings" panose="05000000000000000000" pitchFamily="2" charset="2"/>
              <a:buChar char=""/>
            </a:pPr>
            <a:endParaRPr lang="en-US" dirty="0">
              <a:latin typeface="Times New Roman" panose="02020603050405020304" pitchFamily="18" charset="0"/>
              <a:ea typeface="Calibri" panose="020F0502020204030204" pitchFamily="34" charset="0"/>
              <a:cs typeface="Angsana New" panose="02020603050405020304" pitchFamily="18" charset="-34"/>
            </a:endParaRPr>
          </a:p>
          <a:p>
            <a:endParaRPr lang="en-US" dirty="0"/>
          </a:p>
        </p:txBody>
      </p:sp>
      <p:sp>
        <p:nvSpPr>
          <p:cNvPr id="4" name="Slide Number Placeholder 3"/>
          <p:cNvSpPr>
            <a:spLocks noGrp="1"/>
          </p:cNvSpPr>
          <p:nvPr>
            <p:ph type="sldNum" sz="quarter" idx="5"/>
          </p:nvPr>
        </p:nvSpPr>
        <p:spPr/>
        <p:txBody>
          <a:bodyPr/>
          <a:lstStyle/>
          <a:p>
            <a:fld id="{395652C4-8DDB-4486-9682-2F893AB472AD}" type="slidenum">
              <a:rPr lang="en-GB" smtClean="0"/>
              <a:t>54</a:t>
            </a:fld>
            <a:endParaRPr lang="en-GB" dirty="0"/>
          </a:p>
        </p:txBody>
      </p:sp>
    </p:spTree>
    <p:extLst>
      <p:ext uri="{BB962C8B-B14F-4D97-AF65-F5344CB8AC3E}">
        <p14:creationId xmlns:p14="http://schemas.microsoft.com/office/powerpoint/2010/main" val="1816058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55</a:t>
            </a:fld>
            <a:endParaRPr lang="en-GB" dirty="0"/>
          </a:p>
        </p:txBody>
      </p:sp>
    </p:spTree>
    <p:extLst>
      <p:ext uri="{BB962C8B-B14F-4D97-AF65-F5344CB8AC3E}">
        <p14:creationId xmlns:p14="http://schemas.microsoft.com/office/powerpoint/2010/main" val="3734489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56</a:t>
            </a:fld>
            <a:endParaRPr lang="en-GB" dirty="0"/>
          </a:p>
        </p:txBody>
      </p:sp>
    </p:spTree>
    <p:extLst>
      <p:ext uri="{BB962C8B-B14F-4D97-AF65-F5344CB8AC3E}">
        <p14:creationId xmlns:p14="http://schemas.microsoft.com/office/powerpoint/2010/main" val="1657695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guidance now includes the word document.  If you have received grants before you may be aware of the administrative burden to document for grants.  It is imperative that entities understand the requirement and best practices for documenting their policies, procedures, and tracking through the lifecycle of the grant. </a:t>
            </a:r>
          </a:p>
          <a:p>
            <a:endParaRPr lang="en-US" dirty="0"/>
          </a:p>
          <a:p>
            <a:r>
              <a:rPr lang="en-US" dirty="0"/>
              <a:t>It also added cybersecurity in relation to safeguarding information. </a:t>
            </a:r>
          </a:p>
        </p:txBody>
      </p:sp>
      <p:sp>
        <p:nvSpPr>
          <p:cNvPr id="4" name="Slide Number Placeholder 3"/>
          <p:cNvSpPr>
            <a:spLocks noGrp="1"/>
          </p:cNvSpPr>
          <p:nvPr>
            <p:ph type="sldNum" sz="quarter" idx="5"/>
          </p:nvPr>
        </p:nvSpPr>
        <p:spPr/>
        <p:txBody>
          <a:bodyPr/>
          <a:lstStyle/>
          <a:p>
            <a:pPr defTabSz="931774">
              <a:defRPr/>
            </a:pPr>
            <a:fld id="{EA127591-DBB9-45B4-9091-E724E8EB4673}" type="slidenum">
              <a:rPr lang="en-US">
                <a:solidFill>
                  <a:prstClr val="black"/>
                </a:solidFill>
                <a:latin typeface="Calibri" panose="020F0502020204030204"/>
              </a:rPr>
              <a:pPr defTabSz="931774">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1614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8</a:t>
            </a:fld>
            <a:endParaRPr lang="en-GB" dirty="0"/>
          </a:p>
        </p:txBody>
      </p:sp>
    </p:spTree>
    <p:extLst>
      <p:ext uri="{BB962C8B-B14F-4D97-AF65-F5344CB8AC3E}">
        <p14:creationId xmlns:p14="http://schemas.microsoft.com/office/powerpoint/2010/main" val="77016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9</a:t>
            </a:fld>
            <a:endParaRPr lang="en-GB" dirty="0"/>
          </a:p>
        </p:txBody>
      </p:sp>
    </p:spTree>
    <p:extLst>
      <p:ext uri="{BB962C8B-B14F-4D97-AF65-F5344CB8AC3E}">
        <p14:creationId xmlns:p14="http://schemas.microsoft.com/office/powerpoint/2010/main" val="2318111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652C4-8DDB-4486-9682-2F893AB472AD}" type="slidenum">
              <a:rPr lang="en-GB" smtClean="0"/>
              <a:t>10</a:t>
            </a:fld>
            <a:endParaRPr lang="en-GB" dirty="0"/>
          </a:p>
        </p:txBody>
      </p:sp>
    </p:spTree>
    <p:extLst>
      <p:ext uri="{BB962C8B-B14F-4D97-AF65-F5344CB8AC3E}">
        <p14:creationId xmlns:p14="http://schemas.microsoft.com/office/powerpoint/2010/main" val="3961893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1">
    <p:spTree>
      <p:nvGrpSpPr>
        <p:cNvPr id="1" name=""/>
        <p:cNvGrpSpPr/>
        <p:nvPr/>
      </p:nvGrpSpPr>
      <p:grpSpPr>
        <a:xfrm>
          <a:off x="0" y="0"/>
          <a:ext cx="0" cy="0"/>
          <a:chOff x="0" y="0"/>
          <a:chExt cx="0" cy="0"/>
        </a:xfrm>
      </p:grpSpPr>
      <p:pic>
        <p:nvPicPr>
          <p:cNvPr id="7" name="Picture 6" descr="A city skyline at night&#10;&#10;Description automatically generated">
            <a:extLst>
              <a:ext uri="{FF2B5EF4-FFF2-40B4-BE49-F238E27FC236}">
                <a16:creationId xmlns:a16="http://schemas.microsoft.com/office/drawing/2014/main" id="{9EEC3377-B5CF-F7A7-47A6-9D63CCB1C531}"/>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6" name="Parallelogram 5">
            <a:extLst>
              <a:ext uri="{FF2B5EF4-FFF2-40B4-BE49-F238E27FC236}">
                <a16:creationId xmlns:a16="http://schemas.microsoft.com/office/drawing/2014/main" id="{0E1B6B13-5282-0107-6418-11F68AA95B7A}"/>
              </a:ext>
            </a:extLst>
          </p:cNvPr>
          <p:cNvSpPr/>
          <p:nvPr userDrawn="1"/>
        </p:nvSpPr>
        <p:spPr>
          <a:xfrm>
            <a:off x="6095400" y="304800"/>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dirty="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2387722112"/>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6" name="Footer Placeholder 4">
            <a:extLst>
              <a:ext uri="{FF2B5EF4-FFF2-40B4-BE49-F238E27FC236}">
                <a16:creationId xmlns:a16="http://schemas.microsoft.com/office/drawing/2014/main" id="{88987D76-4500-66B1-02AF-41D151E5BE5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0" name="Slide Number Placeholder 5">
            <a:extLst>
              <a:ext uri="{FF2B5EF4-FFF2-40B4-BE49-F238E27FC236}">
                <a16:creationId xmlns:a16="http://schemas.microsoft.com/office/drawing/2014/main" id="{B22E80F9-4058-7688-6166-6354BA30F76A}"/>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2" name="Date Placeholder 3">
            <a:extLst>
              <a:ext uri="{FF2B5EF4-FFF2-40B4-BE49-F238E27FC236}">
                <a16:creationId xmlns:a16="http://schemas.microsoft.com/office/drawing/2014/main" id="{5701119F-D9DF-3462-FFB1-BCBFE32F0A9B}"/>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353961382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8" name="Footer Placeholder 4">
            <a:extLst>
              <a:ext uri="{FF2B5EF4-FFF2-40B4-BE49-F238E27FC236}">
                <a16:creationId xmlns:a16="http://schemas.microsoft.com/office/drawing/2014/main" id="{252BEA7D-755F-5051-F9BA-E096B339D4A9}"/>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5" name="Slide Number Placeholder 5">
            <a:extLst>
              <a:ext uri="{FF2B5EF4-FFF2-40B4-BE49-F238E27FC236}">
                <a16:creationId xmlns:a16="http://schemas.microsoft.com/office/drawing/2014/main" id="{E536738E-DF17-53B8-55D2-88C87B1F86A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7" name="Date Placeholder 3">
            <a:extLst>
              <a:ext uri="{FF2B5EF4-FFF2-40B4-BE49-F238E27FC236}">
                <a16:creationId xmlns:a16="http://schemas.microsoft.com/office/drawing/2014/main" id="{523F9A51-83F3-4455-BC51-7D23E9E81F9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82309636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8" name="Footer Placeholder 4">
            <a:extLst>
              <a:ext uri="{FF2B5EF4-FFF2-40B4-BE49-F238E27FC236}">
                <a16:creationId xmlns:a16="http://schemas.microsoft.com/office/drawing/2014/main" id="{0BB72B54-DF08-4EDA-E38C-69BA0016EEAD}"/>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3" name="Slide Number Placeholder 5">
            <a:extLst>
              <a:ext uri="{FF2B5EF4-FFF2-40B4-BE49-F238E27FC236}">
                <a16:creationId xmlns:a16="http://schemas.microsoft.com/office/drawing/2014/main" id="{5E873E80-DF18-EE8A-8ABE-732B042CC03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5" name="Date Placeholder 3">
            <a:extLst>
              <a:ext uri="{FF2B5EF4-FFF2-40B4-BE49-F238E27FC236}">
                <a16:creationId xmlns:a16="http://schemas.microsoft.com/office/drawing/2014/main" id="{F044A6FC-5F6B-C815-4573-33A36058C3F4}"/>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32445904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5" name="Footer Placeholder 4">
            <a:extLst>
              <a:ext uri="{FF2B5EF4-FFF2-40B4-BE49-F238E27FC236}">
                <a16:creationId xmlns:a16="http://schemas.microsoft.com/office/drawing/2014/main" id="{1F82BD59-F208-22C4-8CC7-AB485A4B9B0C}"/>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A379B036-21CB-903F-14D7-925C6CB943D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6" name="Date Placeholder 3">
            <a:extLst>
              <a:ext uri="{FF2B5EF4-FFF2-40B4-BE49-F238E27FC236}">
                <a16:creationId xmlns:a16="http://schemas.microsoft.com/office/drawing/2014/main" id="{DE571A18-10C1-1057-E565-04DAEA58B150}"/>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3064514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8" name="Footer Placeholder 4">
            <a:extLst>
              <a:ext uri="{FF2B5EF4-FFF2-40B4-BE49-F238E27FC236}">
                <a16:creationId xmlns:a16="http://schemas.microsoft.com/office/drawing/2014/main" id="{6E23CADA-821A-672D-3163-2213A3CE88E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5" name="Slide Number Placeholder 5">
            <a:extLst>
              <a:ext uri="{FF2B5EF4-FFF2-40B4-BE49-F238E27FC236}">
                <a16:creationId xmlns:a16="http://schemas.microsoft.com/office/drawing/2014/main" id="{BF6C2242-D542-24E6-0810-EADE2AD31C5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6" name="Date Placeholder 3">
            <a:extLst>
              <a:ext uri="{FF2B5EF4-FFF2-40B4-BE49-F238E27FC236}">
                <a16:creationId xmlns:a16="http://schemas.microsoft.com/office/drawing/2014/main" id="{BDEFE6C8-9367-FA36-F824-5B52EC706486}"/>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57718173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Footer Placeholder 4">
            <a:extLst>
              <a:ext uri="{FF2B5EF4-FFF2-40B4-BE49-F238E27FC236}">
                <a16:creationId xmlns:a16="http://schemas.microsoft.com/office/drawing/2014/main" id="{D68993F7-779F-7E40-1B67-36630B14B4E1}"/>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33C69BA3-657C-FB39-17B2-BE1C9C4384DD}"/>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5" name="Date Placeholder 3">
            <a:extLst>
              <a:ext uri="{FF2B5EF4-FFF2-40B4-BE49-F238E27FC236}">
                <a16:creationId xmlns:a16="http://schemas.microsoft.com/office/drawing/2014/main" id="{D38CBC36-2D09-B333-2FD8-A8ABBEC74E4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165029375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19" name="Footer Placeholder 4">
            <a:extLst>
              <a:ext uri="{FF2B5EF4-FFF2-40B4-BE49-F238E27FC236}">
                <a16:creationId xmlns:a16="http://schemas.microsoft.com/office/drawing/2014/main" id="{AC952033-E15C-2278-6329-4CBA9C75CF06}"/>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20" name="Slide Number Placeholder 5">
            <a:extLst>
              <a:ext uri="{FF2B5EF4-FFF2-40B4-BE49-F238E27FC236}">
                <a16:creationId xmlns:a16="http://schemas.microsoft.com/office/drawing/2014/main" id="{E938ED08-129F-9914-8A02-7E1C92FBA0B3}"/>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21" name="Date Placeholder 3">
            <a:extLst>
              <a:ext uri="{FF2B5EF4-FFF2-40B4-BE49-F238E27FC236}">
                <a16:creationId xmlns:a16="http://schemas.microsoft.com/office/drawing/2014/main" id="{6B51DB8A-F86D-5188-E971-6A86BE74A43F}"/>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91301974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Key facts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noProof="0" dirty="0"/>
              <a:t>XX%</a:t>
            </a:r>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en-US" noProof="0"/>
              <a:t>Click to edit Master text styles</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en-US" noProof="0" dirty="0"/>
              <a:t>Click icon to add picture</a:t>
            </a:r>
          </a:p>
        </p:txBody>
      </p:sp>
      <p:sp>
        <p:nvSpPr>
          <p:cNvPr id="10" name="Footer Placeholder 4">
            <a:extLst>
              <a:ext uri="{FF2B5EF4-FFF2-40B4-BE49-F238E27FC236}">
                <a16:creationId xmlns:a16="http://schemas.microsoft.com/office/drawing/2014/main" id="{925F152D-7EE1-3DA0-6B1B-B45D37029837}"/>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1" name="Slide Number Placeholder 5">
            <a:extLst>
              <a:ext uri="{FF2B5EF4-FFF2-40B4-BE49-F238E27FC236}">
                <a16:creationId xmlns:a16="http://schemas.microsoft.com/office/drawing/2014/main" id="{ED519130-316D-2693-42B1-4FF3B1C956AF}"/>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3" name="Date Placeholder 3">
            <a:extLst>
              <a:ext uri="{FF2B5EF4-FFF2-40B4-BE49-F238E27FC236}">
                <a16:creationId xmlns:a16="http://schemas.microsoft.com/office/drawing/2014/main" id="{3BEF069C-BE51-04F9-20D4-9BF1DAC721F3}"/>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3362146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r>
              <a:rPr lang="en-US" noProof="0" dirty="0"/>
              <a:t>Date</a:t>
            </a:r>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r>
              <a:rPr lang="en-US" noProof="0" dirty="0"/>
              <a:t>Title</a:t>
            </a:r>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US" noProof="0" smtClean="0"/>
              <a:pPr/>
              <a:t>‹#›</a:t>
            </a:fld>
            <a:endParaRPr lang="en-US" noProof="0" dirty="0"/>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noProof="0" dirty="0"/>
              <a:t>Room for introductory text (2 lines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en-US" noProof="0" dirty="0"/>
              <a:t>Click icon to add picture</a:t>
            </a:r>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en-US" noProof="0" dirty="0"/>
              <a:t>Click icon to add picture</a:t>
            </a:r>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en-US" noProof="0" dirty="0"/>
              <a:t>Click icon to add picture</a:t>
            </a:r>
          </a:p>
        </p:txBody>
      </p:sp>
    </p:spTree>
    <p:extLst>
      <p:ext uri="{BB962C8B-B14F-4D97-AF65-F5344CB8AC3E}">
        <p14:creationId xmlns:p14="http://schemas.microsoft.com/office/powerpoint/2010/main" val="11328194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ive_Quote layou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54644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dirty="0"/>
              <a:t>“Click to edit Master text styles</a:t>
            </a:r>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Footer Placeholder 4">
            <a:extLst>
              <a:ext uri="{FF2B5EF4-FFF2-40B4-BE49-F238E27FC236}">
                <a16:creationId xmlns:a16="http://schemas.microsoft.com/office/drawing/2014/main" id="{05E52449-9377-25BC-947B-12597A600412}"/>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3" name="Slide Number Placeholder 5">
            <a:extLst>
              <a:ext uri="{FF2B5EF4-FFF2-40B4-BE49-F238E27FC236}">
                <a16:creationId xmlns:a16="http://schemas.microsoft.com/office/drawing/2014/main" id="{43F6ADDE-66A9-D1EF-6733-3E5D0C7CFEB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4" name="Date Placeholder 3">
            <a:extLst>
              <a:ext uri="{FF2B5EF4-FFF2-40B4-BE49-F238E27FC236}">
                <a16:creationId xmlns:a16="http://schemas.microsoft.com/office/drawing/2014/main" id="{0C45069A-B8C8-FF02-1311-4E180C40E198}"/>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
        <p:nvSpPr>
          <p:cNvPr id="15" name="Footer Placeholder 4">
            <a:extLst>
              <a:ext uri="{FF2B5EF4-FFF2-40B4-BE49-F238E27FC236}">
                <a16:creationId xmlns:a16="http://schemas.microsoft.com/office/drawing/2014/main" id="{7B3D1193-D735-6630-8AB1-B763AE0F87B5}"/>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2024 Forvis Mazars, LLP. All rights reserved.</a:t>
            </a:r>
          </a:p>
        </p:txBody>
      </p:sp>
    </p:spTree>
    <p:extLst>
      <p:ext uri="{BB962C8B-B14F-4D97-AF65-F5344CB8AC3E}">
        <p14:creationId xmlns:p14="http://schemas.microsoft.com/office/powerpoint/2010/main" val="26515098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1">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C8E903AC-0188-A7A7-23A3-80B89BB3F17B}"/>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noProof="0" dirty="0"/>
              <a:t>Name, Date, Year</a:t>
            </a:r>
          </a:p>
        </p:txBody>
      </p:sp>
      <p:pic>
        <p:nvPicPr>
          <p:cNvPr id="4" name="Picture 3" descr="Blue letters on a black background&#10;&#10;Description automatically generated">
            <a:extLst>
              <a:ext uri="{FF2B5EF4-FFF2-40B4-BE49-F238E27FC236}">
                <a16:creationId xmlns:a16="http://schemas.microsoft.com/office/drawing/2014/main" id="{28B181CC-55E0-AD06-7D70-004589E9BB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Tree>
    <p:extLst>
      <p:ext uri="{BB962C8B-B14F-4D97-AF65-F5344CB8AC3E}">
        <p14:creationId xmlns:p14="http://schemas.microsoft.com/office/powerpoint/2010/main" val="33761395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noProof="0" dirty="0"/>
              <a:t>Our team</a:t>
            </a:r>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noProof="0"/>
              <a:t>Click to edit Master text styles</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noProof="0" dirty="0"/>
              <a:t>Name surname</a:t>
            </a:r>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noProof="0" dirty="0"/>
              <a:t>Job title</a:t>
            </a:r>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noProof="0" dirty="0"/>
              <a:t>Name surname</a:t>
            </a:r>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noProof="0" dirty="0"/>
              <a:t>Job title</a:t>
            </a:r>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noProof="0" dirty="0"/>
              <a:t>Name surname</a:t>
            </a:r>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noProof="0" dirty="0"/>
              <a:t>Job title</a:t>
            </a:r>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noProof="0" dirty="0"/>
              <a:t>Name surname</a:t>
            </a:r>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noProof="0" dirty="0"/>
              <a:t>Job title</a:t>
            </a:r>
          </a:p>
        </p:txBody>
      </p:sp>
      <p:sp>
        <p:nvSpPr>
          <p:cNvPr id="7" name="Footer Placeholder 4">
            <a:extLst>
              <a:ext uri="{FF2B5EF4-FFF2-40B4-BE49-F238E27FC236}">
                <a16:creationId xmlns:a16="http://schemas.microsoft.com/office/drawing/2014/main" id="{EE1DB583-BD87-141A-581A-65AD084D5B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43BEF7F3-FAA5-3B3B-894A-21DA2B118A0B}"/>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9" name="Date Placeholder 3">
            <a:extLst>
              <a:ext uri="{FF2B5EF4-FFF2-40B4-BE49-F238E27FC236}">
                <a16:creationId xmlns:a16="http://schemas.microsoft.com/office/drawing/2014/main" id="{B44C9357-8F2E-17F1-0622-732F0D54C4AE}"/>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57740249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noProof="0" dirty="0"/>
              <a:t>Title</a:t>
            </a:r>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Picture Placeholder 10">
            <a:extLst>
              <a:ext uri="{FF2B5EF4-FFF2-40B4-BE49-F238E27FC236}">
                <a16:creationId xmlns:a16="http://schemas.microsoft.com/office/drawing/2014/main" id="{5D577385-0486-30CD-9591-DF5CA8E9F42A}"/>
              </a:ext>
            </a:extLst>
          </p:cNvPr>
          <p:cNvSpPr>
            <a:spLocks noGrp="1" noChangeAspect="1"/>
          </p:cNvSpPr>
          <p:nvPr>
            <p:ph type="pic" sz="quarter" idx="24"/>
          </p:nvPr>
        </p:nvSpPr>
        <p:spPr>
          <a:xfrm>
            <a:off x="306388" y="1260000"/>
            <a:ext cx="914400" cy="914400"/>
          </a:xfrm>
          <a:solidFill>
            <a:schemeClr val="bg1">
              <a:lumMod val="95000"/>
            </a:schemeClr>
          </a:solidFill>
        </p:spPr>
        <p:txBody>
          <a:bodyPr anchor="ctr"/>
          <a:lstStyle>
            <a:lvl1pPr marL="0" indent="0" algn="ctr">
              <a:buNone/>
              <a:defRPr/>
            </a:lvl1pPr>
          </a:lstStyle>
          <a:p>
            <a:r>
              <a:rPr lang="en-US" noProof="0" dirty="0"/>
              <a:t>Click icon to add picture</a:t>
            </a:r>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noProof="0" dirty="0"/>
              <a:t>Name</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Job title, location</a:t>
            </a:r>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noProof="0" dirty="0"/>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Footer Placeholder 4">
            <a:extLst>
              <a:ext uri="{FF2B5EF4-FFF2-40B4-BE49-F238E27FC236}">
                <a16:creationId xmlns:a16="http://schemas.microsoft.com/office/drawing/2014/main" id="{E0635FE1-4BEF-AB61-CB3D-3ADD78959620}"/>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9" name="Slide Number Placeholder 5">
            <a:extLst>
              <a:ext uri="{FF2B5EF4-FFF2-40B4-BE49-F238E27FC236}">
                <a16:creationId xmlns:a16="http://schemas.microsoft.com/office/drawing/2014/main" id="{A074C777-8314-3F1B-DC80-5A2662AFB82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3" name="Date Placeholder 3">
            <a:extLst>
              <a:ext uri="{FF2B5EF4-FFF2-40B4-BE49-F238E27FC236}">
                <a16:creationId xmlns:a16="http://schemas.microsoft.com/office/drawing/2014/main" id="{93F2EB3E-45F7-8452-1894-68DACED1883A}"/>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5369252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noProof="0" dirty="0"/>
              <a:t>1</a:t>
            </a:r>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noProof="0" dirty="0"/>
              <a:t>2</a:t>
            </a:r>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noProof="0" dirty="0"/>
              <a:t>3</a:t>
            </a:r>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en-US" noProof="0"/>
              <a:t>Click to edit Master text styles</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en-US" noProof="0"/>
              <a:t>Click to edit Master text styles</a:t>
            </a:r>
          </a:p>
        </p:txBody>
      </p:sp>
      <p:sp>
        <p:nvSpPr>
          <p:cNvPr id="7" name="TextBox 6">
            <a:extLst>
              <a:ext uri="{FF2B5EF4-FFF2-40B4-BE49-F238E27FC236}">
                <a16:creationId xmlns:a16="http://schemas.microsoft.com/office/drawing/2014/main" id="{1248B4AF-A790-625F-68C9-574E05D20574}"/>
              </a:ext>
            </a:extLst>
          </p:cNvPr>
          <p:cNvSpPr txBox="1"/>
          <p:nvPr userDrawn="1"/>
        </p:nvSpPr>
        <p:spPr>
          <a:xfrm>
            <a:off x="-1828800" y="2827381"/>
            <a:ext cx="1694046" cy="584775"/>
          </a:xfrm>
          <a:prstGeom prst="rect">
            <a:avLst/>
          </a:prstGeom>
          <a:noFill/>
        </p:spPr>
        <p:txBody>
          <a:bodyPr wrap="square" rtlCol="0">
            <a:spAutoFit/>
          </a:bodyPr>
          <a:lstStyle/>
          <a:p>
            <a:r>
              <a:rPr lang="en-US" sz="800" noProof="0" dirty="0"/>
              <a:t>NOTE: Adjust the vertical dividers to match the height of your text content (making sure all are of a consistent height).</a:t>
            </a:r>
          </a:p>
        </p:txBody>
      </p:sp>
      <p:sp>
        <p:nvSpPr>
          <p:cNvPr id="9" name="Footer Placeholder 4">
            <a:extLst>
              <a:ext uri="{FF2B5EF4-FFF2-40B4-BE49-F238E27FC236}">
                <a16:creationId xmlns:a16="http://schemas.microsoft.com/office/drawing/2014/main" id="{DA37A3DC-6F95-5C1B-9DE5-AFA6760C4104}"/>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15" name="Slide Number Placeholder 5">
            <a:extLst>
              <a:ext uri="{FF2B5EF4-FFF2-40B4-BE49-F238E27FC236}">
                <a16:creationId xmlns:a16="http://schemas.microsoft.com/office/drawing/2014/main" id="{B95E9921-7F3E-B3AF-DE54-FCFCBEC3FB74}"/>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6" name="Date Placeholder 3">
            <a:extLst>
              <a:ext uri="{FF2B5EF4-FFF2-40B4-BE49-F238E27FC236}">
                <a16:creationId xmlns:a16="http://schemas.microsoft.com/office/drawing/2014/main" id="{9223778D-2C79-2049-C0BA-AC8A38DAD6B6}"/>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313676367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Outro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dirty="0">
                <a:solidFill>
                  <a:schemeClr val="bg1"/>
                </a:solidFill>
              </a:rPr>
              <a:t>Forvis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4" name="TextBox 3">
            <a:extLst>
              <a:ext uri="{FF2B5EF4-FFF2-40B4-BE49-F238E27FC236}">
                <a16:creationId xmlns:a16="http://schemas.microsoft.com/office/drawing/2014/main" id="{27BDEE42-353D-000C-7FB9-677FC15FB131}"/>
              </a:ext>
            </a:extLst>
          </p:cNvPr>
          <p:cNvSpPr txBox="1"/>
          <p:nvPr userDrawn="1"/>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dirty="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Forvis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dirty="0">
                <a:solidFill>
                  <a:schemeClr val="bg1"/>
                </a:solidFill>
                <a:effectLst/>
                <a:latin typeface="+mj-lt"/>
                <a:cs typeface="Times New Roman" panose="02020603050405020304" pitchFamily="18" charset="0"/>
              </a:rPr>
            </a:br>
            <a:r>
              <a:rPr lang="en-US" sz="1000" kern="100" noProof="0" dirty="0">
                <a:solidFill>
                  <a:schemeClr val="bg1"/>
                </a:solidFill>
                <a:effectLst/>
                <a:latin typeface="+mj-lt"/>
                <a:cs typeface="Times New Roman" panose="02020603050405020304" pitchFamily="18" charset="0"/>
              </a:rPr>
              <a:t>or without changes in industry information and legal authorities.</a:t>
            </a:r>
            <a:endParaRPr lang="en-US" sz="1000" kern="100" noProof="0" dirty="0">
              <a:solidFill>
                <a:schemeClr val="bg1"/>
              </a:solidFill>
              <a:effectLst/>
              <a:latin typeface="+mj-lt"/>
              <a:ea typeface="Aptos" panose="020B0004020202020204" pitchFamily="34" charset="0"/>
              <a:cs typeface="Times New Roman" panose="02020603050405020304" pitchFamily="18" charset="0"/>
            </a:endParaRPr>
          </a:p>
        </p:txBody>
      </p:sp>
      <p:sp>
        <p:nvSpPr>
          <p:cNvPr id="8" name="Footer Placeholder 4">
            <a:extLst>
              <a:ext uri="{FF2B5EF4-FFF2-40B4-BE49-F238E27FC236}">
                <a16:creationId xmlns:a16="http://schemas.microsoft.com/office/drawing/2014/main" id="{BC07936C-48E7-A507-69B6-73F81D1F42D9}"/>
              </a:ext>
            </a:extLst>
          </p:cNvPr>
          <p:cNvSpPr txBox="1">
            <a:spLocks/>
          </p:cNvSpPr>
          <p:nvPr userDrawn="1"/>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dirty="0">
                <a:solidFill>
                  <a:schemeClr val="bg1"/>
                </a:solidFill>
              </a:rPr>
              <a:t>© 2024 Forvis Mazars, LLP. All rights reserved.</a:t>
            </a:r>
          </a:p>
        </p:txBody>
      </p:sp>
    </p:spTree>
    <p:extLst>
      <p:ext uri="{BB962C8B-B14F-4D97-AF65-F5344CB8AC3E}">
        <p14:creationId xmlns:p14="http://schemas.microsoft.com/office/powerpoint/2010/main" val="390571028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417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7" name="Footer Placeholder 4">
            <a:extLst>
              <a:ext uri="{FF2B5EF4-FFF2-40B4-BE49-F238E27FC236}">
                <a16:creationId xmlns:a16="http://schemas.microsoft.com/office/drawing/2014/main" id="{3A473994-D5A3-4973-ECBC-34F515B0351B}"/>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DEB2BA38-83AE-9A7F-AC2D-D73DBE6031E8}"/>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9" name="Date Placeholder 3">
            <a:extLst>
              <a:ext uri="{FF2B5EF4-FFF2-40B4-BE49-F238E27FC236}">
                <a16:creationId xmlns:a16="http://schemas.microsoft.com/office/drawing/2014/main" id="{70F04D77-4350-3323-49B5-4F51034A45AC}"/>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25977451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93ED-DE0F-C953-FCD8-3D884D6C5C0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p:spPr>
        <p:txBody>
          <a:bodyPr tIns="0" bIns="0" anchor="ctr" anchorCtr="0">
            <a:normAutofit/>
          </a:bodyPr>
          <a:lstStyle>
            <a:lvl1pPr algn="l">
              <a:defRPr sz="4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55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Agenda Slide Option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AB3BCA-AB00-260B-68A9-8998CA20DB7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876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lternative Layout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CA0C01-F7FE-22E4-04C5-E81981FD8660}"/>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507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vider Slide Op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851E25-1C9B-8DD7-3BA1-413C8E97D80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85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653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_7">
    <p:bg>
      <p:bgPr>
        <a:solidFill>
          <a:schemeClr val="accent3"/>
        </a:solidFill>
        <a:effectLst/>
      </p:bgPr>
    </p:bg>
    <p:spTree>
      <p:nvGrpSpPr>
        <p:cNvPr id="1" name=""/>
        <p:cNvGrpSpPr/>
        <p:nvPr/>
      </p:nvGrpSpPr>
      <p:grpSpPr>
        <a:xfrm>
          <a:off x="0" y="0"/>
          <a:ext cx="0" cy="0"/>
          <a:chOff x="0" y="0"/>
          <a:chExt cx="0" cy="0"/>
        </a:xfrm>
      </p:grpSpPr>
      <p:pic>
        <p:nvPicPr>
          <p:cNvPr id="6" name="Picture 5" descr="A bridge with arches and a body of water&#10;&#10;Description automatically generated">
            <a:extLst>
              <a:ext uri="{FF2B5EF4-FFF2-40B4-BE49-F238E27FC236}">
                <a16:creationId xmlns:a16="http://schemas.microsoft.com/office/drawing/2014/main" id="{61864AC1-A75B-27AC-9CFC-A51A0E532B37}"/>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p:nvPr userDrawn="1"/>
        </p:nvSpPr>
        <p:spPr>
          <a:xfrm>
            <a:off x="5969613" y="304800"/>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dirty="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37153451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lternative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3AA135-9E19-69F3-1233-089A7EA6C4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158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ternative Layout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546D4B-E89E-95C5-9CCF-A280406AC388}"/>
              </a:ext>
            </a:extLst>
          </p:cNvPr>
          <p:cNvSpPr/>
          <p:nvPr userDrawn="1"/>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75" y="0"/>
            <a:ext cx="1218565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registered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70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Outro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p:nvSpPr>
        <p:spPr>
          <a:xfrm>
            <a:off x="304800" y="298800"/>
            <a:ext cx="1061188" cy="296081"/>
          </a:xfrm>
          <a:prstGeom prst="rect">
            <a:avLst/>
          </a:prstGeom>
          <a:noFill/>
        </p:spPr>
        <p:txBody>
          <a:bodyPr wrap="none" lIns="0" rIns="0" rtlCol="0" anchor="ctr">
            <a:noAutofit/>
          </a:bodyPr>
          <a:lstStyle/>
          <a:p>
            <a:r>
              <a:rPr lang="en-US" sz="2400" noProof="0" dirty="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p:nvSpPr>
        <p:spPr>
          <a:xfrm>
            <a:off x="304800" y="1260000"/>
            <a:ext cx="3268869" cy="369332"/>
          </a:xfrm>
          <a:prstGeom prst="rect">
            <a:avLst/>
          </a:prstGeom>
          <a:noFill/>
        </p:spPr>
        <p:txBody>
          <a:bodyPr wrap="square" lIns="0" rIns="0" rtlCol="0">
            <a:spAutoFit/>
          </a:bodyPr>
          <a:lstStyle/>
          <a:p>
            <a:r>
              <a:rPr lang="en-US" b="1" noProof="0" dirty="0" err="1">
                <a:solidFill>
                  <a:schemeClr val="bg1"/>
                </a:solidFill>
              </a:rPr>
              <a:t>Forvis</a:t>
            </a:r>
            <a:r>
              <a:rPr lang="en-US" b="1" noProof="0" dirty="0">
                <a:solidFill>
                  <a:schemeClr val="bg1"/>
                </a:solidFill>
              </a:rPr>
              <a:t> Mazars</a:t>
            </a:r>
          </a:p>
        </p:txBody>
      </p:sp>
      <p:pic>
        <p:nvPicPr>
          <p:cNvPr id="14" name="Picture 13">
            <a:extLst>
              <a:ext uri="{FF2B5EF4-FFF2-40B4-BE49-F238E27FC236}">
                <a16:creationId xmlns:a16="http://schemas.microsoft.com/office/drawing/2014/main" id="{4E953B84-1292-D8C9-56C7-D9928E6570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en-US" noProof="0"/>
              <a:t>Click to edit Master text styles</a:t>
            </a:r>
          </a:p>
          <a:p>
            <a:pPr lvl="1"/>
            <a:r>
              <a:rPr lang="en-US" noProof="0"/>
              <a:t>Second level</a:t>
            </a:r>
          </a:p>
        </p:txBody>
      </p:sp>
      <p:sp>
        <p:nvSpPr>
          <p:cNvPr id="8" name="TextBox 7">
            <a:extLst>
              <a:ext uri="{FF2B5EF4-FFF2-40B4-BE49-F238E27FC236}">
                <a16:creationId xmlns:a16="http://schemas.microsoft.com/office/drawing/2014/main" id="{6CC55EC4-D6F3-B498-106B-6ABFAF26BB06}"/>
              </a:ext>
            </a:extLst>
          </p:cNvPr>
          <p:cNvSpPr txBox="1"/>
          <p:nvPr/>
        </p:nvSpPr>
        <p:spPr>
          <a:xfrm>
            <a:off x="304799" y="4536000"/>
            <a:ext cx="7672553" cy="1137600"/>
          </a:xfrm>
          <a:prstGeom prst="rect">
            <a:avLst/>
          </a:prstGeom>
          <a:noFill/>
        </p:spPr>
        <p:txBody>
          <a:bodyPr wrap="square" lIns="0" tIns="0" rIns="0" bIns="0" numCol="1" spcCol="144000" rtlCol="0">
            <a:noAutofit/>
          </a:bodyPr>
          <a:lstStyle/>
          <a:p>
            <a:pPr>
              <a:lnSpc>
                <a:spcPct val="107000"/>
              </a:lnSpc>
              <a:spcAft>
                <a:spcPts val="800"/>
              </a:spcAft>
            </a:pPr>
            <a:r>
              <a:rPr lang="en-US" sz="1000" kern="100" noProof="0" dirty="0">
                <a:solidFill>
                  <a:schemeClr val="bg1"/>
                </a:solidFill>
                <a:effectLst/>
                <a:latin typeface="+mj-lt"/>
                <a:cs typeface="Times New Roman" panose="02020603050405020304" pitchFamily="18" charset="0"/>
              </a:rPr>
              <a:t>The information set forth in this presentation contains the analysis and conclusions of the author(s) based upon his/her/their research and analysis of industry information and legal authorities. Such analysis and conclusions should not be deemed opinions or conclusions by </a:t>
            </a:r>
            <a:r>
              <a:rPr lang="en-US" sz="1000" kern="100" noProof="0" dirty="0" err="1">
                <a:solidFill>
                  <a:schemeClr val="bg1"/>
                </a:solidFill>
                <a:effectLst/>
                <a:latin typeface="+mj-lt"/>
                <a:cs typeface="Times New Roman" panose="02020603050405020304" pitchFamily="18" charset="0"/>
              </a:rPr>
              <a:t>Forvis</a:t>
            </a:r>
            <a:r>
              <a:rPr lang="en-US" sz="1000" kern="100" noProof="0" dirty="0">
                <a:solidFill>
                  <a:schemeClr val="bg1"/>
                </a:solidFill>
                <a:effectLst/>
                <a:latin typeface="+mj-lt"/>
                <a:cs typeface="Times New Roman" panose="02020603050405020304" pitchFamily="18" charset="0"/>
              </a:rPr>
              <a:t> Mazars or the author(s) as to any individual situation as situations are fact-specific. The reader should perform their own analysis and form their own conclusions regarding any specific situation. Further, the author(s)’ conclusions may be revised without notice with </a:t>
            </a:r>
            <a:br>
              <a:rPr lang="en-US" sz="1000" kern="100" noProof="0" dirty="0">
                <a:solidFill>
                  <a:schemeClr val="bg1"/>
                </a:solidFill>
                <a:effectLst/>
                <a:latin typeface="+mj-lt"/>
                <a:cs typeface="Times New Roman" panose="02020603050405020304" pitchFamily="18" charset="0"/>
              </a:rPr>
            </a:br>
            <a:r>
              <a:rPr lang="en-US" sz="1000" kern="100" noProof="0" dirty="0">
                <a:solidFill>
                  <a:schemeClr val="bg1"/>
                </a:solidFill>
                <a:effectLst/>
                <a:latin typeface="+mj-lt"/>
                <a:cs typeface="Times New Roman" panose="02020603050405020304" pitchFamily="18" charset="0"/>
              </a:rPr>
              <a:t>or without changes in industry information and legal authorities.</a:t>
            </a:r>
            <a:endParaRPr lang="en-US" sz="1000" kern="100" noProof="0" dirty="0">
              <a:solidFill>
                <a:schemeClr val="bg1"/>
              </a:solidFill>
              <a:effectLst/>
              <a:latin typeface="+mj-lt"/>
              <a:ea typeface="Aptos" panose="020B0004020202020204" pitchFamily="34"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35C88522-8DF1-4607-A4E2-5B0EF73CC98B}"/>
              </a:ext>
            </a:extLst>
          </p:cNvPr>
          <p:cNvSpPr txBox="1">
            <a:spLocks/>
          </p:cNvSpPr>
          <p:nvPr/>
        </p:nvSpPr>
        <p:spPr>
          <a:xfrm>
            <a:off x="304799" y="5585255"/>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noProof="0" dirty="0">
                <a:solidFill>
                  <a:schemeClr val="bg1"/>
                </a:solidFill>
              </a:rPr>
              <a:t>© 2024 </a:t>
            </a:r>
            <a:r>
              <a:rPr lang="en-US" sz="1000" noProof="0" dirty="0" err="1">
                <a:solidFill>
                  <a:schemeClr val="bg1"/>
                </a:solidFill>
              </a:rPr>
              <a:t>Forvis</a:t>
            </a:r>
            <a:r>
              <a:rPr lang="en-US" sz="1000" noProof="0" dirty="0">
                <a:solidFill>
                  <a:schemeClr val="bg1"/>
                </a:solidFill>
              </a:rPr>
              <a:t> Mazars, LLP. All rights reserved.</a:t>
            </a:r>
          </a:p>
        </p:txBody>
      </p:sp>
    </p:spTree>
    <p:extLst>
      <p:ext uri="{BB962C8B-B14F-4D97-AF65-F5344CB8AC3E}">
        <p14:creationId xmlns:p14="http://schemas.microsoft.com/office/powerpoint/2010/main" val="12349916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Generic cover with supergraphic_7">
    <p:bg>
      <p:bgPr>
        <a:solidFill>
          <a:schemeClr val="accent3"/>
        </a:solidFill>
        <a:effectLst/>
      </p:bgPr>
    </p:bg>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40A54690-ADDB-85DC-4909-4A61C8A8EB29}"/>
              </a:ext>
            </a:extLst>
          </p:cNvPr>
          <p:cNvSpPr>
            <a:spLocks noGrp="1"/>
          </p:cNvSpPr>
          <p:nvPr>
            <p:ph type="pic" sz="quarter" idx="14"/>
          </p:nvPr>
        </p:nvSpPr>
        <p:spPr>
          <a:xfrm>
            <a:off x="304800" y="304801"/>
            <a:ext cx="11581200" cy="3880800"/>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noProof="0" dirty="0"/>
              <a:t>Title</a:t>
            </a:r>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Industry, or Service line</a:t>
            </a:r>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noProof="0" dirty="0"/>
              <a:t>Name, Date, Year</a:t>
            </a:r>
          </a:p>
        </p:txBody>
      </p:sp>
      <p:pic>
        <p:nvPicPr>
          <p:cNvPr id="7" name="Picture 6">
            <a:extLst>
              <a:ext uri="{FF2B5EF4-FFF2-40B4-BE49-F238E27FC236}">
                <a16:creationId xmlns:a16="http://schemas.microsoft.com/office/drawing/2014/main" id="{FE3DF71B-CC11-9878-CBC3-7DC35BA86A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11963" y="6164997"/>
            <a:ext cx="1080000" cy="454002"/>
          </a:xfrm>
          <a:prstGeom prst="rect">
            <a:avLst/>
          </a:prstGeom>
        </p:spPr>
      </p:pic>
    </p:spTree>
    <p:extLst>
      <p:ext uri="{BB962C8B-B14F-4D97-AF65-F5344CB8AC3E}">
        <p14:creationId xmlns:p14="http://schemas.microsoft.com/office/powerpoint/2010/main" val="7041185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noProof="0" dirty="0"/>
              <a:t>Agenda</a:t>
            </a:r>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r>
              <a:rPr lang="en-US" noProof="0" dirty="0"/>
              <a:t>Date</a:t>
            </a:r>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r>
              <a:rPr lang="en-US" noProof="0" dirty="0"/>
              <a:t>Title</a:t>
            </a:r>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US" noProof="0" smtClean="0"/>
              <a:pPr/>
              <a:t>‹#›</a:t>
            </a:fld>
            <a:endParaRPr lang="en-US" noProof="0" dirty="0"/>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en-US" noProof="0" dirty="0"/>
              <a:t>Click icon to add picture</a:t>
            </a:r>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70284972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Tree>
    <p:extLst>
      <p:ext uri="{BB962C8B-B14F-4D97-AF65-F5344CB8AC3E}">
        <p14:creationId xmlns:p14="http://schemas.microsoft.com/office/powerpoint/2010/main" val="34871424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Tree>
    <p:extLst>
      <p:ext uri="{BB962C8B-B14F-4D97-AF65-F5344CB8AC3E}">
        <p14:creationId xmlns:p14="http://schemas.microsoft.com/office/powerpoint/2010/main" val="21056533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en-US" noProof="0"/>
              <a:t>Click to edit Master title style</a:t>
            </a:r>
            <a:endParaRPr lang="en-US" noProof="0" dirty="0"/>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noProof="0" dirty="0"/>
              <a:t>XX</a:t>
            </a:r>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noProof="0" dirty="0"/>
              <a:t>Section XX</a:t>
            </a:r>
          </a:p>
        </p:txBody>
      </p:sp>
    </p:spTree>
    <p:extLst>
      <p:ext uri="{BB962C8B-B14F-4D97-AF65-F5344CB8AC3E}">
        <p14:creationId xmlns:p14="http://schemas.microsoft.com/office/powerpoint/2010/main" val="34282966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noProof="0" dirty="0"/>
              <a:t>Title</a:t>
            </a:r>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noProof="0" dirty="0"/>
              <a:t>Subtitle</a:t>
            </a:r>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noProof="0" dirty="0"/>
              <a:t>Heading</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Footer Placeholder 4">
            <a:extLst>
              <a:ext uri="{FF2B5EF4-FFF2-40B4-BE49-F238E27FC236}">
                <a16:creationId xmlns:a16="http://schemas.microsoft.com/office/drawing/2014/main" id="{9B059810-75D6-FC37-0840-1C03E415C61A}"/>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AE11DA95-C8F9-1229-7960-439A25632547}"/>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0" name="Date Placeholder 3">
            <a:extLst>
              <a:ext uri="{FF2B5EF4-FFF2-40B4-BE49-F238E27FC236}">
                <a16:creationId xmlns:a16="http://schemas.microsoft.com/office/drawing/2014/main" id="{04EFCDAA-A260-1D30-4D57-AC0303886BA4}"/>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Tree>
    <p:extLst>
      <p:ext uri="{BB962C8B-B14F-4D97-AF65-F5344CB8AC3E}">
        <p14:creationId xmlns:p14="http://schemas.microsoft.com/office/powerpoint/2010/main" val="320344218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Box 8">
            <a:extLst>
              <a:ext uri="{FF2B5EF4-FFF2-40B4-BE49-F238E27FC236}">
                <a16:creationId xmlns:a16="http://schemas.microsoft.com/office/drawing/2014/main" id="{CE590955-4EF9-42DC-2545-2A78687F80FE}"/>
              </a:ext>
            </a:extLst>
          </p:cNvPr>
          <p:cNvSpPr txBox="1"/>
          <p:nvPr userDrawn="1"/>
        </p:nvSpPr>
        <p:spPr>
          <a:xfrm>
            <a:off x="-763351" y="378278"/>
            <a:ext cx="763351" cy="215444"/>
          </a:xfrm>
          <a:prstGeom prst="rect">
            <a:avLst/>
          </a:prstGeom>
          <a:noFill/>
        </p:spPr>
        <p:txBody>
          <a:bodyPr wrap="none" rtlCol="0">
            <a:spAutoFit/>
          </a:bodyPr>
          <a:lstStyle/>
          <a:p>
            <a:pPr algn="r"/>
            <a:r>
              <a:rPr lang="en-US" sz="800" noProof="0" dirty="0">
                <a:solidFill>
                  <a:schemeClr val="tx1"/>
                </a:solidFill>
              </a:rPr>
              <a:t>Title position</a:t>
            </a:r>
          </a:p>
        </p:txBody>
      </p:sp>
      <p:sp>
        <p:nvSpPr>
          <p:cNvPr id="10" name="TextBox 9">
            <a:extLst>
              <a:ext uri="{FF2B5EF4-FFF2-40B4-BE49-F238E27FC236}">
                <a16:creationId xmlns:a16="http://schemas.microsoft.com/office/drawing/2014/main" id="{3ECA7508-55FC-E080-04D3-FAB46B4F6DCE}"/>
              </a:ext>
            </a:extLst>
          </p:cNvPr>
          <p:cNvSpPr txBox="1"/>
          <p:nvPr userDrawn="1"/>
        </p:nvSpPr>
        <p:spPr>
          <a:xfrm>
            <a:off x="-1885453" y="1041381"/>
            <a:ext cx="1885453" cy="215444"/>
          </a:xfrm>
          <a:prstGeom prst="rect">
            <a:avLst/>
          </a:prstGeom>
          <a:noFill/>
        </p:spPr>
        <p:txBody>
          <a:bodyPr wrap="none" rtlCol="0">
            <a:spAutoFit/>
          </a:bodyPr>
          <a:lstStyle/>
          <a:p>
            <a:pPr algn="r"/>
            <a:r>
              <a:rPr lang="en-US" sz="800" noProof="0" dirty="0">
                <a:solidFill>
                  <a:schemeClr val="tx1"/>
                </a:solidFill>
              </a:rPr>
              <a:t>Maximum vertical position for content</a:t>
            </a:r>
          </a:p>
        </p:txBody>
      </p:sp>
      <p:sp>
        <p:nvSpPr>
          <p:cNvPr id="11" name="TextBox 10">
            <a:extLst>
              <a:ext uri="{FF2B5EF4-FFF2-40B4-BE49-F238E27FC236}">
                <a16:creationId xmlns:a16="http://schemas.microsoft.com/office/drawing/2014/main" id="{504E1C66-75FC-0179-2386-75B484CB4966}"/>
              </a:ext>
            </a:extLst>
          </p:cNvPr>
          <p:cNvSpPr txBox="1"/>
          <p:nvPr userDrawn="1"/>
        </p:nvSpPr>
        <p:spPr>
          <a:xfrm>
            <a:off x="-1856598" y="5734506"/>
            <a:ext cx="1856598" cy="215444"/>
          </a:xfrm>
          <a:prstGeom prst="rect">
            <a:avLst/>
          </a:prstGeom>
          <a:noFill/>
        </p:spPr>
        <p:txBody>
          <a:bodyPr wrap="none" rtlCol="0">
            <a:spAutoFit/>
          </a:bodyPr>
          <a:lstStyle/>
          <a:p>
            <a:pPr algn="r"/>
            <a:r>
              <a:rPr lang="en-US" sz="800" noProof="0" dirty="0">
                <a:solidFill>
                  <a:schemeClr val="tx1"/>
                </a:solidFill>
              </a:rPr>
              <a:t>Minimum vertical position for content</a:t>
            </a:r>
          </a:p>
        </p:txBody>
      </p:sp>
      <p:sp>
        <p:nvSpPr>
          <p:cNvPr id="13" name="TextBox 12">
            <a:extLst>
              <a:ext uri="{FF2B5EF4-FFF2-40B4-BE49-F238E27FC236}">
                <a16:creationId xmlns:a16="http://schemas.microsoft.com/office/drawing/2014/main" id="{6F4C75A6-3E07-FB50-DCC7-0EA23683196A}"/>
              </a:ext>
            </a:extLst>
          </p:cNvPr>
          <p:cNvSpPr txBox="1"/>
          <p:nvPr userDrawn="1"/>
        </p:nvSpPr>
        <p:spPr>
          <a:xfrm>
            <a:off x="-914033" y="727528"/>
            <a:ext cx="914033" cy="215444"/>
          </a:xfrm>
          <a:prstGeom prst="rect">
            <a:avLst/>
          </a:prstGeom>
          <a:noFill/>
        </p:spPr>
        <p:txBody>
          <a:bodyPr wrap="none" rtlCol="0">
            <a:spAutoFit/>
          </a:bodyPr>
          <a:lstStyle/>
          <a:p>
            <a:pPr algn="r"/>
            <a:r>
              <a:rPr lang="en-US" sz="800" noProof="0" dirty="0">
                <a:solidFill>
                  <a:schemeClr val="tx1"/>
                </a:solidFill>
              </a:rPr>
              <a:t>Subtitle position</a:t>
            </a:r>
          </a:p>
        </p:txBody>
      </p:sp>
      <p:pic>
        <p:nvPicPr>
          <p:cNvPr id="14" name="Picture 13" descr="Blue letters on a black background&#10;&#10;Description automatically generated">
            <a:extLst>
              <a:ext uri="{FF2B5EF4-FFF2-40B4-BE49-F238E27FC236}">
                <a16:creationId xmlns:a16="http://schemas.microsoft.com/office/drawing/2014/main" id="{31A72188-4963-E80C-F9A0-77D81B83095B}"/>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7" name="Footer Placeholder 4">
            <a:extLst>
              <a:ext uri="{FF2B5EF4-FFF2-40B4-BE49-F238E27FC236}">
                <a16:creationId xmlns:a16="http://schemas.microsoft.com/office/drawing/2014/main" id="{AE2B5521-E992-8974-645D-CC83B3AB6D4F}"/>
              </a:ext>
            </a:extLst>
          </p:cNvPr>
          <p:cNvSpPr>
            <a:spLocks noGrp="1"/>
          </p:cNvSpPr>
          <p:nvPr>
            <p:ph type="ftr" sz="quarter" idx="3"/>
          </p:nvPr>
        </p:nvSpPr>
        <p:spPr>
          <a:xfrm>
            <a:off x="1200037" y="6417000"/>
            <a:ext cx="4895964" cy="270000"/>
          </a:xfrm>
          <a:prstGeom prst="rect">
            <a:avLst/>
          </a:prstGeom>
        </p:spPr>
        <p:txBody>
          <a:bodyPr vert="horz" lIns="0" tIns="45720" rIns="0" bIns="45720" rtlCol="0" anchor="ctr"/>
          <a:lstStyle>
            <a:lvl1pPr algn="l">
              <a:defRPr sz="1000">
                <a:solidFill>
                  <a:schemeClr val="tx1"/>
                </a:solidFill>
              </a:defRPr>
            </a:lvl1pPr>
          </a:lstStyle>
          <a:p>
            <a:r>
              <a:rPr lang="en-US" noProof="0" dirty="0"/>
              <a:t>Title</a:t>
            </a:r>
          </a:p>
        </p:txBody>
      </p:sp>
      <p:sp>
        <p:nvSpPr>
          <p:cNvPr id="8" name="Slide Number Placeholder 5">
            <a:extLst>
              <a:ext uri="{FF2B5EF4-FFF2-40B4-BE49-F238E27FC236}">
                <a16:creationId xmlns:a16="http://schemas.microsoft.com/office/drawing/2014/main" id="{CDEDD379-0657-EF27-927D-37AAA8E968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US" noProof="0" smtClean="0"/>
              <a:pPr/>
              <a:t>‹#›</a:t>
            </a:fld>
            <a:endParaRPr lang="en-US" noProof="0" dirty="0"/>
          </a:p>
        </p:txBody>
      </p:sp>
      <p:sp>
        <p:nvSpPr>
          <p:cNvPr id="12" name="Date Placeholder 3">
            <a:extLst>
              <a:ext uri="{FF2B5EF4-FFF2-40B4-BE49-F238E27FC236}">
                <a16:creationId xmlns:a16="http://schemas.microsoft.com/office/drawing/2014/main" id="{EFEF63B3-3397-5227-E119-13984B796B32}"/>
              </a:ext>
            </a:extLst>
          </p:cNvPr>
          <p:cNvSpPr>
            <a:spLocks noGrp="1"/>
          </p:cNvSpPr>
          <p:nvPr>
            <p:ph type="dt" sz="half" idx="2"/>
          </p:nvPr>
        </p:nvSpPr>
        <p:spPr>
          <a:xfrm>
            <a:off x="6237601" y="6417000"/>
            <a:ext cx="1260000" cy="270000"/>
          </a:xfrm>
          <a:prstGeom prst="rect">
            <a:avLst/>
          </a:prstGeom>
        </p:spPr>
        <p:txBody>
          <a:bodyPr vert="horz" lIns="0" tIns="45720" rIns="0" bIns="45720" rtlCol="0" anchor="ctr"/>
          <a:lstStyle>
            <a:lvl1pPr algn="l">
              <a:defRPr sz="1000">
                <a:solidFill>
                  <a:schemeClr val="tx1"/>
                </a:solidFill>
              </a:defRPr>
            </a:lvl1pPr>
          </a:lstStyle>
          <a:p>
            <a:r>
              <a:rPr lang="en-US" noProof="0" dirty="0"/>
              <a:t>Date</a:t>
            </a:r>
          </a:p>
        </p:txBody>
      </p:sp>
      <p:sp>
        <p:nvSpPr>
          <p:cNvPr id="15" name="Footer Placeholder 4">
            <a:extLst>
              <a:ext uri="{FF2B5EF4-FFF2-40B4-BE49-F238E27FC236}">
                <a16:creationId xmlns:a16="http://schemas.microsoft.com/office/drawing/2014/main" id="{53F142C4-AB57-FCD8-68F8-10B24D8226CE}"/>
              </a:ext>
            </a:extLst>
          </p:cNvPr>
          <p:cNvSpPr txBox="1">
            <a:spLocks/>
          </p:cNvSpPr>
          <p:nvPr userDrawn="1"/>
        </p:nvSpPr>
        <p:spPr>
          <a:xfrm>
            <a:off x="8529638" y="6417000"/>
            <a:ext cx="2014537"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noProof="0" dirty="0"/>
              <a:t>© 2024 Forvis Mazars, LLP. All rights reserved.</a:t>
            </a:r>
          </a:p>
        </p:txBody>
      </p:sp>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724" r:id="rId1"/>
    <p:sldLayoutId id="2147483734" r:id="rId2"/>
    <p:sldLayoutId id="2147483730" r:id="rId3"/>
    <p:sldLayoutId id="2147483735" r:id="rId4"/>
    <p:sldLayoutId id="2147483732" r:id="rId5"/>
    <p:sldLayoutId id="2147483655" r:id="rId6"/>
    <p:sldLayoutId id="2147483658" r:id="rId7"/>
    <p:sldLayoutId id="2147483661" r:id="rId8"/>
    <p:sldLayoutId id="2147483663" r:id="rId9"/>
    <p:sldLayoutId id="2147483665" r:id="rId10"/>
    <p:sldLayoutId id="2147483669" r:id="rId11"/>
    <p:sldLayoutId id="2147483668" r:id="rId12"/>
    <p:sldLayoutId id="2147483670" r:id="rId13"/>
    <p:sldLayoutId id="2147483672" r:id="rId14"/>
    <p:sldLayoutId id="2147483673" r:id="rId15"/>
    <p:sldLayoutId id="2147483676" r:id="rId16"/>
    <p:sldLayoutId id="2147483681" r:id="rId17"/>
    <p:sldLayoutId id="2147483733" r:id="rId18"/>
    <p:sldLayoutId id="2147483690" r:id="rId19"/>
    <p:sldLayoutId id="2147483691" r:id="rId20"/>
    <p:sldLayoutId id="2147483714" r:id="rId21"/>
    <p:sldLayoutId id="2147483695" r:id="rId22"/>
    <p:sldLayoutId id="2147483717" r:id="rId23"/>
    <p:sldLayoutId id="2147483711"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so.org/_files/ugd/3059fc_1df7d5dd38074006bce8fdf621a942cf.pdf"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hyperlink" Target="https://www.ecfr.gov/current/title-2/part-200" TargetMode="External"/><Relationship Id="rId4" Type="http://schemas.openxmlformats.org/officeDocument/2006/relationships/hyperlink" Target="https://www.gao.gov/assets/gao-14-704g.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whitehouse.gov/wp-content/uploads/2023/05/Part-6-Internal-Control.pdf" TargetMode="External"/><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itehouse.gov/wp-content/uploads/2023/05/Part-3-Compliance-Requirements.pdf"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E4E396_5ABE5D48.xml"/><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2B_9C1D4597.xml"/><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7FFFEA0E_533480FF.xml"/><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hyperlink" Target="https://www.cfo.gov/assets/files/2%20CFR%20Revisions%202024%20Redline.pdf" TargetMode="External"/><Relationship Id="rId2" Type="http://schemas.openxmlformats.org/officeDocument/2006/relationships/notesSlide" Target="../notesSlides/notesSlide54.xml"/><Relationship Id="rId1" Type="http://schemas.openxmlformats.org/officeDocument/2006/relationships/slideLayout" Target="../slideLayouts/slideLayout29.xml"/><Relationship Id="rId5" Type="http://schemas.openxmlformats.org/officeDocument/2006/relationships/hyperlink" Target="https://www.gao.gov/products/gao-14-704g" TargetMode="External"/><Relationship Id="rId4" Type="http://schemas.openxmlformats.org/officeDocument/2006/relationships/hyperlink" Target="file:///C:\Users\ss200612\Downloads\&#8211;%20https:\www.whitehouse.gov\omb\office-federal-financial-management\current-compliance-supplemen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mailto:Maggie.Finley@us.forvismazars.com" TargetMode="External"/><Relationship Id="rId2" Type="http://schemas.openxmlformats.org/officeDocument/2006/relationships/hyperlink" Target="mailto:Evan.Masters@us.forvismazars.com"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a:bodyPr>
          <a:lstStyle/>
          <a:p>
            <a:r>
              <a:rPr lang="en-US" dirty="0">
                <a:latin typeface="Arial" panose="020B0604020202020204" pitchFamily="34" charset="0"/>
                <a:cs typeface="Arial" panose="020B0604020202020204" pitchFamily="34" charset="0"/>
              </a:rPr>
              <a:t>Internal Controls and Uniform Guidance Updates</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lstStyle/>
          <a:p>
            <a:r>
              <a:rPr lang="en-US" dirty="0"/>
              <a:t>Ozarks AGA</a:t>
            </a:r>
          </a:p>
        </p:txBody>
      </p:sp>
      <p:sp>
        <p:nvSpPr>
          <p:cNvPr id="5" name="Text Placeholder 4">
            <a:extLst>
              <a:ext uri="{FF2B5EF4-FFF2-40B4-BE49-F238E27FC236}">
                <a16:creationId xmlns:a16="http://schemas.microsoft.com/office/drawing/2014/main" id="{037D031B-051A-E920-0B69-C79BF5DB56DC}"/>
              </a:ext>
            </a:extLst>
          </p:cNvPr>
          <p:cNvSpPr>
            <a:spLocks noGrp="1"/>
          </p:cNvSpPr>
          <p:nvPr>
            <p:ph type="body" sz="quarter" idx="11"/>
          </p:nvPr>
        </p:nvSpPr>
        <p:spPr/>
        <p:txBody>
          <a:bodyPr/>
          <a:lstStyle/>
          <a:p>
            <a:r>
              <a:rPr lang="en-US" dirty="0"/>
              <a:t>Evan Masters &amp; Maggie Finley/ September 2024</a:t>
            </a:r>
          </a:p>
          <a:p>
            <a:endParaRPr lang="en-US" dirty="0"/>
          </a:p>
        </p:txBody>
      </p:sp>
    </p:spTree>
    <p:extLst>
      <p:ext uri="{BB962C8B-B14F-4D97-AF65-F5344CB8AC3E}">
        <p14:creationId xmlns:p14="http://schemas.microsoft.com/office/powerpoint/2010/main" val="9411704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BF044-0941-0437-C2AE-35743AD7B316}"/>
              </a:ext>
            </a:extLst>
          </p:cNvPr>
          <p:cNvSpPr>
            <a:spLocks noGrp="1"/>
          </p:cNvSpPr>
          <p:nvPr>
            <p:ph type="title"/>
          </p:nvPr>
        </p:nvSpPr>
        <p:spPr>
          <a:xfrm>
            <a:off x="477520" y="370839"/>
            <a:ext cx="11236960" cy="620395"/>
          </a:xfrm>
        </p:spPr>
        <p:txBody>
          <a:bodyPr>
            <a:normAutofit/>
          </a:bodyPr>
          <a:lstStyle/>
          <a:p>
            <a:r>
              <a:rPr lang="en-US" dirty="0"/>
              <a:t>Types of Controls</a:t>
            </a:r>
          </a:p>
        </p:txBody>
      </p:sp>
      <p:sp>
        <p:nvSpPr>
          <p:cNvPr id="3" name="Slide Number Placeholder 2">
            <a:extLst>
              <a:ext uri="{FF2B5EF4-FFF2-40B4-BE49-F238E27FC236}">
                <a16:creationId xmlns:a16="http://schemas.microsoft.com/office/drawing/2014/main" id="{80104B00-A198-8B2B-2F8D-5E39C0CB5509}"/>
              </a:ext>
            </a:extLst>
          </p:cNvPr>
          <p:cNvSpPr>
            <a:spLocks noGrp="1"/>
          </p:cNvSpPr>
          <p:nvPr>
            <p:ph type="sldNum" sz="quarter" idx="12"/>
          </p:nvPr>
        </p:nvSpPr>
        <p:spPr>
          <a:xfrm>
            <a:off x="8971280" y="6377304"/>
            <a:ext cx="2743200" cy="1308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E0F240E4-D383-4940-5816-3BE0D7F0B55F}"/>
              </a:ext>
            </a:extLst>
          </p:cNvPr>
          <p:cNvSpPr>
            <a:spLocks noGrp="1"/>
          </p:cNvSpPr>
          <p:nvPr>
            <p:ph idx="1"/>
          </p:nvPr>
        </p:nvSpPr>
        <p:spPr>
          <a:xfrm>
            <a:off x="477520" y="1253331"/>
            <a:ext cx="11236959" cy="4784035"/>
          </a:xfrm>
        </p:spPr>
        <p:txBody>
          <a:bodyPr>
            <a:normAutofit/>
          </a:bodyPr>
          <a:lstStyle/>
          <a:p>
            <a:r>
              <a:rPr lang="en-US" sz="2000" dirty="0"/>
              <a:t>Preventative controls</a:t>
            </a:r>
          </a:p>
          <a:p>
            <a:pPr marL="914400" lvl="1" indent="-228600"/>
            <a:r>
              <a:rPr lang="en-US" sz="1800" dirty="0"/>
              <a:t>Designed to avoid unintended results</a:t>
            </a:r>
          </a:p>
          <a:p>
            <a:pPr marL="914400" lvl="1" indent="-228600"/>
            <a:r>
              <a:rPr lang="en-US" sz="1800" dirty="0"/>
              <a:t>Catch problems before they begin</a:t>
            </a:r>
          </a:p>
          <a:p>
            <a:r>
              <a:rPr lang="en-US" sz="2000" dirty="0"/>
              <a:t>Detective controls</a:t>
            </a:r>
          </a:p>
          <a:p>
            <a:pPr marL="914400" lvl="1" indent="-228600"/>
            <a:r>
              <a:rPr lang="en-US" sz="1800" dirty="0"/>
              <a:t>Designed to discover an unintended event after it has occurred but before it becomes an issue</a:t>
            </a:r>
          </a:p>
          <a:p>
            <a:pPr marL="685800" lvl="1" indent="0">
              <a:buNone/>
            </a:pPr>
            <a:endParaRPr lang="en-US" sz="1800" dirty="0"/>
          </a:p>
          <a:p>
            <a:pPr marL="0" indent="0">
              <a:buNone/>
            </a:pPr>
            <a:r>
              <a:rPr lang="en-US" sz="2000" dirty="0"/>
              <a:t>Both types of controls should be used in an effective control environment</a:t>
            </a:r>
          </a:p>
        </p:txBody>
      </p:sp>
    </p:spTree>
    <p:extLst>
      <p:ext uri="{BB962C8B-B14F-4D97-AF65-F5344CB8AC3E}">
        <p14:creationId xmlns:p14="http://schemas.microsoft.com/office/powerpoint/2010/main" val="83035527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80F45-8469-8E4D-641D-385A048F1123}"/>
              </a:ext>
            </a:extLst>
          </p:cNvPr>
          <p:cNvSpPr>
            <a:spLocks noGrp="1"/>
          </p:cNvSpPr>
          <p:nvPr>
            <p:ph type="title"/>
          </p:nvPr>
        </p:nvSpPr>
        <p:spPr/>
        <p:txBody>
          <a:bodyPr>
            <a:normAutofit/>
          </a:bodyPr>
          <a:lstStyle/>
          <a:p>
            <a:r>
              <a:rPr lang="en-US" dirty="0"/>
              <a:t>Introduction to Internal Control Standards</a:t>
            </a:r>
          </a:p>
        </p:txBody>
      </p:sp>
      <p:sp>
        <p:nvSpPr>
          <p:cNvPr id="3" name="Slide Number Placeholder 2">
            <a:extLst>
              <a:ext uri="{FF2B5EF4-FFF2-40B4-BE49-F238E27FC236}">
                <a16:creationId xmlns:a16="http://schemas.microsoft.com/office/drawing/2014/main" id="{576A0633-42EA-7541-75EA-A384DCB049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378DE7F5-7666-BFD4-C49E-FA5F568C96C8}"/>
              </a:ext>
            </a:extLst>
          </p:cNvPr>
          <p:cNvSpPr>
            <a:spLocks noGrp="1"/>
          </p:cNvSpPr>
          <p:nvPr>
            <p:ph idx="1"/>
          </p:nvPr>
        </p:nvSpPr>
        <p:spPr/>
        <p:txBody>
          <a:bodyPr>
            <a:normAutofit/>
          </a:bodyPr>
          <a:lstStyle/>
          <a:p>
            <a:r>
              <a:rPr lang="en-US" sz="2000" dirty="0"/>
              <a:t>Best practice per Uniform Guidance is for internal controls to be compliant with guidance in either</a:t>
            </a:r>
          </a:p>
          <a:p>
            <a:pPr marL="914400" lvl="1" indent="-228600"/>
            <a:r>
              <a:rPr lang="en-US" sz="1800" dirty="0"/>
              <a:t>“Standards for Internal Control in the Federal Government” (the Green Book) issued by the Comptroller General of the United States</a:t>
            </a:r>
          </a:p>
          <a:p>
            <a:pPr marL="914400" lvl="1" indent="-228600"/>
            <a:r>
              <a:rPr lang="en-US" sz="1800" dirty="0"/>
              <a:t>“Internal Control Integrated Framework” issued by the Committee of Sponsoring Organizations of the Treadway Commission (COSO)</a:t>
            </a:r>
          </a:p>
          <a:p>
            <a:pPr marL="457200" lvl="1" indent="-457200">
              <a:buFont typeface="Wingdings" panose="05000000000000000000" pitchFamily="2" charset="2"/>
              <a:buChar char="§"/>
            </a:pPr>
            <a:r>
              <a:rPr lang="en-US" sz="1800" b="1" dirty="0"/>
              <a:t>LINKS INCLUDED AT THE END OF THE PRESENTATION</a:t>
            </a:r>
          </a:p>
        </p:txBody>
      </p:sp>
    </p:spTree>
    <p:extLst>
      <p:ext uri="{BB962C8B-B14F-4D97-AF65-F5344CB8AC3E}">
        <p14:creationId xmlns:p14="http://schemas.microsoft.com/office/powerpoint/2010/main" val="186712619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round a table&#10;&#10;Description automatically generated">
            <a:extLst>
              <a:ext uri="{FF2B5EF4-FFF2-40B4-BE49-F238E27FC236}">
                <a16:creationId xmlns:a16="http://schemas.microsoft.com/office/drawing/2014/main" id="{EE637721-3370-D41F-F00D-B9E348FC202B}"/>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9444" r="19444"/>
          <a:stretch>
            <a:fillRect/>
          </a:stretch>
        </p:blipFill>
        <p:spPr/>
      </p:pic>
      <p:sp>
        <p:nvSpPr>
          <p:cNvPr id="2" name="Title 1">
            <a:extLst>
              <a:ext uri="{FF2B5EF4-FFF2-40B4-BE49-F238E27FC236}">
                <a16:creationId xmlns:a16="http://schemas.microsoft.com/office/drawing/2014/main" id="{8D395EA0-DF8C-9558-9B88-61D8D574FC45}"/>
              </a:ext>
            </a:extLst>
          </p:cNvPr>
          <p:cNvSpPr>
            <a:spLocks noGrp="1"/>
          </p:cNvSpPr>
          <p:nvPr>
            <p:ph type="title"/>
          </p:nvPr>
        </p:nvSpPr>
        <p:spPr/>
        <p:txBody>
          <a:bodyPr/>
          <a:lstStyle/>
          <a:p>
            <a:r>
              <a:rPr lang="en-US" dirty="0"/>
              <a:t>Internal Control Components</a:t>
            </a:r>
          </a:p>
        </p:txBody>
      </p:sp>
      <p:sp>
        <p:nvSpPr>
          <p:cNvPr id="6" name="Text Placeholder 5">
            <a:extLst>
              <a:ext uri="{FF2B5EF4-FFF2-40B4-BE49-F238E27FC236}">
                <a16:creationId xmlns:a16="http://schemas.microsoft.com/office/drawing/2014/main" id="{E5681029-52D3-BD23-D2E4-E86A4C960F17}"/>
              </a:ext>
            </a:extLst>
          </p:cNvPr>
          <p:cNvSpPr>
            <a:spLocks noGrp="1"/>
          </p:cNvSpPr>
          <p:nvPr>
            <p:ph type="body" sz="quarter" idx="11"/>
          </p:nvPr>
        </p:nvSpPr>
        <p:spPr/>
        <p:txBody>
          <a:bodyPr/>
          <a:lstStyle/>
          <a:p>
            <a:r>
              <a:rPr lang="en-US" dirty="0"/>
              <a:t>03</a:t>
            </a:r>
          </a:p>
        </p:txBody>
      </p:sp>
    </p:spTree>
    <p:extLst>
      <p:ext uri="{BB962C8B-B14F-4D97-AF65-F5344CB8AC3E}">
        <p14:creationId xmlns:p14="http://schemas.microsoft.com/office/powerpoint/2010/main" val="37760821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D1436-B1BE-4DE1-FF49-9D7AA271E43F}"/>
              </a:ext>
            </a:extLst>
          </p:cNvPr>
          <p:cNvSpPr>
            <a:spLocks noGrp="1"/>
          </p:cNvSpPr>
          <p:nvPr>
            <p:ph type="title"/>
          </p:nvPr>
        </p:nvSpPr>
        <p:spPr/>
        <p:txBody>
          <a:bodyPr>
            <a:normAutofit/>
          </a:bodyPr>
          <a:lstStyle/>
          <a:p>
            <a:r>
              <a:rPr lang="en-US" dirty="0"/>
              <a:t>Components of Internal Control</a:t>
            </a:r>
          </a:p>
        </p:txBody>
      </p:sp>
      <p:sp>
        <p:nvSpPr>
          <p:cNvPr id="3" name="Slide Number Placeholder 2">
            <a:extLst>
              <a:ext uri="{FF2B5EF4-FFF2-40B4-BE49-F238E27FC236}">
                <a16:creationId xmlns:a16="http://schemas.microsoft.com/office/drawing/2014/main" id="{A7EF8EF4-7448-98A5-7155-35C6B46865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EE5CAAA-B038-CB8C-9A99-8E82806C4640}"/>
              </a:ext>
            </a:extLst>
          </p:cNvPr>
          <p:cNvSpPr>
            <a:spLocks noGrp="1"/>
          </p:cNvSpPr>
          <p:nvPr>
            <p:ph idx="1"/>
          </p:nvPr>
        </p:nvSpPr>
        <p:spPr/>
        <p:txBody>
          <a:bodyPr>
            <a:normAutofit/>
          </a:bodyPr>
          <a:lstStyle/>
          <a:p>
            <a:r>
              <a:rPr lang="en-US" sz="2000" dirty="0"/>
              <a:t>Control environment</a:t>
            </a:r>
          </a:p>
          <a:p>
            <a:r>
              <a:rPr lang="en-US" sz="2000" dirty="0"/>
              <a:t>Risk assessment</a:t>
            </a:r>
          </a:p>
          <a:p>
            <a:r>
              <a:rPr lang="en-US" sz="2000" dirty="0"/>
              <a:t>Control activities</a:t>
            </a:r>
          </a:p>
          <a:p>
            <a:r>
              <a:rPr lang="en-US" sz="2000" dirty="0"/>
              <a:t>Information and communication</a:t>
            </a:r>
          </a:p>
          <a:p>
            <a:r>
              <a:rPr lang="en-US" sz="2000" dirty="0"/>
              <a:t>Monitoring</a:t>
            </a:r>
          </a:p>
        </p:txBody>
      </p:sp>
    </p:spTree>
    <p:extLst>
      <p:ext uri="{BB962C8B-B14F-4D97-AF65-F5344CB8AC3E}">
        <p14:creationId xmlns:p14="http://schemas.microsoft.com/office/powerpoint/2010/main" val="38973236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6CB27-33B6-4843-DD0F-158D4700D7D0}"/>
              </a:ext>
            </a:extLst>
          </p:cNvPr>
          <p:cNvSpPr>
            <a:spLocks noGrp="1"/>
          </p:cNvSpPr>
          <p:nvPr>
            <p:ph type="title"/>
          </p:nvPr>
        </p:nvSpPr>
        <p:spPr/>
        <p:txBody>
          <a:bodyPr>
            <a:normAutofit/>
          </a:bodyPr>
          <a:lstStyle/>
          <a:p>
            <a:r>
              <a:rPr lang="en-US" dirty="0"/>
              <a:t>Control Environment</a:t>
            </a:r>
          </a:p>
        </p:txBody>
      </p:sp>
      <p:sp>
        <p:nvSpPr>
          <p:cNvPr id="3" name="Slide Number Placeholder 2">
            <a:extLst>
              <a:ext uri="{FF2B5EF4-FFF2-40B4-BE49-F238E27FC236}">
                <a16:creationId xmlns:a16="http://schemas.microsoft.com/office/drawing/2014/main" id="{D1A07980-16D9-4F80-1AE0-1F2D6FAA9F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88DCC07B-94AE-DF1A-E9CA-FDD0D0962035}"/>
              </a:ext>
            </a:extLst>
          </p:cNvPr>
          <p:cNvSpPr>
            <a:spLocks noGrp="1"/>
          </p:cNvSpPr>
          <p:nvPr>
            <p:ph idx="1"/>
          </p:nvPr>
        </p:nvSpPr>
        <p:spPr/>
        <p:txBody>
          <a:bodyPr>
            <a:normAutofit/>
          </a:bodyPr>
          <a:lstStyle/>
          <a:p>
            <a:r>
              <a:rPr lang="en-US" sz="2000" dirty="0"/>
              <a:t>Foundation for an internal control system  </a:t>
            </a:r>
          </a:p>
          <a:p>
            <a:r>
              <a:rPr lang="en-US" sz="2000" dirty="0"/>
              <a:t>Provides the discipline and structure to help an entity achieve its objectives</a:t>
            </a:r>
          </a:p>
          <a:p>
            <a:r>
              <a:rPr lang="en-US" sz="2000" dirty="0"/>
              <a:t>Ensures federal and non-federal entity has clear goals, objectives, and management system</a:t>
            </a:r>
          </a:p>
          <a:p>
            <a:r>
              <a:rPr lang="en-US" sz="2000" dirty="0"/>
              <a:t>Principles:</a:t>
            </a:r>
          </a:p>
          <a:p>
            <a:pPr marL="800100" lvl="2" indent="-228600"/>
            <a:r>
              <a:rPr lang="en-US" sz="1800" dirty="0"/>
              <a:t>Demonstrate commitment to integrity and ethical values</a:t>
            </a:r>
          </a:p>
          <a:p>
            <a:pPr marL="800100" lvl="2" indent="-228600"/>
            <a:r>
              <a:rPr lang="en-US" sz="1800" dirty="0"/>
              <a:t>Exercise oversight responsibility</a:t>
            </a:r>
          </a:p>
          <a:p>
            <a:pPr marL="800100" lvl="2" indent="-228600"/>
            <a:r>
              <a:rPr lang="en-US" sz="1800" dirty="0"/>
              <a:t>Establish structure, responsibility, and authority</a:t>
            </a:r>
          </a:p>
          <a:p>
            <a:pPr marL="800100" lvl="2" indent="-228600"/>
            <a:r>
              <a:rPr lang="en-US" sz="1800" dirty="0"/>
              <a:t>Demonstrate commitment to competence</a:t>
            </a:r>
          </a:p>
          <a:p>
            <a:pPr marL="800100" lvl="2" indent="-228600"/>
            <a:r>
              <a:rPr lang="en-US" sz="1800" dirty="0"/>
              <a:t>Enforce accountability</a:t>
            </a:r>
          </a:p>
        </p:txBody>
      </p:sp>
    </p:spTree>
    <p:extLst>
      <p:ext uri="{BB962C8B-B14F-4D97-AF65-F5344CB8AC3E}">
        <p14:creationId xmlns:p14="http://schemas.microsoft.com/office/powerpoint/2010/main" val="36772037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3F3C7-B688-63E6-5897-0EBF3D8EB2A2}"/>
              </a:ext>
            </a:extLst>
          </p:cNvPr>
          <p:cNvSpPr>
            <a:spLocks noGrp="1"/>
          </p:cNvSpPr>
          <p:nvPr>
            <p:ph type="title"/>
          </p:nvPr>
        </p:nvSpPr>
        <p:spPr/>
        <p:txBody>
          <a:bodyPr>
            <a:normAutofit/>
          </a:bodyPr>
          <a:lstStyle/>
          <a:p>
            <a:r>
              <a:rPr lang="en-US" dirty="0"/>
              <a:t>Risk Assessment</a:t>
            </a:r>
          </a:p>
        </p:txBody>
      </p:sp>
      <p:sp>
        <p:nvSpPr>
          <p:cNvPr id="3" name="Slide Number Placeholder 2">
            <a:extLst>
              <a:ext uri="{FF2B5EF4-FFF2-40B4-BE49-F238E27FC236}">
                <a16:creationId xmlns:a16="http://schemas.microsoft.com/office/drawing/2014/main" id="{014A4D8F-47B5-88F0-7F90-28E7113809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F916538F-D7A3-F81F-9B71-9608FC9946BC}"/>
              </a:ext>
            </a:extLst>
          </p:cNvPr>
          <p:cNvSpPr>
            <a:spLocks noGrp="1"/>
          </p:cNvSpPr>
          <p:nvPr>
            <p:ph idx="1"/>
          </p:nvPr>
        </p:nvSpPr>
        <p:spPr/>
        <p:txBody>
          <a:bodyPr>
            <a:normAutofit/>
          </a:bodyPr>
          <a:lstStyle/>
          <a:p>
            <a:r>
              <a:rPr lang="en-US" sz="2000" dirty="0"/>
              <a:t>Assesses the risks facing the entity as it seeks to achieve its objectives and provides the basis for developing appropriate risk responses</a:t>
            </a:r>
          </a:p>
          <a:p>
            <a:r>
              <a:rPr lang="en-US" sz="2000" dirty="0"/>
              <a:t>Basis for developing appropriate risk responses</a:t>
            </a:r>
          </a:p>
          <a:p>
            <a:r>
              <a:rPr lang="en-US" sz="2000" dirty="0"/>
              <a:t>Principles:</a:t>
            </a:r>
          </a:p>
          <a:p>
            <a:pPr marL="800100" lvl="2" indent="-228600"/>
            <a:r>
              <a:rPr lang="en-US" sz="1800" dirty="0"/>
              <a:t>Define objectives and risk tolerances</a:t>
            </a:r>
          </a:p>
          <a:p>
            <a:pPr marL="800100" lvl="2" indent="-228600"/>
            <a:r>
              <a:rPr lang="en-US" sz="1800" dirty="0"/>
              <a:t>Identify, analyze, and respond to risks</a:t>
            </a:r>
          </a:p>
          <a:p>
            <a:pPr marL="800100" lvl="2" indent="-228600"/>
            <a:r>
              <a:rPr lang="en-US" sz="1800" dirty="0"/>
              <a:t>Assess fraud risk</a:t>
            </a:r>
          </a:p>
          <a:p>
            <a:pPr marL="800100" lvl="2" indent="-228600"/>
            <a:r>
              <a:rPr lang="en-US" sz="1800" dirty="0"/>
              <a:t>Identify, analyze, and respond to change</a:t>
            </a:r>
          </a:p>
        </p:txBody>
      </p:sp>
    </p:spTree>
    <p:extLst>
      <p:ext uri="{BB962C8B-B14F-4D97-AF65-F5344CB8AC3E}">
        <p14:creationId xmlns:p14="http://schemas.microsoft.com/office/powerpoint/2010/main" val="173908496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B6FE-253E-7D9B-EF39-8C66B7AD3F8F}"/>
              </a:ext>
            </a:extLst>
          </p:cNvPr>
          <p:cNvSpPr>
            <a:spLocks noGrp="1"/>
          </p:cNvSpPr>
          <p:nvPr>
            <p:ph type="title"/>
          </p:nvPr>
        </p:nvSpPr>
        <p:spPr/>
        <p:txBody>
          <a:bodyPr>
            <a:normAutofit/>
          </a:bodyPr>
          <a:lstStyle/>
          <a:p>
            <a:r>
              <a:rPr lang="en-US" dirty="0"/>
              <a:t>Control Activities</a:t>
            </a:r>
          </a:p>
        </p:txBody>
      </p:sp>
      <p:sp>
        <p:nvSpPr>
          <p:cNvPr id="3" name="Slide Number Placeholder 2">
            <a:extLst>
              <a:ext uri="{FF2B5EF4-FFF2-40B4-BE49-F238E27FC236}">
                <a16:creationId xmlns:a16="http://schemas.microsoft.com/office/drawing/2014/main" id="{E7A8A288-DBC1-3BE0-7DF1-85EE96D50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D5D51CE6-019D-2149-AC9E-EAC7BE08B963}"/>
              </a:ext>
            </a:extLst>
          </p:cNvPr>
          <p:cNvSpPr>
            <a:spLocks noGrp="1"/>
          </p:cNvSpPr>
          <p:nvPr>
            <p:ph idx="1"/>
          </p:nvPr>
        </p:nvSpPr>
        <p:spPr/>
        <p:txBody>
          <a:bodyPr>
            <a:normAutofit/>
          </a:bodyPr>
          <a:lstStyle/>
          <a:p>
            <a:r>
              <a:rPr lang="en-US" sz="2000" dirty="0"/>
              <a:t>Actions management establishes through policies and procedures to achieve objectives and respond to risks in the internal control system</a:t>
            </a:r>
          </a:p>
          <a:p>
            <a:r>
              <a:rPr lang="en-US" sz="2000" dirty="0"/>
              <a:t>Does include the entity’s information system</a:t>
            </a:r>
          </a:p>
          <a:p>
            <a:r>
              <a:rPr lang="en-US" sz="2000" dirty="0"/>
              <a:t>Principles:</a:t>
            </a:r>
          </a:p>
          <a:p>
            <a:pPr marL="800100" lvl="1" indent="-228600"/>
            <a:r>
              <a:rPr lang="en-US" sz="1800" dirty="0"/>
              <a:t>Design control activities</a:t>
            </a:r>
          </a:p>
          <a:p>
            <a:pPr marL="800100" lvl="1" indent="-228600"/>
            <a:r>
              <a:rPr lang="en-US" sz="1800" dirty="0"/>
              <a:t>Design activities for the information system</a:t>
            </a:r>
          </a:p>
          <a:p>
            <a:pPr marL="800100" lvl="1" indent="-228600"/>
            <a:r>
              <a:rPr lang="en-US" sz="1800" dirty="0"/>
              <a:t>Implement control activities</a:t>
            </a:r>
          </a:p>
          <a:p>
            <a:pPr lvl="1"/>
            <a:endParaRPr lang="en-US" sz="1800" dirty="0"/>
          </a:p>
          <a:p>
            <a:pPr marL="176213" lvl="1" indent="0">
              <a:buNone/>
            </a:pPr>
            <a:endParaRPr lang="en-US" sz="1800" dirty="0"/>
          </a:p>
        </p:txBody>
      </p:sp>
    </p:spTree>
    <p:extLst>
      <p:ext uri="{BB962C8B-B14F-4D97-AF65-F5344CB8AC3E}">
        <p14:creationId xmlns:p14="http://schemas.microsoft.com/office/powerpoint/2010/main" val="32926891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8807-3DC0-8FBB-F65A-479ADBAD02AE}"/>
              </a:ext>
            </a:extLst>
          </p:cNvPr>
          <p:cNvSpPr>
            <a:spLocks noGrp="1"/>
          </p:cNvSpPr>
          <p:nvPr>
            <p:ph type="title"/>
          </p:nvPr>
        </p:nvSpPr>
        <p:spPr/>
        <p:txBody>
          <a:bodyPr>
            <a:normAutofit/>
          </a:bodyPr>
          <a:lstStyle/>
          <a:p>
            <a:r>
              <a:rPr lang="en-US" dirty="0"/>
              <a:t>Information and Communication</a:t>
            </a:r>
          </a:p>
        </p:txBody>
      </p:sp>
      <p:sp>
        <p:nvSpPr>
          <p:cNvPr id="3" name="Slide Number Placeholder 2">
            <a:extLst>
              <a:ext uri="{FF2B5EF4-FFF2-40B4-BE49-F238E27FC236}">
                <a16:creationId xmlns:a16="http://schemas.microsoft.com/office/drawing/2014/main" id="{91C11855-7749-2CB5-063E-9E9613B736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ACB2C2B-0FB4-9771-F4DD-DEF31695617A}"/>
              </a:ext>
            </a:extLst>
          </p:cNvPr>
          <p:cNvSpPr>
            <a:spLocks noGrp="1"/>
          </p:cNvSpPr>
          <p:nvPr>
            <p:ph idx="1"/>
          </p:nvPr>
        </p:nvSpPr>
        <p:spPr/>
        <p:txBody>
          <a:bodyPr>
            <a:normAutofit/>
          </a:bodyPr>
          <a:lstStyle/>
          <a:p>
            <a:r>
              <a:rPr lang="en-US" sz="2000" dirty="0"/>
              <a:t>Quality information management and personnel communicate and use to support the internal control system</a:t>
            </a:r>
          </a:p>
          <a:p>
            <a:r>
              <a:rPr lang="en-US" sz="2000" dirty="0"/>
              <a:t>External communication is critical </a:t>
            </a:r>
          </a:p>
          <a:p>
            <a:r>
              <a:rPr lang="en-US" sz="2000" dirty="0"/>
              <a:t>Are there clear lines between recipients and subrecipients? Between pass-through and recipient? Between Federal agency and recipient? </a:t>
            </a:r>
          </a:p>
          <a:p>
            <a:r>
              <a:rPr lang="en-US" sz="2000" dirty="0"/>
              <a:t>Principles:</a:t>
            </a:r>
          </a:p>
          <a:p>
            <a:pPr marL="800100" lvl="1" indent="-228600"/>
            <a:r>
              <a:rPr lang="en-US" sz="1800" dirty="0"/>
              <a:t>Use quality information</a:t>
            </a:r>
          </a:p>
          <a:p>
            <a:pPr marL="800100" lvl="1" indent="-228600"/>
            <a:r>
              <a:rPr lang="en-US" sz="1800" dirty="0"/>
              <a:t>Communicate internally</a:t>
            </a:r>
          </a:p>
          <a:p>
            <a:pPr marL="800100" lvl="1" indent="-228600"/>
            <a:r>
              <a:rPr lang="en-US" sz="1800" dirty="0"/>
              <a:t>Communicate externally</a:t>
            </a:r>
          </a:p>
        </p:txBody>
      </p:sp>
    </p:spTree>
    <p:extLst>
      <p:ext uri="{BB962C8B-B14F-4D97-AF65-F5344CB8AC3E}">
        <p14:creationId xmlns:p14="http://schemas.microsoft.com/office/powerpoint/2010/main" val="32722388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1FEBC-80F9-BF99-2C13-339FB1D1681D}"/>
              </a:ext>
            </a:extLst>
          </p:cNvPr>
          <p:cNvSpPr>
            <a:spLocks noGrp="1"/>
          </p:cNvSpPr>
          <p:nvPr>
            <p:ph type="title"/>
          </p:nvPr>
        </p:nvSpPr>
        <p:spPr/>
        <p:txBody>
          <a:bodyPr>
            <a:normAutofit/>
          </a:bodyPr>
          <a:lstStyle/>
          <a:p>
            <a:r>
              <a:rPr lang="en-US" dirty="0"/>
              <a:t>Monitoring</a:t>
            </a:r>
          </a:p>
        </p:txBody>
      </p:sp>
      <p:sp>
        <p:nvSpPr>
          <p:cNvPr id="3" name="Slide Number Placeholder 2">
            <a:extLst>
              <a:ext uri="{FF2B5EF4-FFF2-40B4-BE49-F238E27FC236}">
                <a16:creationId xmlns:a16="http://schemas.microsoft.com/office/drawing/2014/main" id="{87B1EE13-9A24-4DCB-53E9-6E9D82BF01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7DE6DE9B-3B30-BC04-90C7-7A48C6E19E44}"/>
              </a:ext>
            </a:extLst>
          </p:cNvPr>
          <p:cNvSpPr>
            <a:spLocks noGrp="1"/>
          </p:cNvSpPr>
          <p:nvPr>
            <p:ph idx="1"/>
          </p:nvPr>
        </p:nvSpPr>
        <p:spPr/>
        <p:txBody>
          <a:bodyPr>
            <a:normAutofit/>
          </a:bodyPr>
          <a:lstStyle/>
          <a:p>
            <a:r>
              <a:rPr lang="en-US" sz="2000" dirty="0"/>
              <a:t>Activities management establishes and operates to assess the quality of performance over time</a:t>
            </a:r>
          </a:p>
          <a:p>
            <a:r>
              <a:rPr lang="en-US" sz="2000" dirty="0"/>
              <a:t>Process utilized to resolve findings </a:t>
            </a:r>
          </a:p>
          <a:p>
            <a:r>
              <a:rPr lang="en-US" sz="2000" dirty="0"/>
              <a:t>Weaknesses are identified</a:t>
            </a:r>
          </a:p>
          <a:p>
            <a:r>
              <a:rPr lang="en-US" sz="2000" dirty="0"/>
              <a:t>Corrective actions </a:t>
            </a:r>
          </a:p>
          <a:p>
            <a:r>
              <a:rPr lang="en-US" sz="2000" dirty="0"/>
              <a:t>Principles:</a:t>
            </a:r>
          </a:p>
          <a:p>
            <a:pPr marL="800100" lvl="1" indent="-228600"/>
            <a:r>
              <a:rPr lang="en-US" sz="1800" dirty="0"/>
              <a:t>Perform monitoring activities</a:t>
            </a:r>
          </a:p>
          <a:p>
            <a:pPr marL="800100" lvl="1" indent="-228600"/>
            <a:r>
              <a:rPr lang="en-US" sz="1800" dirty="0"/>
              <a:t>Evaluate issues and remediate deficiencies</a:t>
            </a:r>
          </a:p>
        </p:txBody>
      </p:sp>
    </p:spTree>
    <p:extLst>
      <p:ext uri="{BB962C8B-B14F-4D97-AF65-F5344CB8AC3E}">
        <p14:creationId xmlns:p14="http://schemas.microsoft.com/office/powerpoint/2010/main" val="354870975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putting their hands together&#10;&#10;Description automatically generated">
            <a:extLst>
              <a:ext uri="{FF2B5EF4-FFF2-40B4-BE49-F238E27FC236}">
                <a16:creationId xmlns:a16="http://schemas.microsoft.com/office/drawing/2014/main" id="{7CCAEEFB-FC9F-4EBF-2E44-EAF60803D294}"/>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7531" r="17531"/>
          <a:stretch>
            <a:fillRect/>
          </a:stretch>
        </p:blipFill>
        <p:spPr/>
      </p:pic>
      <p:sp>
        <p:nvSpPr>
          <p:cNvPr id="2" name="Title 1">
            <a:extLst>
              <a:ext uri="{FF2B5EF4-FFF2-40B4-BE49-F238E27FC236}">
                <a16:creationId xmlns:a16="http://schemas.microsoft.com/office/drawing/2014/main" id="{457B4F1C-BB08-432D-0CAE-263CCCF9AB35}"/>
              </a:ext>
            </a:extLst>
          </p:cNvPr>
          <p:cNvSpPr>
            <a:spLocks noGrp="1"/>
          </p:cNvSpPr>
          <p:nvPr>
            <p:ph type="title"/>
          </p:nvPr>
        </p:nvSpPr>
        <p:spPr/>
        <p:txBody>
          <a:bodyPr/>
          <a:lstStyle/>
          <a:p>
            <a:r>
              <a:rPr lang="en-US" dirty="0"/>
              <a:t>Internal Control Resources</a:t>
            </a:r>
          </a:p>
        </p:txBody>
      </p:sp>
      <p:sp>
        <p:nvSpPr>
          <p:cNvPr id="6" name="Text Placeholder 5">
            <a:extLst>
              <a:ext uri="{FF2B5EF4-FFF2-40B4-BE49-F238E27FC236}">
                <a16:creationId xmlns:a16="http://schemas.microsoft.com/office/drawing/2014/main" id="{23AEA8F9-2035-1EA4-6D5D-38F1B39CC240}"/>
              </a:ext>
            </a:extLst>
          </p:cNvPr>
          <p:cNvSpPr>
            <a:spLocks noGrp="1"/>
          </p:cNvSpPr>
          <p:nvPr>
            <p:ph type="body" sz="quarter" idx="11"/>
          </p:nvPr>
        </p:nvSpPr>
        <p:spPr/>
        <p:txBody>
          <a:bodyPr/>
          <a:lstStyle/>
          <a:p>
            <a:r>
              <a:rPr lang="en-US" dirty="0"/>
              <a:t>04</a:t>
            </a:r>
          </a:p>
        </p:txBody>
      </p:sp>
    </p:spTree>
    <p:extLst>
      <p:ext uri="{BB962C8B-B14F-4D97-AF65-F5344CB8AC3E}">
        <p14:creationId xmlns:p14="http://schemas.microsoft.com/office/powerpoint/2010/main" val="3491480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788A10E4-F7F0-BB89-8B49-E540912DB5EC}"/>
              </a:ext>
            </a:extLst>
          </p:cNvPr>
          <p:cNvSpPr>
            <a:spLocks noGrp="1"/>
          </p:cNvSpPr>
          <p:nvPr>
            <p:ph type="title"/>
          </p:nvPr>
        </p:nvSpPr>
        <p:spPr/>
        <p:txBody>
          <a:bodyPr>
            <a:normAutofit/>
          </a:bodyPr>
          <a:lstStyle/>
          <a:p>
            <a:r>
              <a:rPr lang="en-US" dirty="0"/>
              <a:t>Agenda</a:t>
            </a:r>
          </a:p>
        </p:txBody>
      </p:sp>
      <p:sp>
        <p:nvSpPr>
          <p:cNvPr id="10" name="Slide Number Placeholder 9">
            <a:extLst>
              <a:ext uri="{FF2B5EF4-FFF2-40B4-BE49-F238E27FC236}">
                <a16:creationId xmlns:a16="http://schemas.microsoft.com/office/drawing/2014/main" id="{1610F53D-3DEC-7FAC-A0A0-2792B32FC105}"/>
              </a:ext>
            </a:extLst>
          </p:cNvPr>
          <p:cNvSpPr>
            <a:spLocks noGrp="1"/>
          </p:cNvSpPr>
          <p:nvPr>
            <p:ph type="sldNum" sz="quarter" idx="12"/>
          </p:nvPr>
        </p:nvSpPr>
        <p:spPr/>
        <p:txBody>
          <a:bodyPr/>
          <a:lstStyle/>
          <a:p>
            <a:fld id="{B212C38A-D241-7041-9EFC-6446870ABFAA}" type="slidenum">
              <a:rPr lang="en-US" smtClean="0"/>
              <a:pPr/>
              <a:t>2</a:t>
            </a:fld>
            <a:endParaRPr lang="en-US" dirty="0"/>
          </a:p>
        </p:txBody>
      </p:sp>
      <p:pic>
        <p:nvPicPr>
          <p:cNvPr id="15" name="Picture Placeholder 14" descr="A person looking at a tablet&#10;&#10;Description automatically generated">
            <a:extLst>
              <a:ext uri="{FF2B5EF4-FFF2-40B4-BE49-F238E27FC236}">
                <a16:creationId xmlns:a16="http://schemas.microsoft.com/office/drawing/2014/main" id="{04ECE22D-78D3-05A9-FAFE-E295E2BF6C6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39" r="16639"/>
          <a:stretch>
            <a:fillRect/>
          </a:stretch>
        </p:blipFill>
        <p:spPr/>
      </p:pic>
      <p:sp>
        <p:nvSpPr>
          <p:cNvPr id="21" name="Content Placeholder 20">
            <a:extLst>
              <a:ext uri="{FF2B5EF4-FFF2-40B4-BE49-F238E27FC236}">
                <a16:creationId xmlns:a16="http://schemas.microsoft.com/office/drawing/2014/main" id="{F2ACA278-E733-6DF3-6879-3225C98C7483}"/>
              </a:ext>
            </a:extLst>
          </p:cNvPr>
          <p:cNvSpPr>
            <a:spLocks noGrp="1"/>
          </p:cNvSpPr>
          <p:nvPr>
            <p:ph type="body" sz="quarter" idx="13"/>
          </p:nvPr>
        </p:nvSpPr>
        <p:spPr/>
        <p:txBody>
          <a:bodyPr>
            <a:noAutofit/>
          </a:bodyPr>
          <a:lstStyle/>
          <a:p>
            <a:pPr>
              <a:spcAft>
                <a:spcPts val="2500"/>
              </a:spcAft>
            </a:pPr>
            <a:r>
              <a:rPr lang="en-US" sz="1800" dirty="0"/>
              <a:t>Introduction</a:t>
            </a:r>
          </a:p>
          <a:p>
            <a:pPr>
              <a:spcAft>
                <a:spcPts val="2500"/>
              </a:spcAft>
            </a:pPr>
            <a:r>
              <a:rPr lang="en-US" sz="1800" dirty="0"/>
              <a:t>Overview of Internal Controls</a:t>
            </a:r>
          </a:p>
          <a:p>
            <a:pPr>
              <a:spcAft>
                <a:spcPts val="2500"/>
              </a:spcAft>
            </a:pPr>
            <a:r>
              <a:rPr lang="en-US" sz="1800" dirty="0"/>
              <a:t>Internal Control Components</a:t>
            </a:r>
          </a:p>
          <a:p>
            <a:pPr>
              <a:spcAft>
                <a:spcPts val="2500"/>
              </a:spcAft>
            </a:pPr>
            <a:r>
              <a:rPr lang="en-US" dirty="0"/>
              <a:t>Internal Control Resources</a:t>
            </a:r>
            <a:endParaRPr lang="en-US" sz="1800" dirty="0"/>
          </a:p>
          <a:p>
            <a:pPr>
              <a:spcAft>
                <a:spcPts val="2500"/>
              </a:spcAft>
            </a:pPr>
            <a:r>
              <a:rPr lang="en-US" sz="1800" dirty="0"/>
              <a:t>Uniform Guidance Updates</a:t>
            </a:r>
          </a:p>
          <a:p>
            <a:pPr>
              <a:spcAft>
                <a:spcPts val="2500"/>
              </a:spcAft>
            </a:pPr>
            <a:r>
              <a:rPr lang="en-US" sz="1800" dirty="0"/>
              <a:t>Best Practices</a:t>
            </a:r>
          </a:p>
        </p:txBody>
      </p:sp>
    </p:spTree>
    <p:extLst>
      <p:ext uri="{BB962C8B-B14F-4D97-AF65-F5344CB8AC3E}">
        <p14:creationId xmlns:p14="http://schemas.microsoft.com/office/powerpoint/2010/main" val="336949832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9435-D5A2-E762-727E-DBE258C1B39F}"/>
              </a:ext>
            </a:extLst>
          </p:cNvPr>
          <p:cNvSpPr>
            <a:spLocks noGrp="1"/>
          </p:cNvSpPr>
          <p:nvPr>
            <p:ph type="title"/>
          </p:nvPr>
        </p:nvSpPr>
        <p:spPr/>
        <p:txBody>
          <a:bodyPr>
            <a:normAutofit/>
          </a:bodyPr>
          <a:lstStyle/>
          <a:p>
            <a:r>
              <a:rPr lang="en-US" dirty="0"/>
              <a:t>Internal Control Standards &amp; Regulations</a:t>
            </a:r>
          </a:p>
        </p:txBody>
      </p:sp>
      <p:sp>
        <p:nvSpPr>
          <p:cNvPr id="3" name="Slide Number Placeholder 2">
            <a:extLst>
              <a:ext uri="{FF2B5EF4-FFF2-40B4-BE49-F238E27FC236}">
                <a16:creationId xmlns:a16="http://schemas.microsoft.com/office/drawing/2014/main" id="{C0CB8229-2887-5B1C-9DA7-B4759C59BC88}"/>
              </a:ext>
            </a:extLst>
          </p:cNvPr>
          <p:cNvSpPr>
            <a:spLocks noGrp="1"/>
          </p:cNvSpPr>
          <p:nvPr>
            <p:ph type="sldNum" sz="quarter" idx="12"/>
          </p:nvPr>
        </p:nvSpPr>
        <p:spPr/>
        <p:txBody>
          <a:bodyPr/>
          <a:lstStyle/>
          <a:p>
            <a:fld id="{B212C38A-D241-7041-9EFC-6446870ABFAA}" type="slidenum">
              <a:rPr lang="en-US" smtClean="0"/>
              <a:t>20</a:t>
            </a:fld>
            <a:endParaRPr lang="en-US" dirty="0"/>
          </a:p>
        </p:txBody>
      </p:sp>
      <p:sp>
        <p:nvSpPr>
          <p:cNvPr id="4" name="Content Placeholder 3">
            <a:extLst>
              <a:ext uri="{FF2B5EF4-FFF2-40B4-BE49-F238E27FC236}">
                <a16:creationId xmlns:a16="http://schemas.microsoft.com/office/drawing/2014/main" id="{5D188524-9E72-91D4-2149-636C58F3D867}"/>
              </a:ext>
            </a:extLst>
          </p:cNvPr>
          <p:cNvSpPr>
            <a:spLocks noGrp="1"/>
          </p:cNvSpPr>
          <p:nvPr>
            <p:ph idx="1"/>
          </p:nvPr>
        </p:nvSpPr>
        <p:spPr/>
        <p:txBody>
          <a:bodyPr>
            <a:normAutofit/>
          </a:bodyPr>
          <a:lstStyle/>
          <a:p>
            <a:r>
              <a:rPr lang="en-US" sz="2000" dirty="0"/>
              <a:t>COSO Internal Control – Integrated Framework</a:t>
            </a:r>
            <a:endParaRPr lang="en-US" sz="2000" dirty="0">
              <a:hlinkClick r:id="rId3"/>
            </a:endParaRPr>
          </a:p>
          <a:p>
            <a:pPr marL="800100" lvl="1" indent="-228600"/>
            <a:r>
              <a:rPr lang="en-US" sz="1800" dirty="0">
                <a:hlinkClick r:id="rId3"/>
              </a:rPr>
              <a:t>Executive Summary (coso.org)</a:t>
            </a:r>
            <a:endParaRPr lang="en-US" sz="1800" dirty="0"/>
          </a:p>
          <a:p>
            <a:r>
              <a:rPr lang="en-US" sz="2000" dirty="0">
                <a:hlinkClick r:id="rId4"/>
              </a:rPr>
              <a:t>GAO Standards for Internal Control in the Federal Government</a:t>
            </a:r>
            <a:endParaRPr lang="en-US" sz="2000" dirty="0"/>
          </a:p>
          <a:p>
            <a:r>
              <a:rPr lang="en-US" sz="2000" dirty="0">
                <a:hlinkClick r:id="rId5"/>
              </a:rPr>
              <a:t>Uniform Guidance</a:t>
            </a:r>
            <a:endParaRPr lang="en-US" sz="2000" dirty="0"/>
          </a:p>
        </p:txBody>
      </p:sp>
    </p:spTree>
    <p:extLst>
      <p:ext uri="{BB962C8B-B14F-4D97-AF65-F5344CB8AC3E}">
        <p14:creationId xmlns:p14="http://schemas.microsoft.com/office/powerpoint/2010/main" val="32621665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0696-D38E-9303-42BF-CCC9D214D78B}"/>
              </a:ext>
            </a:extLst>
          </p:cNvPr>
          <p:cNvSpPr>
            <a:spLocks noGrp="1"/>
          </p:cNvSpPr>
          <p:nvPr>
            <p:ph type="title"/>
          </p:nvPr>
        </p:nvSpPr>
        <p:spPr/>
        <p:txBody>
          <a:bodyPr>
            <a:normAutofit/>
          </a:bodyPr>
          <a:lstStyle/>
          <a:p>
            <a:r>
              <a:rPr lang="en-US" dirty="0"/>
              <a:t>Compliance Supplement</a:t>
            </a:r>
          </a:p>
        </p:txBody>
      </p:sp>
      <p:sp>
        <p:nvSpPr>
          <p:cNvPr id="3" name="Slide Number Placeholder 2">
            <a:extLst>
              <a:ext uri="{FF2B5EF4-FFF2-40B4-BE49-F238E27FC236}">
                <a16:creationId xmlns:a16="http://schemas.microsoft.com/office/drawing/2014/main" id="{8515364D-9622-C66A-2E23-F2877BFC568F}"/>
              </a:ext>
            </a:extLst>
          </p:cNvPr>
          <p:cNvSpPr>
            <a:spLocks noGrp="1"/>
          </p:cNvSpPr>
          <p:nvPr>
            <p:ph type="sldNum" sz="quarter" idx="12"/>
          </p:nvPr>
        </p:nvSpPr>
        <p:spPr/>
        <p:txBody>
          <a:bodyPr/>
          <a:lstStyle/>
          <a:p>
            <a:fld id="{B212C38A-D241-7041-9EFC-6446870ABFAA}" type="slidenum">
              <a:rPr lang="en-US" smtClean="0"/>
              <a:t>21</a:t>
            </a:fld>
            <a:endParaRPr lang="en-US" dirty="0"/>
          </a:p>
        </p:txBody>
      </p:sp>
      <p:sp>
        <p:nvSpPr>
          <p:cNvPr id="4" name="Content Placeholder 3">
            <a:extLst>
              <a:ext uri="{FF2B5EF4-FFF2-40B4-BE49-F238E27FC236}">
                <a16:creationId xmlns:a16="http://schemas.microsoft.com/office/drawing/2014/main" id="{5F63BE5E-F991-C82A-7961-DC28AD3EDAC0}"/>
              </a:ext>
            </a:extLst>
          </p:cNvPr>
          <p:cNvSpPr>
            <a:spLocks noGrp="1"/>
          </p:cNvSpPr>
          <p:nvPr>
            <p:ph idx="1"/>
          </p:nvPr>
        </p:nvSpPr>
        <p:spPr/>
        <p:txBody>
          <a:bodyPr>
            <a:normAutofit/>
          </a:bodyPr>
          <a:lstStyle/>
          <a:p>
            <a:pPr marL="0" indent="0">
              <a:buNone/>
            </a:pPr>
            <a:r>
              <a:rPr lang="en-US" sz="2000" dirty="0">
                <a:hlinkClick r:id="rId3"/>
              </a:rPr>
              <a:t>Part 6 - Internal Control (whitehouse.gov)</a:t>
            </a:r>
            <a:endParaRPr lang="en-US" sz="2000" dirty="0"/>
          </a:p>
          <a:p>
            <a:r>
              <a:rPr lang="en-US" sz="2000" dirty="0"/>
              <a:t>Summary of the requirements for internal control for both nonfederal entities receiving federal awards and auditors performing Single Audits</a:t>
            </a:r>
          </a:p>
          <a:p>
            <a:r>
              <a:rPr lang="en-US" sz="2000" dirty="0"/>
              <a:t>Background discussion on important internal control concepts</a:t>
            </a:r>
          </a:p>
          <a:p>
            <a:r>
              <a:rPr lang="en-US" sz="2000" dirty="0"/>
              <a:t>Appendices that include illustrations of entity-wide internal controls over federal awards and internal controls specific to each type of compliance requirement</a:t>
            </a:r>
          </a:p>
        </p:txBody>
      </p:sp>
    </p:spTree>
    <p:extLst>
      <p:ext uri="{BB962C8B-B14F-4D97-AF65-F5344CB8AC3E}">
        <p14:creationId xmlns:p14="http://schemas.microsoft.com/office/powerpoint/2010/main" val="807869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EDD7-ADA1-8F70-6D04-B5F960E4620F}"/>
              </a:ext>
            </a:extLst>
          </p:cNvPr>
          <p:cNvSpPr>
            <a:spLocks noGrp="1"/>
          </p:cNvSpPr>
          <p:nvPr>
            <p:ph type="title"/>
          </p:nvPr>
        </p:nvSpPr>
        <p:spPr/>
        <p:txBody>
          <a:bodyPr>
            <a:normAutofit/>
          </a:bodyPr>
          <a:lstStyle/>
          <a:p>
            <a:r>
              <a:rPr lang="en-US" dirty="0"/>
              <a:t>Other Resources and References</a:t>
            </a:r>
          </a:p>
        </p:txBody>
      </p:sp>
      <p:sp>
        <p:nvSpPr>
          <p:cNvPr id="3" name="Slide Number Placeholder 2">
            <a:extLst>
              <a:ext uri="{FF2B5EF4-FFF2-40B4-BE49-F238E27FC236}">
                <a16:creationId xmlns:a16="http://schemas.microsoft.com/office/drawing/2014/main" id="{0AFF89D7-E28E-FFD6-6FC2-B980760441D2}"/>
              </a:ext>
            </a:extLst>
          </p:cNvPr>
          <p:cNvSpPr>
            <a:spLocks noGrp="1"/>
          </p:cNvSpPr>
          <p:nvPr>
            <p:ph type="sldNum" sz="quarter" idx="12"/>
          </p:nvPr>
        </p:nvSpPr>
        <p:spPr/>
        <p:txBody>
          <a:bodyPr/>
          <a:lstStyle/>
          <a:p>
            <a:fld id="{B212C38A-D241-7041-9EFC-6446870ABFAA}" type="slidenum">
              <a:rPr lang="en-US" smtClean="0"/>
              <a:t>22</a:t>
            </a:fld>
            <a:endParaRPr lang="en-US" dirty="0"/>
          </a:p>
        </p:txBody>
      </p:sp>
      <p:sp>
        <p:nvSpPr>
          <p:cNvPr id="4" name="Content Placeholder 3">
            <a:extLst>
              <a:ext uri="{FF2B5EF4-FFF2-40B4-BE49-F238E27FC236}">
                <a16:creationId xmlns:a16="http://schemas.microsoft.com/office/drawing/2014/main" id="{6FE7F939-F32D-CC83-6899-F8EA2036F68E}"/>
              </a:ext>
            </a:extLst>
          </p:cNvPr>
          <p:cNvSpPr>
            <a:spLocks noGrp="1"/>
          </p:cNvSpPr>
          <p:nvPr>
            <p:ph idx="1"/>
          </p:nvPr>
        </p:nvSpPr>
        <p:spPr/>
        <p:txBody>
          <a:bodyPr>
            <a:normAutofit/>
          </a:bodyPr>
          <a:lstStyle/>
          <a:p>
            <a:pPr marL="0" indent="0">
              <a:buNone/>
            </a:pPr>
            <a:r>
              <a:rPr lang="en-US" sz="2000" dirty="0">
                <a:hlinkClick r:id="rId3"/>
              </a:rPr>
              <a:t>Part 3 - Compliance Requirements (whitehouse.gov)</a:t>
            </a:r>
            <a:endParaRPr lang="en-US" sz="2000" dirty="0"/>
          </a:p>
          <a:p>
            <a:r>
              <a:rPr lang="en-US" sz="2000" dirty="0"/>
              <a:t>For each compliance requirement, suggested audit procedures for internal control over compliance</a:t>
            </a:r>
          </a:p>
          <a:p>
            <a:pPr marL="0" indent="0">
              <a:buNone/>
            </a:pPr>
            <a:endParaRPr lang="en-US" sz="2000" dirty="0"/>
          </a:p>
          <a:p>
            <a:pPr marL="0" indent="0">
              <a:buNone/>
            </a:pPr>
            <a:r>
              <a:rPr lang="en-US" sz="2000" dirty="0"/>
              <a:t>AICPA “Audit and Accounting Guide, Government Auditing Standards and Single Audits” – Part II Single Audits Under the Uniform Guidance</a:t>
            </a:r>
          </a:p>
          <a:p>
            <a:r>
              <a:rPr lang="en-US" sz="2000" dirty="0"/>
              <a:t>Overall guidance for auditors when performing a compliance audit of federal awards</a:t>
            </a:r>
          </a:p>
        </p:txBody>
      </p:sp>
    </p:spTree>
    <p:extLst>
      <p:ext uri="{BB962C8B-B14F-4D97-AF65-F5344CB8AC3E}">
        <p14:creationId xmlns:p14="http://schemas.microsoft.com/office/powerpoint/2010/main" val="226882256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hugging each other&#10;&#10;Description automatically generated">
            <a:extLst>
              <a:ext uri="{FF2B5EF4-FFF2-40B4-BE49-F238E27FC236}">
                <a16:creationId xmlns:a16="http://schemas.microsoft.com/office/drawing/2014/main" id="{87393383-C038-3A0F-D42C-1C7EEC2B4769}"/>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7531" r="17531"/>
          <a:stretch>
            <a:fillRect/>
          </a:stretch>
        </p:blipFill>
        <p:spPr/>
      </p:pic>
      <p:sp>
        <p:nvSpPr>
          <p:cNvPr id="2" name="Title 1">
            <a:extLst>
              <a:ext uri="{FF2B5EF4-FFF2-40B4-BE49-F238E27FC236}">
                <a16:creationId xmlns:a16="http://schemas.microsoft.com/office/drawing/2014/main" id="{B5EECDE5-1CB7-8A8B-2756-0421EA2E2565}"/>
              </a:ext>
            </a:extLst>
          </p:cNvPr>
          <p:cNvSpPr>
            <a:spLocks noGrp="1"/>
          </p:cNvSpPr>
          <p:nvPr>
            <p:ph type="title"/>
          </p:nvPr>
        </p:nvSpPr>
        <p:spPr/>
        <p:txBody>
          <a:bodyPr/>
          <a:lstStyle/>
          <a:p>
            <a:r>
              <a:rPr lang="en-US" dirty="0"/>
              <a:t>Updates to Uniform Guidance</a:t>
            </a:r>
          </a:p>
        </p:txBody>
      </p:sp>
      <p:sp>
        <p:nvSpPr>
          <p:cNvPr id="6" name="Text Placeholder 5">
            <a:extLst>
              <a:ext uri="{FF2B5EF4-FFF2-40B4-BE49-F238E27FC236}">
                <a16:creationId xmlns:a16="http://schemas.microsoft.com/office/drawing/2014/main" id="{F0096A3C-0A26-3C6B-87C5-A88ADB6EE143}"/>
              </a:ext>
            </a:extLst>
          </p:cNvPr>
          <p:cNvSpPr>
            <a:spLocks noGrp="1"/>
          </p:cNvSpPr>
          <p:nvPr>
            <p:ph type="body" sz="quarter" idx="11"/>
          </p:nvPr>
        </p:nvSpPr>
        <p:spPr/>
        <p:txBody>
          <a:bodyPr/>
          <a:lstStyle/>
          <a:p>
            <a:r>
              <a:rPr lang="en-US" dirty="0"/>
              <a:t>05</a:t>
            </a:r>
          </a:p>
        </p:txBody>
      </p:sp>
    </p:spTree>
    <p:extLst>
      <p:ext uri="{BB962C8B-B14F-4D97-AF65-F5344CB8AC3E}">
        <p14:creationId xmlns:p14="http://schemas.microsoft.com/office/powerpoint/2010/main" val="67814944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3DB8-76C6-B2C6-61E2-3B18CF1ED520}"/>
              </a:ext>
            </a:extLst>
          </p:cNvPr>
          <p:cNvSpPr>
            <a:spLocks noGrp="1"/>
          </p:cNvSpPr>
          <p:nvPr>
            <p:ph type="title"/>
          </p:nvPr>
        </p:nvSpPr>
        <p:spPr/>
        <p:txBody>
          <a:bodyPr>
            <a:noAutofit/>
          </a:bodyPr>
          <a:lstStyle/>
          <a:p>
            <a:r>
              <a:rPr lang="en-US" i="0" dirty="0">
                <a:effectLst/>
              </a:rPr>
              <a:t>Overview</a:t>
            </a:r>
            <a:endParaRPr lang="en-US" dirty="0"/>
          </a:p>
        </p:txBody>
      </p:sp>
      <p:sp>
        <p:nvSpPr>
          <p:cNvPr id="5" name="Text Placeholder 4">
            <a:extLst>
              <a:ext uri="{FF2B5EF4-FFF2-40B4-BE49-F238E27FC236}">
                <a16:creationId xmlns:a16="http://schemas.microsoft.com/office/drawing/2014/main" id="{ABD8FB41-8B43-64BC-67C5-68FDAE9FDE25}"/>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51F915CF-45E5-D096-0D6E-75F6B06EF4AB}"/>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963BAA86-B8D9-0956-8FD5-F04E29BA8D0A}"/>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200" b="0" i="0" dirty="0">
                <a:effectLst/>
              </a:rPr>
              <a:t>Office of Management and Budget (OMB) has revise</a:t>
            </a:r>
            <a:r>
              <a:rPr lang="en-US" sz="2200" dirty="0"/>
              <a:t>d</a:t>
            </a:r>
            <a:r>
              <a:rPr lang="en-US" sz="2200" b="0" i="0" dirty="0">
                <a:effectLst/>
              </a:rPr>
              <a:t> sections of OMB Guidance for Grants and Agreements that will take affect October 1, 2024</a:t>
            </a:r>
          </a:p>
          <a:p>
            <a:pPr marL="457200" indent="-457200">
              <a:buFont typeface="Wingdings" panose="05000000000000000000" pitchFamily="2" charset="2"/>
              <a:buChar char="§"/>
            </a:pPr>
            <a:r>
              <a:rPr lang="en-US" sz="2200" b="0" i="0" dirty="0">
                <a:effectLst/>
              </a:rPr>
              <a:t>This document includes the proposed revisions to Part 1 (Title 2 of the Code of Federal Regulations and Subtitle A) </a:t>
            </a:r>
            <a:endParaRPr lang="en-US" sz="2200" b="1" dirty="0"/>
          </a:p>
          <a:p>
            <a:pPr marL="800100" lvl="1" indent="-228600"/>
            <a:r>
              <a:rPr lang="en-US" sz="1800" b="0" i="0" dirty="0">
                <a:effectLst/>
              </a:rPr>
              <a:t>Part 25 (Universal Identifier and System for Award Management)</a:t>
            </a:r>
          </a:p>
          <a:p>
            <a:pPr marL="800100" lvl="1" indent="-228600"/>
            <a:r>
              <a:rPr lang="en-US" sz="1800" b="0" i="0" dirty="0">
                <a:effectLst/>
              </a:rPr>
              <a:t>Part 170 (Reporting Subaward and Executive Compensation Information)</a:t>
            </a:r>
          </a:p>
          <a:p>
            <a:pPr marL="800100" lvl="1" indent="-228600"/>
            <a:r>
              <a:rPr lang="en-US" sz="1800" b="0" i="0" dirty="0">
                <a:effectLst/>
              </a:rPr>
              <a:t>Part 175 (Award Term for Trafficking in Persons)</a:t>
            </a:r>
          </a:p>
          <a:p>
            <a:pPr marL="800100" lvl="1" indent="-228600"/>
            <a:r>
              <a:rPr lang="en-US" sz="1800" b="0" i="0" dirty="0">
                <a:effectLst/>
              </a:rPr>
              <a:t>Part 180 (OMB Guidelines to Agencies on Governmentwide Debarment and Suspension (Non-procurement)) </a:t>
            </a:r>
          </a:p>
          <a:p>
            <a:pPr marL="800100" lvl="1" indent="-228600"/>
            <a:r>
              <a:rPr lang="en-US" sz="1800" dirty="0"/>
              <a:t>Part 200 (Uniform Guidance)</a:t>
            </a:r>
          </a:p>
          <a:p>
            <a:pPr marL="0" indent="0">
              <a:buNone/>
            </a:pPr>
            <a:r>
              <a:rPr lang="en-US" dirty="0"/>
              <a:t> </a:t>
            </a:r>
          </a:p>
        </p:txBody>
      </p:sp>
    </p:spTree>
    <p:extLst>
      <p:ext uri="{BB962C8B-B14F-4D97-AF65-F5344CB8AC3E}">
        <p14:creationId xmlns:p14="http://schemas.microsoft.com/office/powerpoint/2010/main" val="13967284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6F11-4109-2196-C451-878FAEC06807}"/>
              </a:ext>
            </a:extLst>
          </p:cNvPr>
          <p:cNvSpPr>
            <a:spLocks noGrp="1"/>
          </p:cNvSpPr>
          <p:nvPr>
            <p:ph type="title"/>
          </p:nvPr>
        </p:nvSpPr>
        <p:spPr/>
        <p:txBody>
          <a:bodyPr>
            <a:normAutofit/>
          </a:bodyPr>
          <a:lstStyle/>
          <a:p>
            <a:r>
              <a:rPr lang="en-US" dirty="0"/>
              <a:t>OMB – Objectives</a:t>
            </a:r>
          </a:p>
        </p:txBody>
      </p:sp>
      <p:sp>
        <p:nvSpPr>
          <p:cNvPr id="7" name="Text Placeholder 6">
            <a:extLst>
              <a:ext uri="{FF2B5EF4-FFF2-40B4-BE49-F238E27FC236}">
                <a16:creationId xmlns:a16="http://schemas.microsoft.com/office/drawing/2014/main" id="{76B88B1E-462E-9772-EAB7-27F109023FD7}"/>
              </a:ext>
            </a:extLst>
          </p:cNvPr>
          <p:cNvSpPr>
            <a:spLocks noGrp="1"/>
          </p:cNvSpPr>
          <p:nvPr>
            <p:ph type="body" sz="quarter" idx="13"/>
          </p:nvPr>
        </p:nvSpPr>
        <p:spPr/>
        <p:txBody>
          <a:bodyPr/>
          <a:lstStyle/>
          <a:p>
            <a:endParaRPr lang="en-US" dirty="0"/>
          </a:p>
        </p:txBody>
      </p:sp>
      <p:sp>
        <p:nvSpPr>
          <p:cNvPr id="8" name="Text Placeholder 7">
            <a:extLst>
              <a:ext uri="{FF2B5EF4-FFF2-40B4-BE49-F238E27FC236}">
                <a16:creationId xmlns:a16="http://schemas.microsoft.com/office/drawing/2014/main" id="{40E23757-DD91-2AFC-56AD-47445B552170}"/>
              </a:ext>
            </a:extLst>
          </p:cNvPr>
          <p:cNvSpPr>
            <a:spLocks noGrp="1"/>
          </p:cNvSpPr>
          <p:nvPr>
            <p:ph type="body" sz="quarter" idx="14"/>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9FD82A12-E7E7-C0AE-B676-7DD1D8793477}"/>
              </a:ext>
            </a:extLst>
          </p:cNvPr>
          <p:cNvGraphicFramePr>
            <a:graphicFrameLocks noGrp="1"/>
          </p:cNvGraphicFramePr>
          <p:nvPr>
            <p:ph sz="quarter" idx="15"/>
            <p:extLst>
              <p:ext uri="{D42A27DB-BD31-4B8C-83A1-F6EECF244321}">
                <p14:modId xmlns:p14="http://schemas.microsoft.com/office/powerpoint/2010/main" val="2004677610"/>
              </p:ext>
            </p:extLst>
          </p:nvPr>
        </p:nvGraphicFramePr>
        <p:xfrm>
          <a:off x="306388" y="1692275"/>
          <a:ext cx="11580812" cy="397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985395E-01CF-ACDD-D143-D12E46191C38}"/>
              </a:ext>
            </a:extLst>
          </p:cNvPr>
          <p:cNvSpPr>
            <a:spLocks noGrp="1"/>
          </p:cNvSpPr>
          <p:nvPr>
            <p:ph type="sldNum" sz="quarter" idx="4"/>
          </p:nvPr>
        </p:nvSpPr>
        <p:spPr/>
        <p:txBody>
          <a:bodyPr/>
          <a:lstStyle/>
          <a:p>
            <a:fld id="{B212C38A-D241-7041-9EFC-6446870ABFAA}" type="slidenum">
              <a:rPr lang="en-US" smtClean="0"/>
              <a:t>25</a:t>
            </a:fld>
            <a:endParaRPr lang="en-US" dirty="0"/>
          </a:p>
        </p:txBody>
      </p:sp>
    </p:spTree>
    <p:extLst>
      <p:ext uri="{BB962C8B-B14F-4D97-AF65-F5344CB8AC3E}">
        <p14:creationId xmlns:p14="http://schemas.microsoft.com/office/powerpoint/2010/main" val="34543595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3DB8-76C6-B2C6-61E2-3B18CF1ED520}"/>
              </a:ext>
            </a:extLst>
          </p:cNvPr>
          <p:cNvSpPr>
            <a:spLocks noGrp="1"/>
          </p:cNvSpPr>
          <p:nvPr>
            <p:ph type="title"/>
          </p:nvPr>
        </p:nvSpPr>
        <p:spPr/>
        <p:txBody>
          <a:bodyPr>
            <a:noAutofit/>
          </a:bodyPr>
          <a:lstStyle/>
          <a:p>
            <a:r>
              <a:rPr lang="en-US" i="0" dirty="0">
                <a:effectLst/>
              </a:rPr>
              <a:t>Key Changes</a:t>
            </a:r>
            <a:br>
              <a:rPr lang="en-US" i="0" dirty="0">
                <a:effectLst/>
              </a:rPr>
            </a:br>
            <a:endParaRPr lang="en-US" dirty="0"/>
          </a:p>
        </p:txBody>
      </p:sp>
      <p:sp>
        <p:nvSpPr>
          <p:cNvPr id="5" name="Text Placeholder 4">
            <a:extLst>
              <a:ext uri="{FF2B5EF4-FFF2-40B4-BE49-F238E27FC236}">
                <a16:creationId xmlns:a16="http://schemas.microsoft.com/office/drawing/2014/main" id="{CD107376-D9D9-24FA-9AFC-75EC819A404F}"/>
              </a:ext>
            </a:extLst>
          </p:cNvPr>
          <p:cNvSpPr>
            <a:spLocks noGrp="1"/>
          </p:cNvSpPr>
          <p:nvPr>
            <p:ph type="body" sz="quarter" idx="13"/>
          </p:nvPr>
        </p:nvSpPr>
        <p:spPr/>
        <p:txBody>
          <a:bodyPr/>
          <a:lstStyle/>
          <a:p>
            <a:endParaRPr lang="en-US" dirty="0"/>
          </a:p>
        </p:txBody>
      </p:sp>
      <p:sp>
        <p:nvSpPr>
          <p:cNvPr id="6" name="Text Placeholder 5">
            <a:extLst>
              <a:ext uri="{FF2B5EF4-FFF2-40B4-BE49-F238E27FC236}">
                <a16:creationId xmlns:a16="http://schemas.microsoft.com/office/drawing/2014/main" id="{9FCFAE4A-FC57-E0F1-0EA8-35737A3C34F1}"/>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963BAA86-B8D9-0956-8FD5-F04E29BA8D0A}"/>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000" dirty="0"/>
              <a:t>Subparts A - E of part 200, uses the terms “recipient,” “subrecipient,” or both in place of “non-Federal entity”</a:t>
            </a:r>
          </a:p>
          <a:p>
            <a:pPr marL="457200" indent="-457200">
              <a:buFont typeface="Wingdings" panose="05000000000000000000" pitchFamily="2" charset="2"/>
              <a:buChar char="§"/>
            </a:pPr>
            <a:r>
              <a:rPr lang="en-US" sz="2000" dirty="0"/>
              <a:t>Revise headings of 2 CFR and Subtitle A and Chapter I to replace “Grants and Agreements” with “Federal Financial Assistance” to reflect applicable UG beyond grants</a:t>
            </a:r>
          </a:p>
          <a:p>
            <a:endParaRPr lang="en-US" sz="1600" dirty="0"/>
          </a:p>
        </p:txBody>
      </p:sp>
    </p:spTree>
    <p:extLst>
      <p:ext uri="{BB962C8B-B14F-4D97-AF65-F5344CB8AC3E}">
        <p14:creationId xmlns:p14="http://schemas.microsoft.com/office/powerpoint/2010/main" val="102825056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5122B-9B28-1356-FE53-C568075E87EE}"/>
              </a:ext>
            </a:extLst>
          </p:cNvPr>
          <p:cNvSpPr>
            <a:spLocks noGrp="1"/>
          </p:cNvSpPr>
          <p:nvPr>
            <p:ph type="title"/>
          </p:nvPr>
        </p:nvSpPr>
        <p:spPr/>
        <p:txBody>
          <a:bodyPr>
            <a:normAutofit fontScale="90000"/>
          </a:bodyPr>
          <a:lstStyle/>
          <a:p>
            <a:r>
              <a:rPr lang="en-US" sz="2800" dirty="0"/>
              <a:t>Part 180 </a:t>
            </a:r>
            <a:r>
              <a:rPr lang="en-US" sz="2800" b="1" dirty="0"/>
              <a:t>-</a:t>
            </a:r>
            <a:r>
              <a:rPr lang="en-US" sz="2800" b="1" i="0" dirty="0">
                <a:effectLst/>
              </a:rPr>
              <a:t> Subpart E</a:t>
            </a:r>
            <a:endParaRPr lang="en-US" sz="2800" dirty="0"/>
          </a:p>
        </p:txBody>
      </p:sp>
      <p:sp>
        <p:nvSpPr>
          <p:cNvPr id="3" name="Content Placeholder 2">
            <a:extLst>
              <a:ext uri="{FF2B5EF4-FFF2-40B4-BE49-F238E27FC236}">
                <a16:creationId xmlns:a16="http://schemas.microsoft.com/office/drawing/2014/main" id="{2350D659-AB38-1851-DDB7-0EAA4F9EC13A}"/>
              </a:ext>
            </a:extLst>
          </p:cNvPr>
          <p:cNvSpPr>
            <a:spLocks noGrp="1"/>
          </p:cNvSpPr>
          <p:nvPr>
            <p:ph sz="quarter" idx="15"/>
          </p:nvPr>
        </p:nvSpPr>
        <p:spPr/>
        <p:txBody>
          <a:bodyPr>
            <a:normAutofit lnSpcReduction="10000"/>
          </a:bodyPr>
          <a:lstStyle/>
          <a:p>
            <a:pPr marL="457200" indent="-457200">
              <a:buFont typeface="Wingdings" panose="05000000000000000000" pitchFamily="2" charset="2"/>
              <a:buChar char="§"/>
            </a:pPr>
            <a:r>
              <a:rPr lang="en-US" sz="2000" b="1" dirty="0">
                <a:latin typeface="+mn-lt"/>
              </a:rPr>
              <a:t>System of Award Management (SAM.gov)</a:t>
            </a:r>
          </a:p>
          <a:p>
            <a:pPr marL="800100" lvl="1" indent="-228600"/>
            <a:r>
              <a:rPr lang="en-US" sz="1800" dirty="0">
                <a:latin typeface="+mn-lt"/>
              </a:rPr>
              <a:t>Federal funders required to use SAM for debarment checks for federally funded projects. </a:t>
            </a:r>
          </a:p>
          <a:p>
            <a:pPr marL="1143000" lvl="2" indent="-228600">
              <a:buFont typeface="Courier New" panose="02070309020205020404" pitchFamily="49" charset="0"/>
              <a:buChar char="o"/>
            </a:pPr>
            <a:r>
              <a:rPr lang="en-US" sz="1800" dirty="0">
                <a:latin typeface="+mn-lt"/>
              </a:rPr>
              <a:t>Participants MAY, but are not required to use SAM.gov</a:t>
            </a:r>
          </a:p>
          <a:p>
            <a:pPr marL="457200" lvl="1" indent="-457200">
              <a:buFont typeface="Wingdings" panose="05000000000000000000" pitchFamily="2" charset="2"/>
              <a:buChar char="§"/>
            </a:pPr>
            <a:r>
              <a:rPr lang="en-US" sz="2000" dirty="0">
                <a:latin typeface="+mn-lt"/>
              </a:rPr>
              <a:t>Specifies info to be included in exclusion:</a:t>
            </a:r>
          </a:p>
          <a:p>
            <a:pPr marL="800100" lvl="2" indent="-228600"/>
            <a:r>
              <a:rPr lang="en-US" sz="1800" dirty="0">
                <a:latin typeface="+mn-lt"/>
              </a:rPr>
              <a:t>Name</a:t>
            </a:r>
          </a:p>
          <a:p>
            <a:pPr marL="800100" lvl="2" indent="-228600"/>
            <a:r>
              <a:rPr lang="en-US" sz="1800" dirty="0">
                <a:latin typeface="+mn-lt"/>
              </a:rPr>
              <a:t>UEI</a:t>
            </a:r>
          </a:p>
          <a:p>
            <a:pPr marL="800100" lvl="2" indent="-228600"/>
            <a:r>
              <a:rPr lang="en-US" sz="1800" dirty="0">
                <a:latin typeface="+mn-lt"/>
              </a:rPr>
              <a:t>Type of Action</a:t>
            </a:r>
          </a:p>
          <a:p>
            <a:pPr marL="800100" lvl="2" indent="-228600"/>
            <a:r>
              <a:rPr lang="en-US" sz="1800" dirty="0">
                <a:latin typeface="+mn-lt"/>
              </a:rPr>
              <a:t>TIN/SSN</a:t>
            </a:r>
          </a:p>
          <a:p>
            <a:pPr marL="457200" lvl="1" indent="-457200">
              <a:buFont typeface="Wingdings" panose="05000000000000000000" pitchFamily="2" charset="2"/>
              <a:buChar char="§"/>
            </a:pPr>
            <a:r>
              <a:rPr lang="en-US" sz="2000" dirty="0">
                <a:latin typeface="+mn-lt"/>
              </a:rPr>
              <a:t>If someone has questions – contact the POC at the Fed Agency that places the person/entity on SAM</a:t>
            </a:r>
          </a:p>
          <a:p>
            <a:pPr marL="457200" lvl="1" indent="-457200">
              <a:buFont typeface="Wingdings" panose="05000000000000000000" pitchFamily="2" charset="2"/>
              <a:buChar char="§"/>
            </a:pPr>
            <a:r>
              <a:rPr lang="en-US" sz="2000" dirty="0">
                <a:latin typeface="+mn-lt"/>
              </a:rPr>
              <a:t>Exclusions are listed on SAM.gov</a:t>
            </a:r>
          </a:p>
        </p:txBody>
      </p:sp>
    </p:spTree>
    <p:extLst>
      <p:ext uri="{BB962C8B-B14F-4D97-AF65-F5344CB8AC3E}">
        <p14:creationId xmlns:p14="http://schemas.microsoft.com/office/powerpoint/2010/main" val="9076418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3DB8-76C6-B2C6-61E2-3B18CF1ED520}"/>
              </a:ext>
            </a:extLst>
          </p:cNvPr>
          <p:cNvSpPr>
            <a:spLocks noGrp="1"/>
          </p:cNvSpPr>
          <p:nvPr>
            <p:ph type="title"/>
          </p:nvPr>
        </p:nvSpPr>
        <p:spPr>
          <a:xfrm>
            <a:off x="304800" y="232544"/>
            <a:ext cx="11627224" cy="652571"/>
          </a:xfrm>
        </p:spPr>
        <p:txBody>
          <a:bodyPr>
            <a:noAutofit/>
          </a:bodyPr>
          <a:lstStyle/>
          <a:p>
            <a:br>
              <a:rPr lang="en-US" i="0" dirty="0">
                <a:effectLst/>
              </a:rPr>
            </a:br>
            <a:r>
              <a:rPr lang="en-US" i="0" dirty="0">
                <a:effectLst/>
              </a:rPr>
              <a:t>Part 200- Uniform Administrative Requirements, Cost Principles, and Audit Requirements for Federal Awards</a:t>
            </a:r>
            <a:br>
              <a:rPr lang="en-US" i="0" dirty="0">
                <a:effectLst/>
              </a:rPr>
            </a:br>
            <a:br>
              <a:rPr lang="en-US" sz="2000" i="0" dirty="0">
                <a:solidFill>
                  <a:srgbClr val="000000"/>
                </a:solidFill>
                <a:effectLst/>
              </a:rPr>
            </a:br>
            <a:endParaRPr lang="en-US" sz="2000" dirty="0"/>
          </a:p>
        </p:txBody>
      </p:sp>
      <p:sp>
        <p:nvSpPr>
          <p:cNvPr id="5" name="Text Placeholder 4">
            <a:extLst>
              <a:ext uri="{FF2B5EF4-FFF2-40B4-BE49-F238E27FC236}">
                <a16:creationId xmlns:a16="http://schemas.microsoft.com/office/drawing/2014/main" id="{24AB51F9-61AD-E68F-4F0B-DD882A9A663E}"/>
              </a:ext>
            </a:extLst>
          </p:cNvPr>
          <p:cNvSpPr>
            <a:spLocks noGrp="1"/>
          </p:cNvSpPr>
          <p:nvPr>
            <p:ph type="body" sz="quarter" idx="13"/>
          </p:nvPr>
        </p:nvSpPr>
        <p:spPr>
          <a:xfrm>
            <a:off x="304800" y="836050"/>
            <a:ext cx="5648400" cy="360000"/>
          </a:xfrm>
        </p:spPr>
        <p:txBody>
          <a:bodyPr/>
          <a:lstStyle/>
          <a:p>
            <a:r>
              <a:rPr lang="en-US" b="1" i="0" dirty="0">
                <a:effectLst/>
              </a:rPr>
              <a:t>Subpart A- Acronyms</a:t>
            </a:r>
            <a:endParaRPr lang="en-US" dirty="0"/>
          </a:p>
        </p:txBody>
      </p:sp>
      <p:sp>
        <p:nvSpPr>
          <p:cNvPr id="6" name="Text Placeholder 5">
            <a:extLst>
              <a:ext uri="{FF2B5EF4-FFF2-40B4-BE49-F238E27FC236}">
                <a16:creationId xmlns:a16="http://schemas.microsoft.com/office/drawing/2014/main" id="{1EB4CC34-4538-07DC-35B9-F0215E99E016}"/>
              </a:ext>
            </a:extLst>
          </p:cNvPr>
          <p:cNvSpPr>
            <a:spLocks noGrp="1"/>
          </p:cNvSpPr>
          <p:nvPr>
            <p:ph type="body" sz="quarter" idx="14"/>
          </p:nvPr>
        </p:nvSpPr>
        <p:spPr/>
        <p:txBody>
          <a:bodyPr/>
          <a:lstStyle/>
          <a:p>
            <a:endParaRPr lang="en-US" dirty="0"/>
          </a:p>
        </p:txBody>
      </p:sp>
      <p:sp>
        <p:nvSpPr>
          <p:cNvPr id="7" name="Content Placeholder 6">
            <a:extLst>
              <a:ext uri="{FF2B5EF4-FFF2-40B4-BE49-F238E27FC236}">
                <a16:creationId xmlns:a16="http://schemas.microsoft.com/office/drawing/2014/main" id="{071AB217-879F-CC61-7342-0687E334FB57}"/>
              </a:ext>
            </a:extLst>
          </p:cNvPr>
          <p:cNvSpPr>
            <a:spLocks noGrp="1"/>
          </p:cNvSpPr>
          <p:nvPr>
            <p:ph sz="quarter" idx="15"/>
          </p:nvPr>
        </p:nvSpPr>
        <p:spPr/>
        <p:txBody>
          <a:bodyPr/>
          <a:lstStyle/>
          <a:p>
            <a:endParaRPr lang="en-US" dirty="0"/>
          </a:p>
        </p:txBody>
      </p:sp>
      <p:graphicFrame>
        <p:nvGraphicFramePr>
          <p:cNvPr id="14" name="Table 13">
            <a:extLst>
              <a:ext uri="{FF2B5EF4-FFF2-40B4-BE49-F238E27FC236}">
                <a16:creationId xmlns:a16="http://schemas.microsoft.com/office/drawing/2014/main" id="{16F8D61A-FC91-5F4A-1F39-476B8F885F72}"/>
              </a:ext>
            </a:extLst>
          </p:cNvPr>
          <p:cNvGraphicFramePr>
            <a:graphicFrameLocks noGrp="1"/>
          </p:cNvGraphicFramePr>
          <p:nvPr/>
        </p:nvGraphicFramePr>
        <p:xfrm>
          <a:off x="8585200" y="1752600"/>
          <a:ext cx="3378200" cy="1661160"/>
        </p:xfrm>
        <a:graphic>
          <a:graphicData uri="http://schemas.openxmlformats.org/drawingml/2006/table">
            <a:tbl>
              <a:tblPr firstRow="1" bandRow="1">
                <a:tableStyleId>{5C22544A-7EE6-4342-B048-85BDC9FD1C3A}</a:tableStyleId>
              </a:tblPr>
              <a:tblGrid>
                <a:gridCol w="3378200">
                  <a:extLst>
                    <a:ext uri="{9D8B030D-6E8A-4147-A177-3AD203B41FA5}">
                      <a16:colId xmlns:a16="http://schemas.microsoft.com/office/drawing/2014/main" val="3462413237"/>
                    </a:ext>
                  </a:extLst>
                </a:gridCol>
              </a:tblGrid>
              <a:tr h="393700">
                <a:tc>
                  <a:txBody>
                    <a:bodyPr/>
                    <a:lstStyle/>
                    <a:p>
                      <a:r>
                        <a:rPr lang="en-US" dirty="0"/>
                        <a:t>Added</a:t>
                      </a:r>
                    </a:p>
                  </a:txBody>
                  <a:tcPr/>
                </a:tc>
                <a:extLst>
                  <a:ext uri="{0D108BD9-81ED-4DB2-BD59-A6C34878D82A}">
                    <a16:rowId xmlns:a16="http://schemas.microsoft.com/office/drawing/2014/main" val="1530025360"/>
                  </a:ext>
                </a:extLst>
              </a:tr>
              <a:tr h="393700">
                <a:tc>
                  <a:txBody>
                    <a:bodyPr/>
                    <a:lstStyle/>
                    <a:p>
                      <a:pPr marL="0" algn="l" defTabSz="914400" rtl="0" eaLnBrk="1" fontAlgn="b" latinLnBrk="0" hangingPunct="1"/>
                      <a:r>
                        <a:rPr lang="en-US" sz="1400" kern="1200" dirty="0">
                          <a:solidFill>
                            <a:schemeClr val="dk1"/>
                          </a:solidFill>
                          <a:latin typeface="+mn-lt"/>
                          <a:ea typeface="+mn-ea"/>
                          <a:cs typeface="+mn-cs"/>
                        </a:rPr>
                        <a:t>FASB Financial Accounting Standards Board</a:t>
                      </a:r>
                    </a:p>
                  </a:txBody>
                  <a:tcPr marL="7620" marR="7620" marT="7620" anchor="b"/>
                </a:tc>
                <a:extLst>
                  <a:ext uri="{0D108BD9-81ED-4DB2-BD59-A6C34878D82A}">
                    <a16:rowId xmlns:a16="http://schemas.microsoft.com/office/drawing/2014/main" val="177988784"/>
                  </a:ext>
                </a:extLst>
              </a:tr>
              <a:tr h="393700">
                <a:tc>
                  <a:txBody>
                    <a:bodyPr/>
                    <a:lstStyle/>
                    <a:p>
                      <a:pPr marL="0" algn="l" defTabSz="914400" rtl="0" eaLnBrk="1" fontAlgn="b" latinLnBrk="0" hangingPunct="1"/>
                      <a:r>
                        <a:rPr lang="en-US" sz="1400" kern="1200" dirty="0">
                          <a:solidFill>
                            <a:schemeClr val="dk1"/>
                          </a:solidFill>
                          <a:latin typeface="+mn-lt"/>
                          <a:ea typeface="+mn-ea"/>
                          <a:cs typeface="+mn-cs"/>
                        </a:rPr>
                        <a:t>NOFO Notice of Funding Opportunity</a:t>
                      </a:r>
                    </a:p>
                  </a:txBody>
                  <a:tcPr marL="7620" marR="7620" marT="7620" anchor="b"/>
                </a:tc>
                <a:extLst>
                  <a:ext uri="{0D108BD9-81ED-4DB2-BD59-A6C34878D82A}">
                    <a16:rowId xmlns:a16="http://schemas.microsoft.com/office/drawing/2014/main" val="2138132255"/>
                  </a:ext>
                </a:extLst>
              </a:tr>
              <a:tr h="393700">
                <a:tc>
                  <a:txBody>
                    <a:bodyPr/>
                    <a:lstStyle/>
                    <a:p>
                      <a:pPr marL="0" algn="l" defTabSz="914400" rtl="0" eaLnBrk="1" fontAlgn="b" latinLnBrk="0" hangingPunct="1"/>
                      <a:r>
                        <a:rPr lang="en-US" sz="1400" kern="1200" dirty="0">
                          <a:solidFill>
                            <a:schemeClr val="dk1"/>
                          </a:solidFill>
                          <a:latin typeface="+mn-lt"/>
                          <a:ea typeface="+mn-ea"/>
                          <a:cs typeface="+mn-cs"/>
                        </a:rPr>
                        <a:t>UEI Unique Entity Identifier</a:t>
                      </a:r>
                    </a:p>
                  </a:txBody>
                  <a:tcPr marL="7620" marR="7620" marT="7620" anchor="b"/>
                </a:tc>
                <a:extLst>
                  <a:ext uri="{0D108BD9-81ED-4DB2-BD59-A6C34878D82A}">
                    <a16:rowId xmlns:a16="http://schemas.microsoft.com/office/drawing/2014/main" val="3000585099"/>
                  </a:ext>
                </a:extLst>
              </a:tr>
            </a:tbl>
          </a:graphicData>
        </a:graphic>
      </p:graphicFrame>
      <p:graphicFrame>
        <p:nvGraphicFramePr>
          <p:cNvPr id="15" name="Table 14">
            <a:extLst>
              <a:ext uri="{FF2B5EF4-FFF2-40B4-BE49-F238E27FC236}">
                <a16:creationId xmlns:a16="http://schemas.microsoft.com/office/drawing/2014/main" id="{E9DB493E-B203-9A38-207A-C7919EF09116}"/>
              </a:ext>
            </a:extLst>
          </p:cNvPr>
          <p:cNvGraphicFramePr>
            <a:graphicFrameLocks noGrp="1"/>
          </p:cNvGraphicFramePr>
          <p:nvPr>
            <p:extLst>
              <p:ext uri="{D42A27DB-BD31-4B8C-83A1-F6EECF244321}">
                <p14:modId xmlns:p14="http://schemas.microsoft.com/office/powerpoint/2010/main" val="100486058"/>
              </p:ext>
            </p:extLst>
          </p:nvPr>
        </p:nvGraphicFramePr>
        <p:xfrm>
          <a:off x="304800" y="1757082"/>
          <a:ext cx="8229600" cy="4113666"/>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558845512"/>
                    </a:ext>
                  </a:extLst>
                </a:gridCol>
                <a:gridCol w="4114800">
                  <a:extLst>
                    <a:ext uri="{9D8B030D-6E8A-4147-A177-3AD203B41FA5}">
                      <a16:colId xmlns:a16="http://schemas.microsoft.com/office/drawing/2014/main" val="4028406064"/>
                    </a:ext>
                  </a:extLst>
                </a:gridCol>
              </a:tblGrid>
              <a:tr h="331470">
                <a:tc gridSpan="2">
                  <a:txBody>
                    <a:bodyPr/>
                    <a:lstStyle/>
                    <a:p>
                      <a:r>
                        <a:rPr lang="en-US" dirty="0"/>
                        <a:t>Removed</a:t>
                      </a:r>
                    </a:p>
                  </a:txBody>
                  <a:tcPr/>
                </a:tc>
                <a:tc hMerge="1">
                  <a:txBody>
                    <a:bodyPr/>
                    <a:lstStyle/>
                    <a:p>
                      <a:endParaRPr lang="en-US" dirty="0"/>
                    </a:p>
                  </a:txBody>
                  <a:tcPr/>
                </a:tc>
                <a:extLst>
                  <a:ext uri="{0D108BD9-81ED-4DB2-BD59-A6C34878D82A}">
                    <a16:rowId xmlns:a16="http://schemas.microsoft.com/office/drawing/2014/main" val="1500651461"/>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CMIA Cash Management Improvement Act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GOCO Government owned, contractor operated</a:t>
                      </a:r>
                    </a:p>
                  </a:txBody>
                  <a:tcPr marL="7022" marR="7022" marT="7022" marB="42130" anchor="b"/>
                </a:tc>
                <a:extLst>
                  <a:ext uri="{0D108BD9-81ED-4DB2-BD59-A6C34878D82A}">
                    <a16:rowId xmlns:a16="http://schemas.microsoft.com/office/drawing/2014/main" val="2034104520"/>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COG Councils Of Governments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PRHP Post-retirement Health Plans </a:t>
                      </a:r>
                    </a:p>
                  </a:txBody>
                  <a:tcPr marL="7022" marR="7022" marT="7022" marB="42130" anchor="b"/>
                </a:tc>
                <a:extLst>
                  <a:ext uri="{0D108BD9-81ED-4DB2-BD59-A6C34878D82A}">
                    <a16:rowId xmlns:a16="http://schemas.microsoft.com/office/drawing/2014/main" val="2269828877"/>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COSO Committee of Sponsoring Organizations of the Treadway Commission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PTE Pass-through Entity </a:t>
                      </a:r>
                    </a:p>
                  </a:txBody>
                  <a:tcPr marL="7022" marR="7022" marT="7022" marB="42130" anchor="b"/>
                </a:tc>
                <a:extLst>
                  <a:ext uri="{0D108BD9-81ED-4DB2-BD59-A6C34878D82A}">
                    <a16:rowId xmlns:a16="http://schemas.microsoft.com/office/drawing/2014/main" val="3803551307"/>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EPA Environmental Protection Agency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REUI Relative Energy Usage Index</a:t>
                      </a:r>
                    </a:p>
                  </a:txBody>
                  <a:tcPr marL="7022" marR="7022" marT="7022" marB="42130" anchor="b"/>
                </a:tc>
                <a:extLst>
                  <a:ext uri="{0D108BD9-81ED-4DB2-BD59-A6C34878D82A}">
                    <a16:rowId xmlns:a16="http://schemas.microsoft.com/office/drawing/2014/main" val="3761310503"/>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ERISA Employee Retirement Income Security Act of 1974 (29 U.S.C. 1301-1461)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SFA Student Financial Aid </a:t>
                      </a:r>
                    </a:p>
                  </a:txBody>
                  <a:tcPr marL="7022" marR="7022" marT="7022" marB="42130" anchor="b"/>
                </a:tc>
                <a:extLst>
                  <a:ext uri="{0D108BD9-81ED-4DB2-BD59-A6C34878D82A}">
                    <a16:rowId xmlns:a16="http://schemas.microsoft.com/office/drawing/2014/main" val="2335237296"/>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EUI Energy Usage Index</a:t>
                      </a:r>
                    </a:p>
                  </a:txBody>
                  <a:tcPr marL="7022" marR="7022" marT="7022" marB="42130" anchor="b"/>
                </a:tc>
                <a:tc>
                  <a:txBody>
                    <a:bodyPr/>
                    <a:lstStyle/>
                    <a:p>
                      <a:pPr marL="0" algn="l" defTabSz="914400" rtl="0" eaLnBrk="1" fontAlgn="b" latinLnBrk="0" hangingPunct="1"/>
                      <a:r>
                        <a:rPr lang="fr-FR" sz="1400" kern="1200" dirty="0">
                          <a:solidFill>
                            <a:schemeClr val="dk1"/>
                          </a:solidFill>
                          <a:latin typeface="+mn-lt"/>
                          <a:ea typeface="+mn-ea"/>
                          <a:cs typeface="+mn-cs"/>
                        </a:rPr>
                        <a:t>SNAP Supplemental Nutrition Assistance Program </a:t>
                      </a:r>
                    </a:p>
                  </a:txBody>
                  <a:tcPr marL="7022" marR="7022" marT="7022" marB="42130" anchor="b"/>
                </a:tc>
                <a:extLst>
                  <a:ext uri="{0D108BD9-81ED-4DB2-BD59-A6C34878D82A}">
                    <a16:rowId xmlns:a16="http://schemas.microsoft.com/office/drawing/2014/main" val="2157803636"/>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EPA Environmental Protection Agency </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REUI Relative Energy Usage Index</a:t>
                      </a:r>
                    </a:p>
                  </a:txBody>
                  <a:tcPr marL="7022" marR="7022" marT="7022" marB="42130" anchor="b"/>
                </a:tc>
                <a:extLst>
                  <a:ext uri="{0D108BD9-81ED-4DB2-BD59-A6C34878D82A}">
                    <a16:rowId xmlns:a16="http://schemas.microsoft.com/office/drawing/2014/main" val="3030119689"/>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FAPIIS Federal Awardee Performance and Integrity Information System</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SPOC Single Point of Contact </a:t>
                      </a:r>
                    </a:p>
                  </a:txBody>
                  <a:tcPr marL="7022" marR="7022" marT="7022" marB="42130" anchor="b"/>
                </a:tc>
                <a:extLst>
                  <a:ext uri="{0D108BD9-81ED-4DB2-BD59-A6C34878D82A}">
                    <a16:rowId xmlns:a16="http://schemas.microsoft.com/office/drawing/2014/main" val="2652320892"/>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FICA Federal Insurance Contributions Act</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TANF Temporary Assistance for Needy Families </a:t>
                      </a:r>
                    </a:p>
                  </a:txBody>
                  <a:tcPr marL="7022" marR="7022" marT="7022" marB="42130" anchor="b"/>
                </a:tc>
                <a:extLst>
                  <a:ext uri="{0D108BD9-81ED-4DB2-BD59-A6C34878D82A}">
                    <a16:rowId xmlns:a16="http://schemas.microsoft.com/office/drawing/2014/main" val="1264205684"/>
                  </a:ext>
                </a:extLst>
              </a:tr>
              <a:tr h="331470">
                <a:tc>
                  <a:txBody>
                    <a:bodyPr/>
                    <a:lstStyle/>
                    <a:p>
                      <a:pPr marL="0" algn="l" defTabSz="914400" rtl="0" eaLnBrk="1" fontAlgn="b" latinLnBrk="0" hangingPunct="1"/>
                      <a:r>
                        <a:rPr lang="en-US" sz="1400" kern="1200" dirty="0">
                          <a:solidFill>
                            <a:schemeClr val="dk1"/>
                          </a:solidFill>
                          <a:latin typeface="+mn-lt"/>
                          <a:ea typeface="+mn-ea"/>
                          <a:cs typeface="+mn-cs"/>
                        </a:rPr>
                        <a:t>FTE Full-time equivalent</a:t>
                      </a:r>
                    </a:p>
                  </a:txBody>
                  <a:tcPr marL="7022" marR="7022" marT="7022" marB="42130" anchor="b"/>
                </a:tc>
                <a:tc>
                  <a:txBody>
                    <a:bodyPr/>
                    <a:lstStyle/>
                    <a:p>
                      <a:pPr marL="0" algn="l" defTabSz="914400" rtl="0" eaLnBrk="1" fontAlgn="b" latinLnBrk="0" hangingPunct="1"/>
                      <a:r>
                        <a:rPr lang="en-US" sz="1400" kern="1200" dirty="0">
                          <a:solidFill>
                            <a:schemeClr val="dk1"/>
                          </a:solidFill>
                          <a:latin typeface="+mn-lt"/>
                          <a:ea typeface="+mn-ea"/>
                          <a:cs typeface="+mn-cs"/>
                        </a:rPr>
                        <a:t>TFM Treasury Financial Manual</a:t>
                      </a:r>
                    </a:p>
                  </a:txBody>
                  <a:tcPr marL="7022" marR="7022" marT="7022" marB="42130" anchor="b"/>
                </a:tc>
                <a:extLst>
                  <a:ext uri="{0D108BD9-81ED-4DB2-BD59-A6C34878D82A}">
                    <a16:rowId xmlns:a16="http://schemas.microsoft.com/office/drawing/2014/main" val="1453155439"/>
                  </a:ext>
                </a:extLst>
              </a:tr>
            </a:tbl>
          </a:graphicData>
        </a:graphic>
      </p:graphicFrame>
    </p:spTree>
    <p:extLst>
      <p:ext uri="{BB962C8B-B14F-4D97-AF65-F5344CB8AC3E}">
        <p14:creationId xmlns:p14="http://schemas.microsoft.com/office/powerpoint/2010/main" val="278339315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85CF-DE4E-4803-DEAB-8F90B4B54F18}"/>
              </a:ext>
            </a:extLst>
          </p:cNvPr>
          <p:cNvSpPr>
            <a:spLocks noGrp="1"/>
          </p:cNvSpPr>
          <p:nvPr>
            <p:ph type="title"/>
          </p:nvPr>
        </p:nvSpPr>
        <p:spPr>
          <a:xfrm>
            <a:off x="305999" y="306000"/>
            <a:ext cx="11675329" cy="360000"/>
          </a:xfrm>
        </p:spPr>
        <p:txBody>
          <a:bodyPr>
            <a:normAutofit fontScale="90000"/>
          </a:bodyPr>
          <a:lstStyle/>
          <a:p>
            <a:r>
              <a:rPr lang="en-US" sz="2800" i="0" dirty="0">
                <a:effectLst/>
              </a:rPr>
              <a:t>Part 200- Uniform Administrative Requirements, Cost Principles, and Audit Requirements for Federal Awards</a:t>
            </a:r>
            <a:endParaRPr lang="en-US" sz="2800" dirty="0"/>
          </a:p>
        </p:txBody>
      </p:sp>
      <p:sp>
        <p:nvSpPr>
          <p:cNvPr id="5" name="Text Placeholder 4">
            <a:extLst>
              <a:ext uri="{FF2B5EF4-FFF2-40B4-BE49-F238E27FC236}">
                <a16:creationId xmlns:a16="http://schemas.microsoft.com/office/drawing/2014/main" id="{3984ECD6-F828-EBFF-8ECB-00EC05BE35BF}"/>
              </a:ext>
            </a:extLst>
          </p:cNvPr>
          <p:cNvSpPr>
            <a:spLocks noGrp="1"/>
          </p:cNvSpPr>
          <p:nvPr>
            <p:ph type="body" sz="quarter" idx="13"/>
          </p:nvPr>
        </p:nvSpPr>
        <p:spPr>
          <a:xfrm>
            <a:off x="305999" y="897388"/>
            <a:ext cx="5648400" cy="360000"/>
          </a:xfrm>
        </p:spPr>
        <p:txBody>
          <a:bodyPr/>
          <a:lstStyle/>
          <a:p>
            <a:r>
              <a:rPr lang="en-US" dirty="0"/>
              <a:t>Subpart A - Acronyms</a:t>
            </a:r>
          </a:p>
        </p:txBody>
      </p:sp>
      <p:sp>
        <p:nvSpPr>
          <p:cNvPr id="6" name="Text Placeholder 5">
            <a:extLst>
              <a:ext uri="{FF2B5EF4-FFF2-40B4-BE49-F238E27FC236}">
                <a16:creationId xmlns:a16="http://schemas.microsoft.com/office/drawing/2014/main" id="{28A22F2B-A8A1-3198-B3B4-11A17D608634}"/>
              </a:ext>
            </a:extLst>
          </p:cNvPr>
          <p:cNvSpPr>
            <a:spLocks noGrp="1"/>
          </p:cNvSpPr>
          <p:nvPr>
            <p:ph type="body" sz="quarter" idx="14"/>
          </p:nvPr>
        </p:nvSpPr>
        <p:spPr>
          <a:xfrm>
            <a:off x="305999" y="1456625"/>
            <a:ext cx="11581200" cy="334800"/>
          </a:xfrm>
        </p:spPr>
        <p:txBody>
          <a:bodyPr/>
          <a:lstStyle/>
          <a:p>
            <a:r>
              <a:rPr lang="en-US" dirty="0"/>
              <a:t>New Definitions Added:</a:t>
            </a:r>
          </a:p>
          <a:p>
            <a:endParaRPr lang="en-US" dirty="0"/>
          </a:p>
        </p:txBody>
      </p:sp>
      <p:sp>
        <p:nvSpPr>
          <p:cNvPr id="3" name="Content Placeholder 2">
            <a:extLst>
              <a:ext uri="{FF2B5EF4-FFF2-40B4-BE49-F238E27FC236}">
                <a16:creationId xmlns:a16="http://schemas.microsoft.com/office/drawing/2014/main" id="{42FBF502-7BC1-376A-5379-2E206FFEFE68}"/>
              </a:ext>
            </a:extLst>
          </p:cNvPr>
          <p:cNvSpPr>
            <a:spLocks noGrp="1"/>
          </p:cNvSpPr>
          <p:nvPr>
            <p:ph sz="quarter" idx="15"/>
          </p:nvPr>
        </p:nvSpPr>
        <p:spPr>
          <a:xfrm>
            <a:off x="305999" y="1990662"/>
            <a:ext cx="11581200" cy="3969950"/>
          </a:xfrm>
        </p:spPr>
        <p:txBody>
          <a:bodyPr>
            <a:normAutofit/>
          </a:bodyPr>
          <a:lstStyle/>
          <a:p>
            <a:pPr marL="457200" indent="-457200" algn="l">
              <a:buFont typeface="+mj-lt"/>
              <a:buAutoNum type="arabicPeriod"/>
            </a:pPr>
            <a:r>
              <a:rPr lang="en-US" b="1" i="0" dirty="0">
                <a:effectLst/>
                <a:latin typeface="+mn-lt"/>
              </a:rPr>
              <a:t>Continuation Funding: </a:t>
            </a:r>
            <a:r>
              <a:rPr lang="en-US" i="0" dirty="0">
                <a:effectLst/>
                <a:latin typeface="+mn-lt"/>
              </a:rPr>
              <a:t>This term refers to funding provided for an existing grant or award that extends beyond the initial period. It allows recipients to continue their programs without interruption.</a:t>
            </a:r>
          </a:p>
          <a:p>
            <a:pPr marL="457200" indent="-457200" algn="l">
              <a:buFont typeface="+mj-lt"/>
              <a:buAutoNum type="arabicPeriod"/>
            </a:pPr>
            <a:r>
              <a:rPr lang="en-US" b="1" i="0" dirty="0">
                <a:effectLst/>
                <a:latin typeface="+mn-lt"/>
              </a:rPr>
              <a:t>For-Profit Organizations: </a:t>
            </a:r>
            <a:r>
              <a:rPr lang="en-US" i="0" dirty="0">
                <a:effectLst/>
                <a:latin typeface="+mn-lt"/>
              </a:rPr>
              <a:t>The guidance now explicitly defines for-profit organizations, ensuring clarity on eligibility and compliance requirements for such entities.</a:t>
            </a:r>
          </a:p>
          <a:p>
            <a:pPr marL="457200" indent="-457200" algn="l">
              <a:buFont typeface="+mj-lt"/>
              <a:buAutoNum type="arabicPeriod"/>
            </a:pPr>
            <a:r>
              <a:rPr lang="en-US" b="1" i="0" dirty="0">
                <a:effectLst/>
                <a:latin typeface="+mn-lt"/>
              </a:rPr>
              <a:t>Key Personnel: </a:t>
            </a:r>
            <a:r>
              <a:rPr lang="en-US" i="0" dirty="0">
                <a:effectLst/>
                <a:latin typeface="+mn-lt"/>
              </a:rPr>
              <a:t>Key Personnel refers to individuals, including employees and contractors, who are designated as integral or meaningful to a Federal award.</a:t>
            </a:r>
          </a:p>
          <a:p>
            <a:pPr marL="457200" indent="-457200" algn="l">
              <a:buFont typeface="+mj-lt"/>
              <a:buAutoNum type="arabicPeriod"/>
            </a:pPr>
            <a:r>
              <a:rPr lang="en-US" b="1" i="0" dirty="0">
                <a:effectLst/>
                <a:latin typeface="+mn-lt"/>
              </a:rPr>
              <a:t>Likely Questioned Costs: </a:t>
            </a:r>
            <a:r>
              <a:rPr lang="en-US" i="0" dirty="0">
                <a:effectLst/>
                <a:latin typeface="+mn-lt"/>
              </a:rPr>
              <a:t>This term relates to costs that auditors may question during financial audits. The guidance provides further details on identifying and addressing these costs.</a:t>
            </a:r>
          </a:p>
          <a:p>
            <a:pPr marL="457200" indent="-457200" algn="l">
              <a:buFont typeface="+mj-lt"/>
              <a:buAutoNum type="arabicPeriod"/>
            </a:pPr>
            <a:r>
              <a:rPr lang="en-US" b="1" i="0" dirty="0">
                <a:effectLst/>
                <a:latin typeface="+mn-lt"/>
              </a:rPr>
              <a:t>Participant: </a:t>
            </a:r>
            <a:r>
              <a:rPr lang="en-US" i="0" dirty="0">
                <a:effectLst/>
                <a:latin typeface="+mn-lt"/>
              </a:rPr>
              <a:t>The definition of “participant” has been refined. It encompasses individuals, organizations, or entities involved in grant activities, emphasizing their roles and responsibilities.</a:t>
            </a:r>
          </a:p>
          <a:p>
            <a:pPr marL="457200" indent="-457200" algn="l">
              <a:buFont typeface="+mj-lt"/>
              <a:buAutoNum type="arabicPeriod"/>
            </a:pPr>
            <a:r>
              <a:rPr lang="en-US" b="1" i="0" dirty="0">
                <a:effectLst/>
                <a:latin typeface="+mn-lt"/>
              </a:rPr>
              <a:t>Prior Approval: </a:t>
            </a:r>
            <a:r>
              <a:rPr lang="en-US" i="0" dirty="0">
                <a:effectLst/>
                <a:latin typeface="+mn-lt"/>
              </a:rPr>
              <a:t>The revised guidance clarifies the process for obtaining prior approval from awarding agencies. It ensures transparency and accountability in grant management.</a:t>
            </a:r>
          </a:p>
          <a:p>
            <a:endParaRPr lang="en-US" dirty="0"/>
          </a:p>
        </p:txBody>
      </p:sp>
    </p:spTree>
    <p:extLst>
      <p:ext uri="{BB962C8B-B14F-4D97-AF65-F5344CB8AC3E}">
        <p14:creationId xmlns:p14="http://schemas.microsoft.com/office/powerpoint/2010/main" val="188267095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men looking at a tablet&#10;&#10;Description automatically generated">
            <a:extLst>
              <a:ext uri="{FF2B5EF4-FFF2-40B4-BE49-F238E27FC236}">
                <a16:creationId xmlns:a16="http://schemas.microsoft.com/office/drawing/2014/main" id="{1C522816-6EE0-3BCA-37C2-DEBF7298A21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8497" r="18497"/>
          <a:stretch>
            <a:fillRect/>
          </a:stretch>
        </p:blipFill>
        <p:spPr/>
      </p:pic>
      <p:sp>
        <p:nvSpPr>
          <p:cNvPr id="2" name="Title 1">
            <a:extLst>
              <a:ext uri="{FF2B5EF4-FFF2-40B4-BE49-F238E27FC236}">
                <a16:creationId xmlns:a16="http://schemas.microsoft.com/office/drawing/2014/main" id="{4F87BDB2-694F-3882-606B-B5FCA58B7BDB}"/>
              </a:ext>
            </a:extLst>
          </p:cNvPr>
          <p:cNvSpPr>
            <a:spLocks noGrp="1"/>
          </p:cNvSpPr>
          <p:nvPr>
            <p:ph type="title"/>
          </p:nvPr>
        </p:nvSpPr>
        <p:spPr/>
        <p:txBody>
          <a:bodyPr/>
          <a:lstStyle/>
          <a:p>
            <a:r>
              <a:rPr lang="en-US" dirty="0"/>
              <a:t>Introduction</a:t>
            </a:r>
          </a:p>
        </p:txBody>
      </p:sp>
      <p:sp>
        <p:nvSpPr>
          <p:cNvPr id="6" name="Text Placeholder 5">
            <a:extLst>
              <a:ext uri="{FF2B5EF4-FFF2-40B4-BE49-F238E27FC236}">
                <a16:creationId xmlns:a16="http://schemas.microsoft.com/office/drawing/2014/main" id="{0218E1F1-7B6D-9D48-BA88-BC591504DF90}"/>
              </a:ext>
            </a:extLst>
          </p:cNvPr>
          <p:cNvSpPr>
            <a:spLocks noGrp="1"/>
          </p:cNvSpPr>
          <p:nvPr>
            <p:ph type="body" sz="quarter" idx="11"/>
          </p:nvPr>
        </p:nvSpPr>
        <p:spPr/>
        <p:txBody>
          <a:bodyPr/>
          <a:lstStyle/>
          <a:p>
            <a:r>
              <a:rPr lang="en-US" dirty="0"/>
              <a:t>01</a:t>
            </a:r>
          </a:p>
        </p:txBody>
      </p:sp>
    </p:spTree>
    <p:extLst>
      <p:ext uri="{BB962C8B-B14F-4D97-AF65-F5344CB8AC3E}">
        <p14:creationId xmlns:p14="http://schemas.microsoft.com/office/powerpoint/2010/main" val="232360369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33DE-B2DD-F898-AFAC-EAE42114F68E}"/>
              </a:ext>
            </a:extLst>
          </p:cNvPr>
          <p:cNvSpPr>
            <a:spLocks noGrp="1"/>
          </p:cNvSpPr>
          <p:nvPr>
            <p:ph type="title"/>
          </p:nvPr>
        </p:nvSpPr>
        <p:spPr>
          <a:xfrm>
            <a:off x="305999" y="306000"/>
            <a:ext cx="11581199" cy="360000"/>
          </a:xfrm>
        </p:spPr>
        <p:txBody>
          <a:bodyPr>
            <a:normAutofit fontScale="90000"/>
          </a:bodyPr>
          <a:lstStyle/>
          <a:p>
            <a:r>
              <a:rPr lang="en-US" sz="2800" i="0" dirty="0">
                <a:effectLst/>
              </a:rPr>
              <a:t>Part 200- Uniform Administrative Requirements, Cost Principles, and Audit Requirements for Federal Awards</a:t>
            </a:r>
            <a:endParaRPr lang="en-US" sz="2800" dirty="0"/>
          </a:p>
        </p:txBody>
      </p:sp>
      <p:sp>
        <p:nvSpPr>
          <p:cNvPr id="5" name="Text Placeholder 4">
            <a:extLst>
              <a:ext uri="{FF2B5EF4-FFF2-40B4-BE49-F238E27FC236}">
                <a16:creationId xmlns:a16="http://schemas.microsoft.com/office/drawing/2014/main" id="{1FE31E90-F052-F4BD-FA82-25B0EBA01C80}"/>
              </a:ext>
            </a:extLst>
          </p:cNvPr>
          <p:cNvSpPr>
            <a:spLocks noGrp="1"/>
          </p:cNvSpPr>
          <p:nvPr>
            <p:ph type="body" sz="quarter" idx="13"/>
          </p:nvPr>
        </p:nvSpPr>
        <p:spPr>
          <a:xfrm>
            <a:off x="304801" y="1103400"/>
            <a:ext cx="5648400" cy="360000"/>
          </a:xfrm>
        </p:spPr>
        <p:txBody>
          <a:bodyPr/>
          <a:lstStyle/>
          <a:p>
            <a:r>
              <a:rPr lang="en-US" dirty="0"/>
              <a:t>Subpart A - Acronyms</a:t>
            </a:r>
          </a:p>
          <a:p>
            <a:endParaRPr lang="en-US" dirty="0"/>
          </a:p>
        </p:txBody>
      </p:sp>
      <p:sp>
        <p:nvSpPr>
          <p:cNvPr id="6" name="Text Placeholder 5">
            <a:extLst>
              <a:ext uri="{FF2B5EF4-FFF2-40B4-BE49-F238E27FC236}">
                <a16:creationId xmlns:a16="http://schemas.microsoft.com/office/drawing/2014/main" id="{32C34BF9-679B-9CDE-A99E-474844600406}"/>
              </a:ext>
            </a:extLst>
          </p:cNvPr>
          <p:cNvSpPr>
            <a:spLocks noGrp="1"/>
          </p:cNvSpPr>
          <p:nvPr>
            <p:ph type="body" sz="quarter" idx="14"/>
          </p:nvPr>
        </p:nvSpPr>
        <p:spPr>
          <a:xfrm>
            <a:off x="304801" y="1463400"/>
            <a:ext cx="11581200" cy="334800"/>
          </a:xfrm>
        </p:spPr>
        <p:txBody>
          <a:bodyPr/>
          <a:lstStyle/>
          <a:p>
            <a:r>
              <a:rPr lang="en-US" dirty="0">
                <a:latin typeface="+mn-lt"/>
              </a:rPr>
              <a:t>Changes to Definitions</a:t>
            </a:r>
          </a:p>
          <a:p>
            <a:endParaRPr lang="en-US" dirty="0"/>
          </a:p>
        </p:txBody>
      </p:sp>
      <p:sp>
        <p:nvSpPr>
          <p:cNvPr id="3" name="Content Placeholder 2">
            <a:extLst>
              <a:ext uri="{FF2B5EF4-FFF2-40B4-BE49-F238E27FC236}">
                <a16:creationId xmlns:a16="http://schemas.microsoft.com/office/drawing/2014/main" id="{9613AC85-72C8-86F7-320D-CC3DB5A00ABD}"/>
              </a:ext>
            </a:extLst>
          </p:cNvPr>
          <p:cNvSpPr>
            <a:spLocks noGrp="1"/>
          </p:cNvSpPr>
          <p:nvPr>
            <p:ph sz="quarter" idx="15"/>
          </p:nvPr>
        </p:nvSpPr>
        <p:spPr>
          <a:xfrm>
            <a:off x="304801" y="1969906"/>
            <a:ext cx="11581200" cy="3969950"/>
          </a:xfrm>
        </p:spPr>
        <p:txBody>
          <a:bodyPr>
            <a:normAutofit/>
          </a:bodyPr>
          <a:lstStyle/>
          <a:p>
            <a:pPr marL="457200" indent="-457200">
              <a:buAutoNum type="arabicPeriod"/>
            </a:pPr>
            <a:r>
              <a:rPr lang="en-US" b="1" i="0" dirty="0">
                <a:effectLst/>
                <a:latin typeface="+mn-lt"/>
              </a:rPr>
              <a:t>Equipment: </a:t>
            </a:r>
            <a:r>
              <a:rPr lang="en-US" i="0" dirty="0">
                <a:effectLst/>
                <a:latin typeface="+mn-lt"/>
              </a:rPr>
              <a:t>Equipment refers to tangible personal property with a useful life over one year and a per-unit acquisition cost exceeding $10,000, including IT systems, computing devices, and supplies.</a:t>
            </a:r>
          </a:p>
          <a:p>
            <a:pPr marL="457200" indent="-457200">
              <a:buAutoNum type="arabicPeriod"/>
            </a:pPr>
            <a:r>
              <a:rPr lang="en-US" b="1" dirty="0">
                <a:latin typeface="+mn-lt"/>
              </a:rPr>
              <a:t>Intangible Property: </a:t>
            </a:r>
            <a:r>
              <a:rPr lang="en-US" dirty="0">
                <a:latin typeface="+mn-lt"/>
              </a:rPr>
              <a:t>Expanded the definition- Intangible property encompasses non-physical assets like trademarks, copyrights, data, websites, IP licenses, trade secrets, patents, loans, notes, lease agreements, stocks, and intellectual property.</a:t>
            </a:r>
          </a:p>
          <a:p>
            <a:pPr marL="457200" indent="-457200">
              <a:buAutoNum type="arabicPeriod"/>
            </a:pPr>
            <a:r>
              <a:rPr lang="en-US" b="1" dirty="0">
                <a:latin typeface="+mn-lt"/>
              </a:rPr>
              <a:t>Modified Total Direct Cost :</a:t>
            </a:r>
            <a:r>
              <a:rPr lang="en-US" dirty="0">
                <a:latin typeface="+mn-lt"/>
              </a:rPr>
              <a:t> T</a:t>
            </a:r>
            <a:r>
              <a:rPr lang="en-US" b="0" i="0" dirty="0">
                <a:effectLst/>
                <a:latin typeface="+mn-lt"/>
              </a:rPr>
              <a:t>he Modified Total Direct Cost (MTDC) includes direct salaries, fringe benefits, materials, supplies, services, travel, and up to $50,000 of each subaward, excluding equipment, capital expenditures, patient care charges, rental costs, tuition remission, scholarships, and participant support costs, with agency approval.</a:t>
            </a:r>
          </a:p>
          <a:p>
            <a:pPr marL="457200" indent="-457200">
              <a:buAutoNum type="arabicPeriod"/>
            </a:pPr>
            <a:r>
              <a:rPr lang="en-US" b="1" dirty="0">
                <a:latin typeface="+mn-lt"/>
              </a:rPr>
              <a:t>Supplies: </a:t>
            </a:r>
            <a:r>
              <a:rPr lang="en-US" b="0" i="0" dirty="0">
                <a:effectLst/>
                <a:latin typeface="+mn-lt"/>
              </a:rPr>
              <a:t>Supplies refers to tangible personal property, including computing devices, if acquisition cost is below the recipient's capitalization level or $10,000, regardless of device's useful life.</a:t>
            </a:r>
          </a:p>
          <a:p>
            <a:pPr marL="457200" indent="-457200">
              <a:buAutoNum type="arabicPeriod"/>
            </a:pPr>
            <a:r>
              <a:rPr lang="en-US" b="1" dirty="0">
                <a:latin typeface="+mn-lt"/>
              </a:rPr>
              <a:t>Termination: </a:t>
            </a:r>
            <a:r>
              <a:rPr lang="en-US" b="0" i="0" dirty="0">
                <a:effectLst/>
                <a:latin typeface="+mn-lt"/>
              </a:rPr>
              <a:t>Expanded  the definition to include- Termination does not include discontinuing a Federal award (for example, not issuing continuation funding which is at the discretion of a Federal agency)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4849429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749AED-8D13-DC08-86BA-AC1ADD84A44A}"/>
              </a:ext>
            </a:extLst>
          </p:cNvPr>
          <p:cNvSpPr>
            <a:spLocks noGrp="1"/>
          </p:cNvSpPr>
          <p:nvPr>
            <p:ph type="title"/>
          </p:nvPr>
        </p:nvSpPr>
        <p:spPr>
          <a:xfrm>
            <a:off x="305999" y="306000"/>
            <a:ext cx="11581199" cy="360000"/>
          </a:xfrm>
        </p:spPr>
        <p:txBody>
          <a:bodyPr/>
          <a:lstStyle/>
          <a:p>
            <a:r>
              <a:rPr lang="en-US" sz="2400" i="0" dirty="0">
                <a:effectLst/>
              </a:rPr>
              <a:t>Part 200- Uniform Administrative Requirements, Cost Principles, and Audit Requirements for Federal Awards</a:t>
            </a:r>
            <a:endParaRPr lang="en-US" dirty="0"/>
          </a:p>
        </p:txBody>
      </p:sp>
      <p:sp>
        <p:nvSpPr>
          <p:cNvPr id="6" name="Text Placeholder 5">
            <a:extLst>
              <a:ext uri="{FF2B5EF4-FFF2-40B4-BE49-F238E27FC236}">
                <a16:creationId xmlns:a16="http://schemas.microsoft.com/office/drawing/2014/main" id="{00796031-3080-A6A0-C63D-F31FDF4FFC48}"/>
              </a:ext>
            </a:extLst>
          </p:cNvPr>
          <p:cNvSpPr>
            <a:spLocks noGrp="1"/>
          </p:cNvSpPr>
          <p:nvPr>
            <p:ph type="body" sz="quarter" idx="13"/>
          </p:nvPr>
        </p:nvSpPr>
        <p:spPr>
          <a:xfrm>
            <a:off x="305400" y="1151400"/>
            <a:ext cx="5648400" cy="360000"/>
          </a:xfrm>
        </p:spPr>
        <p:txBody>
          <a:bodyPr/>
          <a:lstStyle/>
          <a:p>
            <a:r>
              <a:rPr lang="en-US" dirty="0"/>
              <a:t>Subpart A - Acronyms</a:t>
            </a:r>
          </a:p>
          <a:p>
            <a:endParaRPr lang="en-US" dirty="0"/>
          </a:p>
        </p:txBody>
      </p:sp>
      <p:sp>
        <p:nvSpPr>
          <p:cNvPr id="7" name="Text Placeholder 6">
            <a:extLst>
              <a:ext uri="{FF2B5EF4-FFF2-40B4-BE49-F238E27FC236}">
                <a16:creationId xmlns:a16="http://schemas.microsoft.com/office/drawing/2014/main" id="{C8BD555F-0452-B9F5-0C25-A30E9FD44585}"/>
              </a:ext>
            </a:extLst>
          </p:cNvPr>
          <p:cNvSpPr>
            <a:spLocks noGrp="1"/>
          </p:cNvSpPr>
          <p:nvPr>
            <p:ph type="body" sz="quarter" idx="14"/>
          </p:nvPr>
        </p:nvSpPr>
        <p:spPr>
          <a:xfrm>
            <a:off x="305400" y="1524459"/>
            <a:ext cx="11581200" cy="334800"/>
          </a:xfrm>
        </p:spPr>
        <p:txBody>
          <a:bodyPr/>
          <a:lstStyle/>
          <a:p>
            <a:r>
              <a:rPr lang="en-US" sz="1800" dirty="0">
                <a:latin typeface="+mn-lt"/>
              </a:rPr>
              <a:t>Removed the below definitions:</a:t>
            </a:r>
          </a:p>
          <a:p>
            <a:endParaRPr lang="en-US" dirty="0"/>
          </a:p>
        </p:txBody>
      </p:sp>
      <p:sp>
        <p:nvSpPr>
          <p:cNvPr id="3" name="Content Placeholder 2">
            <a:extLst>
              <a:ext uri="{FF2B5EF4-FFF2-40B4-BE49-F238E27FC236}">
                <a16:creationId xmlns:a16="http://schemas.microsoft.com/office/drawing/2014/main" id="{2350D659-AB38-1851-DDB7-0EAA4F9EC13A}"/>
              </a:ext>
            </a:extLst>
          </p:cNvPr>
          <p:cNvSpPr>
            <a:spLocks noGrp="1"/>
          </p:cNvSpPr>
          <p:nvPr>
            <p:ph sz="quarter" idx="15"/>
          </p:nvPr>
        </p:nvSpPr>
        <p:spPr>
          <a:xfrm>
            <a:off x="305400" y="1996800"/>
            <a:ext cx="11581200" cy="3969950"/>
          </a:xfrm>
        </p:spPr>
        <p:txBody>
          <a:bodyPr>
            <a:normAutofit/>
          </a:bodyPr>
          <a:lstStyle/>
          <a:p>
            <a:pPr marL="457200" indent="-457200">
              <a:buFont typeface="Wingdings" panose="05000000000000000000" pitchFamily="2" charset="2"/>
              <a:buChar char="§"/>
            </a:pPr>
            <a:r>
              <a:rPr lang="en-US" sz="2000" b="1" dirty="0">
                <a:latin typeface="+mn-lt"/>
              </a:rPr>
              <a:t>Cooperative audit resolution: </a:t>
            </a:r>
            <a:r>
              <a:rPr lang="en-US" sz="2000" dirty="0">
                <a:latin typeface="+mn-lt"/>
              </a:rPr>
              <a:t>Cooperative audit resolution involves using follow-up techniques to improve communication, foster collaboration, and foster trust between Federal agencies and non-Federal entities. This approach emphasizes program integrity, strengthening partnerships, focusing on current conditions, offering relief for past noncompliance, and ensuring continued failure to correct conditions is unacceptable and will result in sanctions</a:t>
            </a:r>
          </a:p>
          <a:p>
            <a:pPr marL="457200" indent="-457200">
              <a:buFont typeface="Wingdings" panose="05000000000000000000" pitchFamily="2" charset="2"/>
              <a:buChar char="§"/>
            </a:pPr>
            <a:r>
              <a:rPr lang="en-US" sz="2000" b="1" dirty="0">
                <a:latin typeface="+mn-lt"/>
              </a:rPr>
              <a:t>Cross-cutting audit finding: </a:t>
            </a:r>
            <a:r>
              <a:rPr lang="en-US" sz="2000" dirty="0">
                <a:latin typeface="+mn-lt"/>
              </a:rPr>
              <a:t>Cross-cutting audit finding means an audit finding where the same underlying condition or issue affects all Federal awards (including Federal awards of more than one Federal awarding agency or pass-through entity)</a:t>
            </a:r>
          </a:p>
        </p:txBody>
      </p:sp>
    </p:spTree>
    <p:extLst>
      <p:ext uri="{BB962C8B-B14F-4D97-AF65-F5344CB8AC3E}">
        <p14:creationId xmlns:p14="http://schemas.microsoft.com/office/powerpoint/2010/main" val="374775583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3DB8-76C6-B2C6-61E2-3B18CF1ED520}"/>
              </a:ext>
            </a:extLst>
          </p:cNvPr>
          <p:cNvSpPr>
            <a:spLocks noGrp="1"/>
          </p:cNvSpPr>
          <p:nvPr>
            <p:ph type="title"/>
          </p:nvPr>
        </p:nvSpPr>
        <p:spPr>
          <a:xfrm>
            <a:off x="305999" y="396000"/>
            <a:ext cx="11581199" cy="360000"/>
          </a:xfrm>
        </p:spPr>
        <p:txBody>
          <a:bodyPr>
            <a:noAutofit/>
          </a:bodyPr>
          <a:lstStyle/>
          <a:p>
            <a:r>
              <a:rPr lang="en-US" i="0" dirty="0">
                <a:effectLst/>
              </a:rPr>
              <a:t>2 CFR PART 200</a:t>
            </a:r>
            <a:br>
              <a:rPr lang="en-US" i="0" dirty="0">
                <a:effectLst/>
              </a:rPr>
            </a:br>
            <a:endParaRPr lang="en-US" dirty="0"/>
          </a:p>
        </p:txBody>
      </p:sp>
      <p:sp>
        <p:nvSpPr>
          <p:cNvPr id="5" name="Text Placeholder 4">
            <a:extLst>
              <a:ext uri="{FF2B5EF4-FFF2-40B4-BE49-F238E27FC236}">
                <a16:creationId xmlns:a16="http://schemas.microsoft.com/office/drawing/2014/main" id="{69DA7A8C-9038-163F-9BD7-92C6E4902481}"/>
              </a:ext>
            </a:extLst>
          </p:cNvPr>
          <p:cNvSpPr>
            <a:spLocks noGrp="1"/>
          </p:cNvSpPr>
          <p:nvPr>
            <p:ph type="body" sz="quarter" idx="13"/>
          </p:nvPr>
        </p:nvSpPr>
        <p:spPr>
          <a:xfrm>
            <a:off x="306000" y="673200"/>
            <a:ext cx="11626024" cy="522850"/>
          </a:xfrm>
        </p:spPr>
        <p:txBody>
          <a:bodyPr/>
          <a:lstStyle/>
          <a:p>
            <a:r>
              <a:rPr lang="en-US" b="1" i="0" dirty="0">
                <a:effectLst/>
              </a:rPr>
              <a:t>200.201 Use of Grants, Cooperative Agreements, Fixed Amount Awards, and Contracts</a:t>
            </a:r>
            <a:endParaRPr lang="en-US" dirty="0"/>
          </a:p>
        </p:txBody>
      </p:sp>
      <p:sp>
        <p:nvSpPr>
          <p:cNvPr id="6" name="Text Placeholder 5">
            <a:extLst>
              <a:ext uri="{FF2B5EF4-FFF2-40B4-BE49-F238E27FC236}">
                <a16:creationId xmlns:a16="http://schemas.microsoft.com/office/drawing/2014/main" id="{D47C0D91-F3AF-27FA-CDBA-D9E4A4A72DDB}"/>
              </a:ext>
            </a:extLst>
          </p:cNvPr>
          <p:cNvSpPr>
            <a:spLocks noGrp="1"/>
          </p:cNvSpPr>
          <p:nvPr>
            <p:ph type="body" sz="quarter" idx="14"/>
          </p:nvPr>
        </p:nvSpPr>
        <p:spPr>
          <a:xfrm>
            <a:off x="305999" y="1357200"/>
            <a:ext cx="11581200" cy="334800"/>
          </a:xfrm>
        </p:spPr>
        <p:txBody>
          <a:bodyPr/>
          <a:lstStyle/>
          <a:p>
            <a:endParaRPr lang="en-US" dirty="0"/>
          </a:p>
        </p:txBody>
      </p:sp>
      <p:sp>
        <p:nvSpPr>
          <p:cNvPr id="3" name="Content Placeholder 2">
            <a:extLst>
              <a:ext uri="{FF2B5EF4-FFF2-40B4-BE49-F238E27FC236}">
                <a16:creationId xmlns:a16="http://schemas.microsoft.com/office/drawing/2014/main" id="{963BAA86-B8D9-0956-8FD5-F04E29BA8D0A}"/>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000" dirty="0"/>
              <a:t>(b)(3): </a:t>
            </a:r>
            <a:r>
              <a:rPr lang="en-US" sz="2000" b="1" dirty="0"/>
              <a:t>added</a:t>
            </a:r>
            <a:r>
              <a:rPr lang="en-US" sz="2000" dirty="0"/>
              <a:t> - A fixed amount award may generate and use program income in accordance with the terms and conditions of the Federal award; however, the requirements of § 200.307 do not apply</a:t>
            </a:r>
          </a:p>
          <a:p>
            <a:pPr marL="457200" indent="-457200">
              <a:buFont typeface="Wingdings" panose="05000000000000000000" pitchFamily="2" charset="2"/>
              <a:buChar char="§"/>
            </a:pPr>
            <a:r>
              <a:rPr lang="en-US" sz="2000" dirty="0"/>
              <a:t>(b)(4): </a:t>
            </a:r>
            <a:r>
              <a:rPr lang="en-US" sz="2000" b="1" dirty="0"/>
              <a:t>added</a:t>
            </a:r>
            <a:r>
              <a:rPr lang="en-US" sz="2000" dirty="0"/>
              <a:t> – “..must certify in writing to the Federal agency or pass-through entity that the project was completed as agreed to in the Federal award and that all expenditures were incurred in accordance with § 200.403. When the required activities were not carried out, including fixed amount awards paid on a unit price basis under 200.201(b)(1)(ii).</a:t>
            </a:r>
          </a:p>
          <a:p>
            <a:endParaRPr lang="en-US" sz="4800" b="1" dirty="0"/>
          </a:p>
          <a:p>
            <a:endParaRPr lang="en-US" sz="4800" b="1" dirty="0"/>
          </a:p>
          <a:p>
            <a:endParaRPr lang="en-US" sz="4800" b="1" dirty="0"/>
          </a:p>
          <a:p>
            <a:endParaRPr lang="en-US" sz="2400" dirty="0"/>
          </a:p>
          <a:p>
            <a:endParaRPr lang="en-US" dirty="0"/>
          </a:p>
        </p:txBody>
      </p:sp>
    </p:spTree>
    <p:extLst>
      <p:ext uri="{BB962C8B-B14F-4D97-AF65-F5344CB8AC3E}">
        <p14:creationId xmlns:p14="http://schemas.microsoft.com/office/powerpoint/2010/main" val="64792299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3DB8-76C6-B2C6-61E2-3B18CF1ED520}"/>
              </a:ext>
            </a:extLst>
          </p:cNvPr>
          <p:cNvSpPr>
            <a:spLocks noGrp="1"/>
          </p:cNvSpPr>
          <p:nvPr>
            <p:ph type="title"/>
          </p:nvPr>
        </p:nvSpPr>
        <p:spPr>
          <a:xfrm>
            <a:off x="306000" y="449929"/>
            <a:ext cx="5648400" cy="360000"/>
          </a:xfrm>
        </p:spPr>
        <p:txBody>
          <a:bodyPr>
            <a:noAutofit/>
          </a:bodyPr>
          <a:lstStyle/>
          <a:p>
            <a:r>
              <a:rPr lang="en-US" i="0" dirty="0">
                <a:effectLst/>
              </a:rPr>
              <a:t>2 CFR PART 200</a:t>
            </a:r>
            <a:br>
              <a:rPr lang="en-US" i="0" dirty="0">
                <a:effectLst/>
              </a:rPr>
            </a:br>
            <a:endParaRPr lang="en-US" dirty="0"/>
          </a:p>
        </p:txBody>
      </p:sp>
      <p:sp>
        <p:nvSpPr>
          <p:cNvPr id="5" name="Text Placeholder 4">
            <a:extLst>
              <a:ext uri="{FF2B5EF4-FFF2-40B4-BE49-F238E27FC236}">
                <a16:creationId xmlns:a16="http://schemas.microsoft.com/office/drawing/2014/main" id="{3717D557-51DB-719B-E7FC-92E90A3963E4}"/>
              </a:ext>
            </a:extLst>
          </p:cNvPr>
          <p:cNvSpPr>
            <a:spLocks noGrp="1"/>
          </p:cNvSpPr>
          <p:nvPr>
            <p:ph type="body" sz="quarter" idx="13"/>
          </p:nvPr>
        </p:nvSpPr>
        <p:spPr>
          <a:xfrm>
            <a:off x="305999" y="673200"/>
            <a:ext cx="6386153" cy="360000"/>
          </a:xfrm>
        </p:spPr>
        <p:txBody>
          <a:bodyPr/>
          <a:lstStyle/>
          <a:p>
            <a:r>
              <a:rPr lang="en-US" sz="2400" b="1" i="0" dirty="0">
                <a:effectLst/>
                <a:latin typeface="+mj-lt"/>
              </a:rPr>
              <a:t>200.209 Certifications and Representations</a:t>
            </a:r>
            <a:endParaRPr lang="en-US" dirty="0">
              <a:latin typeface="+mj-lt"/>
            </a:endParaRPr>
          </a:p>
        </p:txBody>
      </p:sp>
      <p:sp>
        <p:nvSpPr>
          <p:cNvPr id="6" name="Text Placeholder 5">
            <a:extLst>
              <a:ext uri="{FF2B5EF4-FFF2-40B4-BE49-F238E27FC236}">
                <a16:creationId xmlns:a16="http://schemas.microsoft.com/office/drawing/2014/main" id="{020A9D9E-4E06-C2DF-FBFD-6E89BE55ED0C}"/>
              </a:ext>
            </a:extLst>
          </p:cNvPr>
          <p:cNvSpPr>
            <a:spLocks noGrp="1"/>
          </p:cNvSpPr>
          <p:nvPr>
            <p:ph type="body" sz="quarter" idx="14"/>
          </p:nvPr>
        </p:nvSpPr>
        <p:spPr/>
        <p:txBody>
          <a:bodyPr/>
          <a:lstStyle/>
          <a:p>
            <a:endParaRPr lang="en-US" dirty="0"/>
          </a:p>
        </p:txBody>
      </p:sp>
      <p:sp>
        <p:nvSpPr>
          <p:cNvPr id="3" name="Content Placeholder 2">
            <a:extLst>
              <a:ext uri="{FF2B5EF4-FFF2-40B4-BE49-F238E27FC236}">
                <a16:creationId xmlns:a16="http://schemas.microsoft.com/office/drawing/2014/main" id="{963BAA86-B8D9-0956-8FD5-F04E29BA8D0A}"/>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000" b="1" dirty="0"/>
              <a:t>added </a:t>
            </a:r>
            <a:r>
              <a:rPr lang="en-US" sz="2000" dirty="0"/>
              <a:t>- When a recipient or subrecipient is provided an exception to the requirements of 2 CFR 25.110, the recipient or subrecipient must submit the appropriate assurance form (for example, SF-424B)</a:t>
            </a:r>
          </a:p>
          <a:p>
            <a:pPr marL="800100" lvl="1" indent="-228600">
              <a:buFont typeface="Wingdings" panose="05000000000000000000" pitchFamily="2" charset="2"/>
              <a:buChar char="§"/>
            </a:pPr>
            <a:r>
              <a:rPr lang="en-US" sz="2000" dirty="0"/>
              <a:t>National security and safety exemptions under 25.110 are allowed if:</a:t>
            </a:r>
          </a:p>
          <a:p>
            <a:pPr marL="1143000" lvl="1" indent="-228600"/>
            <a:r>
              <a:rPr lang="en-US" sz="1800" dirty="0"/>
              <a:t>Foreign Organization or Foreign Public Entity</a:t>
            </a:r>
          </a:p>
          <a:p>
            <a:pPr marL="1143000" lvl="1" indent="-228600"/>
            <a:r>
              <a:rPr lang="en-US" sz="1800" dirty="0"/>
              <a:t>Performance outside of the U.S.</a:t>
            </a:r>
          </a:p>
          <a:p>
            <a:pPr marL="1143000" lvl="1" indent="-228600"/>
            <a:r>
              <a:rPr lang="en-US" sz="1800" dirty="0"/>
              <a:t>Award less than $25,000</a:t>
            </a:r>
          </a:p>
          <a:p>
            <a:pPr marL="1143000" lvl="1" indent="-228600"/>
            <a:r>
              <a:rPr lang="en-US" sz="1800" dirty="0"/>
              <a:t>Federal Agency determines that obtaining a UEI registration is impractical</a:t>
            </a:r>
          </a:p>
        </p:txBody>
      </p:sp>
    </p:spTree>
    <p:extLst>
      <p:ext uri="{BB962C8B-B14F-4D97-AF65-F5344CB8AC3E}">
        <p14:creationId xmlns:p14="http://schemas.microsoft.com/office/powerpoint/2010/main" val="315733286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EA0F-62CA-A253-2BEC-82A416FCA8C1}"/>
              </a:ext>
            </a:extLst>
          </p:cNvPr>
          <p:cNvSpPr>
            <a:spLocks noGrp="1"/>
          </p:cNvSpPr>
          <p:nvPr>
            <p:ph type="title"/>
          </p:nvPr>
        </p:nvSpPr>
        <p:spPr>
          <a:xfrm>
            <a:off x="306000" y="306000"/>
            <a:ext cx="7705236" cy="360000"/>
          </a:xfrm>
        </p:spPr>
        <p:txBody>
          <a:bodyPr/>
          <a:lstStyle/>
          <a:p>
            <a:r>
              <a:rPr lang="en-US" dirty="0"/>
              <a:t>Modifications to Period of Performance - </a:t>
            </a:r>
            <a:r>
              <a:rPr lang="en-US" b="1" dirty="0"/>
              <a:t>200.309</a:t>
            </a:r>
            <a:endParaRPr lang="en-US" dirty="0"/>
          </a:p>
        </p:txBody>
      </p:sp>
      <p:sp>
        <p:nvSpPr>
          <p:cNvPr id="6" name="Text Placeholder 5">
            <a:extLst>
              <a:ext uri="{FF2B5EF4-FFF2-40B4-BE49-F238E27FC236}">
                <a16:creationId xmlns:a16="http://schemas.microsoft.com/office/drawing/2014/main" id="{667CFAFD-2CAC-0FA9-5A39-AEC65086C78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1A470F3F-273A-5E6E-3263-2E313C5F7884}"/>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80397869-D5AD-74F2-CC59-EB57B66FF467}"/>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Federal agency extends award</a:t>
            </a:r>
          </a:p>
          <a:p>
            <a:pPr marL="800100" lvl="1" indent="-228600"/>
            <a:r>
              <a:rPr lang="en-US" sz="1800" dirty="0"/>
              <a:t>Period of performance ends at the completion of the extension</a:t>
            </a:r>
          </a:p>
          <a:p>
            <a:pPr marL="457200" indent="-457200">
              <a:buFont typeface="Wingdings" panose="05000000000000000000" pitchFamily="2" charset="2"/>
              <a:buChar char="§"/>
            </a:pPr>
            <a:r>
              <a:rPr lang="en-US" sz="2000" dirty="0"/>
              <a:t>Federal agency does not continue an award with multiple budget periods</a:t>
            </a:r>
          </a:p>
          <a:p>
            <a:pPr marL="800100" lvl="1" indent="-228600"/>
            <a:r>
              <a:rPr lang="en-US" sz="1800" dirty="0"/>
              <a:t>Period of performance is amended to the completion of the currently authorized budget period.</a:t>
            </a:r>
          </a:p>
          <a:p>
            <a:pPr marL="457200" indent="-457200">
              <a:buFont typeface="Wingdings" panose="05000000000000000000" pitchFamily="2" charset="2"/>
              <a:buChar char="§"/>
            </a:pPr>
            <a:r>
              <a:rPr lang="en-US" sz="2000" dirty="0"/>
              <a:t>Federal agency terminates the award</a:t>
            </a:r>
          </a:p>
          <a:p>
            <a:pPr marL="800100" lvl="1" indent="-228600"/>
            <a:r>
              <a:rPr lang="en-US" sz="1800" dirty="0"/>
              <a:t>Period of performance ends on the effective date of termination</a:t>
            </a:r>
          </a:p>
        </p:txBody>
      </p:sp>
      <p:sp>
        <p:nvSpPr>
          <p:cNvPr id="3" name="Slide Number Placeholder 2">
            <a:extLst>
              <a:ext uri="{FF2B5EF4-FFF2-40B4-BE49-F238E27FC236}">
                <a16:creationId xmlns:a16="http://schemas.microsoft.com/office/drawing/2014/main" id="{F5321C5F-58D2-90D8-A728-B4B806E448C0}"/>
              </a:ext>
            </a:extLst>
          </p:cNvPr>
          <p:cNvSpPr>
            <a:spLocks noGrp="1"/>
          </p:cNvSpPr>
          <p:nvPr>
            <p:ph type="sldNum" sz="quarter" idx="4"/>
          </p:nvPr>
        </p:nvSpPr>
        <p:spPr/>
        <p:txBody>
          <a:bodyPr/>
          <a:lstStyle/>
          <a:p>
            <a:fld id="{B212C38A-D241-7041-9EFC-6446870ABFAA}" type="slidenum">
              <a:rPr lang="en-US" smtClean="0"/>
              <a:t>34</a:t>
            </a:fld>
            <a:endParaRPr lang="en-US" dirty="0"/>
          </a:p>
        </p:txBody>
      </p:sp>
    </p:spTree>
    <p:extLst>
      <p:ext uri="{BB962C8B-B14F-4D97-AF65-F5344CB8AC3E}">
        <p14:creationId xmlns:p14="http://schemas.microsoft.com/office/powerpoint/2010/main" val="34126709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735D-3937-6FCB-E786-2123B63BC488}"/>
              </a:ext>
            </a:extLst>
          </p:cNvPr>
          <p:cNvSpPr>
            <a:spLocks noGrp="1"/>
          </p:cNvSpPr>
          <p:nvPr>
            <p:ph type="title"/>
          </p:nvPr>
        </p:nvSpPr>
        <p:spPr/>
        <p:txBody>
          <a:bodyPr/>
          <a:lstStyle/>
          <a:p>
            <a:r>
              <a:rPr lang="en-US" dirty="0"/>
              <a:t>Property Standards</a:t>
            </a:r>
            <a:endParaRPr lang="en-US" b="1" dirty="0"/>
          </a:p>
        </p:txBody>
      </p:sp>
      <p:sp>
        <p:nvSpPr>
          <p:cNvPr id="6" name="Text Placeholder 5">
            <a:extLst>
              <a:ext uri="{FF2B5EF4-FFF2-40B4-BE49-F238E27FC236}">
                <a16:creationId xmlns:a16="http://schemas.microsoft.com/office/drawing/2014/main" id="{22B5BEDC-1592-D94E-2EA1-A7F92B766C6D}"/>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0444DD22-D3E8-5E38-29D5-2589EA9CA7EB}"/>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332AA1E7-E559-D1B4-49C8-882B8950FE37}"/>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200.311, 200.313 and 200.315 – Each of these sections include a new definition of “Encumbrance”</a:t>
            </a:r>
          </a:p>
          <a:p>
            <a:pPr marL="800100" lvl="1" indent="-228600"/>
            <a:r>
              <a:rPr lang="en-US" sz="1800" b="1" dirty="0"/>
              <a:t>Encumbrance</a:t>
            </a:r>
            <a:r>
              <a:rPr lang="en-US" sz="1800" dirty="0"/>
              <a:t> - An encumbrance is a claim or liability that is attached to the property or some other right held by a party that is not the owner. An encumbrance may lessen the value of the property and restrict its free use until the encumbrance is lifted</a:t>
            </a:r>
          </a:p>
        </p:txBody>
      </p:sp>
      <p:sp>
        <p:nvSpPr>
          <p:cNvPr id="3" name="Slide Number Placeholder 2">
            <a:extLst>
              <a:ext uri="{FF2B5EF4-FFF2-40B4-BE49-F238E27FC236}">
                <a16:creationId xmlns:a16="http://schemas.microsoft.com/office/drawing/2014/main" id="{B77F28A6-4247-BB95-613C-665C284A60E2}"/>
              </a:ext>
            </a:extLst>
          </p:cNvPr>
          <p:cNvSpPr>
            <a:spLocks noGrp="1"/>
          </p:cNvSpPr>
          <p:nvPr>
            <p:ph type="sldNum" sz="quarter" idx="4"/>
          </p:nvPr>
        </p:nvSpPr>
        <p:spPr/>
        <p:txBody>
          <a:bodyPr/>
          <a:lstStyle/>
          <a:p>
            <a:fld id="{B212C38A-D241-7041-9EFC-6446870ABFAA}" type="slidenum">
              <a:rPr lang="en-US" smtClean="0"/>
              <a:t>35</a:t>
            </a:fld>
            <a:endParaRPr lang="en-US" dirty="0"/>
          </a:p>
        </p:txBody>
      </p:sp>
    </p:spTree>
    <p:extLst>
      <p:ext uri="{BB962C8B-B14F-4D97-AF65-F5344CB8AC3E}">
        <p14:creationId xmlns:p14="http://schemas.microsoft.com/office/powerpoint/2010/main" val="39150788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6BD6E-1077-8409-0BF3-C953A00144A8}"/>
              </a:ext>
            </a:extLst>
          </p:cNvPr>
          <p:cNvSpPr>
            <a:spLocks noGrp="1"/>
          </p:cNvSpPr>
          <p:nvPr>
            <p:ph type="title"/>
          </p:nvPr>
        </p:nvSpPr>
        <p:spPr/>
        <p:txBody>
          <a:bodyPr/>
          <a:lstStyle/>
          <a:p>
            <a:r>
              <a:rPr lang="en-US" dirty="0"/>
              <a:t>Property Standards</a:t>
            </a:r>
            <a:endParaRPr lang="en-US" b="1" dirty="0"/>
          </a:p>
        </p:txBody>
      </p:sp>
      <p:sp>
        <p:nvSpPr>
          <p:cNvPr id="6" name="Text Placeholder 5">
            <a:extLst>
              <a:ext uri="{FF2B5EF4-FFF2-40B4-BE49-F238E27FC236}">
                <a16:creationId xmlns:a16="http://schemas.microsoft.com/office/drawing/2014/main" id="{A9CE44F9-32E3-918E-B673-CE9DEFFCF5A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1D58906B-F844-0E85-67EA-B72EDAFB1A19}"/>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08E3656A-E40A-B3C1-7EA8-853B6F4BED63}"/>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200.313 – Raises the equipment threshold from $5,000 to $10,000</a:t>
            </a:r>
          </a:p>
          <a:p>
            <a:pPr marL="457200" indent="-457200">
              <a:buFont typeface="Wingdings" panose="05000000000000000000" pitchFamily="2" charset="2"/>
              <a:buChar char="§"/>
            </a:pPr>
            <a:r>
              <a:rPr lang="en-US" sz="2000" dirty="0"/>
              <a:t>200.313 – Also gives a definition for conditional title</a:t>
            </a:r>
          </a:p>
          <a:p>
            <a:pPr marL="800100" lvl="1" indent="-228600"/>
            <a:r>
              <a:rPr lang="en-US" sz="1800" dirty="0"/>
              <a:t>“A conditional title means a clear title is withheld by the federal agency until conditions and requirements specified in the terms and conditions of a federal award have been fulfilled.”</a:t>
            </a:r>
          </a:p>
          <a:p>
            <a:pPr marL="457200" indent="-457200">
              <a:buFont typeface="Wingdings" panose="05000000000000000000" pitchFamily="2" charset="2"/>
              <a:buChar char="§"/>
            </a:pPr>
            <a:r>
              <a:rPr lang="en-US" sz="2000" dirty="0"/>
              <a:t>200.313 – Tribes may dispose of equipment by following tribal laws and procedures</a:t>
            </a:r>
          </a:p>
        </p:txBody>
      </p:sp>
      <p:sp>
        <p:nvSpPr>
          <p:cNvPr id="3" name="Slide Number Placeholder 2">
            <a:extLst>
              <a:ext uri="{FF2B5EF4-FFF2-40B4-BE49-F238E27FC236}">
                <a16:creationId xmlns:a16="http://schemas.microsoft.com/office/drawing/2014/main" id="{03084AA6-98A0-9355-7CAB-63C0EE0572CA}"/>
              </a:ext>
            </a:extLst>
          </p:cNvPr>
          <p:cNvSpPr>
            <a:spLocks noGrp="1"/>
          </p:cNvSpPr>
          <p:nvPr>
            <p:ph type="sldNum" sz="quarter" idx="4"/>
          </p:nvPr>
        </p:nvSpPr>
        <p:spPr/>
        <p:txBody>
          <a:bodyPr/>
          <a:lstStyle/>
          <a:p>
            <a:fld id="{B212C38A-D241-7041-9EFC-6446870ABFAA}" type="slidenum">
              <a:rPr lang="en-US" smtClean="0"/>
              <a:t>36</a:t>
            </a:fld>
            <a:endParaRPr lang="en-US" dirty="0"/>
          </a:p>
        </p:txBody>
      </p:sp>
    </p:spTree>
    <p:extLst>
      <p:ext uri="{BB962C8B-B14F-4D97-AF65-F5344CB8AC3E}">
        <p14:creationId xmlns:p14="http://schemas.microsoft.com/office/powerpoint/2010/main" val="337263415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79FAF-617B-AF97-726F-FD8EF5EA5C77}"/>
              </a:ext>
            </a:extLst>
          </p:cNvPr>
          <p:cNvSpPr>
            <a:spLocks noGrp="1"/>
          </p:cNvSpPr>
          <p:nvPr>
            <p:ph type="title"/>
          </p:nvPr>
        </p:nvSpPr>
        <p:spPr/>
        <p:txBody>
          <a:bodyPr/>
          <a:lstStyle/>
          <a:p>
            <a:r>
              <a:rPr lang="en-US" dirty="0"/>
              <a:t>Property Standards</a:t>
            </a:r>
            <a:endParaRPr lang="en-US" b="1" dirty="0"/>
          </a:p>
        </p:txBody>
      </p:sp>
      <p:sp>
        <p:nvSpPr>
          <p:cNvPr id="6" name="Text Placeholder 5">
            <a:extLst>
              <a:ext uri="{FF2B5EF4-FFF2-40B4-BE49-F238E27FC236}">
                <a16:creationId xmlns:a16="http://schemas.microsoft.com/office/drawing/2014/main" id="{2450C116-37FD-426E-FD90-4F6C2FA985AC}"/>
              </a:ext>
            </a:extLst>
          </p:cNvPr>
          <p:cNvSpPr>
            <a:spLocks noGrp="1"/>
          </p:cNvSpPr>
          <p:nvPr>
            <p:ph type="body" sz="quarter" idx="13"/>
          </p:nvPr>
        </p:nvSpPr>
        <p:spPr/>
        <p:txBody>
          <a:bodyPr/>
          <a:lstStyle/>
          <a:p>
            <a:r>
              <a:rPr lang="en-US" dirty="0"/>
              <a:t>Supplies</a:t>
            </a:r>
          </a:p>
        </p:txBody>
      </p:sp>
      <p:sp>
        <p:nvSpPr>
          <p:cNvPr id="7" name="Text Placeholder 6">
            <a:extLst>
              <a:ext uri="{FF2B5EF4-FFF2-40B4-BE49-F238E27FC236}">
                <a16:creationId xmlns:a16="http://schemas.microsoft.com/office/drawing/2014/main" id="{95575F2B-64DF-1C89-298B-CD1C4B0599BB}"/>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D5C0414E-F636-5FC0-945F-51AF4FC4880C}"/>
              </a:ext>
            </a:extLst>
          </p:cNvPr>
          <p:cNvSpPr>
            <a:spLocks noGrp="1"/>
          </p:cNvSpPr>
          <p:nvPr>
            <p:ph sz="quarter" idx="15"/>
          </p:nvPr>
        </p:nvSpPr>
        <p:spPr/>
        <p:txBody>
          <a:bodyPr/>
          <a:lstStyle/>
          <a:p>
            <a:pPr marL="457200" lvl="1" indent="-457200">
              <a:buFont typeface="Wingdings" panose="05000000000000000000" pitchFamily="2" charset="2"/>
              <a:buChar char="§"/>
            </a:pPr>
            <a:r>
              <a:rPr lang="en-US" sz="2000" dirty="0"/>
              <a:t>200.314 - </a:t>
            </a:r>
            <a:r>
              <a:rPr lang="en-US" sz="1800" dirty="0"/>
              <a:t>Title to supplies acquired under the award will vest upon acquisition in the recipient or subrecipient. When there is a residual inventory of unused supplies exceeding $10,000 (was $5,000) in aggregate value at the end of the period of performance, and the supplies are not needed for any other federal award, the recipient or subrecipient may retain or sell the unused supplies.</a:t>
            </a:r>
          </a:p>
          <a:p>
            <a:pPr marL="457200" lvl="1" indent="-457200">
              <a:buFont typeface="Wingdings" panose="05000000000000000000" pitchFamily="2" charset="2"/>
              <a:buChar char="§"/>
            </a:pPr>
            <a:r>
              <a:rPr lang="en-US" sz="2000" dirty="0"/>
              <a:t>200.314 – Raises the threshold for supplies from $5,000 to $10,000</a:t>
            </a:r>
          </a:p>
          <a:p>
            <a:pPr marL="800100" lvl="2" indent="-228600"/>
            <a:r>
              <a:rPr lang="en-US" sz="2000" dirty="0"/>
              <a:t>Applies to aggregate value at the end of the performance period</a:t>
            </a:r>
          </a:p>
          <a:p>
            <a:pPr marL="800100" lvl="2" indent="-228600"/>
            <a:r>
              <a:rPr lang="en-US" sz="2000" dirty="0"/>
              <a:t>Defines unused supplies:</a:t>
            </a:r>
          </a:p>
          <a:p>
            <a:pPr marL="1143000" lvl="2" indent="-228600"/>
            <a:r>
              <a:rPr lang="en-US" sz="1800" dirty="0"/>
              <a:t>Unused supplies means supplies that are in new condition, not having been used or opened before</a:t>
            </a:r>
          </a:p>
        </p:txBody>
      </p:sp>
      <p:sp>
        <p:nvSpPr>
          <p:cNvPr id="3" name="Slide Number Placeholder 2">
            <a:extLst>
              <a:ext uri="{FF2B5EF4-FFF2-40B4-BE49-F238E27FC236}">
                <a16:creationId xmlns:a16="http://schemas.microsoft.com/office/drawing/2014/main" id="{5801BFB1-F195-5AD7-88B8-CB1617D28343}"/>
              </a:ext>
            </a:extLst>
          </p:cNvPr>
          <p:cNvSpPr>
            <a:spLocks noGrp="1"/>
          </p:cNvSpPr>
          <p:nvPr>
            <p:ph type="sldNum" sz="quarter" idx="4"/>
          </p:nvPr>
        </p:nvSpPr>
        <p:spPr/>
        <p:txBody>
          <a:bodyPr/>
          <a:lstStyle/>
          <a:p>
            <a:fld id="{B212C38A-D241-7041-9EFC-6446870ABFAA}" type="slidenum">
              <a:rPr lang="en-US" smtClean="0"/>
              <a:t>37</a:t>
            </a:fld>
            <a:endParaRPr lang="en-US" dirty="0"/>
          </a:p>
        </p:txBody>
      </p:sp>
    </p:spTree>
    <p:extLst>
      <p:ext uri="{BB962C8B-B14F-4D97-AF65-F5344CB8AC3E}">
        <p14:creationId xmlns:p14="http://schemas.microsoft.com/office/powerpoint/2010/main" val="382265159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04C2E-4BAB-4C6D-37B9-E79AA3AA3A43}"/>
              </a:ext>
            </a:extLst>
          </p:cNvPr>
          <p:cNvSpPr>
            <a:spLocks noGrp="1"/>
          </p:cNvSpPr>
          <p:nvPr>
            <p:ph type="title"/>
          </p:nvPr>
        </p:nvSpPr>
        <p:spPr>
          <a:xfrm>
            <a:off x="306000" y="306000"/>
            <a:ext cx="7254860" cy="360000"/>
          </a:xfrm>
        </p:spPr>
        <p:txBody>
          <a:bodyPr/>
          <a:lstStyle/>
          <a:p>
            <a:r>
              <a:rPr lang="en-US" dirty="0"/>
              <a:t>Procurement Standards</a:t>
            </a:r>
            <a:endParaRPr lang="en-US" b="1" dirty="0"/>
          </a:p>
        </p:txBody>
      </p:sp>
      <p:sp>
        <p:nvSpPr>
          <p:cNvPr id="6" name="Text Placeholder 5">
            <a:extLst>
              <a:ext uri="{FF2B5EF4-FFF2-40B4-BE49-F238E27FC236}">
                <a16:creationId xmlns:a16="http://schemas.microsoft.com/office/drawing/2014/main" id="{2F8C01E1-348D-B1A7-9E3A-07744A0E07A7}"/>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86032180-3F42-01B2-3DD7-4B82E95DF53B}"/>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E7209808-C058-FE34-D965-627DCE20DFE3}"/>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200.317 – The permission to use their own procurement policies was extended to tribal governments. Both states and tribal governments must now comply with their own procurement policies, plus 200.321 (small, minority, and women-owned business preference), 200.322 (domestic preferences), 200.323 (recovered materials), and 200.327 (Appendix II contract provisions) </a:t>
            </a:r>
          </a:p>
          <a:p>
            <a:pPr marL="457200" indent="-457200">
              <a:buFont typeface="Wingdings" panose="05000000000000000000" pitchFamily="2" charset="2"/>
              <a:buChar char="§"/>
            </a:pPr>
            <a:r>
              <a:rPr lang="en-US" sz="2000" dirty="0"/>
              <a:t>200.319 – Subpart on competition does not prohibit incorporating a scoring mechanism to reward bidders who commit to specific numbers and types of U.S. jobs, minimum compensation, benefits, training, providing services on a contract, and other worker protections</a:t>
            </a:r>
          </a:p>
          <a:p>
            <a:pPr marL="800100" lvl="1" indent="-228600"/>
            <a:r>
              <a:rPr lang="en-US" sz="1800" dirty="0"/>
              <a:t>Recipients/subrecipients may also inquire about these topics and assess responses </a:t>
            </a:r>
          </a:p>
        </p:txBody>
      </p:sp>
      <p:sp>
        <p:nvSpPr>
          <p:cNvPr id="3" name="Slide Number Placeholder 2">
            <a:extLst>
              <a:ext uri="{FF2B5EF4-FFF2-40B4-BE49-F238E27FC236}">
                <a16:creationId xmlns:a16="http://schemas.microsoft.com/office/drawing/2014/main" id="{E7D350D4-4530-8DE9-B817-4796488B3420}"/>
              </a:ext>
            </a:extLst>
          </p:cNvPr>
          <p:cNvSpPr>
            <a:spLocks noGrp="1"/>
          </p:cNvSpPr>
          <p:nvPr>
            <p:ph type="sldNum" sz="quarter" idx="4"/>
          </p:nvPr>
        </p:nvSpPr>
        <p:spPr/>
        <p:txBody>
          <a:bodyPr/>
          <a:lstStyle/>
          <a:p>
            <a:fld id="{B212C38A-D241-7041-9EFC-6446870ABFAA}" type="slidenum">
              <a:rPr lang="en-US" smtClean="0"/>
              <a:t>38</a:t>
            </a:fld>
            <a:endParaRPr lang="en-US" dirty="0"/>
          </a:p>
        </p:txBody>
      </p:sp>
    </p:spTree>
    <p:extLst>
      <p:ext uri="{BB962C8B-B14F-4D97-AF65-F5344CB8AC3E}">
        <p14:creationId xmlns:p14="http://schemas.microsoft.com/office/powerpoint/2010/main" val="41865820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404A-8F01-D94D-EAC2-E897100958E0}"/>
              </a:ext>
            </a:extLst>
          </p:cNvPr>
          <p:cNvSpPr>
            <a:spLocks noGrp="1"/>
          </p:cNvSpPr>
          <p:nvPr>
            <p:ph type="title"/>
          </p:nvPr>
        </p:nvSpPr>
        <p:spPr>
          <a:xfrm>
            <a:off x="306000" y="306000"/>
            <a:ext cx="6193412" cy="360000"/>
          </a:xfrm>
        </p:spPr>
        <p:txBody>
          <a:bodyPr/>
          <a:lstStyle/>
          <a:p>
            <a:r>
              <a:rPr lang="en-US" dirty="0"/>
              <a:t>Procurement Standards </a:t>
            </a:r>
            <a:r>
              <a:rPr lang="en-US" b="1" dirty="0"/>
              <a:t>- 200.317- 200.327</a:t>
            </a:r>
          </a:p>
        </p:txBody>
      </p:sp>
      <p:sp>
        <p:nvSpPr>
          <p:cNvPr id="7" name="Text Placeholder 6">
            <a:extLst>
              <a:ext uri="{FF2B5EF4-FFF2-40B4-BE49-F238E27FC236}">
                <a16:creationId xmlns:a16="http://schemas.microsoft.com/office/drawing/2014/main" id="{EF67E0FE-DAD0-84D9-106B-CAE22FC1B477}"/>
              </a:ext>
            </a:extLst>
          </p:cNvPr>
          <p:cNvSpPr>
            <a:spLocks noGrp="1"/>
          </p:cNvSpPr>
          <p:nvPr>
            <p:ph type="body" sz="quarter" idx="13"/>
          </p:nvPr>
        </p:nvSpPr>
        <p:spPr/>
        <p:txBody>
          <a:bodyPr/>
          <a:lstStyle/>
          <a:p>
            <a:endParaRPr lang="en-US" dirty="0"/>
          </a:p>
        </p:txBody>
      </p:sp>
      <p:sp>
        <p:nvSpPr>
          <p:cNvPr id="8" name="Text Placeholder 7">
            <a:extLst>
              <a:ext uri="{FF2B5EF4-FFF2-40B4-BE49-F238E27FC236}">
                <a16:creationId xmlns:a16="http://schemas.microsoft.com/office/drawing/2014/main" id="{93CD03C0-C464-154E-A36D-252444FC6DDC}"/>
              </a:ext>
            </a:extLst>
          </p:cNvPr>
          <p:cNvSpPr>
            <a:spLocks noGrp="1"/>
          </p:cNvSpPr>
          <p:nvPr>
            <p:ph type="body" sz="quarter" idx="14"/>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2BC9B2F6-0E20-1D45-F153-18898F6A69F8}"/>
              </a:ext>
            </a:extLst>
          </p:cNvPr>
          <p:cNvGraphicFramePr>
            <a:graphicFrameLocks noGrp="1"/>
          </p:cNvGraphicFramePr>
          <p:nvPr>
            <p:ph sz="quarter" idx="15"/>
            <p:extLst>
              <p:ext uri="{D42A27DB-BD31-4B8C-83A1-F6EECF244321}">
                <p14:modId xmlns:p14="http://schemas.microsoft.com/office/powerpoint/2010/main" val="2882698044"/>
              </p:ext>
            </p:extLst>
          </p:nvPr>
        </p:nvGraphicFramePr>
        <p:xfrm>
          <a:off x="306388" y="1692275"/>
          <a:ext cx="11580812" cy="397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9B16A76-792A-F542-AFE9-49294E40A21A}"/>
              </a:ext>
            </a:extLst>
          </p:cNvPr>
          <p:cNvSpPr>
            <a:spLocks noGrp="1"/>
          </p:cNvSpPr>
          <p:nvPr>
            <p:ph type="sldNum" sz="quarter" idx="4"/>
          </p:nvPr>
        </p:nvSpPr>
        <p:spPr/>
        <p:txBody>
          <a:bodyPr/>
          <a:lstStyle/>
          <a:p>
            <a:fld id="{B212C38A-D241-7041-9EFC-6446870ABFAA}" type="slidenum">
              <a:rPr lang="en-US" smtClean="0"/>
              <a:t>39</a:t>
            </a:fld>
            <a:endParaRPr lang="en-US" dirty="0"/>
          </a:p>
        </p:txBody>
      </p:sp>
    </p:spTree>
    <p:extLst>
      <p:ext uri="{BB962C8B-B14F-4D97-AF65-F5344CB8AC3E}">
        <p14:creationId xmlns:p14="http://schemas.microsoft.com/office/powerpoint/2010/main" val="2506646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BDBA05-F116-0289-B088-FD367548662B}"/>
              </a:ext>
            </a:extLst>
          </p:cNvPr>
          <p:cNvSpPr>
            <a:spLocks noGrp="1"/>
          </p:cNvSpPr>
          <p:nvPr>
            <p:ph type="body" sz="quarter" idx="13"/>
          </p:nvPr>
        </p:nvSpPr>
        <p:spPr>
          <a:xfrm>
            <a:off x="304800" y="342738"/>
            <a:ext cx="5648400" cy="360000"/>
          </a:xfrm>
        </p:spPr>
        <p:txBody>
          <a:bodyPr/>
          <a:lstStyle/>
          <a:p>
            <a:r>
              <a:rPr lang="en-US" sz="2800" dirty="0"/>
              <a:t>Meet the Presenters</a:t>
            </a:r>
          </a:p>
        </p:txBody>
      </p:sp>
      <p:pic>
        <p:nvPicPr>
          <p:cNvPr id="21" name="Picture Placeholder 20" descr="A person in a suit and tie&#10;&#10;Description automatically generated">
            <a:extLst>
              <a:ext uri="{FF2B5EF4-FFF2-40B4-BE49-F238E27FC236}">
                <a16:creationId xmlns:a16="http://schemas.microsoft.com/office/drawing/2014/main" id="{1796E6D0-6845-23FA-A535-2EFAAD7EBB58}"/>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t="1477" b="19293"/>
          <a:stretch/>
        </p:blipFill>
        <p:spPr>
          <a:xfrm>
            <a:off x="1173163" y="1260475"/>
            <a:ext cx="1655331" cy="1828800"/>
          </a:xfrm>
        </p:spPr>
      </p:pic>
      <p:pic>
        <p:nvPicPr>
          <p:cNvPr id="19" name="Picture Placeholder 18" descr="A person in a red shirt&#10;&#10;Description automatically generated">
            <a:extLst>
              <a:ext uri="{FF2B5EF4-FFF2-40B4-BE49-F238E27FC236}">
                <a16:creationId xmlns:a16="http://schemas.microsoft.com/office/drawing/2014/main" id="{6E2EFD32-3988-32A8-D01C-A729348D515A}"/>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383" t="6329" r="2383" b="9499"/>
          <a:stretch/>
        </p:blipFill>
        <p:spPr>
          <a:xfrm>
            <a:off x="1173163" y="3562349"/>
            <a:ext cx="1655331" cy="1828800"/>
          </a:xfrm>
        </p:spPr>
      </p:pic>
      <p:sp>
        <p:nvSpPr>
          <p:cNvPr id="10" name="Text Placeholder 9">
            <a:extLst>
              <a:ext uri="{FF2B5EF4-FFF2-40B4-BE49-F238E27FC236}">
                <a16:creationId xmlns:a16="http://schemas.microsoft.com/office/drawing/2014/main" id="{2D3AE9F2-5145-2F6B-4267-8A8868740C7D}"/>
              </a:ext>
            </a:extLst>
          </p:cNvPr>
          <p:cNvSpPr>
            <a:spLocks noGrp="1"/>
          </p:cNvSpPr>
          <p:nvPr>
            <p:ph type="body" sz="quarter" idx="20"/>
          </p:nvPr>
        </p:nvSpPr>
        <p:spPr>
          <a:xfrm>
            <a:off x="3051046" y="1635093"/>
            <a:ext cx="2027051" cy="360000"/>
          </a:xfrm>
        </p:spPr>
        <p:txBody>
          <a:bodyPr/>
          <a:lstStyle/>
          <a:p>
            <a:r>
              <a:rPr lang="en-US" sz="1600" dirty="0"/>
              <a:t>Evan Masters</a:t>
            </a:r>
          </a:p>
        </p:txBody>
      </p:sp>
      <p:sp>
        <p:nvSpPr>
          <p:cNvPr id="11" name="Text Placeholder 10">
            <a:extLst>
              <a:ext uri="{FF2B5EF4-FFF2-40B4-BE49-F238E27FC236}">
                <a16:creationId xmlns:a16="http://schemas.microsoft.com/office/drawing/2014/main" id="{6BED31B9-54AB-AD30-EE12-2680A02D6BD2}"/>
              </a:ext>
            </a:extLst>
          </p:cNvPr>
          <p:cNvSpPr>
            <a:spLocks noGrp="1"/>
          </p:cNvSpPr>
          <p:nvPr>
            <p:ph type="body" sz="quarter" idx="21"/>
          </p:nvPr>
        </p:nvSpPr>
        <p:spPr>
          <a:xfrm>
            <a:off x="3058999" y="2008968"/>
            <a:ext cx="4054070" cy="360000"/>
          </a:xfrm>
        </p:spPr>
        <p:txBody>
          <a:bodyPr/>
          <a:lstStyle/>
          <a:p>
            <a:r>
              <a:rPr lang="en-US" dirty="0"/>
              <a:t>Senior Consultant / Grants Management Services</a:t>
            </a:r>
          </a:p>
        </p:txBody>
      </p:sp>
      <p:sp>
        <p:nvSpPr>
          <p:cNvPr id="14" name="Text Placeholder 13">
            <a:extLst>
              <a:ext uri="{FF2B5EF4-FFF2-40B4-BE49-F238E27FC236}">
                <a16:creationId xmlns:a16="http://schemas.microsoft.com/office/drawing/2014/main" id="{90615184-4A90-66E3-88A3-46C66DE4E367}"/>
              </a:ext>
            </a:extLst>
          </p:cNvPr>
          <p:cNvSpPr>
            <a:spLocks noGrp="1"/>
          </p:cNvSpPr>
          <p:nvPr>
            <p:ph type="body" sz="quarter" idx="24"/>
          </p:nvPr>
        </p:nvSpPr>
        <p:spPr>
          <a:xfrm>
            <a:off x="3058999" y="4096146"/>
            <a:ext cx="2027051" cy="360000"/>
          </a:xfrm>
        </p:spPr>
        <p:txBody>
          <a:bodyPr/>
          <a:lstStyle/>
          <a:p>
            <a:r>
              <a:rPr lang="en-US" sz="1600" dirty="0"/>
              <a:t>Maggie Finley</a:t>
            </a:r>
          </a:p>
        </p:txBody>
      </p:sp>
      <p:sp>
        <p:nvSpPr>
          <p:cNvPr id="15" name="Text Placeholder 14">
            <a:extLst>
              <a:ext uri="{FF2B5EF4-FFF2-40B4-BE49-F238E27FC236}">
                <a16:creationId xmlns:a16="http://schemas.microsoft.com/office/drawing/2014/main" id="{FACEFE9C-12C9-EE0B-3399-3B665B1DC955}"/>
              </a:ext>
            </a:extLst>
          </p:cNvPr>
          <p:cNvSpPr>
            <a:spLocks noGrp="1"/>
          </p:cNvSpPr>
          <p:nvPr>
            <p:ph type="body" sz="quarter" idx="25"/>
          </p:nvPr>
        </p:nvSpPr>
        <p:spPr>
          <a:xfrm>
            <a:off x="3051045" y="4485607"/>
            <a:ext cx="3600012" cy="360000"/>
          </a:xfrm>
        </p:spPr>
        <p:txBody>
          <a:bodyPr/>
          <a:lstStyle/>
          <a:p>
            <a:r>
              <a:rPr lang="en-US" dirty="0"/>
              <a:t>Consultant / Grants Management Services</a:t>
            </a:r>
          </a:p>
        </p:txBody>
      </p:sp>
    </p:spTree>
    <p:extLst>
      <p:ext uri="{BB962C8B-B14F-4D97-AF65-F5344CB8AC3E}">
        <p14:creationId xmlns:p14="http://schemas.microsoft.com/office/powerpoint/2010/main" val="18565168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9419-7B7A-057A-C234-5DE63B4C8198}"/>
              </a:ext>
            </a:extLst>
          </p:cNvPr>
          <p:cNvSpPr>
            <a:spLocks noGrp="1"/>
          </p:cNvSpPr>
          <p:nvPr>
            <p:ph type="title"/>
          </p:nvPr>
        </p:nvSpPr>
        <p:spPr>
          <a:xfrm>
            <a:off x="305999" y="306000"/>
            <a:ext cx="7004651" cy="360000"/>
          </a:xfrm>
        </p:spPr>
        <p:txBody>
          <a:bodyPr/>
          <a:lstStyle/>
          <a:p>
            <a:r>
              <a:rPr lang="en-US" dirty="0"/>
              <a:t>Procurement Standards</a:t>
            </a:r>
            <a:endParaRPr lang="en-US" b="1" dirty="0"/>
          </a:p>
        </p:txBody>
      </p:sp>
      <p:sp>
        <p:nvSpPr>
          <p:cNvPr id="6" name="Text Placeholder 5">
            <a:extLst>
              <a:ext uri="{FF2B5EF4-FFF2-40B4-BE49-F238E27FC236}">
                <a16:creationId xmlns:a16="http://schemas.microsoft.com/office/drawing/2014/main" id="{9753C30C-3D40-7C87-3FFA-1D60FE78C48B}"/>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6D582250-8BBA-3539-C2FA-2BA3C394C61E}"/>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DCE2C729-E2A6-E581-AC9F-6E340EBDE730}"/>
              </a:ext>
            </a:extLst>
          </p:cNvPr>
          <p:cNvSpPr>
            <a:spLocks noGrp="1"/>
          </p:cNvSpPr>
          <p:nvPr>
            <p:ph sz="quarter" idx="15"/>
          </p:nvPr>
        </p:nvSpPr>
        <p:spPr>
          <a:xfrm>
            <a:off x="306000" y="1692000"/>
            <a:ext cx="11411079" cy="3969950"/>
          </a:xfrm>
        </p:spPr>
        <p:txBody>
          <a:bodyPr/>
          <a:lstStyle/>
          <a:p>
            <a:pPr marL="457200" indent="-457200">
              <a:buFont typeface="Wingdings" panose="05000000000000000000" pitchFamily="2" charset="2"/>
              <a:buChar char="§"/>
            </a:pPr>
            <a:r>
              <a:rPr lang="en-US" sz="2000" dirty="0"/>
              <a:t>NEW PARAGRAPH at 200.323</a:t>
            </a:r>
          </a:p>
          <a:p>
            <a:pPr marL="800100" lvl="1" indent="-228600">
              <a:buFont typeface="Wingdings" panose="05000000000000000000" pitchFamily="2" charset="2"/>
              <a:buChar char="§"/>
            </a:pPr>
            <a:r>
              <a:rPr lang="en-US" sz="2000" dirty="0"/>
              <a:t>“The recipient or subrecipient should, to the greatest extent practicable and consistent with law, purchase, acquire, or use products and services that can be reused, refurbished, or recycled; contain recycled content, are biobased, or are energy and water efficient; and are sustainable. This may include purchasing compostable items and other products and services that reduce the use of single-use plastic products”</a:t>
            </a:r>
          </a:p>
          <a:p>
            <a:endParaRPr lang="en-US" dirty="0"/>
          </a:p>
        </p:txBody>
      </p:sp>
      <p:sp>
        <p:nvSpPr>
          <p:cNvPr id="3" name="Slide Number Placeholder 2">
            <a:extLst>
              <a:ext uri="{FF2B5EF4-FFF2-40B4-BE49-F238E27FC236}">
                <a16:creationId xmlns:a16="http://schemas.microsoft.com/office/drawing/2014/main" id="{AF2A55FB-DD9B-50CB-8BFE-39FC84CD7429}"/>
              </a:ext>
            </a:extLst>
          </p:cNvPr>
          <p:cNvSpPr>
            <a:spLocks noGrp="1"/>
          </p:cNvSpPr>
          <p:nvPr>
            <p:ph type="sldNum" sz="quarter" idx="4"/>
          </p:nvPr>
        </p:nvSpPr>
        <p:spPr/>
        <p:txBody>
          <a:bodyPr/>
          <a:lstStyle/>
          <a:p>
            <a:fld id="{B212C38A-D241-7041-9EFC-6446870ABFAA}" type="slidenum">
              <a:rPr lang="en-US" smtClean="0"/>
              <a:t>40</a:t>
            </a:fld>
            <a:endParaRPr lang="en-US" dirty="0"/>
          </a:p>
        </p:txBody>
      </p:sp>
    </p:spTree>
    <p:extLst>
      <p:ext uri="{BB962C8B-B14F-4D97-AF65-F5344CB8AC3E}">
        <p14:creationId xmlns:p14="http://schemas.microsoft.com/office/powerpoint/2010/main" val="251961532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EC88-5C85-7839-ABC7-874BAC3BB4E8}"/>
              </a:ext>
            </a:extLst>
          </p:cNvPr>
          <p:cNvSpPr>
            <a:spLocks noGrp="1"/>
          </p:cNvSpPr>
          <p:nvPr>
            <p:ph type="title"/>
          </p:nvPr>
        </p:nvSpPr>
        <p:spPr>
          <a:xfrm>
            <a:off x="305999" y="306000"/>
            <a:ext cx="10075397" cy="360000"/>
          </a:xfrm>
        </p:spPr>
        <p:txBody>
          <a:bodyPr/>
          <a:lstStyle/>
          <a:p>
            <a:r>
              <a:rPr lang="en-US" dirty="0"/>
              <a:t>Performance and Financial Monitoring and Reporting</a:t>
            </a:r>
            <a:endParaRPr lang="en-US" b="1" dirty="0"/>
          </a:p>
        </p:txBody>
      </p:sp>
      <p:sp>
        <p:nvSpPr>
          <p:cNvPr id="6" name="Text Placeholder 5">
            <a:extLst>
              <a:ext uri="{FF2B5EF4-FFF2-40B4-BE49-F238E27FC236}">
                <a16:creationId xmlns:a16="http://schemas.microsoft.com/office/drawing/2014/main" id="{85302581-3A5A-36F1-2F37-E025552648EA}"/>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630D4753-D0DA-E953-E046-C47CAA88721F}"/>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155A1645-B1A5-2B91-1A1C-B5BBEE9CCB78}"/>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200.329 – Federal agency should only include necessary reporting requirements for the effective monitoring of the award </a:t>
            </a:r>
          </a:p>
          <a:p>
            <a:pPr marL="457200" indent="-457200">
              <a:buFont typeface="Wingdings" panose="05000000000000000000" pitchFamily="2" charset="2"/>
              <a:buChar char="§"/>
            </a:pPr>
            <a:r>
              <a:rPr lang="en-US" sz="2000" dirty="0"/>
              <a:t>200.329 – Federal agency must use standard OMB-approved forms for common information collection</a:t>
            </a:r>
          </a:p>
        </p:txBody>
      </p:sp>
      <p:sp>
        <p:nvSpPr>
          <p:cNvPr id="3" name="Slide Number Placeholder 2">
            <a:extLst>
              <a:ext uri="{FF2B5EF4-FFF2-40B4-BE49-F238E27FC236}">
                <a16:creationId xmlns:a16="http://schemas.microsoft.com/office/drawing/2014/main" id="{BCE32120-A7BF-F59A-6C0C-02FBE805E701}"/>
              </a:ext>
            </a:extLst>
          </p:cNvPr>
          <p:cNvSpPr>
            <a:spLocks noGrp="1"/>
          </p:cNvSpPr>
          <p:nvPr>
            <p:ph type="sldNum" sz="quarter" idx="4"/>
          </p:nvPr>
        </p:nvSpPr>
        <p:spPr/>
        <p:txBody>
          <a:bodyPr/>
          <a:lstStyle/>
          <a:p>
            <a:fld id="{B212C38A-D241-7041-9EFC-6446870ABFAA}" type="slidenum">
              <a:rPr lang="en-US" smtClean="0"/>
              <a:t>41</a:t>
            </a:fld>
            <a:endParaRPr lang="en-US" dirty="0"/>
          </a:p>
        </p:txBody>
      </p:sp>
    </p:spTree>
    <p:extLst>
      <p:ext uri="{BB962C8B-B14F-4D97-AF65-F5344CB8AC3E}">
        <p14:creationId xmlns:p14="http://schemas.microsoft.com/office/powerpoint/2010/main" val="343387480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EC88-5C85-7839-ABC7-874BAC3BB4E8}"/>
              </a:ext>
            </a:extLst>
          </p:cNvPr>
          <p:cNvSpPr>
            <a:spLocks noGrp="1"/>
          </p:cNvSpPr>
          <p:nvPr>
            <p:ph type="title"/>
          </p:nvPr>
        </p:nvSpPr>
        <p:spPr>
          <a:xfrm>
            <a:off x="305999" y="306000"/>
            <a:ext cx="10075397" cy="360000"/>
          </a:xfrm>
        </p:spPr>
        <p:txBody>
          <a:bodyPr/>
          <a:lstStyle/>
          <a:p>
            <a:r>
              <a:rPr lang="en-US" dirty="0"/>
              <a:t>Subrecipient Monitoring and Management</a:t>
            </a:r>
            <a:endParaRPr lang="en-US" b="1" dirty="0"/>
          </a:p>
        </p:txBody>
      </p:sp>
      <p:sp>
        <p:nvSpPr>
          <p:cNvPr id="6" name="Text Placeholder 5">
            <a:extLst>
              <a:ext uri="{FF2B5EF4-FFF2-40B4-BE49-F238E27FC236}">
                <a16:creationId xmlns:a16="http://schemas.microsoft.com/office/drawing/2014/main" id="{85302581-3A5A-36F1-2F37-E025552648EA}"/>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630D4753-D0DA-E953-E046-C47CAA88721F}"/>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155A1645-B1A5-2B91-1A1C-B5BBEE9CCB78}"/>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200.332  (e)(2) – Language enhanced to suggest that more robust subrecipient monitoring is expected. </a:t>
            </a:r>
          </a:p>
          <a:p>
            <a:pPr marL="800100" lvl="1" indent="-228600">
              <a:buFont typeface="Wingdings" panose="05000000000000000000" pitchFamily="2" charset="2"/>
              <a:buChar char="§"/>
            </a:pPr>
            <a:r>
              <a:rPr lang="en-US" sz="2000" dirty="0"/>
              <a:t>Revised the wording to monitor the activities of the subrecipient as necessary to ensure that the subrecipient complies with federal statutes, regulations, and the terms and conditions of the subaward. </a:t>
            </a:r>
          </a:p>
          <a:p>
            <a:pPr marL="800100" lvl="1" indent="-228600">
              <a:buFont typeface="Wingdings" panose="05000000000000000000" pitchFamily="2" charset="2"/>
              <a:buChar char="§"/>
            </a:pPr>
            <a:r>
              <a:rPr lang="en-US" sz="2000" dirty="0"/>
              <a:t>The pass-through entity is responsible for monitoring the overall performance of a subrecipient to ensure that the goals and objectives of the subaward are achieved. </a:t>
            </a:r>
          </a:p>
        </p:txBody>
      </p:sp>
      <p:sp>
        <p:nvSpPr>
          <p:cNvPr id="3" name="Slide Number Placeholder 2">
            <a:extLst>
              <a:ext uri="{FF2B5EF4-FFF2-40B4-BE49-F238E27FC236}">
                <a16:creationId xmlns:a16="http://schemas.microsoft.com/office/drawing/2014/main" id="{BCE32120-A7BF-F59A-6C0C-02FBE805E701}"/>
              </a:ext>
            </a:extLst>
          </p:cNvPr>
          <p:cNvSpPr>
            <a:spLocks noGrp="1"/>
          </p:cNvSpPr>
          <p:nvPr>
            <p:ph type="sldNum" sz="quarter" idx="4"/>
          </p:nvPr>
        </p:nvSpPr>
        <p:spPr/>
        <p:txBody>
          <a:bodyPr/>
          <a:lstStyle/>
          <a:p>
            <a:fld id="{B212C38A-D241-7041-9EFC-6446870ABFAA}" type="slidenum">
              <a:rPr lang="en-US" smtClean="0"/>
              <a:t>42</a:t>
            </a:fld>
            <a:endParaRPr lang="en-US" dirty="0"/>
          </a:p>
        </p:txBody>
      </p:sp>
    </p:spTree>
    <p:extLst>
      <p:ext uri="{BB962C8B-B14F-4D97-AF65-F5344CB8AC3E}">
        <p14:creationId xmlns:p14="http://schemas.microsoft.com/office/powerpoint/2010/main" val="426205491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69383-1976-8818-3307-8D189FD37C28}"/>
              </a:ext>
            </a:extLst>
          </p:cNvPr>
          <p:cNvSpPr>
            <a:spLocks noGrp="1"/>
          </p:cNvSpPr>
          <p:nvPr>
            <p:ph type="title"/>
          </p:nvPr>
        </p:nvSpPr>
        <p:spPr>
          <a:xfrm>
            <a:off x="305999" y="306000"/>
            <a:ext cx="8610537" cy="360000"/>
          </a:xfrm>
        </p:spPr>
        <p:txBody>
          <a:bodyPr/>
          <a:lstStyle/>
          <a:p>
            <a:r>
              <a:rPr lang="en-US" dirty="0"/>
              <a:t>Subrecipient Monitoring and Management</a:t>
            </a:r>
            <a:endParaRPr lang="en-US" b="1" dirty="0"/>
          </a:p>
        </p:txBody>
      </p:sp>
      <p:sp>
        <p:nvSpPr>
          <p:cNvPr id="7" name="Text Placeholder 6">
            <a:extLst>
              <a:ext uri="{FF2B5EF4-FFF2-40B4-BE49-F238E27FC236}">
                <a16:creationId xmlns:a16="http://schemas.microsoft.com/office/drawing/2014/main" id="{3E6E8E99-EDA9-3206-222F-C63F7351186E}"/>
              </a:ext>
            </a:extLst>
          </p:cNvPr>
          <p:cNvSpPr>
            <a:spLocks noGrp="1"/>
          </p:cNvSpPr>
          <p:nvPr>
            <p:ph type="body" sz="quarter" idx="13"/>
          </p:nvPr>
        </p:nvSpPr>
        <p:spPr/>
        <p:txBody>
          <a:bodyPr/>
          <a:lstStyle/>
          <a:p>
            <a:endParaRPr lang="en-US" dirty="0"/>
          </a:p>
        </p:txBody>
      </p:sp>
      <p:sp>
        <p:nvSpPr>
          <p:cNvPr id="8" name="Text Placeholder 7">
            <a:extLst>
              <a:ext uri="{FF2B5EF4-FFF2-40B4-BE49-F238E27FC236}">
                <a16:creationId xmlns:a16="http://schemas.microsoft.com/office/drawing/2014/main" id="{20098292-A0DA-AE00-58BA-2FF8A5657DA4}"/>
              </a:ext>
            </a:extLst>
          </p:cNvPr>
          <p:cNvSpPr>
            <a:spLocks noGrp="1"/>
          </p:cNvSpPr>
          <p:nvPr>
            <p:ph type="body" sz="quarter" idx="14"/>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98C582BA-F731-551E-719C-8DC5FA8DFDC1}"/>
              </a:ext>
            </a:extLst>
          </p:cNvPr>
          <p:cNvGraphicFramePr>
            <a:graphicFrameLocks noGrp="1"/>
          </p:cNvGraphicFramePr>
          <p:nvPr>
            <p:ph sz="quarter" idx="15"/>
            <p:extLst>
              <p:ext uri="{D42A27DB-BD31-4B8C-83A1-F6EECF244321}">
                <p14:modId xmlns:p14="http://schemas.microsoft.com/office/powerpoint/2010/main" val="639593966"/>
              </p:ext>
            </p:extLst>
          </p:nvPr>
        </p:nvGraphicFramePr>
        <p:xfrm>
          <a:off x="306388" y="1692275"/>
          <a:ext cx="11580812" cy="3970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75727E4-E877-0917-6746-A8A6C4B2349D}"/>
              </a:ext>
            </a:extLst>
          </p:cNvPr>
          <p:cNvSpPr>
            <a:spLocks noGrp="1"/>
          </p:cNvSpPr>
          <p:nvPr>
            <p:ph type="sldNum" sz="quarter" idx="4"/>
          </p:nvPr>
        </p:nvSpPr>
        <p:spPr/>
        <p:txBody>
          <a:bodyPr/>
          <a:lstStyle/>
          <a:p>
            <a:fld id="{B212C38A-D241-7041-9EFC-6446870ABFAA}" type="slidenum">
              <a:rPr lang="en-US" smtClean="0"/>
              <a:t>43</a:t>
            </a:fld>
            <a:endParaRPr lang="en-US" dirty="0"/>
          </a:p>
        </p:txBody>
      </p:sp>
    </p:spTree>
    <p:extLst>
      <p:ext uri="{BB962C8B-B14F-4D97-AF65-F5344CB8AC3E}">
        <p14:creationId xmlns:p14="http://schemas.microsoft.com/office/powerpoint/2010/main" val="267257867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6DE4-A1E1-F9AF-F99B-8A97C59A3651}"/>
              </a:ext>
            </a:extLst>
          </p:cNvPr>
          <p:cNvSpPr>
            <a:spLocks noGrp="1"/>
          </p:cNvSpPr>
          <p:nvPr>
            <p:ph type="title"/>
          </p:nvPr>
        </p:nvSpPr>
        <p:spPr>
          <a:xfrm>
            <a:off x="306000" y="306000"/>
            <a:ext cx="7013682" cy="360000"/>
          </a:xfrm>
        </p:spPr>
        <p:txBody>
          <a:bodyPr/>
          <a:lstStyle/>
          <a:p>
            <a:r>
              <a:rPr lang="en-US" dirty="0"/>
              <a:t>Remedies for Noncompliance</a:t>
            </a:r>
            <a:endParaRPr lang="en-US" b="1" dirty="0"/>
          </a:p>
        </p:txBody>
      </p:sp>
      <p:sp>
        <p:nvSpPr>
          <p:cNvPr id="6" name="Text Placeholder 5">
            <a:extLst>
              <a:ext uri="{FF2B5EF4-FFF2-40B4-BE49-F238E27FC236}">
                <a16:creationId xmlns:a16="http://schemas.microsoft.com/office/drawing/2014/main" id="{D7C3BAE8-D6C2-DE92-4645-2F460991CC4F}"/>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AD978606-ED38-526A-1B8E-57AFCEC23814}"/>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E9CF79A3-3E61-7AF0-E8EE-1F84053EF307}"/>
              </a:ext>
            </a:extLst>
          </p:cNvPr>
          <p:cNvSpPr>
            <a:spLocks noGrp="1"/>
          </p:cNvSpPr>
          <p:nvPr>
            <p:ph sz="quarter" idx="15"/>
          </p:nvPr>
        </p:nvSpPr>
        <p:spPr/>
        <p:txBody>
          <a:bodyPr>
            <a:normAutofit/>
          </a:bodyPr>
          <a:lstStyle/>
          <a:p>
            <a:pPr marL="457200" indent="-457200">
              <a:buFont typeface="Wingdings" panose="05000000000000000000" pitchFamily="2" charset="2"/>
              <a:buChar char="§"/>
            </a:pPr>
            <a:r>
              <a:rPr lang="en-US" sz="2000" dirty="0"/>
              <a:t>200.340 - Removes language that allows federal agency or pass through to terminate an award if award no longer effectuates the program goals or agency priorities </a:t>
            </a:r>
          </a:p>
          <a:p>
            <a:pPr marL="800100" lvl="1" indent="-242888"/>
            <a:r>
              <a:rPr lang="en-US" sz="1800" dirty="0"/>
              <a:t>Agency can still terminate according to T&amp;Cs of award</a:t>
            </a:r>
            <a:endParaRPr lang="en-US" dirty="0"/>
          </a:p>
          <a:p>
            <a:pPr marL="457200" indent="-457200">
              <a:buFont typeface="Wingdings" panose="05000000000000000000" pitchFamily="2" charset="2"/>
              <a:buChar char="§"/>
            </a:pPr>
            <a:r>
              <a:rPr lang="en-US" sz="2000" dirty="0"/>
              <a:t>200.341 – Termination notification must include:</a:t>
            </a:r>
          </a:p>
          <a:p>
            <a:pPr marL="800100" lvl="1" indent="-242888"/>
            <a:r>
              <a:rPr lang="en-US" sz="1800" dirty="0"/>
              <a:t>Reasons for termination</a:t>
            </a:r>
          </a:p>
          <a:p>
            <a:pPr marL="800100" lvl="1" indent="-242888"/>
            <a:r>
              <a:rPr lang="en-US" sz="1800" dirty="0"/>
              <a:t>Effective date</a:t>
            </a:r>
          </a:p>
          <a:p>
            <a:pPr marL="800100" lvl="1" indent="-242888"/>
            <a:r>
              <a:rPr lang="en-US" sz="1800" dirty="0"/>
              <a:t>Portion of award terminated (if applicable)</a:t>
            </a:r>
          </a:p>
        </p:txBody>
      </p:sp>
      <p:sp>
        <p:nvSpPr>
          <p:cNvPr id="3" name="Slide Number Placeholder 2">
            <a:extLst>
              <a:ext uri="{FF2B5EF4-FFF2-40B4-BE49-F238E27FC236}">
                <a16:creationId xmlns:a16="http://schemas.microsoft.com/office/drawing/2014/main" id="{816B564E-B6AB-6001-8A2A-8A12B165807F}"/>
              </a:ext>
            </a:extLst>
          </p:cNvPr>
          <p:cNvSpPr>
            <a:spLocks noGrp="1"/>
          </p:cNvSpPr>
          <p:nvPr>
            <p:ph type="sldNum" sz="quarter" idx="4"/>
          </p:nvPr>
        </p:nvSpPr>
        <p:spPr/>
        <p:txBody>
          <a:bodyPr/>
          <a:lstStyle/>
          <a:p>
            <a:fld id="{B212C38A-D241-7041-9EFC-6446870ABFAA}" type="slidenum">
              <a:rPr lang="en-US" smtClean="0"/>
              <a:t>44</a:t>
            </a:fld>
            <a:endParaRPr lang="en-US" dirty="0"/>
          </a:p>
        </p:txBody>
      </p:sp>
    </p:spTree>
    <p:extLst>
      <p:ext uri="{BB962C8B-B14F-4D97-AF65-F5344CB8AC3E}">
        <p14:creationId xmlns:p14="http://schemas.microsoft.com/office/powerpoint/2010/main" val="42242739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C300-CCD9-8676-FBE6-AB81A9C6CD1E}"/>
              </a:ext>
            </a:extLst>
          </p:cNvPr>
          <p:cNvSpPr>
            <a:spLocks noGrp="1"/>
          </p:cNvSpPr>
          <p:nvPr>
            <p:ph type="title"/>
          </p:nvPr>
        </p:nvSpPr>
        <p:spPr/>
        <p:txBody>
          <a:bodyPr/>
          <a:lstStyle/>
          <a:p>
            <a:r>
              <a:rPr lang="en-US" dirty="0"/>
              <a:t>Prior Written Approval </a:t>
            </a:r>
            <a:r>
              <a:rPr lang="en-US" sz="2400" b="1" dirty="0"/>
              <a:t> </a:t>
            </a:r>
            <a:endParaRPr lang="en-US" b="1" dirty="0"/>
          </a:p>
        </p:txBody>
      </p:sp>
      <p:sp>
        <p:nvSpPr>
          <p:cNvPr id="6" name="Text Placeholder 5">
            <a:extLst>
              <a:ext uri="{FF2B5EF4-FFF2-40B4-BE49-F238E27FC236}">
                <a16:creationId xmlns:a16="http://schemas.microsoft.com/office/drawing/2014/main" id="{3B789DD7-CF7C-E11B-73E5-A9236BB48E81}"/>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7F3899D3-3945-948E-112B-47CCBB733486}"/>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FDFCCA85-1F3B-4377-F51C-CE5098307F0E}"/>
              </a:ext>
            </a:extLst>
          </p:cNvPr>
          <p:cNvSpPr>
            <a:spLocks noGrp="1"/>
          </p:cNvSpPr>
          <p:nvPr>
            <p:ph sz="quarter" idx="15"/>
          </p:nvPr>
        </p:nvSpPr>
        <p:spPr/>
        <p:txBody>
          <a:bodyPr>
            <a:normAutofit/>
          </a:bodyPr>
          <a:lstStyle/>
          <a:p>
            <a:pPr marL="457200" indent="-457200">
              <a:buFont typeface="Wingdings" panose="05000000000000000000" pitchFamily="2" charset="2"/>
              <a:buChar char="§"/>
            </a:pPr>
            <a:r>
              <a:rPr lang="en-US" sz="2000" dirty="0"/>
              <a:t>200.407 – Removes 9 items from needing prior written approval from the federal agency</a:t>
            </a:r>
          </a:p>
          <a:p>
            <a:pPr marL="800100" lvl="1" indent="-242888"/>
            <a:r>
              <a:rPr lang="en-US" sz="1800" dirty="0"/>
              <a:t>Real Property</a:t>
            </a:r>
          </a:p>
          <a:p>
            <a:pPr marL="800100" lvl="1" indent="-242888"/>
            <a:r>
              <a:rPr lang="en-US" sz="1800" dirty="0"/>
              <a:t>Equipment</a:t>
            </a:r>
          </a:p>
          <a:p>
            <a:pPr marL="800100" lvl="1" indent="-242888"/>
            <a:r>
              <a:rPr lang="en-US" sz="1800" dirty="0"/>
              <a:t>Direct Costs</a:t>
            </a:r>
          </a:p>
          <a:p>
            <a:pPr marL="800100" lvl="1" indent="-242888"/>
            <a:r>
              <a:rPr lang="en-US" sz="1800" dirty="0"/>
              <a:t>Entertainment</a:t>
            </a:r>
          </a:p>
          <a:p>
            <a:pPr marL="800100" lvl="1" indent="-242888"/>
            <a:r>
              <a:rPr lang="en-US" sz="1800" dirty="0"/>
              <a:t>Memberships</a:t>
            </a:r>
          </a:p>
          <a:p>
            <a:pPr marL="800100" lvl="1" indent="-242888"/>
            <a:r>
              <a:rPr lang="en-US" sz="1800" dirty="0"/>
              <a:t>Participant Support Costs</a:t>
            </a:r>
          </a:p>
          <a:p>
            <a:pPr marL="800100" lvl="1" indent="-242888"/>
            <a:r>
              <a:rPr lang="en-US" sz="1800" dirty="0"/>
              <a:t>Selling and Marketing</a:t>
            </a:r>
          </a:p>
          <a:p>
            <a:pPr marL="800100" lvl="1" indent="-242888"/>
            <a:r>
              <a:rPr lang="en-US" sz="1800" dirty="0"/>
              <a:t>Taxes</a:t>
            </a:r>
          </a:p>
        </p:txBody>
      </p:sp>
      <p:sp>
        <p:nvSpPr>
          <p:cNvPr id="3" name="Slide Number Placeholder 2">
            <a:extLst>
              <a:ext uri="{FF2B5EF4-FFF2-40B4-BE49-F238E27FC236}">
                <a16:creationId xmlns:a16="http://schemas.microsoft.com/office/drawing/2014/main" id="{8A657181-03E1-9BFA-E6CA-B2C6001796AD}"/>
              </a:ext>
            </a:extLst>
          </p:cNvPr>
          <p:cNvSpPr>
            <a:spLocks noGrp="1"/>
          </p:cNvSpPr>
          <p:nvPr>
            <p:ph type="sldNum" sz="quarter" idx="4"/>
          </p:nvPr>
        </p:nvSpPr>
        <p:spPr/>
        <p:txBody>
          <a:bodyPr/>
          <a:lstStyle/>
          <a:p>
            <a:fld id="{B212C38A-D241-7041-9EFC-6446870ABFAA}" type="slidenum">
              <a:rPr lang="en-US" smtClean="0"/>
              <a:t>45</a:t>
            </a:fld>
            <a:endParaRPr lang="en-US" dirty="0"/>
          </a:p>
        </p:txBody>
      </p:sp>
    </p:spTree>
    <p:extLst>
      <p:ext uri="{BB962C8B-B14F-4D97-AF65-F5344CB8AC3E}">
        <p14:creationId xmlns:p14="http://schemas.microsoft.com/office/powerpoint/2010/main" val="1522425160"/>
      </p:ext>
    </p:extLst>
  </p:cSld>
  <p:clrMapOvr>
    <a:masterClrMapping/>
  </p:clrMapOvr>
  <p:transition>
    <p:fade/>
  </p:transition>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F16C-1B63-A504-2F7E-6204B1A3FD40}"/>
              </a:ext>
            </a:extLst>
          </p:cNvPr>
          <p:cNvSpPr>
            <a:spLocks noGrp="1"/>
          </p:cNvSpPr>
          <p:nvPr>
            <p:ph type="title"/>
          </p:nvPr>
        </p:nvSpPr>
        <p:spPr/>
        <p:txBody>
          <a:bodyPr/>
          <a:lstStyle/>
          <a:p>
            <a:r>
              <a:rPr lang="en-US" dirty="0"/>
              <a:t>Indirect Costs</a:t>
            </a:r>
            <a:endParaRPr lang="en-US" b="1" dirty="0"/>
          </a:p>
        </p:txBody>
      </p:sp>
      <p:sp>
        <p:nvSpPr>
          <p:cNvPr id="6" name="Text Placeholder 5">
            <a:extLst>
              <a:ext uri="{FF2B5EF4-FFF2-40B4-BE49-F238E27FC236}">
                <a16:creationId xmlns:a16="http://schemas.microsoft.com/office/drawing/2014/main" id="{E69EA965-128F-E12F-4570-DCACC5288411}"/>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669772F-3457-D867-1AEE-01F26D7308C2}"/>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29172CB4-CCC8-A1D3-BBA4-67F608735B3A}"/>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200.414 – Recipients and subrecipients may notify OMB of disputes regarding federal agency application or acceptance of a federally negotiated indirect cost rate</a:t>
            </a:r>
          </a:p>
          <a:p>
            <a:pPr marL="800100" lvl="1" indent="-228600"/>
            <a:r>
              <a:rPr lang="en-US" sz="1800" dirty="0"/>
              <a:t>Pass-through entities must accept all federally negotiated indirect cost rates for subrecipients</a:t>
            </a:r>
          </a:p>
          <a:p>
            <a:pPr marL="457200" indent="-457200">
              <a:buFont typeface="Wingdings" panose="05000000000000000000" pitchFamily="2" charset="2"/>
              <a:buChar char="§"/>
            </a:pPr>
            <a:r>
              <a:rPr lang="en-US" sz="2000" dirty="0"/>
              <a:t>De Minimis rate </a:t>
            </a:r>
          </a:p>
          <a:p>
            <a:pPr marL="800100" lvl="1" indent="-228600"/>
            <a:r>
              <a:rPr lang="en-US" sz="1800" dirty="0"/>
              <a:t>The previous de minimis rate was 10%</a:t>
            </a:r>
          </a:p>
          <a:p>
            <a:pPr marL="800100" lvl="1" indent="-228600"/>
            <a:r>
              <a:rPr lang="en-US" sz="1800" dirty="0"/>
              <a:t>Guidance was updated to state: Recipients and subrecipients that do not have a current federal negotiated indirect cost rate may elect to charge a de minimis rate of up to 15% of MTDC</a:t>
            </a:r>
          </a:p>
          <a:p>
            <a:pPr marL="800100" lvl="1" indent="-228600"/>
            <a:r>
              <a:rPr lang="en-US" sz="1800" dirty="0"/>
              <a:t>May not be applied to cost reimbursement contracts</a:t>
            </a:r>
          </a:p>
        </p:txBody>
      </p:sp>
      <p:sp>
        <p:nvSpPr>
          <p:cNvPr id="3" name="Slide Number Placeholder 2">
            <a:extLst>
              <a:ext uri="{FF2B5EF4-FFF2-40B4-BE49-F238E27FC236}">
                <a16:creationId xmlns:a16="http://schemas.microsoft.com/office/drawing/2014/main" id="{6D7163DC-B3C7-5B9D-9A3B-E054183115E4}"/>
              </a:ext>
            </a:extLst>
          </p:cNvPr>
          <p:cNvSpPr>
            <a:spLocks noGrp="1"/>
          </p:cNvSpPr>
          <p:nvPr>
            <p:ph type="sldNum" sz="quarter" idx="4"/>
          </p:nvPr>
        </p:nvSpPr>
        <p:spPr/>
        <p:txBody>
          <a:bodyPr/>
          <a:lstStyle/>
          <a:p>
            <a:fld id="{B212C38A-D241-7041-9EFC-6446870ABFAA}" type="slidenum">
              <a:rPr lang="en-US" smtClean="0"/>
              <a:t>46</a:t>
            </a:fld>
            <a:endParaRPr lang="en-US" dirty="0"/>
          </a:p>
        </p:txBody>
      </p:sp>
    </p:spTree>
    <p:extLst>
      <p:ext uri="{BB962C8B-B14F-4D97-AF65-F5344CB8AC3E}">
        <p14:creationId xmlns:p14="http://schemas.microsoft.com/office/powerpoint/2010/main" val="289831437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0A5A-00C6-307F-6CBA-ACD6B9DA6AFA}"/>
              </a:ext>
            </a:extLst>
          </p:cNvPr>
          <p:cNvSpPr>
            <a:spLocks noGrp="1"/>
          </p:cNvSpPr>
          <p:nvPr>
            <p:ph type="title"/>
          </p:nvPr>
        </p:nvSpPr>
        <p:spPr/>
        <p:txBody>
          <a:bodyPr/>
          <a:lstStyle/>
          <a:p>
            <a:r>
              <a:rPr lang="en-US" sz="2000" dirty="0"/>
              <a:t>Selected Items of Cost </a:t>
            </a:r>
            <a:endParaRPr lang="en-US" sz="2000" b="1" dirty="0"/>
          </a:p>
        </p:txBody>
      </p:sp>
      <p:sp>
        <p:nvSpPr>
          <p:cNvPr id="6" name="Text Placeholder 5">
            <a:extLst>
              <a:ext uri="{FF2B5EF4-FFF2-40B4-BE49-F238E27FC236}">
                <a16:creationId xmlns:a16="http://schemas.microsoft.com/office/drawing/2014/main" id="{9FD90387-25DB-61DB-4C9D-064CFA366984}"/>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E8A0080-AFCE-8B84-868C-E1F7F6FAA46D}"/>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D9937744-172C-1B15-97AD-00D690D74DF8}"/>
              </a:ext>
            </a:extLst>
          </p:cNvPr>
          <p:cNvSpPr>
            <a:spLocks noGrp="1"/>
          </p:cNvSpPr>
          <p:nvPr>
            <p:ph sz="quarter" idx="15"/>
          </p:nvPr>
        </p:nvSpPr>
        <p:spPr/>
        <p:txBody>
          <a:bodyPr>
            <a:normAutofit/>
          </a:bodyPr>
          <a:lstStyle/>
          <a:p>
            <a:pPr marL="457200" indent="-457200">
              <a:buFont typeface="Wingdings" panose="05000000000000000000" pitchFamily="2" charset="2"/>
              <a:buChar char="§"/>
            </a:pPr>
            <a:r>
              <a:rPr lang="en-US" sz="2000" dirty="0"/>
              <a:t>200.420 – Items of cost are not intended to provide comprehensive list and that failure to mention an item does not imply allowability or un-allowability</a:t>
            </a:r>
          </a:p>
          <a:p>
            <a:pPr marL="457200" indent="-457200">
              <a:buFont typeface="Wingdings" panose="05000000000000000000" pitchFamily="2" charset="2"/>
              <a:buChar char="§"/>
            </a:pPr>
            <a:r>
              <a:rPr lang="en-US" sz="2000" dirty="0"/>
              <a:t>200.431 Fringe – unused leave should be allocated as administrative expenses or included in the fringe rate</a:t>
            </a:r>
          </a:p>
          <a:p>
            <a:pPr marL="457200" indent="-457200">
              <a:buFont typeface="Wingdings" panose="05000000000000000000" pitchFamily="2" charset="2"/>
              <a:buChar char="§"/>
            </a:pPr>
            <a:r>
              <a:rPr lang="en-US" sz="2000" dirty="0"/>
              <a:t>200.432 – The costs of identifying and providing locally available dependent-care resources for participants are allowable as needed</a:t>
            </a:r>
          </a:p>
          <a:p>
            <a:pPr marL="457200" indent="-457200">
              <a:buFont typeface="Wingdings" panose="05000000000000000000" pitchFamily="2" charset="2"/>
              <a:buChar char="§"/>
            </a:pPr>
            <a:r>
              <a:rPr lang="en-US" sz="2000" dirty="0"/>
              <a:t>200.455 - Clarifies language that certain costs related to data, evaluation, and other organizational costs are allowable</a:t>
            </a:r>
          </a:p>
        </p:txBody>
      </p:sp>
      <p:sp>
        <p:nvSpPr>
          <p:cNvPr id="3" name="Slide Number Placeholder 2">
            <a:extLst>
              <a:ext uri="{FF2B5EF4-FFF2-40B4-BE49-F238E27FC236}">
                <a16:creationId xmlns:a16="http://schemas.microsoft.com/office/drawing/2014/main" id="{14A4178E-9417-C789-BCDE-20765ACE5D07}"/>
              </a:ext>
            </a:extLst>
          </p:cNvPr>
          <p:cNvSpPr>
            <a:spLocks noGrp="1"/>
          </p:cNvSpPr>
          <p:nvPr>
            <p:ph type="sldNum" sz="quarter" idx="4"/>
          </p:nvPr>
        </p:nvSpPr>
        <p:spPr/>
        <p:txBody>
          <a:bodyPr/>
          <a:lstStyle/>
          <a:p>
            <a:fld id="{B212C38A-D241-7041-9EFC-6446870ABFAA}" type="slidenum">
              <a:rPr lang="en-US" smtClean="0"/>
              <a:t>47</a:t>
            </a:fld>
            <a:endParaRPr lang="en-US" dirty="0"/>
          </a:p>
        </p:txBody>
      </p:sp>
    </p:spTree>
    <p:extLst>
      <p:ext uri="{BB962C8B-B14F-4D97-AF65-F5344CB8AC3E}">
        <p14:creationId xmlns:p14="http://schemas.microsoft.com/office/powerpoint/2010/main" val="232540872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747F-676B-B690-E846-851D0E866295}"/>
              </a:ext>
            </a:extLst>
          </p:cNvPr>
          <p:cNvSpPr>
            <a:spLocks noGrp="1"/>
          </p:cNvSpPr>
          <p:nvPr>
            <p:ph type="title"/>
          </p:nvPr>
        </p:nvSpPr>
        <p:spPr/>
        <p:txBody>
          <a:bodyPr>
            <a:normAutofit/>
          </a:bodyPr>
          <a:lstStyle/>
          <a:p>
            <a:r>
              <a:rPr lang="en-US" dirty="0">
                <a:latin typeface="Arial"/>
                <a:cs typeface="Arial"/>
              </a:rPr>
              <a:t>Entertainment and Prizes</a:t>
            </a:r>
            <a:endParaRPr lang="en-US" dirty="0"/>
          </a:p>
        </p:txBody>
      </p:sp>
      <p:sp>
        <p:nvSpPr>
          <p:cNvPr id="6" name="Text Placeholder 5">
            <a:extLst>
              <a:ext uri="{FF2B5EF4-FFF2-40B4-BE49-F238E27FC236}">
                <a16:creationId xmlns:a16="http://schemas.microsoft.com/office/drawing/2014/main" id="{83803E24-0C78-29F3-E9C2-313F176C6B88}"/>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F28B84C-515C-B7FC-A02B-A618CD3935BA}"/>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D1483740-5DDB-D69F-F0A7-989C9F52F2CE}"/>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000" b="0" i="0" u="none" strike="noStrike" dirty="0">
                <a:effectLst/>
              </a:rPr>
              <a:t>200.438 – Entertainment Costs are unallowable unless they have a specific and direct programmatic purpose and are included in a Federal award</a:t>
            </a:r>
            <a:endParaRPr lang="en-US" sz="2000" dirty="0"/>
          </a:p>
          <a:p>
            <a:pPr marL="800100" lvl="1" indent="-228600"/>
            <a:r>
              <a:rPr lang="en-US" sz="1800" dirty="0"/>
              <a:t>ADDED - </a:t>
            </a:r>
            <a:r>
              <a:rPr lang="en-US" sz="1800" b="0" i="0" u="none" strike="noStrike" dirty="0">
                <a:effectLst/>
              </a:rPr>
              <a:t>Costs of prizes or challenges are allowable if they have a specific and direct programmatic purpose and are included in the Federal award</a:t>
            </a:r>
            <a:endParaRPr lang="en-US" sz="1800" dirty="0"/>
          </a:p>
        </p:txBody>
      </p:sp>
      <p:sp>
        <p:nvSpPr>
          <p:cNvPr id="3" name="Slide Number Placeholder 2">
            <a:extLst>
              <a:ext uri="{FF2B5EF4-FFF2-40B4-BE49-F238E27FC236}">
                <a16:creationId xmlns:a16="http://schemas.microsoft.com/office/drawing/2014/main" id="{56007D1C-8885-0398-E99C-136422FD7F99}"/>
              </a:ext>
            </a:extLst>
          </p:cNvPr>
          <p:cNvSpPr>
            <a:spLocks noGrp="1"/>
          </p:cNvSpPr>
          <p:nvPr>
            <p:ph type="sldNum" sz="quarter" idx="4"/>
          </p:nvPr>
        </p:nvSpPr>
        <p:spPr/>
        <p:txBody>
          <a:bodyPr/>
          <a:lstStyle/>
          <a:p>
            <a:fld id="{B212C38A-D241-7041-9EFC-6446870ABFAA}" type="slidenum">
              <a:rPr lang="en-US" smtClean="0"/>
              <a:t>48</a:t>
            </a:fld>
            <a:endParaRPr lang="en-US" dirty="0"/>
          </a:p>
        </p:txBody>
      </p:sp>
    </p:spTree>
    <p:extLst>
      <p:ext uri="{BB962C8B-B14F-4D97-AF65-F5344CB8AC3E}">
        <p14:creationId xmlns:p14="http://schemas.microsoft.com/office/powerpoint/2010/main" val="2619164055"/>
      </p:ext>
    </p:extLst>
  </p:cSld>
  <p:clrMapOvr>
    <a:masterClrMapping/>
  </p:clrMapOvr>
  <p:transition>
    <p:fade/>
  </p:transition>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1747F-676B-B690-E846-851D0E866295}"/>
              </a:ext>
            </a:extLst>
          </p:cNvPr>
          <p:cNvSpPr>
            <a:spLocks noGrp="1"/>
          </p:cNvSpPr>
          <p:nvPr>
            <p:ph type="title"/>
          </p:nvPr>
        </p:nvSpPr>
        <p:spPr/>
        <p:txBody>
          <a:bodyPr>
            <a:normAutofit/>
          </a:bodyPr>
          <a:lstStyle/>
          <a:p>
            <a:r>
              <a:rPr lang="en-US" dirty="0">
                <a:latin typeface="Arial"/>
                <a:cs typeface="Arial"/>
              </a:rPr>
              <a:t>Closeout Costs</a:t>
            </a:r>
            <a:endParaRPr lang="en-US" dirty="0">
              <a:highlight>
                <a:srgbClr val="FFFF00"/>
              </a:highlight>
            </a:endParaRPr>
          </a:p>
        </p:txBody>
      </p:sp>
      <p:sp>
        <p:nvSpPr>
          <p:cNvPr id="6" name="Text Placeholder 5">
            <a:extLst>
              <a:ext uri="{FF2B5EF4-FFF2-40B4-BE49-F238E27FC236}">
                <a16:creationId xmlns:a16="http://schemas.microsoft.com/office/drawing/2014/main" id="{83803E24-0C78-29F3-E9C2-313F176C6B88}"/>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DF28B84C-515C-B7FC-A02B-A618CD3935BA}"/>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D1483740-5DDB-D69F-F0A7-989C9F52F2CE}"/>
              </a:ext>
            </a:extLst>
          </p:cNvPr>
          <p:cNvSpPr>
            <a:spLocks noGrp="1"/>
          </p:cNvSpPr>
          <p:nvPr>
            <p:ph sz="quarter" idx="15"/>
          </p:nvPr>
        </p:nvSpPr>
        <p:spPr/>
        <p:txBody>
          <a:bodyPr vert="horz" lIns="0" tIns="45720" rIns="0" bIns="45720" rtlCol="0" anchor="t">
            <a:normAutofit/>
          </a:bodyPr>
          <a:lstStyle/>
          <a:p>
            <a:pPr marL="457200" indent="-457200">
              <a:buFont typeface="Wingdings" panose="05000000000000000000" pitchFamily="2" charset="2"/>
              <a:buChar char="§"/>
            </a:pPr>
            <a:r>
              <a:rPr lang="en-US" sz="2000" dirty="0"/>
              <a:t>200.472(b) Administrative costs associated with the closeout activities of a federal award are allowable. </a:t>
            </a:r>
          </a:p>
          <a:p>
            <a:pPr marL="800100" lvl="1" indent="-242888">
              <a:buFont typeface="Wingdings" panose="05000000000000000000" pitchFamily="2" charset="2"/>
              <a:buChar char="§"/>
            </a:pPr>
            <a:r>
              <a:rPr lang="en-US" sz="2000" dirty="0"/>
              <a:t>The recipient or subrecipient may charge the federal award during the closeout for the necessary administrative costs of that federal award, e.g., salaries of personnel preparing final reports, publication and printing costs, costs associated with the disposition of equipment and property, and related indirect costs. </a:t>
            </a:r>
          </a:p>
        </p:txBody>
      </p:sp>
      <p:sp>
        <p:nvSpPr>
          <p:cNvPr id="3" name="Slide Number Placeholder 2">
            <a:extLst>
              <a:ext uri="{FF2B5EF4-FFF2-40B4-BE49-F238E27FC236}">
                <a16:creationId xmlns:a16="http://schemas.microsoft.com/office/drawing/2014/main" id="{56007D1C-8885-0398-E99C-136422FD7F99}"/>
              </a:ext>
            </a:extLst>
          </p:cNvPr>
          <p:cNvSpPr>
            <a:spLocks noGrp="1"/>
          </p:cNvSpPr>
          <p:nvPr>
            <p:ph type="sldNum" sz="quarter" idx="4"/>
          </p:nvPr>
        </p:nvSpPr>
        <p:spPr/>
        <p:txBody>
          <a:bodyPr/>
          <a:lstStyle/>
          <a:p>
            <a:fld id="{B212C38A-D241-7041-9EFC-6446870ABFAA}" type="slidenum">
              <a:rPr lang="en-US" smtClean="0"/>
              <a:t>49</a:t>
            </a:fld>
            <a:endParaRPr lang="en-US" dirty="0"/>
          </a:p>
        </p:txBody>
      </p:sp>
    </p:spTree>
    <p:extLst>
      <p:ext uri="{BB962C8B-B14F-4D97-AF65-F5344CB8AC3E}">
        <p14:creationId xmlns:p14="http://schemas.microsoft.com/office/powerpoint/2010/main" val="1395949823"/>
      </p:ext>
    </p:extLst>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men looking at a tablet&#10;&#10;Description automatically generated">
            <a:extLst>
              <a:ext uri="{FF2B5EF4-FFF2-40B4-BE49-F238E27FC236}">
                <a16:creationId xmlns:a16="http://schemas.microsoft.com/office/drawing/2014/main" id="{1C522816-6EE0-3BCA-37C2-DEBF7298A21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8497" r="18497"/>
          <a:stretch>
            <a:fillRect/>
          </a:stretch>
        </p:blipFill>
        <p:spPr/>
      </p:pic>
      <p:sp>
        <p:nvSpPr>
          <p:cNvPr id="2" name="Title 1">
            <a:extLst>
              <a:ext uri="{FF2B5EF4-FFF2-40B4-BE49-F238E27FC236}">
                <a16:creationId xmlns:a16="http://schemas.microsoft.com/office/drawing/2014/main" id="{4F87BDB2-694F-3882-606B-B5FCA58B7BDB}"/>
              </a:ext>
            </a:extLst>
          </p:cNvPr>
          <p:cNvSpPr>
            <a:spLocks noGrp="1"/>
          </p:cNvSpPr>
          <p:nvPr>
            <p:ph type="title"/>
          </p:nvPr>
        </p:nvSpPr>
        <p:spPr/>
        <p:txBody>
          <a:bodyPr/>
          <a:lstStyle/>
          <a:p>
            <a:r>
              <a:rPr lang="en-US" dirty="0"/>
              <a:t>Overview of Internal Controls</a:t>
            </a:r>
          </a:p>
        </p:txBody>
      </p:sp>
      <p:sp>
        <p:nvSpPr>
          <p:cNvPr id="6" name="Text Placeholder 5">
            <a:extLst>
              <a:ext uri="{FF2B5EF4-FFF2-40B4-BE49-F238E27FC236}">
                <a16:creationId xmlns:a16="http://schemas.microsoft.com/office/drawing/2014/main" id="{0218E1F1-7B6D-9D48-BA88-BC591504DF90}"/>
              </a:ext>
            </a:extLst>
          </p:cNvPr>
          <p:cNvSpPr>
            <a:spLocks noGrp="1"/>
          </p:cNvSpPr>
          <p:nvPr>
            <p:ph type="body" sz="quarter" idx="11"/>
          </p:nvPr>
        </p:nvSpPr>
        <p:spPr/>
        <p:txBody>
          <a:bodyPr/>
          <a:lstStyle/>
          <a:p>
            <a:r>
              <a:rPr lang="en-US" dirty="0"/>
              <a:t>02</a:t>
            </a:r>
          </a:p>
        </p:txBody>
      </p:sp>
    </p:spTree>
    <p:extLst>
      <p:ext uri="{BB962C8B-B14F-4D97-AF65-F5344CB8AC3E}">
        <p14:creationId xmlns:p14="http://schemas.microsoft.com/office/powerpoint/2010/main" val="19976602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8C5C-9F32-8CFE-58C2-831E1FCBC58B}"/>
              </a:ext>
            </a:extLst>
          </p:cNvPr>
          <p:cNvSpPr>
            <a:spLocks noGrp="1"/>
          </p:cNvSpPr>
          <p:nvPr>
            <p:ph type="title"/>
          </p:nvPr>
        </p:nvSpPr>
        <p:spPr/>
        <p:txBody>
          <a:bodyPr>
            <a:normAutofit/>
          </a:bodyPr>
          <a:lstStyle/>
          <a:p>
            <a:r>
              <a:rPr lang="en-US" dirty="0"/>
              <a:t>Single Audit</a:t>
            </a:r>
            <a:endParaRPr lang="en-US" b="1" dirty="0"/>
          </a:p>
        </p:txBody>
      </p:sp>
      <p:sp>
        <p:nvSpPr>
          <p:cNvPr id="6" name="Text Placeholder 5">
            <a:extLst>
              <a:ext uri="{FF2B5EF4-FFF2-40B4-BE49-F238E27FC236}">
                <a16:creationId xmlns:a16="http://schemas.microsoft.com/office/drawing/2014/main" id="{65A3E691-253D-D1BE-D997-EB9FBDB6CA20}"/>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BAF08708-2674-D011-9535-1E6780DE47F1}"/>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CDF89777-BA6A-92E4-AB79-669786D4C985}"/>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200.501 – Increases the expenditure threshold that triggers a Single Audit from $750,000 to $1,000,000</a:t>
            </a:r>
          </a:p>
          <a:p>
            <a:pPr marL="457200" indent="-457200">
              <a:buFont typeface="Wingdings" panose="05000000000000000000" pitchFamily="2" charset="2"/>
              <a:buChar char="§"/>
            </a:pPr>
            <a:r>
              <a:rPr lang="en-US" sz="2000" dirty="0"/>
              <a:t>200.502 – Loans and loan guarantees retain their federal nature throughout the performance period and count toward the federal expenditure threshold</a:t>
            </a:r>
          </a:p>
          <a:p>
            <a:pPr marL="457200" indent="-457200">
              <a:buFont typeface="Wingdings" panose="05000000000000000000" pitchFamily="2" charset="2"/>
              <a:buChar char="§"/>
            </a:pPr>
            <a:r>
              <a:rPr lang="en-US" sz="2000" dirty="0"/>
              <a:t>200.510 – For audits that cover multiple recipients, the SEFA must identify the recipient of the award</a:t>
            </a:r>
          </a:p>
        </p:txBody>
      </p:sp>
      <p:sp>
        <p:nvSpPr>
          <p:cNvPr id="3" name="Slide Number Placeholder 2">
            <a:extLst>
              <a:ext uri="{FF2B5EF4-FFF2-40B4-BE49-F238E27FC236}">
                <a16:creationId xmlns:a16="http://schemas.microsoft.com/office/drawing/2014/main" id="{55E76243-0108-9E84-08A8-B71546CEC84E}"/>
              </a:ext>
            </a:extLst>
          </p:cNvPr>
          <p:cNvSpPr>
            <a:spLocks noGrp="1"/>
          </p:cNvSpPr>
          <p:nvPr>
            <p:ph type="sldNum" sz="quarter" idx="4"/>
          </p:nvPr>
        </p:nvSpPr>
        <p:spPr/>
        <p:txBody>
          <a:bodyPr/>
          <a:lstStyle/>
          <a:p>
            <a:fld id="{B212C38A-D241-7041-9EFC-6446870ABFAA}" type="slidenum">
              <a:rPr lang="en-US" smtClean="0"/>
              <a:t>50</a:t>
            </a:fld>
            <a:endParaRPr lang="en-US" dirty="0"/>
          </a:p>
        </p:txBody>
      </p:sp>
    </p:spTree>
    <p:extLst>
      <p:ext uri="{BB962C8B-B14F-4D97-AF65-F5344CB8AC3E}">
        <p14:creationId xmlns:p14="http://schemas.microsoft.com/office/powerpoint/2010/main" val="108838634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3CE-53B3-5375-EC10-3F059FDE77DD}"/>
              </a:ext>
            </a:extLst>
          </p:cNvPr>
          <p:cNvSpPr>
            <a:spLocks noGrp="1"/>
          </p:cNvSpPr>
          <p:nvPr>
            <p:ph type="title"/>
          </p:nvPr>
        </p:nvSpPr>
        <p:spPr/>
        <p:txBody>
          <a:bodyPr>
            <a:normAutofit/>
          </a:bodyPr>
          <a:lstStyle/>
          <a:p>
            <a:r>
              <a:rPr lang="en-US" dirty="0"/>
              <a:t>Single Audit</a:t>
            </a:r>
          </a:p>
        </p:txBody>
      </p:sp>
      <p:sp>
        <p:nvSpPr>
          <p:cNvPr id="6" name="Text Placeholder 5">
            <a:extLst>
              <a:ext uri="{FF2B5EF4-FFF2-40B4-BE49-F238E27FC236}">
                <a16:creationId xmlns:a16="http://schemas.microsoft.com/office/drawing/2014/main" id="{7EA92A30-01B0-7A1E-E40C-141BCD22E4AE}"/>
              </a:ext>
            </a:extLst>
          </p:cNvPr>
          <p:cNvSpPr>
            <a:spLocks noGrp="1"/>
          </p:cNvSpPr>
          <p:nvPr>
            <p:ph type="body" sz="quarter" idx="13"/>
          </p:nvPr>
        </p:nvSpPr>
        <p:spPr/>
        <p:txBody>
          <a:bodyPr/>
          <a:lstStyle/>
          <a:p>
            <a:endParaRPr lang="en-US" dirty="0"/>
          </a:p>
        </p:txBody>
      </p:sp>
      <p:sp>
        <p:nvSpPr>
          <p:cNvPr id="7" name="Text Placeholder 6">
            <a:extLst>
              <a:ext uri="{FF2B5EF4-FFF2-40B4-BE49-F238E27FC236}">
                <a16:creationId xmlns:a16="http://schemas.microsoft.com/office/drawing/2014/main" id="{5C840FEE-C397-F9FC-B6FE-5AC3CBA3B3DB}"/>
              </a:ext>
            </a:extLst>
          </p:cNvPr>
          <p:cNvSpPr>
            <a:spLocks noGrp="1"/>
          </p:cNvSpPr>
          <p:nvPr>
            <p:ph type="body" sz="quarter" idx="14"/>
          </p:nvPr>
        </p:nvSpPr>
        <p:spPr/>
        <p:txBody>
          <a:bodyPr/>
          <a:lstStyle/>
          <a:p>
            <a:endParaRPr lang="en-US" dirty="0"/>
          </a:p>
        </p:txBody>
      </p:sp>
      <p:sp>
        <p:nvSpPr>
          <p:cNvPr id="4" name="Content Placeholder 3">
            <a:extLst>
              <a:ext uri="{FF2B5EF4-FFF2-40B4-BE49-F238E27FC236}">
                <a16:creationId xmlns:a16="http://schemas.microsoft.com/office/drawing/2014/main" id="{9FB3662D-68AB-C31E-0EE1-CB7BFA04DBDC}"/>
              </a:ext>
            </a:extLst>
          </p:cNvPr>
          <p:cNvSpPr>
            <a:spLocks noGrp="1"/>
          </p:cNvSpPr>
          <p:nvPr>
            <p:ph sz="quarter" idx="15"/>
          </p:nvPr>
        </p:nvSpPr>
        <p:spPr/>
        <p:txBody>
          <a:bodyPr/>
          <a:lstStyle/>
          <a:p>
            <a:pPr marL="457200" indent="-457200">
              <a:buFont typeface="Wingdings" panose="05000000000000000000" pitchFamily="2" charset="2"/>
              <a:buChar char="§"/>
            </a:pPr>
            <a:r>
              <a:rPr lang="en-US" sz="2000" dirty="0"/>
              <a:t>200.513 – Federal agencies are encouraged to engage with external audit stakeholders and OIG national single audit coordinator prior to submitting compliance supplement drafts to OIG</a:t>
            </a:r>
          </a:p>
          <a:p>
            <a:pPr marL="457200" indent="-457200">
              <a:buFont typeface="Wingdings" panose="05000000000000000000" pitchFamily="2" charset="2"/>
              <a:buChar char="§"/>
            </a:pPr>
            <a:r>
              <a:rPr lang="en-US" sz="2000" dirty="0"/>
              <a:t>200.514 – Compliance testing must include a test of transactions and other audit procedures necessary to support an opinion on compliance</a:t>
            </a:r>
          </a:p>
          <a:p>
            <a:pPr marL="457200" indent="-457200">
              <a:buFont typeface="Wingdings" panose="05000000000000000000" pitchFamily="2" charset="2"/>
              <a:buChar char="§"/>
            </a:pPr>
            <a:r>
              <a:rPr lang="en-US" sz="2000" dirty="0"/>
              <a:t>200.516 – Updates to how known questioned costs and likely questioned costs are reported in the audit report</a:t>
            </a:r>
          </a:p>
        </p:txBody>
      </p:sp>
      <p:sp>
        <p:nvSpPr>
          <p:cNvPr id="3" name="Slide Number Placeholder 2">
            <a:extLst>
              <a:ext uri="{FF2B5EF4-FFF2-40B4-BE49-F238E27FC236}">
                <a16:creationId xmlns:a16="http://schemas.microsoft.com/office/drawing/2014/main" id="{474415E8-4949-127B-A53B-D3D25D109F97}"/>
              </a:ext>
            </a:extLst>
          </p:cNvPr>
          <p:cNvSpPr>
            <a:spLocks noGrp="1"/>
          </p:cNvSpPr>
          <p:nvPr>
            <p:ph type="sldNum" sz="quarter" idx="4"/>
          </p:nvPr>
        </p:nvSpPr>
        <p:spPr/>
        <p:txBody>
          <a:bodyPr/>
          <a:lstStyle/>
          <a:p>
            <a:fld id="{B212C38A-D241-7041-9EFC-6446870ABFAA}" type="slidenum">
              <a:rPr lang="en-US" smtClean="0"/>
              <a:t>51</a:t>
            </a:fld>
            <a:endParaRPr lang="en-US" dirty="0"/>
          </a:p>
        </p:txBody>
      </p:sp>
    </p:spTree>
    <p:extLst>
      <p:ext uri="{BB962C8B-B14F-4D97-AF65-F5344CB8AC3E}">
        <p14:creationId xmlns:p14="http://schemas.microsoft.com/office/powerpoint/2010/main" val="347228355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E7AD-A28E-97BC-13E4-DDAD9E6ED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F85AB1-7CEA-F661-3824-0A56704D7734}"/>
              </a:ext>
            </a:extLst>
          </p:cNvPr>
          <p:cNvSpPr>
            <a:spLocks noGrp="1"/>
          </p:cNvSpPr>
          <p:nvPr>
            <p:ph type="title"/>
          </p:nvPr>
        </p:nvSpPr>
        <p:spPr/>
        <p:txBody>
          <a:bodyPr>
            <a:noAutofit/>
          </a:bodyPr>
          <a:lstStyle/>
          <a:p>
            <a:r>
              <a:rPr lang="en-US" dirty="0"/>
              <a:t>Appendix Updates</a:t>
            </a:r>
          </a:p>
        </p:txBody>
      </p:sp>
      <p:graphicFrame>
        <p:nvGraphicFramePr>
          <p:cNvPr id="5" name="Content Placeholder 2">
            <a:extLst>
              <a:ext uri="{FF2B5EF4-FFF2-40B4-BE49-F238E27FC236}">
                <a16:creationId xmlns:a16="http://schemas.microsoft.com/office/drawing/2014/main" id="{B0574165-979F-8BA1-85E9-A3D7ACA4A2BD}"/>
              </a:ext>
            </a:extLst>
          </p:cNvPr>
          <p:cNvGraphicFramePr>
            <a:graphicFrameLocks/>
          </p:cNvGraphicFramePr>
          <p:nvPr>
            <p:extLst>
              <p:ext uri="{D42A27DB-BD31-4B8C-83A1-F6EECF244321}">
                <p14:modId xmlns:p14="http://schemas.microsoft.com/office/powerpoint/2010/main" val="791455764"/>
              </p:ext>
            </p:extLst>
          </p:nvPr>
        </p:nvGraphicFramePr>
        <p:xfrm>
          <a:off x="306000" y="729706"/>
          <a:ext cx="10684729" cy="5669280"/>
        </p:xfrm>
        <a:graphic>
          <a:graphicData uri="http://schemas.openxmlformats.org/drawingml/2006/table">
            <a:tbl>
              <a:tblPr firstRow="1" bandRow="1">
                <a:tableStyleId>{F2DE63D5-997A-4646-A377-4702673A728D}</a:tableStyleId>
              </a:tblPr>
              <a:tblGrid>
                <a:gridCol w="3339013">
                  <a:extLst>
                    <a:ext uri="{9D8B030D-6E8A-4147-A177-3AD203B41FA5}">
                      <a16:colId xmlns:a16="http://schemas.microsoft.com/office/drawing/2014/main" val="3610504432"/>
                    </a:ext>
                  </a:extLst>
                </a:gridCol>
                <a:gridCol w="3745763">
                  <a:extLst>
                    <a:ext uri="{9D8B030D-6E8A-4147-A177-3AD203B41FA5}">
                      <a16:colId xmlns:a16="http://schemas.microsoft.com/office/drawing/2014/main" val="3552007495"/>
                    </a:ext>
                  </a:extLst>
                </a:gridCol>
                <a:gridCol w="3599953">
                  <a:extLst>
                    <a:ext uri="{9D8B030D-6E8A-4147-A177-3AD203B41FA5}">
                      <a16:colId xmlns:a16="http://schemas.microsoft.com/office/drawing/2014/main" val="4206528075"/>
                    </a:ext>
                  </a:extLst>
                </a:gridCol>
              </a:tblGrid>
              <a:tr h="354599">
                <a:tc>
                  <a:txBody>
                    <a:bodyPr/>
                    <a:lstStyle/>
                    <a:p>
                      <a:pPr algn="ctr"/>
                      <a:r>
                        <a:rPr lang="en-US" dirty="0"/>
                        <a:t>General Updates</a:t>
                      </a:r>
                    </a:p>
                  </a:txBody>
                  <a:tcPr/>
                </a:tc>
                <a:tc>
                  <a:txBody>
                    <a:bodyPr/>
                    <a:lstStyle/>
                    <a:p>
                      <a:pPr algn="ctr"/>
                      <a:r>
                        <a:rPr lang="en-US" dirty="0"/>
                        <a:t>Updated Sections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New Sections</a:t>
                      </a:r>
                    </a:p>
                  </a:txBody>
                  <a:tcPr/>
                </a:tc>
                <a:extLst>
                  <a:ext uri="{0D108BD9-81ED-4DB2-BD59-A6C34878D82A}">
                    <a16:rowId xmlns:a16="http://schemas.microsoft.com/office/drawing/2014/main" val="2140620667"/>
                  </a:ext>
                </a:extLst>
              </a:tr>
              <a:tr h="1684344">
                <a:tc>
                  <a:txBody>
                    <a:bodyPr/>
                    <a:lstStyle/>
                    <a:p>
                      <a:r>
                        <a:rPr lang="en-US" sz="1800" dirty="0">
                          <a:solidFill>
                            <a:schemeClr val="tx1"/>
                          </a:solidFill>
                        </a:rPr>
                        <a:t>Appendix 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chemeClr val="tx1"/>
                          </a:solidFill>
                          <a:effectLst/>
                          <a:uLnTx/>
                          <a:uFillTx/>
                        </a:rPr>
                        <a:t>Defined required basic information in NOFO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u="none" strike="noStrike" kern="1200" cap="none" spc="0" normalizeH="0" baseline="0" noProof="0" dirty="0">
                          <a:ln>
                            <a:noFill/>
                          </a:ln>
                          <a:solidFill>
                            <a:schemeClr val="tx1"/>
                          </a:solidFill>
                          <a:effectLst/>
                          <a:uLnTx/>
                          <a:uFillTx/>
                        </a:rPr>
                        <a:t>Provided more details on required components of program description section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a:tc>
                <a:tc>
                  <a:txBody>
                    <a:bodyPr/>
                    <a:lstStyle/>
                    <a:p>
                      <a:pPr marL="285750" indent="-285750">
                        <a:buFont typeface="Wingdings" panose="05000000000000000000" pitchFamily="2" charset="2"/>
                        <a:buChar char="§"/>
                      </a:pPr>
                      <a:r>
                        <a:rPr lang="en-US" sz="1800" dirty="0">
                          <a:solidFill>
                            <a:schemeClr val="tx1"/>
                          </a:solidFill>
                        </a:rPr>
                        <a:t>Application content and format requirements</a:t>
                      </a:r>
                    </a:p>
                    <a:p>
                      <a:pPr marL="285750" indent="-285750">
                        <a:buFont typeface="Wingdings" panose="05000000000000000000" pitchFamily="2" charset="2"/>
                        <a:buChar char="§"/>
                      </a:pPr>
                      <a:r>
                        <a:rPr lang="en-US" sz="1800" dirty="0">
                          <a:solidFill>
                            <a:schemeClr val="tx1"/>
                          </a:solidFill>
                        </a:rPr>
                        <a:t>Responsiveness review</a:t>
                      </a:r>
                    </a:p>
                    <a:p>
                      <a:pPr marL="285750" indent="-285750">
                        <a:buFont typeface="Wingdings" panose="05000000000000000000" pitchFamily="2" charset="2"/>
                        <a:buChar char="§"/>
                      </a:pPr>
                      <a:r>
                        <a:rPr lang="en-US" sz="1800" dirty="0">
                          <a:solidFill>
                            <a:schemeClr val="tx1"/>
                          </a:solidFill>
                        </a:rPr>
                        <a:t>Risk review</a:t>
                      </a:r>
                    </a:p>
                    <a:p>
                      <a:pPr lvl="0"/>
                      <a:endParaRPr lang="en-US" sz="1800" dirty="0">
                        <a:solidFill>
                          <a:schemeClr val="tx1"/>
                        </a:solidFill>
                      </a:endParaRPr>
                    </a:p>
                  </a:txBody>
                  <a:tcPr/>
                </a:tc>
                <a:extLst>
                  <a:ext uri="{0D108BD9-81ED-4DB2-BD59-A6C34878D82A}">
                    <a16:rowId xmlns:a16="http://schemas.microsoft.com/office/drawing/2014/main" val="3533590896"/>
                  </a:ext>
                </a:extLst>
              </a:tr>
              <a:tr h="11524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Appendix III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chemeClr val="tx1"/>
                          </a:solidFill>
                        </a:rPr>
                        <a:t>Clarifies how indirect (F&amp;A) and direct (MTDC) costs are distributed to Federal awards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8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a:tc>
                <a:tc>
                  <a:txBody>
                    <a:bodyPr/>
                    <a:lstStyle/>
                    <a:p>
                      <a:pPr lvl="0"/>
                      <a:endParaRPr lang="en-US" sz="1800" dirty="0">
                        <a:solidFill>
                          <a:schemeClr val="tx1"/>
                        </a:solidFill>
                      </a:endParaRPr>
                    </a:p>
                  </a:txBody>
                  <a:tcPr/>
                </a:tc>
                <a:extLst>
                  <a:ext uri="{0D108BD9-81ED-4DB2-BD59-A6C34878D82A}">
                    <a16:rowId xmlns:a16="http://schemas.microsoft.com/office/drawing/2014/main" val="1106953121"/>
                  </a:ext>
                </a:extLst>
              </a:tr>
              <a:tr h="11524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Appendix IV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chemeClr val="tx1"/>
                          </a:solidFill>
                        </a:rPr>
                        <a:t>Changed distribution base for total costs for subawards from $25k to $50k </a:t>
                      </a:r>
                    </a:p>
                    <a:p>
                      <a:endParaRPr lang="en-US" sz="1800" dirty="0">
                        <a:solidFill>
                          <a:schemeClr val="tx1"/>
                        </a:solidFill>
                      </a:endParaRPr>
                    </a:p>
                  </a:txBody>
                  <a:tcPr/>
                </a:tc>
                <a:tc>
                  <a:txBody>
                    <a:bodyPr/>
                    <a:lstStyle/>
                    <a:p>
                      <a:endParaRPr lang="en-US" sz="1800" dirty="0">
                        <a:solidFill>
                          <a:schemeClr val="tx1"/>
                        </a:solidFill>
                      </a:endParaRPr>
                    </a:p>
                  </a:txBody>
                  <a:tcPr/>
                </a:tc>
                <a:extLst>
                  <a:ext uri="{0D108BD9-81ED-4DB2-BD59-A6C34878D82A}">
                    <a16:rowId xmlns:a16="http://schemas.microsoft.com/office/drawing/2014/main" val="3838107836"/>
                  </a:ext>
                </a:extLst>
              </a:tr>
              <a:tr h="11524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Appendix VII</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chemeClr val="tx1"/>
                          </a:solidFill>
                        </a:rPr>
                        <a:t>Total direct cost changed from excluding contracts above $25k to contracts above $50k</a:t>
                      </a:r>
                    </a:p>
                    <a:p>
                      <a:endParaRPr lang="en-US" sz="1800" dirty="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dirty="0">
                          <a:solidFill>
                            <a:schemeClr val="tx1"/>
                          </a:solidFill>
                        </a:rPr>
                        <a:t>Added guidance on requirements for funding under $35M</a:t>
                      </a:r>
                    </a:p>
                    <a:p>
                      <a:pPr marL="285750" indent="-285750">
                        <a:buFont typeface="Wingdings" panose="05000000000000000000" pitchFamily="2" charset="2"/>
                        <a:buChar char="§"/>
                      </a:pPr>
                      <a:endParaRPr lang="en-US" sz="1800" dirty="0">
                        <a:solidFill>
                          <a:schemeClr val="tx1"/>
                        </a:solidFill>
                      </a:endParaRPr>
                    </a:p>
                  </a:txBody>
                  <a:tcPr/>
                </a:tc>
                <a:extLst>
                  <a:ext uri="{0D108BD9-81ED-4DB2-BD59-A6C34878D82A}">
                    <a16:rowId xmlns:a16="http://schemas.microsoft.com/office/drawing/2014/main" val="106719519"/>
                  </a:ext>
                </a:extLst>
              </a:tr>
            </a:tbl>
          </a:graphicData>
        </a:graphic>
      </p:graphicFrame>
    </p:spTree>
    <p:extLst>
      <p:ext uri="{BB962C8B-B14F-4D97-AF65-F5344CB8AC3E}">
        <p14:creationId xmlns:p14="http://schemas.microsoft.com/office/powerpoint/2010/main" val="398519047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men looking at a tablet&#10;&#10;Description automatically generated">
            <a:extLst>
              <a:ext uri="{FF2B5EF4-FFF2-40B4-BE49-F238E27FC236}">
                <a16:creationId xmlns:a16="http://schemas.microsoft.com/office/drawing/2014/main" id="{1C522816-6EE0-3BCA-37C2-DEBF7298A216}"/>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8497" r="18497"/>
          <a:stretch>
            <a:fillRect/>
          </a:stretch>
        </p:blipFill>
        <p:spPr/>
      </p:pic>
      <p:sp>
        <p:nvSpPr>
          <p:cNvPr id="2" name="Title 1">
            <a:extLst>
              <a:ext uri="{FF2B5EF4-FFF2-40B4-BE49-F238E27FC236}">
                <a16:creationId xmlns:a16="http://schemas.microsoft.com/office/drawing/2014/main" id="{4F87BDB2-694F-3882-606B-B5FCA58B7BDB}"/>
              </a:ext>
            </a:extLst>
          </p:cNvPr>
          <p:cNvSpPr>
            <a:spLocks noGrp="1"/>
          </p:cNvSpPr>
          <p:nvPr>
            <p:ph type="title"/>
          </p:nvPr>
        </p:nvSpPr>
        <p:spPr/>
        <p:txBody>
          <a:bodyPr/>
          <a:lstStyle/>
          <a:p>
            <a:r>
              <a:rPr lang="en-US" dirty="0"/>
              <a:t>Uniform Guidance Best Practices &amp; Resources</a:t>
            </a:r>
          </a:p>
        </p:txBody>
      </p:sp>
      <p:sp>
        <p:nvSpPr>
          <p:cNvPr id="6" name="Text Placeholder 5">
            <a:extLst>
              <a:ext uri="{FF2B5EF4-FFF2-40B4-BE49-F238E27FC236}">
                <a16:creationId xmlns:a16="http://schemas.microsoft.com/office/drawing/2014/main" id="{0218E1F1-7B6D-9D48-BA88-BC591504DF90}"/>
              </a:ext>
            </a:extLst>
          </p:cNvPr>
          <p:cNvSpPr>
            <a:spLocks noGrp="1"/>
          </p:cNvSpPr>
          <p:nvPr>
            <p:ph type="body" sz="quarter" idx="11"/>
          </p:nvPr>
        </p:nvSpPr>
        <p:spPr/>
        <p:txBody>
          <a:bodyPr/>
          <a:lstStyle/>
          <a:p>
            <a:r>
              <a:rPr lang="en-US" dirty="0"/>
              <a:t>06</a:t>
            </a:r>
          </a:p>
        </p:txBody>
      </p:sp>
    </p:spTree>
    <p:extLst>
      <p:ext uri="{BB962C8B-B14F-4D97-AF65-F5344CB8AC3E}">
        <p14:creationId xmlns:p14="http://schemas.microsoft.com/office/powerpoint/2010/main" val="362681291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9435-D5A2-E762-727E-DBE258C1B39F}"/>
              </a:ext>
            </a:extLst>
          </p:cNvPr>
          <p:cNvSpPr>
            <a:spLocks noGrp="1"/>
          </p:cNvSpPr>
          <p:nvPr>
            <p:ph type="title"/>
          </p:nvPr>
        </p:nvSpPr>
        <p:spPr/>
        <p:txBody>
          <a:bodyPr>
            <a:normAutofit/>
          </a:bodyPr>
          <a:lstStyle/>
          <a:p>
            <a:r>
              <a:rPr lang="en-US" dirty="0"/>
              <a:t>Best Practices</a:t>
            </a:r>
          </a:p>
        </p:txBody>
      </p:sp>
      <p:sp>
        <p:nvSpPr>
          <p:cNvPr id="3" name="Slide Number Placeholder 2">
            <a:extLst>
              <a:ext uri="{FF2B5EF4-FFF2-40B4-BE49-F238E27FC236}">
                <a16:creationId xmlns:a16="http://schemas.microsoft.com/office/drawing/2014/main" id="{C0CB8229-2887-5B1C-9DA7-B4759C59BC88}"/>
              </a:ext>
            </a:extLst>
          </p:cNvPr>
          <p:cNvSpPr>
            <a:spLocks noGrp="1"/>
          </p:cNvSpPr>
          <p:nvPr>
            <p:ph type="sldNum" sz="quarter" idx="12"/>
          </p:nvPr>
        </p:nvSpPr>
        <p:spPr/>
        <p:txBody>
          <a:bodyPr/>
          <a:lstStyle/>
          <a:p>
            <a:fld id="{B212C38A-D241-7041-9EFC-6446870ABFAA}" type="slidenum">
              <a:rPr lang="en-US" smtClean="0"/>
              <a:t>54</a:t>
            </a:fld>
            <a:endParaRPr lang="en-US" dirty="0"/>
          </a:p>
        </p:txBody>
      </p:sp>
      <p:sp>
        <p:nvSpPr>
          <p:cNvPr id="4" name="Content Placeholder 3">
            <a:extLst>
              <a:ext uri="{FF2B5EF4-FFF2-40B4-BE49-F238E27FC236}">
                <a16:creationId xmlns:a16="http://schemas.microsoft.com/office/drawing/2014/main" id="{5D188524-9E72-91D4-2149-636C58F3D867}"/>
              </a:ext>
            </a:extLst>
          </p:cNvPr>
          <p:cNvSpPr>
            <a:spLocks noGrp="1"/>
          </p:cNvSpPr>
          <p:nvPr>
            <p:ph idx="1"/>
          </p:nvPr>
        </p:nvSpPr>
        <p:spPr/>
        <p:txBody>
          <a:bodyPr>
            <a:normAutofit/>
          </a:bodyPr>
          <a:lstStyle/>
          <a:p>
            <a:pPr marL="0" marR="0">
              <a:lnSpc>
                <a:spcPct val="115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Angsana New" panose="02020603050405020304" pitchFamily="18" charset="-34"/>
              </a:rPr>
              <a:t>Take the steps necessary to maintain compliance with your federal awards NOW!   </a:t>
            </a:r>
          </a:p>
          <a:p>
            <a:pPr marR="0">
              <a:lnSpc>
                <a:spcPct val="115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Angsana New" panose="02020603050405020304" pitchFamily="18" charset="-34"/>
              </a:rPr>
              <a:t>Review your entities current policies and procedures (do this process in collaboration with various departments)</a:t>
            </a:r>
          </a:p>
          <a:p>
            <a:pPr marL="0" marR="0">
              <a:lnSpc>
                <a:spcPct val="115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Angsana New" panose="02020603050405020304" pitchFamily="18" charset="-34"/>
              </a:rPr>
              <a:t>Document which changes will affect your entity</a:t>
            </a:r>
          </a:p>
          <a:p>
            <a:pPr marL="0" marR="0">
              <a:lnSpc>
                <a:spcPct val="115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Angsana New" panose="02020603050405020304" pitchFamily="18" charset="-34"/>
              </a:rPr>
              <a:t>Make a timeline</a:t>
            </a:r>
          </a:p>
          <a:p>
            <a:pPr marL="0" marR="0">
              <a:lnSpc>
                <a:spcPct val="115000"/>
              </a:lnSpc>
              <a:spcBef>
                <a:spcPts val="0"/>
              </a:spcBef>
              <a:spcAft>
                <a:spcPts val="0"/>
              </a:spcAft>
              <a:buFont typeface="Arial" panose="020B0604020202020204" pitchFamily="34" charset="0"/>
              <a:buChar char="•"/>
            </a:pPr>
            <a:r>
              <a:rPr lang="en-US" sz="2000" dirty="0">
                <a:effectLst/>
                <a:latin typeface="+mn-lt"/>
                <a:ea typeface="Calibri" panose="020F0502020204030204" pitchFamily="34" charset="0"/>
                <a:cs typeface="Angsana New" panose="02020603050405020304" pitchFamily="18" charset="-34"/>
              </a:rPr>
              <a:t>Update policies and procedures</a:t>
            </a:r>
          </a:p>
          <a:p>
            <a:pPr marL="0" marR="0">
              <a:lnSpc>
                <a:spcPct val="115000"/>
              </a:lnSpc>
              <a:spcBef>
                <a:spcPts val="0"/>
              </a:spcBef>
              <a:spcAft>
                <a:spcPts val="0"/>
              </a:spcAft>
              <a:buFont typeface="Arial" panose="020B0604020202020204" pitchFamily="34" charset="0"/>
              <a:buChar char="•"/>
            </a:pPr>
            <a:r>
              <a:rPr lang="en-US" sz="2000" dirty="0">
                <a:latin typeface="+mn-lt"/>
                <a:ea typeface="Calibri" panose="020F0502020204030204" pitchFamily="34" charset="0"/>
                <a:cs typeface="Angsana New" panose="02020603050405020304" pitchFamily="18" charset="-34"/>
              </a:rPr>
              <a:t>Train appropriate staff and provide technical assistance to subrecipients</a:t>
            </a:r>
          </a:p>
          <a:p>
            <a:pPr marL="0" marR="0">
              <a:lnSpc>
                <a:spcPct val="115000"/>
              </a:lnSpc>
              <a:spcBef>
                <a:spcPts val="0"/>
              </a:spcBef>
              <a:spcAft>
                <a:spcPts val="0"/>
              </a:spcAft>
            </a:pPr>
            <a:endParaRPr lang="en-US" sz="1200" dirty="0">
              <a:effectLst/>
              <a:latin typeface="Times New Roman" panose="02020603050405020304" pitchFamily="18" charset="0"/>
              <a:ea typeface="Calibri" panose="020F0502020204030204" pitchFamily="34" charset="0"/>
              <a:cs typeface="Angsana New" panose="02020603050405020304" pitchFamily="18" charset="-34"/>
            </a:endParaRPr>
          </a:p>
          <a:p>
            <a:pPr marL="0" marR="0" indent="0">
              <a:lnSpc>
                <a:spcPct val="115000"/>
              </a:lnSpc>
              <a:spcBef>
                <a:spcPts val="0"/>
              </a:spcBef>
              <a:spcAft>
                <a:spcPts val="0"/>
              </a:spcAft>
              <a:buNone/>
            </a:pPr>
            <a:r>
              <a:rPr lang="en-US" sz="1200" dirty="0">
                <a:effectLst/>
                <a:latin typeface="Times New Roman" panose="02020603050405020304" pitchFamily="18" charset="0"/>
                <a:ea typeface="Calibri" panose="020F0502020204030204" pitchFamily="34" charset="0"/>
                <a:cs typeface="Angsana New" panose="02020603050405020304" pitchFamily="18" charset="-34"/>
              </a:rPr>
              <a:t> </a:t>
            </a:r>
          </a:p>
          <a:p>
            <a:pPr marL="0" marR="0" indent="0">
              <a:spcBef>
                <a:spcPts val="0"/>
              </a:spcBef>
              <a:spcAft>
                <a:spcPts val="0"/>
              </a:spcAft>
              <a:buNone/>
            </a:pPr>
            <a:r>
              <a:rPr lang="en-US" sz="1000" dirty="0">
                <a:effectLst/>
                <a:latin typeface="Times New Roman" panose="02020603050405020304" pitchFamily="18" charset="0"/>
                <a:ea typeface="Calibri" panose="020F0502020204030204" pitchFamily="34" charset="0"/>
                <a:cs typeface="Angsana New" panose="02020603050405020304" pitchFamily="18" charset="-34"/>
              </a:rPr>
              <a:t> </a:t>
            </a:r>
          </a:p>
        </p:txBody>
      </p:sp>
    </p:spTree>
    <p:extLst>
      <p:ext uri="{BB962C8B-B14F-4D97-AF65-F5344CB8AC3E}">
        <p14:creationId xmlns:p14="http://schemas.microsoft.com/office/powerpoint/2010/main" val="410496871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9435-D5A2-E762-727E-DBE258C1B39F}"/>
              </a:ext>
            </a:extLst>
          </p:cNvPr>
          <p:cNvSpPr>
            <a:spLocks noGrp="1"/>
          </p:cNvSpPr>
          <p:nvPr>
            <p:ph type="title"/>
          </p:nvPr>
        </p:nvSpPr>
        <p:spPr/>
        <p:txBody>
          <a:bodyPr>
            <a:normAutofit/>
          </a:bodyPr>
          <a:lstStyle/>
          <a:p>
            <a:r>
              <a:rPr lang="en-US" dirty="0"/>
              <a:t>Resources for Uniform Guidance Updates </a:t>
            </a:r>
          </a:p>
        </p:txBody>
      </p:sp>
      <p:sp>
        <p:nvSpPr>
          <p:cNvPr id="3" name="Slide Number Placeholder 2">
            <a:extLst>
              <a:ext uri="{FF2B5EF4-FFF2-40B4-BE49-F238E27FC236}">
                <a16:creationId xmlns:a16="http://schemas.microsoft.com/office/drawing/2014/main" id="{C0CB8229-2887-5B1C-9DA7-B4759C59BC88}"/>
              </a:ext>
            </a:extLst>
          </p:cNvPr>
          <p:cNvSpPr>
            <a:spLocks noGrp="1"/>
          </p:cNvSpPr>
          <p:nvPr>
            <p:ph type="sldNum" sz="quarter" idx="12"/>
          </p:nvPr>
        </p:nvSpPr>
        <p:spPr/>
        <p:txBody>
          <a:bodyPr/>
          <a:lstStyle/>
          <a:p>
            <a:fld id="{B212C38A-D241-7041-9EFC-6446870ABFAA}" type="slidenum">
              <a:rPr lang="en-US" smtClean="0"/>
              <a:t>55</a:t>
            </a:fld>
            <a:endParaRPr lang="en-US" dirty="0"/>
          </a:p>
        </p:txBody>
      </p:sp>
      <p:sp>
        <p:nvSpPr>
          <p:cNvPr id="4" name="Content Placeholder 3">
            <a:extLst>
              <a:ext uri="{FF2B5EF4-FFF2-40B4-BE49-F238E27FC236}">
                <a16:creationId xmlns:a16="http://schemas.microsoft.com/office/drawing/2014/main" id="{5D188524-9E72-91D4-2149-636C58F3D867}"/>
              </a:ext>
            </a:extLst>
          </p:cNvPr>
          <p:cNvSpPr>
            <a:spLocks noGrp="1"/>
          </p:cNvSpPr>
          <p:nvPr>
            <p:ph idx="1"/>
          </p:nvPr>
        </p:nvSpPr>
        <p:spPr/>
        <p:txBody>
          <a:bodyPr>
            <a:normAutofit/>
          </a:bodyPr>
          <a:lstStyle/>
          <a:p>
            <a:pPr marL="457200" marR="0" lvl="1" indent="-457200">
              <a:lnSpc>
                <a:spcPct val="115000"/>
              </a:lnSpc>
              <a:spcBef>
                <a:spcPts val="0"/>
              </a:spcBef>
              <a:spcAft>
                <a:spcPts val="0"/>
              </a:spcAft>
              <a:buClr>
                <a:schemeClr val="tx1"/>
              </a:buClr>
            </a:pPr>
            <a:r>
              <a:rPr lang="en-US" sz="2000" dirty="0">
                <a:effectLst/>
                <a:ea typeface="Calibri" panose="020F0502020204030204" pitchFamily="34" charset="0"/>
                <a:cs typeface="Angsana New" panose="02020603050405020304" pitchFamily="18" charset="-34"/>
              </a:rPr>
              <a:t>Your last Single Audit</a:t>
            </a:r>
          </a:p>
          <a:p>
            <a:pPr marL="457200" marR="0" lvl="1" indent="-457200">
              <a:lnSpc>
                <a:spcPct val="115000"/>
              </a:lnSpc>
              <a:spcBef>
                <a:spcPts val="0"/>
              </a:spcBef>
              <a:spcAft>
                <a:spcPts val="0"/>
              </a:spcAft>
              <a:buClr>
                <a:schemeClr val="tx1"/>
              </a:buClr>
            </a:pPr>
            <a:r>
              <a:rPr lang="en-US" sz="2000" dirty="0">
                <a:effectLst/>
                <a:ea typeface="Calibri" panose="020F0502020204030204" pitchFamily="34" charset="0"/>
                <a:cs typeface="Angsana New" panose="02020603050405020304" pitchFamily="18" charset="-34"/>
              </a:rPr>
              <a:t>Your current Grants Management policies and procedures</a:t>
            </a:r>
          </a:p>
          <a:p>
            <a:pPr marL="457200" marR="0" lvl="1" indent="-457200">
              <a:lnSpc>
                <a:spcPct val="115000"/>
              </a:lnSpc>
              <a:spcBef>
                <a:spcPts val="0"/>
              </a:spcBef>
              <a:spcAft>
                <a:spcPts val="0"/>
              </a:spcAft>
              <a:buClr>
                <a:schemeClr val="tx1"/>
              </a:buClr>
            </a:pPr>
            <a:r>
              <a:rPr lang="en-US" sz="2000" dirty="0">
                <a:effectLst/>
                <a:ea typeface="Calibri" panose="020F0502020204030204" pitchFamily="34" charset="0"/>
                <a:cs typeface="Angsana New" panose="02020603050405020304" pitchFamily="18" charset="-34"/>
              </a:rPr>
              <a:t>Latest OMB </a:t>
            </a:r>
            <a:r>
              <a:rPr lang="en-US" sz="2000" u="sng" dirty="0">
                <a:solidFill>
                  <a:srgbClr val="0000FF"/>
                </a:solidFill>
                <a:effectLst/>
                <a:ea typeface="Calibri" panose="020F0502020204030204" pitchFamily="34" charset="0"/>
                <a:cs typeface="Angsana New" panose="02020603050405020304" pitchFamily="18" charset="-34"/>
                <a:hlinkClick r:id="rId3"/>
              </a:rPr>
              <a:t>rewrite</a:t>
            </a:r>
            <a:r>
              <a:rPr lang="en-US" sz="2000" dirty="0">
                <a:effectLst/>
                <a:ea typeface="Calibri" panose="020F0502020204030204" pitchFamily="34" charset="0"/>
                <a:cs typeface="Angsana New" panose="02020603050405020304" pitchFamily="18" charset="-34"/>
              </a:rPr>
              <a:t> </a:t>
            </a:r>
          </a:p>
          <a:p>
            <a:pPr marL="457200" marR="0" lvl="1" indent="-457200">
              <a:lnSpc>
                <a:spcPct val="115000"/>
              </a:lnSpc>
              <a:spcBef>
                <a:spcPts val="0"/>
              </a:spcBef>
              <a:spcAft>
                <a:spcPts val="0"/>
              </a:spcAft>
              <a:buClr>
                <a:schemeClr val="tx1"/>
              </a:buClr>
            </a:pPr>
            <a:r>
              <a:rPr lang="en-US" sz="2000" dirty="0">
                <a:effectLst/>
                <a:ea typeface="Calibri" panose="020F0502020204030204" pitchFamily="34" charset="0"/>
                <a:cs typeface="Angsana New" panose="02020603050405020304" pitchFamily="18" charset="-34"/>
              </a:rPr>
              <a:t>COFFA 2 CFR Revisions Crosswalk </a:t>
            </a:r>
          </a:p>
          <a:p>
            <a:pPr marL="457200" marR="0" lvl="1" indent="-457200">
              <a:lnSpc>
                <a:spcPct val="115000"/>
              </a:lnSpc>
              <a:spcBef>
                <a:spcPts val="0"/>
              </a:spcBef>
              <a:spcAft>
                <a:spcPts val="0"/>
              </a:spcAft>
              <a:buClr>
                <a:schemeClr val="tx1"/>
              </a:buClr>
            </a:pPr>
            <a:r>
              <a:rPr lang="en-US" sz="2000" dirty="0">
                <a:effectLst/>
                <a:ea typeface="Calibri" panose="020F0502020204030204" pitchFamily="34" charset="0"/>
                <a:cs typeface="Angsana New" panose="02020603050405020304" pitchFamily="18" charset="-34"/>
              </a:rPr>
              <a:t>Latest </a:t>
            </a:r>
            <a:r>
              <a:rPr lang="en-US" sz="2000" u="sng" dirty="0">
                <a:solidFill>
                  <a:srgbClr val="0000FF"/>
                </a:solidFill>
                <a:effectLst/>
                <a:ea typeface="Calibri" panose="020F0502020204030204" pitchFamily="34" charset="0"/>
                <a:cs typeface="Angsana New" panose="02020603050405020304" pitchFamily="18" charset="-34"/>
                <a:hlinkClick r:id="rId4"/>
              </a:rPr>
              <a:t>Compliance Supplement</a:t>
            </a:r>
            <a:r>
              <a:rPr lang="en-US" sz="2000" dirty="0">
                <a:effectLst/>
                <a:ea typeface="Calibri" panose="020F0502020204030204" pitchFamily="34" charset="0"/>
                <a:cs typeface="Angsana New" panose="02020603050405020304" pitchFamily="18" charset="-34"/>
              </a:rPr>
              <a:t> </a:t>
            </a:r>
          </a:p>
          <a:p>
            <a:pPr marL="457200" marR="0" lvl="1" indent="-457200">
              <a:lnSpc>
                <a:spcPct val="115000"/>
              </a:lnSpc>
              <a:spcBef>
                <a:spcPts val="0"/>
              </a:spcBef>
              <a:spcAft>
                <a:spcPts val="0"/>
              </a:spcAft>
              <a:buClr>
                <a:schemeClr val="tx1"/>
              </a:buClr>
            </a:pPr>
            <a:r>
              <a:rPr lang="en-US" sz="2000" u="sng" dirty="0">
                <a:solidFill>
                  <a:srgbClr val="0000FF"/>
                </a:solidFill>
                <a:effectLst/>
                <a:ea typeface="Calibri" panose="020F0502020204030204" pitchFamily="34" charset="0"/>
                <a:cs typeface="Angsana New" panose="02020603050405020304" pitchFamily="18" charset="-34"/>
                <a:hlinkClick r:id="rId5"/>
              </a:rPr>
              <a:t>Green Book</a:t>
            </a:r>
            <a:r>
              <a:rPr lang="en-US" sz="2000" dirty="0">
                <a:effectLst/>
                <a:ea typeface="Calibri" panose="020F0502020204030204" pitchFamily="34" charset="0"/>
                <a:cs typeface="Angsana New" panose="02020603050405020304" pitchFamily="18" charset="-34"/>
              </a:rPr>
              <a:t>  </a:t>
            </a:r>
          </a:p>
          <a:p>
            <a:pPr marL="0" marR="0" indent="0">
              <a:spcBef>
                <a:spcPts val="0"/>
              </a:spcBef>
              <a:spcAft>
                <a:spcPts val="0"/>
              </a:spcAft>
              <a:buNone/>
            </a:pPr>
            <a:r>
              <a:rPr lang="en-US" sz="1000" dirty="0">
                <a:effectLst/>
                <a:latin typeface="Times New Roman" panose="02020603050405020304" pitchFamily="18" charset="0"/>
                <a:ea typeface="Calibri" panose="020F0502020204030204" pitchFamily="34" charset="0"/>
                <a:cs typeface="Angsana New" panose="02020603050405020304" pitchFamily="18" charset="-34"/>
              </a:rPr>
              <a:t> </a:t>
            </a:r>
          </a:p>
        </p:txBody>
      </p:sp>
    </p:spTree>
    <p:extLst>
      <p:ext uri="{BB962C8B-B14F-4D97-AF65-F5344CB8AC3E}">
        <p14:creationId xmlns:p14="http://schemas.microsoft.com/office/powerpoint/2010/main" val="3524023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raising their hands&#10;&#10;Description automatically generated">
            <a:extLst>
              <a:ext uri="{FF2B5EF4-FFF2-40B4-BE49-F238E27FC236}">
                <a16:creationId xmlns:a16="http://schemas.microsoft.com/office/drawing/2014/main" id="{032E999D-B1DB-5751-1FFC-6F3D80219FC2}"/>
              </a:ext>
            </a:extLst>
          </p:cNvPr>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19842" r="19842"/>
          <a:stretch>
            <a:fillRect/>
          </a:stretch>
        </p:blipFill>
        <p:spPr/>
      </p:pic>
      <p:sp>
        <p:nvSpPr>
          <p:cNvPr id="13" name="Title 12">
            <a:extLst>
              <a:ext uri="{FF2B5EF4-FFF2-40B4-BE49-F238E27FC236}">
                <a16:creationId xmlns:a16="http://schemas.microsoft.com/office/drawing/2014/main" id="{7E0BF846-7FE9-D002-C8F9-BA6F762DFE58}"/>
              </a:ext>
            </a:extLst>
          </p:cNvPr>
          <p:cNvSpPr>
            <a:spLocks noGrp="1"/>
          </p:cNvSpPr>
          <p:nvPr>
            <p:ph type="title"/>
          </p:nvPr>
        </p:nvSpPr>
        <p:spPr>
          <a:xfrm>
            <a:off x="740748" y="2686835"/>
            <a:ext cx="3414353" cy="360000"/>
          </a:xfrm>
        </p:spPr>
        <p:txBody>
          <a:bodyPr/>
          <a:lstStyle/>
          <a:p>
            <a:r>
              <a:rPr lang="en-US" sz="4800" b="1" dirty="0"/>
              <a:t>Questions?</a:t>
            </a:r>
          </a:p>
        </p:txBody>
      </p:sp>
      <p:sp>
        <p:nvSpPr>
          <p:cNvPr id="6" name="Footer Placeholder 5">
            <a:extLst>
              <a:ext uri="{FF2B5EF4-FFF2-40B4-BE49-F238E27FC236}">
                <a16:creationId xmlns:a16="http://schemas.microsoft.com/office/drawing/2014/main" id="{EFDF6735-9B44-F8C4-6832-D3291F508A5D}"/>
              </a:ext>
            </a:extLst>
          </p:cNvPr>
          <p:cNvSpPr>
            <a:spLocks noGrp="1"/>
          </p:cNvSpPr>
          <p:nvPr>
            <p:ph type="ftr" sz="quarter" idx="4294967295"/>
          </p:nvPr>
        </p:nvSpPr>
        <p:spPr>
          <a:xfrm>
            <a:off x="0" y="6416675"/>
            <a:ext cx="4895850" cy="269875"/>
          </a:xfrm>
        </p:spPr>
        <p:txBody>
          <a:bodyPr/>
          <a:lstStyle/>
          <a:p>
            <a:r>
              <a:rPr lang="en-US" noProof="0" dirty="0"/>
              <a:t>Title</a:t>
            </a:r>
          </a:p>
        </p:txBody>
      </p:sp>
      <p:sp>
        <p:nvSpPr>
          <p:cNvPr id="7" name="Slide Number Placeholder 6">
            <a:extLst>
              <a:ext uri="{FF2B5EF4-FFF2-40B4-BE49-F238E27FC236}">
                <a16:creationId xmlns:a16="http://schemas.microsoft.com/office/drawing/2014/main" id="{1BF2218B-AB19-66E3-CD71-B5725F1D9B42}"/>
              </a:ext>
            </a:extLst>
          </p:cNvPr>
          <p:cNvSpPr>
            <a:spLocks noGrp="1"/>
          </p:cNvSpPr>
          <p:nvPr>
            <p:ph type="sldNum" sz="quarter" idx="4294967295"/>
          </p:nvPr>
        </p:nvSpPr>
        <p:spPr>
          <a:xfrm>
            <a:off x="0" y="6416675"/>
            <a:ext cx="900113" cy="269875"/>
          </a:xfrm>
        </p:spPr>
        <p:txBody>
          <a:bodyPr/>
          <a:lstStyle/>
          <a:p>
            <a:fld id="{721C06D9-4617-44B0-8711-1EF1C439A609}" type="slidenum">
              <a:rPr lang="en-US" noProof="0" smtClean="0"/>
              <a:pPr/>
              <a:t>56</a:t>
            </a:fld>
            <a:endParaRPr lang="en-US" noProof="0" dirty="0"/>
          </a:p>
        </p:txBody>
      </p:sp>
      <p:sp>
        <p:nvSpPr>
          <p:cNvPr id="8" name="Date Placeholder 7">
            <a:extLst>
              <a:ext uri="{FF2B5EF4-FFF2-40B4-BE49-F238E27FC236}">
                <a16:creationId xmlns:a16="http://schemas.microsoft.com/office/drawing/2014/main" id="{BC18AF11-BD88-66F1-AD61-6056D26FD5DF}"/>
              </a:ext>
            </a:extLst>
          </p:cNvPr>
          <p:cNvSpPr>
            <a:spLocks noGrp="1"/>
          </p:cNvSpPr>
          <p:nvPr>
            <p:ph type="dt" sz="half" idx="4294967295"/>
          </p:nvPr>
        </p:nvSpPr>
        <p:spPr>
          <a:xfrm>
            <a:off x="10931525" y="6416675"/>
            <a:ext cx="1260475" cy="269875"/>
          </a:xfrm>
        </p:spPr>
        <p:txBody>
          <a:bodyPr/>
          <a:lstStyle/>
          <a:p>
            <a:r>
              <a:rPr lang="en-US" noProof="0" dirty="0"/>
              <a:t>Date</a:t>
            </a:r>
          </a:p>
        </p:txBody>
      </p:sp>
    </p:spTree>
    <p:extLst>
      <p:ext uri="{BB962C8B-B14F-4D97-AF65-F5344CB8AC3E}">
        <p14:creationId xmlns:p14="http://schemas.microsoft.com/office/powerpoint/2010/main" val="169853748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C7BBC9-E9E8-5E0D-A5B3-3A65E7600870}"/>
              </a:ext>
            </a:extLst>
          </p:cNvPr>
          <p:cNvSpPr>
            <a:spLocks noGrp="1"/>
          </p:cNvSpPr>
          <p:nvPr>
            <p:ph sz="quarter" idx="10"/>
          </p:nvPr>
        </p:nvSpPr>
        <p:spPr>
          <a:xfrm>
            <a:off x="304799" y="1729024"/>
            <a:ext cx="7558158" cy="2619240"/>
          </a:xfrm>
          <a:noFill/>
        </p:spPr>
        <p:txBody>
          <a:bodyPr/>
          <a:lstStyle/>
          <a:p>
            <a:endParaRPr lang="en-US" sz="1400" dirty="0"/>
          </a:p>
          <a:p>
            <a:pPr>
              <a:lnSpc>
                <a:spcPct val="100000"/>
              </a:lnSpc>
              <a:spcAft>
                <a:spcPts val="600"/>
              </a:spcAft>
            </a:pPr>
            <a:r>
              <a:rPr lang="en-US" sz="1400" dirty="0"/>
              <a:t>Evan Masters – Senior Consultant / Grants Management Services</a:t>
            </a:r>
          </a:p>
          <a:p>
            <a:pPr>
              <a:lnSpc>
                <a:spcPct val="100000"/>
              </a:lnSpc>
              <a:spcAft>
                <a:spcPts val="600"/>
              </a:spcAft>
            </a:pPr>
            <a:r>
              <a:rPr lang="en-US" sz="1400" b="0" dirty="0"/>
              <a:t>417.520.5405</a:t>
            </a:r>
          </a:p>
          <a:p>
            <a:pPr>
              <a:lnSpc>
                <a:spcPct val="100000"/>
              </a:lnSpc>
              <a:spcAft>
                <a:spcPts val="600"/>
              </a:spcAft>
            </a:pPr>
            <a:r>
              <a:rPr lang="en-US" sz="1400" b="0" dirty="0">
                <a:hlinkClick r:id="rId2">
                  <a:extLst>
                    <a:ext uri="{A12FA001-AC4F-418D-AE19-62706E023703}">
                      <ahyp:hlinkClr xmlns:ahyp="http://schemas.microsoft.com/office/drawing/2018/hyperlinkcolor" val="tx"/>
                    </a:ext>
                  </a:extLst>
                </a:hlinkClick>
              </a:rPr>
              <a:t>Evan.Masters@us.forvismazars.com</a:t>
            </a:r>
            <a:r>
              <a:rPr lang="en-US" sz="1400" b="0" dirty="0"/>
              <a:t> </a:t>
            </a:r>
          </a:p>
          <a:p>
            <a:pPr>
              <a:lnSpc>
                <a:spcPct val="100000"/>
              </a:lnSpc>
              <a:spcAft>
                <a:spcPts val="600"/>
              </a:spcAft>
            </a:pPr>
            <a:endParaRPr lang="en-US" sz="1400" dirty="0"/>
          </a:p>
          <a:p>
            <a:pPr>
              <a:lnSpc>
                <a:spcPct val="100000"/>
              </a:lnSpc>
              <a:spcAft>
                <a:spcPts val="600"/>
              </a:spcAft>
            </a:pPr>
            <a:r>
              <a:rPr lang="en-US" sz="1400" dirty="0"/>
              <a:t>Maggie Finley – Consultant / Grants Management Services</a:t>
            </a:r>
          </a:p>
          <a:p>
            <a:pPr>
              <a:lnSpc>
                <a:spcPct val="100000"/>
              </a:lnSpc>
              <a:spcAft>
                <a:spcPts val="600"/>
              </a:spcAft>
            </a:pPr>
            <a:r>
              <a:rPr lang="en-US" sz="1400" b="0" dirty="0"/>
              <a:t>417.520.5372</a:t>
            </a:r>
          </a:p>
          <a:p>
            <a:pPr>
              <a:lnSpc>
                <a:spcPct val="100000"/>
              </a:lnSpc>
              <a:spcAft>
                <a:spcPts val="600"/>
              </a:spcAft>
            </a:pPr>
            <a:r>
              <a:rPr lang="en-US" sz="1400" b="0" dirty="0">
                <a:hlinkClick r:id="rId3">
                  <a:extLst>
                    <a:ext uri="{A12FA001-AC4F-418D-AE19-62706E023703}">
                      <ahyp:hlinkClr xmlns:ahyp="http://schemas.microsoft.com/office/drawing/2018/hyperlinkcolor" val="tx"/>
                    </a:ext>
                  </a:extLst>
                </a:hlinkClick>
              </a:rPr>
              <a:t>Maggie.Finley@us.forvismazars.com</a:t>
            </a:r>
            <a:r>
              <a:rPr lang="en-US" sz="1400" b="0" dirty="0"/>
              <a:t> </a:t>
            </a:r>
          </a:p>
        </p:txBody>
      </p:sp>
    </p:spTree>
    <p:extLst>
      <p:ext uri="{BB962C8B-B14F-4D97-AF65-F5344CB8AC3E}">
        <p14:creationId xmlns:p14="http://schemas.microsoft.com/office/powerpoint/2010/main" val="76538895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F74307-49C6-FC65-3285-190595A0731A}"/>
              </a:ext>
            </a:extLst>
          </p:cNvPr>
          <p:cNvSpPr>
            <a:spLocks noGrp="1"/>
          </p:cNvSpPr>
          <p:nvPr>
            <p:ph type="title"/>
          </p:nvPr>
        </p:nvSpPr>
        <p:spPr/>
        <p:txBody>
          <a:bodyPr>
            <a:normAutofit/>
          </a:bodyPr>
          <a:lstStyle/>
          <a:p>
            <a:r>
              <a:rPr lang="en-US" dirty="0"/>
              <a:t>Definition of Internal Controls</a:t>
            </a:r>
          </a:p>
        </p:txBody>
      </p:sp>
      <p:sp>
        <p:nvSpPr>
          <p:cNvPr id="4" name="Slide Number Placeholder 3">
            <a:extLst>
              <a:ext uri="{FF2B5EF4-FFF2-40B4-BE49-F238E27FC236}">
                <a16:creationId xmlns:a16="http://schemas.microsoft.com/office/drawing/2014/main" id="{893BE70A-9CA2-866C-5A25-FCC24C8ECC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Content Placeholder 6">
            <a:extLst>
              <a:ext uri="{FF2B5EF4-FFF2-40B4-BE49-F238E27FC236}">
                <a16:creationId xmlns:a16="http://schemas.microsoft.com/office/drawing/2014/main" id="{E9C3F200-67EB-2C6F-23F0-CFC6AC264037}"/>
              </a:ext>
            </a:extLst>
          </p:cNvPr>
          <p:cNvSpPr>
            <a:spLocks noGrp="1"/>
          </p:cNvSpPr>
          <p:nvPr>
            <p:ph idx="1"/>
          </p:nvPr>
        </p:nvSpPr>
        <p:spPr/>
        <p:txBody>
          <a:bodyPr>
            <a:normAutofit/>
          </a:bodyPr>
          <a:lstStyle/>
          <a:p>
            <a:pPr marL="0" indent="0">
              <a:buNone/>
            </a:pPr>
            <a:r>
              <a:rPr lang="en-US" sz="2000" dirty="0"/>
              <a:t>Mechanisms designed and implemented by an entity to provide reasonable assurance regarding the achievement of the entity's objectives in the following areas:</a:t>
            </a:r>
          </a:p>
          <a:p>
            <a:r>
              <a:rPr lang="en-US" sz="2000" dirty="0"/>
              <a:t>Effectiveness and efficiency of operations</a:t>
            </a:r>
          </a:p>
          <a:p>
            <a:r>
              <a:rPr lang="en-US" sz="2000" dirty="0"/>
              <a:t>Reliability of reporting for internal and external use</a:t>
            </a:r>
          </a:p>
          <a:p>
            <a:r>
              <a:rPr lang="en-US" sz="2000" dirty="0"/>
              <a:t>Compliance with applicable laws and regulations</a:t>
            </a:r>
          </a:p>
        </p:txBody>
      </p:sp>
    </p:spTree>
    <p:extLst>
      <p:ext uri="{BB962C8B-B14F-4D97-AF65-F5344CB8AC3E}">
        <p14:creationId xmlns:p14="http://schemas.microsoft.com/office/powerpoint/2010/main" val="13269343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F02F-7AC7-68EF-4A1B-3DA20D4611E0}"/>
              </a:ext>
            </a:extLst>
          </p:cNvPr>
          <p:cNvSpPr>
            <a:spLocks noGrp="1"/>
          </p:cNvSpPr>
          <p:nvPr>
            <p:ph type="title"/>
          </p:nvPr>
        </p:nvSpPr>
        <p:spPr/>
        <p:txBody>
          <a:bodyPr>
            <a:normAutofit/>
          </a:bodyPr>
          <a:lstStyle/>
          <a:p>
            <a:r>
              <a:rPr lang="en-US" dirty="0"/>
              <a:t>Uniform Guidance - </a:t>
            </a:r>
            <a:r>
              <a:rPr lang="en-US" b="1" dirty="0"/>
              <a:t>2 CFR 200.303</a:t>
            </a:r>
          </a:p>
        </p:txBody>
      </p:sp>
      <p:sp>
        <p:nvSpPr>
          <p:cNvPr id="3" name="Slide Number Placeholder 2">
            <a:extLst>
              <a:ext uri="{FF2B5EF4-FFF2-40B4-BE49-F238E27FC236}">
                <a16:creationId xmlns:a16="http://schemas.microsoft.com/office/drawing/2014/main" id="{C6A57D18-EB37-0763-4798-CAD439F14A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814F159-8B14-48F2-4836-7500A4C21650}"/>
              </a:ext>
            </a:extLst>
          </p:cNvPr>
          <p:cNvSpPr>
            <a:spLocks noGrp="1"/>
          </p:cNvSpPr>
          <p:nvPr>
            <p:ph idx="1"/>
          </p:nvPr>
        </p:nvSpPr>
        <p:spPr/>
        <p:txBody>
          <a:bodyPr>
            <a:normAutofit lnSpcReduction="10000"/>
          </a:bodyPr>
          <a:lstStyle/>
          <a:p>
            <a:pPr marL="0" indent="0">
              <a:buNone/>
            </a:pPr>
            <a:r>
              <a:rPr lang="en-US" sz="2000" dirty="0"/>
              <a:t>Recipient &amp; Subrecipient responsibilities include:</a:t>
            </a:r>
          </a:p>
          <a:p>
            <a:r>
              <a:rPr lang="en-US" sz="2000" dirty="0"/>
              <a:t>Establish and maintain effective internal control over federal awards that provides reasonable assurance that the nonfederal entity is managing federal awards in compliance with federal statutes, regulations, and the terms and conditions of federal awards</a:t>
            </a:r>
          </a:p>
          <a:p>
            <a:r>
              <a:rPr lang="en-US" sz="2000" dirty="0"/>
              <a:t>Comply with federal statutes, regulations and the terms and conditions of federal awards</a:t>
            </a:r>
          </a:p>
          <a:p>
            <a:r>
              <a:rPr lang="en-US" sz="2000" dirty="0"/>
              <a:t>Evaluate and monitor compliance with statues, regulations, and the terms and conditions of federal awards</a:t>
            </a:r>
          </a:p>
          <a:p>
            <a:r>
              <a:rPr lang="en-US" sz="2000" dirty="0"/>
              <a:t>Take prompt action when instances of noncompliance are identified</a:t>
            </a:r>
          </a:p>
          <a:p>
            <a:r>
              <a:rPr lang="en-US" sz="2000" dirty="0"/>
              <a:t>Take reasonable measures to safeguard protected personally identifiable information</a:t>
            </a:r>
          </a:p>
          <a:p>
            <a:endParaRPr lang="en-US" sz="2000" dirty="0"/>
          </a:p>
          <a:p>
            <a:pPr marL="0" indent="0">
              <a:buNone/>
            </a:pPr>
            <a:r>
              <a:rPr lang="en-US" sz="2000" dirty="0"/>
              <a:t>Updated Guidance: </a:t>
            </a:r>
            <a:r>
              <a:rPr lang="en-US" sz="1800" dirty="0">
                <a:effectLst/>
                <a:latin typeface="+mn-lt"/>
                <a:ea typeface="Calibri" panose="020F0502020204030204" pitchFamily="34" charset="0"/>
                <a:cs typeface="Angsana New" panose="02020603050405020304" pitchFamily="18" charset="-34"/>
              </a:rPr>
              <a:t>The recipient and subrecipient must establish, document, and maintain internal controls. Originally, the previous statement did not include the word, “document</a:t>
            </a:r>
            <a:r>
              <a:rPr lang="en-US" sz="1800" dirty="0">
                <a:latin typeface="+mn-lt"/>
                <a:ea typeface="Calibri" panose="020F0502020204030204" pitchFamily="34" charset="0"/>
                <a:cs typeface="Angsana New" panose="02020603050405020304" pitchFamily="18" charset="-34"/>
              </a:rPr>
              <a:t>”</a:t>
            </a:r>
            <a:r>
              <a:rPr lang="en-US" sz="1800" dirty="0">
                <a:effectLst/>
                <a:latin typeface="+mn-lt"/>
                <a:ea typeface="Calibri" panose="020F0502020204030204" pitchFamily="34" charset="0"/>
                <a:cs typeface="Angsana New" panose="02020603050405020304" pitchFamily="18" charset="-34"/>
              </a:rPr>
              <a:t>. Take reasonable measures to safeguard protected personally identifiable information was updated to state: Take reasonable cybersecurity and other measures to safeguard information including protected personally identifiable information (PII) and other types of information. </a:t>
            </a:r>
            <a:endParaRPr lang="en-US" sz="2000" dirty="0">
              <a:latin typeface="+mn-lt"/>
            </a:endParaRPr>
          </a:p>
        </p:txBody>
      </p:sp>
    </p:spTree>
    <p:extLst>
      <p:ext uri="{BB962C8B-B14F-4D97-AF65-F5344CB8AC3E}">
        <p14:creationId xmlns:p14="http://schemas.microsoft.com/office/powerpoint/2010/main" val="332782928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4ED7-AA75-4F31-6950-6259548F9AEB}"/>
              </a:ext>
            </a:extLst>
          </p:cNvPr>
          <p:cNvSpPr>
            <a:spLocks noGrp="1"/>
          </p:cNvSpPr>
          <p:nvPr>
            <p:ph type="title"/>
          </p:nvPr>
        </p:nvSpPr>
        <p:spPr/>
        <p:txBody>
          <a:bodyPr>
            <a:normAutofit/>
          </a:bodyPr>
          <a:lstStyle/>
          <a:p>
            <a:r>
              <a:rPr lang="en-US" dirty="0"/>
              <a:t>Objectives of Internal Control over Compliance</a:t>
            </a:r>
          </a:p>
        </p:txBody>
      </p:sp>
      <p:sp>
        <p:nvSpPr>
          <p:cNvPr id="3" name="Slide Number Placeholder 2">
            <a:extLst>
              <a:ext uri="{FF2B5EF4-FFF2-40B4-BE49-F238E27FC236}">
                <a16:creationId xmlns:a16="http://schemas.microsoft.com/office/drawing/2014/main" id="{4C582A4C-8E84-BB91-ACD8-CAE13C76E1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E6A6E2AD-3E46-33A6-8BD0-F3524D543B6D}"/>
              </a:ext>
            </a:extLst>
          </p:cNvPr>
          <p:cNvSpPr>
            <a:spLocks noGrp="1"/>
          </p:cNvSpPr>
          <p:nvPr>
            <p:ph idx="1"/>
          </p:nvPr>
        </p:nvSpPr>
        <p:spPr/>
        <p:txBody>
          <a:bodyPr>
            <a:normAutofit/>
          </a:bodyPr>
          <a:lstStyle/>
          <a:p>
            <a:r>
              <a:rPr lang="en-US" sz="2000" dirty="0"/>
              <a:t>Transactions are properly recorded and accounted for in order to:</a:t>
            </a:r>
          </a:p>
          <a:p>
            <a:pPr marL="914400" lvl="1" indent="-228600"/>
            <a:r>
              <a:rPr lang="en-US" sz="1800" dirty="0"/>
              <a:t>Permit the preparation of reliable financial statements and federal reports</a:t>
            </a:r>
          </a:p>
          <a:p>
            <a:pPr marL="914400" lvl="1" indent="-228600"/>
            <a:r>
              <a:rPr lang="en-US" sz="1800" dirty="0"/>
              <a:t>Maintain accountability over assets</a:t>
            </a:r>
          </a:p>
          <a:p>
            <a:pPr marL="914400" lvl="1" indent="-228600"/>
            <a:r>
              <a:rPr lang="en-US" sz="1800" dirty="0"/>
              <a:t>Demonstrate compliance with federal statutes, regulations, and the terms and conditions of the federal award</a:t>
            </a:r>
          </a:p>
          <a:p>
            <a:r>
              <a:rPr lang="en-US" sz="2000" dirty="0"/>
              <a:t>Transactions are executed in compliance with:</a:t>
            </a:r>
          </a:p>
          <a:p>
            <a:pPr marL="914400" lvl="1" indent="-228600"/>
            <a:r>
              <a:rPr lang="en-US" sz="1800" dirty="0"/>
              <a:t>Federal statutes, regulations, and the terms and conditions of the federal award that could have a direct and material effect on a federal program</a:t>
            </a:r>
          </a:p>
          <a:p>
            <a:pPr marL="914400" lvl="1" indent="-228600"/>
            <a:r>
              <a:rPr lang="en-US" sz="1800" dirty="0"/>
              <a:t>Any other federal statutes and regulations that are identified in the Compliance Supplement</a:t>
            </a:r>
          </a:p>
          <a:p>
            <a:r>
              <a:rPr lang="en-US" sz="2000" dirty="0"/>
              <a:t>Funds, property, and other assets are safeguarded against loss from unauthorized use or disposition</a:t>
            </a:r>
          </a:p>
        </p:txBody>
      </p:sp>
    </p:spTree>
    <p:extLst>
      <p:ext uri="{BB962C8B-B14F-4D97-AF65-F5344CB8AC3E}">
        <p14:creationId xmlns:p14="http://schemas.microsoft.com/office/powerpoint/2010/main" val="16862657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BF58D-727C-906B-8A31-4F484CAA11E3}"/>
              </a:ext>
            </a:extLst>
          </p:cNvPr>
          <p:cNvSpPr>
            <a:spLocks noGrp="1"/>
          </p:cNvSpPr>
          <p:nvPr>
            <p:ph type="title"/>
          </p:nvPr>
        </p:nvSpPr>
        <p:spPr/>
        <p:txBody>
          <a:bodyPr>
            <a:normAutofit/>
          </a:bodyPr>
          <a:lstStyle/>
          <a:p>
            <a:r>
              <a:rPr lang="en-US" dirty="0"/>
              <a:t>Importance of Internal Controls</a:t>
            </a:r>
          </a:p>
        </p:txBody>
      </p:sp>
      <p:sp>
        <p:nvSpPr>
          <p:cNvPr id="3" name="Slide Number Placeholder 2">
            <a:extLst>
              <a:ext uri="{FF2B5EF4-FFF2-40B4-BE49-F238E27FC236}">
                <a16:creationId xmlns:a16="http://schemas.microsoft.com/office/drawing/2014/main" id="{46BABCF5-1D08-A3EB-4F10-74433A6275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2C38A-D241-7041-9EFC-6446870ABFAA}"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AD2F65CA-5C7B-9117-D2C8-8EBE1606BA4B}"/>
              </a:ext>
            </a:extLst>
          </p:cNvPr>
          <p:cNvSpPr>
            <a:spLocks noGrp="1"/>
          </p:cNvSpPr>
          <p:nvPr>
            <p:ph idx="1"/>
          </p:nvPr>
        </p:nvSpPr>
        <p:spPr/>
        <p:txBody>
          <a:bodyPr>
            <a:normAutofit/>
          </a:bodyPr>
          <a:lstStyle/>
          <a:p>
            <a:r>
              <a:rPr lang="en-US" sz="2000" dirty="0"/>
              <a:t>Safeguard assets</a:t>
            </a:r>
          </a:p>
          <a:p>
            <a:r>
              <a:rPr lang="en-US" sz="2000" dirty="0"/>
              <a:t>Protect employees</a:t>
            </a:r>
          </a:p>
          <a:p>
            <a:r>
              <a:rPr lang="en-US" sz="2000" dirty="0"/>
              <a:t>Provide more accurate financial statements</a:t>
            </a:r>
          </a:p>
          <a:p>
            <a:r>
              <a:rPr lang="en-US" sz="2000" dirty="0"/>
              <a:t>Reduce risk of noncompliance with laws and regulations</a:t>
            </a:r>
          </a:p>
          <a:p>
            <a:r>
              <a:rPr lang="en-US" sz="2000" dirty="0"/>
              <a:t>Reduce risk of de-obligation of federal funds</a:t>
            </a:r>
          </a:p>
          <a:p>
            <a:r>
              <a:rPr lang="en-US" sz="2000" dirty="0"/>
              <a:t>Reduce risk of fraud, waste, and abuse</a:t>
            </a:r>
          </a:p>
        </p:txBody>
      </p:sp>
    </p:spTree>
    <p:extLst>
      <p:ext uri="{BB962C8B-B14F-4D97-AF65-F5344CB8AC3E}">
        <p14:creationId xmlns:p14="http://schemas.microsoft.com/office/powerpoint/2010/main" val="118965197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ags/tag2.xml><?xml version="1.0" encoding="utf-8"?>
<p:tagLst xmlns:a="http://schemas.openxmlformats.org/drawingml/2006/main" xmlns:r="http://schemas.openxmlformats.org/officeDocument/2006/relationships" xmlns:p="http://schemas.openxmlformats.org/presentationml/2006/main">
  <p:tag name="ASSET_SIZE_ON_INSERT" val="1393,467"/>
</p:tagLst>
</file>

<file path=ppt/theme/theme1.xml><?xml version="1.0" encoding="utf-8"?>
<a:theme xmlns:a="http://schemas.openxmlformats.org/drawingml/2006/main" name="Office Theme">
  <a:themeElements>
    <a:clrScheme name="Forvis_Mazars">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8F9754E8-6275-824C-A70D-F123FC0B61F7}" vid="{6916EAD2-228E-554B-95B2-DC834C0894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 xmlns="d6cb3a88-e620-40c8-867c-3fd51c863df6" xsi:nil="true"/>
    <Industry xmlns="d6cb3a88-e620-40c8-867c-3fd51c863df6" xsi:nil="true"/>
    <PublishingExpirationDate xmlns="http://schemas.microsoft.com/sharepoint/v3" xsi:nil="true"/>
    <PublishingStartDate xmlns="http://schemas.microsoft.com/sharepoint/v3" xsi:nil="true"/>
    <TaxCatchAll xmlns="36888353-22fa-4058-97b3-220a5ac5ab59" xsi:nil="true"/>
    <lcf76f155ced4ddcb4097134ff3c332f xmlns="d6cb3a88-e620-40c8-867c-3fd51c863df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FD3E8DE801C848BB2AF252D19E56E2" ma:contentTypeVersion="24" ma:contentTypeDescription="Create a new document." ma:contentTypeScope="" ma:versionID="962afd8d847edcaefaaf0b577065c652">
  <xsd:schema xmlns:xsd="http://www.w3.org/2001/XMLSchema" xmlns:xs="http://www.w3.org/2001/XMLSchema" xmlns:p="http://schemas.microsoft.com/office/2006/metadata/properties" xmlns:ns1="http://schemas.microsoft.com/sharepoint/v3" xmlns:ns2="36888353-22fa-4058-97b3-220a5ac5ab59" xmlns:ns3="d6cb3a88-e620-40c8-867c-3fd51c863df6" targetNamespace="http://schemas.microsoft.com/office/2006/metadata/properties" ma:root="true" ma:fieldsID="3311340cb67a75b9a6ebbbdd58ec6658" ns1:_="" ns2:_="" ns3:_="">
    <xsd:import namespace="http://schemas.microsoft.com/sharepoint/v3"/>
    <xsd:import namespace="36888353-22fa-4058-97b3-220a5ac5ab59"/>
    <xsd:import namespace="d6cb3a88-e620-40c8-867c-3fd51c863df6"/>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Industry" minOccurs="0"/>
                <xsd:element ref="ns3:Service"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5"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6"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888353-22fa-4058-97b3-220a5ac5ab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1dc1f61-ca5b-4b38-b8e9-384fa89aaf5f}" ma:internalName="TaxCatchAll" ma:showField="CatchAllData" ma:web="36888353-22fa-4058-97b3-220a5ac5ab5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6cb3a88-e620-40c8-867c-3fd51c863df6"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Industry" ma:index="16" nillable="true" ma:displayName="Industry" ma:format="Dropdown" ma:internalName="Industry">
      <xsd:complexType>
        <xsd:complexContent>
          <xsd:extension base="dms:MultiChoice">
            <xsd:sequence>
              <xsd:element name="Value" maxOccurs="unbounded" minOccurs="0" nillable="true">
                <xsd:simpleType>
                  <xsd:restriction base="dms:Choice">
                    <xsd:enumeration value="Academic Medical Centers &amp; Teaching Hospitals"/>
                    <xsd:enumeration value="Agribusiness"/>
                    <xsd:enumeration value="Architecture &amp; Engineering"/>
                    <xsd:enumeration value="Asset Management"/>
                    <xsd:enumeration value="Banking"/>
                    <xsd:enumeration value="Commercial Products"/>
                    <xsd:enumeration value="Community Health Centers"/>
                    <xsd:enumeration value="Construction"/>
                    <xsd:enumeration value="Construction &amp; Real Estate"/>
                    <xsd:enumeration value="Credit Unions"/>
                    <xsd:enumeration value="Dealerships"/>
                    <xsd:enumeration value="Energy &amp; Natural Resources"/>
                    <xsd:enumeration value="Financial Services"/>
                    <xsd:enumeration value="Government Contracting"/>
                    <xsd:enumeration value="Healthcare"/>
                    <xsd:enumeration value="Higher Education"/>
                    <xsd:enumeration value="Higher Education Consulting"/>
                    <xsd:enumeration value="Home Care &amp; Hospice"/>
                    <xsd:enumeration value="Hospitality"/>
                    <xsd:enumeration value="Hospitals &amp; Health Systems"/>
                    <xsd:enumeration value="Insurance"/>
                    <xsd:enumeration value="Intellectual &amp; Developmental Disabilities"/>
                    <xsd:enumeration value="Life Sciences"/>
                    <xsd:enumeration value="Manufacturing, Wholesale, &amp; Distribution"/>
                    <xsd:enumeration value="Multifamily Housing"/>
                    <xsd:enumeration value="Nonprofit"/>
                    <xsd:enumeration value="Nonprofit Advisory Services"/>
                    <xsd:enumeration value="Physician Enterprise"/>
                    <xsd:enumeration value="Private Client"/>
                    <xsd:enumeration value="Private Equity"/>
                    <xsd:enumeration value="Professional Services"/>
                    <xsd:enumeration value="Public Sector"/>
                    <xsd:enumeration value="Real Estate"/>
                    <xsd:enumeration value="Retail"/>
                    <xsd:enumeration value="Senior Living &amp; Long-Term Care"/>
                    <xsd:enumeration value="Software &amp; Technology"/>
                    <xsd:enumeration value="Technology &amp; Services"/>
                    <xsd:enumeration value="Telecommunications"/>
                    <xsd:enumeration value="Transportation &amp; Logistics"/>
                    <xsd:enumeration value="Wealth Management"/>
                  </xsd:restriction>
                </xsd:simpleType>
              </xsd:element>
            </xsd:sequence>
          </xsd:extension>
        </xsd:complexContent>
      </xsd:complexType>
    </xsd:element>
    <xsd:element name="Service" ma:index="17" nillable="true" ma:displayName="Service" ma:format="Dropdown" ma:internalName="Service">
      <xsd:complexType>
        <xsd:complexContent>
          <xsd:extension base="dms:MultiChoice">
            <xsd:sequence>
              <xsd:element name="Value" maxOccurs="unbounded" minOccurs="0" nillable="true">
                <xsd:simpleType>
                  <xsd:restriction base="dms:Choice">
                    <xsd:enumeration value="Agency"/>
                    <xsd:enumeration value="Analytics"/>
                    <xsd:enumeration value="Assurance"/>
                    <xsd:enumeration value="Business Technology Solutions"/>
                    <xsd:enumeration value="Capital Advisors"/>
                    <xsd:enumeration value="CFO &amp; Business Consulting"/>
                    <xsd:enumeration value="Deal Advisory"/>
                    <xsd:enumeration value="EDGE"/>
                    <xsd:enumeration value="Education Services"/>
                    <xsd:enumeration value="Enterprise Risk &amp; Quantitative Consulting"/>
                    <xsd:enumeration value="Executive Search"/>
                    <xsd:enumeration value="Federal Tax Specialty"/>
                    <xsd:enumeration value="Financial Services Regulatory"/>
                    <xsd:enumeration value="Forensics &amp; Valuation"/>
                    <xsd:enumeration value="Healthcare Consulting"/>
                    <xsd:enumeration value="Healthcare Finance &amp; Strategy"/>
                    <xsd:enumeration value="HCPAS"/>
                    <xsd:enumeration value="Healthcare Performance Improvement"/>
                    <xsd:enumeration value="Healthcare Regulatory"/>
                    <xsd:enumeration value="Internal Audit"/>
                    <xsd:enumeration value="International Tax Services"/>
                    <xsd:enumeration value="IT Risk &amp; Compliance"/>
                    <xsd:enumeration value="Lease Accounting"/>
                    <xsd:enumeration value="Loan Review"/>
                    <xsd:enumeration value="Outsourced Accounting Services"/>
                    <xsd:enumeration value="Public Sector Advisory"/>
                    <xsd:enumeration value="RAS 1"/>
                    <xsd:enumeration value="RAS 2"/>
                    <xsd:enumeration value="Regulatory Compliance"/>
                    <xsd:enumeration value="Restructuring &amp; Special Situations"/>
                    <xsd:enumeration value="Retirement Plan Consulting"/>
                    <xsd:enumeration value="SOC &amp; HITRUST"/>
                    <xsd:enumeration value="State &amp; Local Tax"/>
                    <xsd:enumeration value="TALENT SHIFT"/>
                    <xsd:enumeration value="Tax"/>
                    <xsd:enumeration value="Tax Specialty Services"/>
                    <xsd:enumeration value="Technology Consulting"/>
                    <xsd:enumeration value="Transaction Advisory"/>
                    <xsd:enumeration value="Wealth Advisory"/>
                  </xsd:restriction>
                </xsd:simpleType>
              </xsd:element>
            </xsd:sequence>
          </xsd:extension>
        </xsd:complexContent>
      </xsd:complex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e874ca1-6181-4beb-ab40-42f883e41f7b"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FD7993-1C4A-4B0A-BB38-4674B64AA39B}">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36888353-22fa-4058-97b3-220a5ac5ab59"/>
    <ds:schemaRef ds:uri="d6cb3a88-e620-40c8-867c-3fd51c863df6"/>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DB00857B-683B-460D-A485-61D7817C7F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6888353-22fa-4058-97b3-220a5ac5ab59"/>
    <ds:schemaRef ds:uri="d6cb3a88-e620-40c8-867c-3fd51c863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5A034C-9A65-4ECD-988D-7A55C25B17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 Forvis_Mazars_PPT_Template_U.S.English (2)</Template>
  <TotalTime>1371</TotalTime>
  <Words>5469</Words>
  <Application>Microsoft Office PowerPoint</Application>
  <PresentationFormat>Widescreen</PresentationFormat>
  <Paragraphs>554</Paragraphs>
  <Slides>57</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Aptos</vt:lpstr>
      <vt:lpstr>Arial</vt:lpstr>
      <vt:lpstr>Calibri</vt:lpstr>
      <vt:lpstr>Courier New</vt:lpstr>
      <vt:lpstr>Times New Roman</vt:lpstr>
      <vt:lpstr>Wingdings</vt:lpstr>
      <vt:lpstr>Office Theme</vt:lpstr>
      <vt:lpstr>Internal Controls and Uniform Guidance Updates</vt:lpstr>
      <vt:lpstr>Agenda</vt:lpstr>
      <vt:lpstr>Introduction</vt:lpstr>
      <vt:lpstr>PowerPoint Presentation</vt:lpstr>
      <vt:lpstr>Overview of Internal Controls</vt:lpstr>
      <vt:lpstr>Definition of Internal Controls</vt:lpstr>
      <vt:lpstr>Uniform Guidance - 2 CFR 200.303</vt:lpstr>
      <vt:lpstr>Objectives of Internal Control over Compliance</vt:lpstr>
      <vt:lpstr>Importance of Internal Controls</vt:lpstr>
      <vt:lpstr>Types of Controls</vt:lpstr>
      <vt:lpstr>Introduction to Internal Control Standards</vt:lpstr>
      <vt:lpstr>Internal Control Components</vt:lpstr>
      <vt:lpstr>Components of Internal Control</vt:lpstr>
      <vt:lpstr>Control Environment</vt:lpstr>
      <vt:lpstr>Risk Assessment</vt:lpstr>
      <vt:lpstr>Control Activities</vt:lpstr>
      <vt:lpstr>Information and Communication</vt:lpstr>
      <vt:lpstr>Monitoring</vt:lpstr>
      <vt:lpstr>Internal Control Resources</vt:lpstr>
      <vt:lpstr>Internal Control Standards &amp; Regulations</vt:lpstr>
      <vt:lpstr>Compliance Supplement</vt:lpstr>
      <vt:lpstr>Other Resources and References</vt:lpstr>
      <vt:lpstr>Updates to Uniform Guidance</vt:lpstr>
      <vt:lpstr>Overview</vt:lpstr>
      <vt:lpstr>OMB – Objectives</vt:lpstr>
      <vt:lpstr>Key Changes </vt:lpstr>
      <vt:lpstr>Part 180 - Subpart E</vt:lpstr>
      <vt:lpstr> Part 200- Uniform Administrative Requirements, Cost Principles, and Audit Requirements for Federal Awards  </vt:lpstr>
      <vt:lpstr>Part 200- Uniform Administrative Requirements, Cost Principles, and Audit Requirements for Federal Awards</vt:lpstr>
      <vt:lpstr>Part 200- Uniform Administrative Requirements, Cost Principles, and Audit Requirements for Federal Awards</vt:lpstr>
      <vt:lpstr>Part 200- Uniform Administrative Requirements, Cost Principles, and Audit Requirements for Federal Awards</vt:lpstr>
      <vt:lpstr>2 CFR PART 200 </vt:lpstr>
      <vt:lpstr>2 CFR PART 200 </vt:lpstr>
      <vt:lpstr>Modifications to Period of Performance - 200.309</vt:lpstr>
      <vt:lpstr>Property Standards</vt:lpstr>
      <vt:lpstr>Property Standards</vt:lpstr>
      <vt:lpstr>Property Standards</vt:lpstr>
      <vt:lpstr>Procurement Standards</vt:lpstr>
      <vt:lpstr>Procurement Standards - 200.317- 200.327</vt:lpstr>
      <vt:lpstr>Procurement Standards</vt:lpstr>
      <vt:lpstr>Performance and Financial Monitoring and Reporting</vt:lpstr>
      <vt:lpstr>Subrecipient Monitoring and Management</vt:lpstr>
      <vt:lpstr>Subrecipient Monitoring and Management</vt:lpstr>
      <vt:lpstr>Remedies for Noncompliance</vt:lpstr>
      <vt:lpstr>Prior Written Approval  </vt:lpstr>
      <vt:lpstr>Indirect Costs</vt:lpstr>
      <vt:lpstr>Selected Items of Cost </vt:lpstr>
      <vt:lpstr>Entertainment and Prizes</vt:lpstr>
      <vt:lpstr>Closeout Costs</vt:lpstr>
      <vt:lpstr>Single Audit</vt:lpstr>
      <vt:lpstr>Single Audit</vt:lpstr>
      <vt:lpstr>Appendix Updates</vt:lpstr>
      <vt:lpstr>Uniform Guidance Best Practices &amp; Resources</vt:lpstr>
      <vt:lpstr>Best Practices</vt:lpstr>
      <vt:lpstr>Resources for Uniform Guidance Updates </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 palette</dc:title>
  <dc:creator>Zinger, Megan</dc:creator>
  <cp:lastModifiedBy>Finley, Maggie</cp:lastModifiedBy>
  <cp:revision>13</cp:revision>
  <cp:lastPrinted>2024-09-10T12:20:40Z</cp:lastPrinted>
  <dcterms:created xsi:type="dcterms:W3CDTF">2024-07-26T14:36:50Z</dcterms:created>
  <dcterms:modified xsi:type="dcterms:W3CDTF">2024-09-24T17:58:59Z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0x010100F7FD3E8DE801C848BB2AF252D19E56E2</vt:lpwstr>
  </property>
</Properties>
</file>