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sldIdLst>
    <p:sldId id="256" r:id="rId3"/>
    <p:sldId id="273" r:id="rId4"/>
    <p:sldId id="269" r:id="rId5"/>
    <p:sldId id="258" r:id="rId6"/>
    <p:sldId id="259" r:id="rId7"/>
    <p:sldId id="260" r:id="rId8"/>
    <p:sldId id="261" r:id="rId9"/>
    <p:sldId id="268" r:id="rId10"/>
    <p:sldId id="262" r:id="rId11"/>
    <p:sldId id="264" r:id="rId12"/>
    <p:sldId id="265" r:id="rId13"/>
    <p:sldId id="266" r:id="rId14"/>
    <p:sldId id="263" r:id="rId15"/>
    <p:sldId id="271" r:id="rId16"/>
    <p:sldId id="270" r:id="rId17"/>
    <p:sldId id="272" r:id="rId18"/>
    <p:sldId id="276" r:id="rId19"/>
    <p:sldId id="277" r:id="rId20"/>
    <p:sldId id="278" r:id="rId21"/>
    <p:sldId id="279" r:id="rId22"/>
    <p:sldId id="274" r:id="rId23"/>
    <p:sldId id="280"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66FF66"/>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19" autoAdjust="0"/>
    <p:restoredTop sz="94660"/>
  </p:normalViewPr>
  <p:slideViewPr>
    <p:cSldViewPr>
      <p:cViewPr varScale="1">
        <p:scale>
          <a:sx n="111" d="100"/>
          <a:sy n="111" d="100"/>
        </p:scale>
        <p:origin x="17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44C0FF-0E83-410D-82A1-6E4E29606377}" type="datetimeFigureOut">
              <a:rPr lang="en-US" smtClean="0"/>
              <a:pPr/>
              <a:t>6/18/2025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6AD6F9-2262-4A29-91E9-B1F3B463EF9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14EE9A-00ED-4661-AEC0-14081504A9A8}" type="datetime1">
              <a:rPr lang="en-US" smtClean="0">
                <a:solidFill>
                  <a:prstClr val="white">
                    <a:tint val="75000"/>
                  </a:prstClr>
                </a:solidFill>
              </a:rPr>
              <a:pPr/>
              <a:t>6/18/2025</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2D821A-D4F8-4096-B420-962915B09F9E}" type="datetime1">
              <a:rPr lang="en-US" smtClean="0">
                <a:solidFill>
                  <a:prstClr val="white">
                    <a:tint val="75000"/>
                  </a:prstClr>
                </a:solidFill>
              </a:rPr>
              <a:pPr/>
              <a:t>6/18/2025</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BD5D22-6673-4FE0-AC9D-B42BA48468BE}" type="datetime1">
              <a:rPr lang="en-US" smtClean="0">
                <a:solidFill>
                  <a:prstClr val="white">
                    <a:tint val="75000"/>
                  </a:prstClr>
                </a:solidFill>
              </a:rPr>
              <a:pPr/>
              <a:t>6/18/2025</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71B509-1EBF-4506-8AC9-ADAF98436D42}" type="datetime1">
              <a:rPr lang="en-US" smtClean="0">
                <a:solidFill>
                  <a:prstClr val="white">
                    <a:tint val="75000"/>
                  </a:prstClr>
                </a:solidFill>
              </a:rPr>
              <a:pPr/>
              <a:t>6/18/2025</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F9C0DF-A8D4-44DD-A03A-E4EBDD35BF4E}" type="datetime1">
              <a:rPr lang="en-US" smtClean="0">
                <a:solidFill>
                  <a:prstClr val="white">
                    <a:tint val="75000"/>
                  </a:prstClr>
                </a:solidFill>
              </a:rPr>
              <a:pPr/>
              <a:t>6/18/2025</a:t>
            </a:fld>
            <a:endParaRPr lang="en-US" dirty="0">
              <a:solidFill>
                <a:prstClr val="white">
                  <a:tint val="75000"/>
                </a:prstClr>
              </a:solidFill>
            </a:endParaRPr>
          </a:p>
        </p:txBody>
      </p:sp>
      <p:sp>
        <p:nvSpPr>
          <p:cNvPr id="8" name="Footer Placeholder 7"/>
          <p:cNvSpPr>
            <a:spLocks noGrp="1"/>
          </p:cNvSpPr>
          <p:nvPr>
            <p:ph type="ftr" sz="quarter" idx="11"/>
          </p:nvPr>
        </p:nvSpPr>
        <p:spPr/>
        <p:txBody>
          <a:bodyPr/>
          <a:lstStyle/>
          <a:p>
            <a:endParaRPr lang="en-US" dirty="0">
              <a:solidFill>
                <a:prstClr val="white">
                  <a:tint val="75000"/>
                </a:prstClr>
              </a:solidFill>
            </a:endParaRPr>
          </a:p>
        </p:txBody>
      </p:sp>
      <p:sp>
        <p:nvSpPr>
          <p:cNvPr id="9" name="Slide Number Placeholder 8"/>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933FF4-2A59-42DB-89AF-0E863E9694EB}" type="datetime1">
              <a:rPr lang="en-US" smtClean="0">
                <a:solidFill>
                  <a:prstClr val="white">
                    <a:tint val="75000"/>
                  </a:prstClr>
                </a:solidFill>
              </a:rPr>
              <a:pPr/>
              <a:t>6/18/2025</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66583-9D64-4628-AEE3-5E601D9C2E82}" type="datetime1">
              <a:rPr lang="en-US" smtClean="0">
                <a:solidFill>
                  <a:prstClr val="white">
                    <a:tint val="75000"/>
                  </a:prstClr>
                </a:solidFill>
              </a:rPr>
              <a:pPr/>
              <a:t>6/18/2025</a:t>
            </a:fld>
            <a:endParaRPr lang="en-US" dirty="0">
              <a:solidFill>
                <a:prstClr val="white">
                  <a:tint val="75000"/>
                </a:prstClr>
              </a:solidFill>
            </a:endParaRPr>
          </a:p>
        </p:txBody>
      </p:sp>
      <p:sp>
        <p:nvSpPr>
          <p:cNvPr id="3" name="Footer Placeholder 2"/>
          <p:cNvSpPr>
            <a:spLocks noGrp="1"/>
          </p:cNvSpPr>
          <p:nvPr>
            <p:ph type="ftr" sz="quarter" idx="11"/>
          </p:nvPr>
        </p:nvSpPr>
        <p:spPr/>
        <p:txBody>
          <a:bodyPr/>
          <a:lstStyle/>
          <a:p>
            <a:endParaRPr lang="en-US" dirty="0">
              <a:solidFill>
                <a:prstClr val="white">
                  <a:tint val="75000"/>
                </a:prstClr>
              </a:solidFill>
            </a:endParaRPr>
          </a:p>
        </p:txBody>
      </p:sp>
      <p:sp>
        <p:nvSpPr>
          <p:cNvPr id="4" name="Slide Number Placeholder 3"/>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BA13EF-56EB-4A37-97B5-17F74987626B}" type="datetime1">
              <a:rPr lang="en-US" smtClean="0">
                <a:solidFill>
                  <a:prstClr val="white">
                    <a:tint val="75000"/>
                  </a:prstClr>
                </a:solidFill>
              </a:rPr>
              <a:pPr/>
              <a:t>6/18/2025</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B78E53-FB8F-4331-B134-B8C179248F59}" type="datetime1">
              <a:rPr lang="en-US" smtClean="0">
                <a:solidFill>
                  <a:prstClr val="white">
                    <a:tint val="75000"/>
                  </a:prstClr>
                </a:solidFill>
              </a:rPr>
              <a:pPr/>
              <a:t>6/18/2025</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A5F1D9-09AD-43B6-A29A-3D19673BB0CF}" type="datetime1">
              <a:rPr lang="en-US" smtClean="0">
                <a:solidFill>
                  <a:prstClr val="white">
                    <a:tint val="75000"/>
                  </a:prstClr>
                </a:solidFill>
              </a:rPr>
              <a:pPr/>
              <a:t>6/18/2025</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7929D9-DFC9-419D-A618-12F3EE42DD27}" type="datetime1">
              <a:rPr lang="en-US" smtClean="0">
                <a:solidFill>
                  <a:prstClr val="white">
                    <a:tint val="75000"/>
                  </a:prstClr>
                </a:solidFill>
              </a:rPr>
              <a:pPr/>
              <a:t>6/18/2025</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CC"/>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11870-9C7C-4899-A97B-E8E93A67BBFE}" type="datetime1">
              <a:rPr lang="en-US" smtClean="0">
                <a:solidFill>
                  <a:prstClr val="white">
                    <a:tint val="75000"/>
                  </a:prstClr>
                </a:solidFill>
              </a:rPr>
              <a:pPr/>
              <a:t>6/18/2025</a:t>
            </a:fld>
            <a:endParaRPr lang="en-US" dirty="0">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410E98-D16F-4486-A896-9E7D89B22D3F}" type="slidenum">
              <a:rPr lang="en-US" smtClean="0">
                <a:solidFill>
                  <a:prstClr val="white">
                    <a:tint val="75000"/>
                  </a:prstClr>
                </a:solidFill>
              </a:rPr>
              <a:pPr/>
              <a:t>‹#›</a:t>
            </a:fld>
            <a:endParaRPr lang="en-US" dirty="0">
              <a:solidFill>
                <a:prstClr val="white">
                  <a:tint val="75000"/>
                </a:prst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hyperlink" Target="ssfs-no-1%20(1).pdf"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hyperlink" Target="ssfs-no-1.pdf"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hyperlink" Target="Fisher%20v.%20State_%20379%20S.W.2d%20900.docx" TargetMode="External"/><Relationship Id="rId5" Type="http://schemas.openxmlformats.org/officeDocument/2006/relationships/hyperlink" Target="Blake%20v.%20State_%20379%20S.W.2d%20899.DOCX" TargetMode="External"/><Relationship Id="rId4" Type="http://schemas.openxmlformats.org/officeDocument/2006/relationships/hyperlink" Target="UPJOHN%20WARNING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ssfs-no-1%20(1).pdf"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hyperlink" Target="BOOKKEEPER%20CKS%20PAYABLE%20TO%20HER.pptx" TargetMode="External"/><Relationship Id="rId5" Type="http://schemas.openxmlformats.org/officeDocument/2006/relationships/hyperlink" Target="WORK%20PROD%20SPREADSHEET%20B.docx" TargetMode="Externa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hyperlink" Target="CORP%20EMPLOYEE%20THEFT%20RESTITUTION.docx" TargetMode="External"/><Relationship Id="rId2" Type="http://schemas.openxmlformats.org/officeDocument/2006/relationships/hyperlink" Target="WORK%20PROD%20SPREADSHEET%20A.xlsx"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hyperlink" Target="012120%20IMA%20presentation%20POWERS%20CASE.DOCX" TargetMode="Externa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hyperlink" Target="BOOKKEEPER%20CKS%20PAYABLE%20TO%20HER.pptx" TargetMode="Externa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hyperlink" Target="Hughes%20v.%20State_%202013%20Tex.%20App.%20LEXIS%204917.DOCX" TargetMode="Externa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hyperlink" Target="ssfs-no-1%20(1).pdf"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hyperlink" Target="ssfs-no-1%20(1).pdf" TargetMode="External"/><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hyperlink" Target="RULE%20803%201006%202025.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7410E98-D16F-4486-A896-9E7D89B22D3F}" type="slidenum">
              <a:rPr lang="en-US" smtClean="0">
                <a:solidFill>
                  <a:prstClr val="white">
                    <a:tint val="75000"/>
                  </a:prstClr>
                </a:solidFill>
              </a:rPr>
              <a:pPr/>
              <a:t>1</a:t>
            </a:fld>
            <a:endParaRPr lang="en-US" dirty="0">
              <a:solidFill>
                <a:prstClr val="white">
                  <a:tint val="75000"/>
                </a:prstClr>
              </a:solidFill>
            </a:endParaRPr>
          </a:p>
        </p:txBody>
      </p:sp>
      <p:sp>
        <p:nvSpPr>
          <p:cNvPr id="7" name="Rectangle 7"/>
          <p:cNvSpPr>
            <a:spLocks noGrp="1" noChangeArrowheads="1"/>
          </p:cNvSpPr>
          <p:nvPr>
            <p:ph type="title"/>
          </p:nvPr>
        </p:nvSpPr>
        <p:spPr>
          <a:xfrm>
            <a:off x="457200" y="381000"/>
            <a:ext cx="8305800" cy="5791200"/>
          </a:xfrm>
          <a:prstGeom prst="rect">
            <a:avLst/>
          </a:prstGeom>
          <a:noFill/>
          <a:ln w="76200" cmpd="tri">
            <a:solidFill>
              <a:srgbClr val="FFFF00"/>
            </a:solidFill>
          </a:ln>
        </p:spPr>
        <p:txBody>
          <a:bodyPr>
            <a:normAutofit/>
          </a:bodyPr>
          <a:lstStyle/>
          <a:p>
            <a:pPr>
              <a:lnSpc>
                <a:spcPct val="150000"/>
              </a:lnSpc>
              <a:spcBef>
                <a:spcPts val="0"/>
              </a:spcBef>
              <a:defRPr/>
            </a:pPr>
            <a:r>
              <a:rPr kumimoji="0" lang="en-US" altLang="en-US" sz="2800" b="1" i="0" u="sng" strike="noStrike" kern="0" cap="none" spc="0" normalizeH="0" baseline="0" noProof="0" dirty="0">
                <a:ln>
                  <a:noFill/>
                </a:ln>
                <a:solidFill>
                  <a:srgbClr val="FFFF00"/>
                </a:solidFill>
                <a:effectLst/>
                <a:uLnTx/>
                <a:uFillTx/>
                <a:latin typeface="Times New Roman" pitchFamily="18" charset="0"/>
              </a:rPr>
              <a:t>Gilbert C. Barrera, Jr., J.D., </a:t>
            </a:r>
            <a:r>
              <a:rPr lang="en-US" altLang="en-US" sz="2800" b="1" u="sng" kern="0" dirty="0">
                <a:solidFill>
                  <a:srgbClr val="FFFF00"/>
                </a:solidFill>
                <a:latin typeface="Times New Roman" pitchFamily="18" charset="0"/>
              </a:rPr>
              <a:t>C</a:t>
            </a:r>
            <a:r>
              <a:rPr kumimoji="0" lang="en-US" altLang="en-US" sz="2800" b="1" i="0" u="sng" strike="noStrike" kern="0" cap="none" spc="0" normalizeH="0" baseline="0" noProof="0" dirty="0">
                <a:ln>
                  <a:noFill/>
                </a:ln>
                <a:solidFill>
                  <a:srgbClr val="FFFF00"/>
                </a:solidFill>
                <a:effectLst/>
                <a:uLnTx/>
                <a:uFillTx/>
                <a:latin typeface="Times New Roman" pitchFamily="18" charset="0"/>
              </a:rPr>
              <a:t>PA, MPA</a:t>
            </a:r>
            <a:br>
              <a:rPr kumimoji="0" lang="en-US" altLang="en-US" sz="2800" b="0" i="0" u="none" strike="noStrike" kern="0" cap="none" spc="0" normalizeH="0" baseline="0" noProof="0" dirty="0">
                <a:ln>
                  <a:noFill/>
                </a:ln>
                <a:solidFill>
                  <a:srgbClr val="FFFF00"/>
                </a:solidFill>
                <a:effectLst/>
                <a:uLnTx/>
                <a:uFillTx/>
                <a:latin typeface="Times New Roman" pitchFamily="18" charset="0"/>
              </a:rPr>
            </a:br>
            <a:r>
              <a:rPr lang="en-US" altLang="en-US" sz="2800" b="1" kern="0" dirty="0">
                <a:solidFill>
                  <a:srgbClr val="FFFF00"/>
                </a:solidFill>
                <a:latin typeface="Times New Roman" pitchFamily="18" charset="0"/>
              </a:rPr>
              <a:t>Clinical Associate Professor </a:t>
            </a:r>
            <a:br>
              <a:rPr lang="en-US" altLang="en-US" sz="2800" b="1" kern="0" dirty="0">
                <a:solidFill>
                  <a:srgbClr val="FFFF00"/>
                </a:solidFill>
                <a:latin typeface="Times New Roman" pitchFamily="18" charset="0"/>
              </a:rPr>
            </a:br>
            <a:r>
              <a:rPr lang="en-US" altLang="en-US" sz="2800" b="1" kern="0" dirty="0">
                <a:solidFill>
                  <a:srgbClr val="FFFF00"/>
                </a:solidFill>
                <a:latin typeface="Times New Roman" pitchFamily="18" charset="0"/>
              </a:rPr>
              <a:t>Department of Accounting &amp; Finance</a:t>
            </a:r>
            <a:br>
              <a:rPr kumimoji="0" lang="en-US" altLang="en-US" sz="2800" b="1" i="0" u="none" strike="noStrike" kern="0" cap="none" spc="0" normalizeH="0" baseline="0" noProof="0" dirty="0">
                <a:ln>
                  <a:noFill/>
                </a:ln>
                <a:solidFill>
                  <a:srgbClr val="FFFF00"/>
                </a:solidFill>
                <a:effectLst/>
                <a:uLnTx/>
                <a:uFillTx/>
                <a:latin typeface="Times New Roman" pitchFamily="18" charset="0"/>
              </a:rPr>
            </a:br>
            <a:r>
              <a:rPr kumimoji="0" lang="en-US" altLang="en-US" sz="2800" b="1" i="0" u="none" strike="noStrike" kern="0" cap="none" spc="0" normalizeH="0" baseline="0" noProof="0" dirty="0">
                <a:ln>
                  <a:noFill/>
                </a:ln>
                <a:solidFill>
                  <a:srgbClr val="FFFF00"/>
                </a:solidFill>
                <a:effectLst/>
                <a:uLnTx/>
                <a:uFillTx/>
                <a:latin typeface="Times New Roman" pitchFamily="18" charset="0"/>
              </a:rPr>
              <a:t>College of Business</a:t>
            </a:r>
            <a:br>
              <a:rPr kumimoji="0" lang="en-US" altLang="en-US" sz="2800" b="1" i="0" u="none" strike="noStrike" kern="0" cap="none" spc="0" normalizeH="0" baseline="0" noProof="0" dirty="0">
                <a:ln>
                  <a:noFill/>
                </a:ln>
                <a:solidFill>
                  <a:srgbClr val="FFFF00"/>
                </a:solidFill>
                <a:effectLst/>
                <a:uLnTx/>
                <a:uFillTx/>
                <a:latin typeface="Times New Roman" pitchFamily="18" charset="0"/>
              </a:rPr>
            </a:br>
            <a:r>
              <a:rPr kumimoji="0" lang="en-US" altLang="en-US" sz="2800" b="1" i="0" u="none" strike="noStrike" kern="0" cap="none" spc="0" normalizeH="0" baseline="0" noProof="0" dirty="0">
                <a:ln>
                  <a:noFill/>
                </a:ln>
                <a:solidFill>
                  <a:srgbClr val="FFFF00"/>
                </a:solidFill>
                <a:effectLst/>
                <a:uLnTx/>
                <a:uFillTx/>
                <a:latin typeface="Times New Roman" pitchFamily="18" charset="0"/>
              </a:rPr>
              <a:t>Texas A&amp;M University-San Antonio</a:t>
            </a:r>
            <a:br>
              <a:rPr kumimoji="0" lang="en-US" altLang="en-US" sz="2800" b="1" i="0" u="none" strike="noStrike" kern="0" cap="none" spc="0" normalizeH="0" baseline="0" noProof="0" dirty="0">
                <a:ln>
                  <a:noFill/>
                </a:ln>
                <a:solidFill>
                  <a:srgbClr val="FFFF00"/>
                </a:solidFill>
                <a:effectLst/>
                <a:uLnTx/>
                <a:uFillTx/>
                <a:latin typeface="Times New Roman" pitchFamily="18" charset="0"/>
              </a:rPr>
            </a:br>
            <a:r>
              <a:rPr kumimoji="0" lang="en-US" altLang="en-US" sz="2800" b="1" i="0" u="none" strike="noStrike" kern="0" cap="none" spc="0" normalizeH="0" baseline="0" noProof="0" dirty="0">
                <a:ln>
                  <a:noFill/>
                </a:ln>
                <a:solidFill>
                  <a:srgbClr val="FFFF00"/>
                </a:solidFill>
                <a:effectLst/>
                <a:uLnTx/>
                <a:uFillTx/>
                <a:latin typeface="Times New Roman" pitchFamily="18" charset="0"/>
              </a:rPr>
              <a:t>One University Way</a:t>
            </a:r>
            <a:br>
              <a:rPr kumimoji="0" lang="en-US" altLang="en-US" sz="2800" b="1" i="0" u="none" strike="noStrike" kern="0" cap="none" spc="0" normalizeH="0" baseline="0" noProof="0" dirty="0">
                <a:ln>
                  <a:noFill/>
                </a:ln>
                <a:solidFill>
                  <a:srgbClr val="FFFF00"/>
                </a:solidFill>
                <a:effectLst/>
                <a:uLnTx/>
                <a:uFillTx/>
                <a:latin typeface="Times New Roman" pitchFamily="18" charset="0"/>
              </a:rPr>
            </a:br>
            <a:r>
              <a:rPr kumimoji="0" lang="en-US" altLang="en-US" sz="2800" b="1" i="0" u="none" strike="noStrike" kern="0" cap="none" spc="0" normalizeH="0" baseline="0" noProof="0" dirty="0">
                <a:ln>
                  <a:noFill/>
                </a:ln>
                <a:solidFill>
                  <a:srgbClr val="FFFF00"/>
                </a:solidFill>
                <a:effectLst/>
                <a:uLnTx/>
                <a:uFillTx/>
                <a:latin typeface="Times New Roman" pitchFamily="18" charset="0"/>
              </a:rPr>
              <a:t>San Antonio, TX 78224</a:t>
            </a:r>
            <a:br>
              <a:rPr kumimoji="0" lang="en-US" altLang="en-US" sz="2800" b="1" i="0" u="none" strike="noStrike" kern="0" cap="none" spc="0" normalizeH="0" baseline="0" noProof="0" dirty="0">
                <a:ln>
                  <a:noFill/>
                </a:ln>
                <a:solidFill>
                  <a:srgbClr val="FFFF00"/>
                </a:solidFill>
                <a:effectLst/>
                <a:uLnTx/>
                <a:uFillTx/>
                <a:latin typeface="Times New Roman" pitchFamily="18" charset="0"/>
              </a:rPr>
            </a:br>
            <a:r>
              <a:rPr kumimoji="0" lang="en-US" altLang="en-US" sz="2800" b="1" i="0" u="none" strike="noStrike" kern="0" cap="none" spc="0" normalizeH="0" baseline="0" noProof="0" dirty="0">
                <a:ln>
                  <a:noFill/>
                </a:ln>
                <a:solidFill>
                  <a:srgbClr val="FFFF00"/>
                </a:solidFill>
                <a:effectLst/>
                <a:uLnTx/>
                <a:uFillTx/>
                <a:latin typeface="Times New Roman" pitchFamily="18" charset="0"/>
              </a:rPr>
              <a:t>gbarrera@tamusa.edu</a:t>
            </a:r>
            <a:r>
              <a:rPr kumimoji="0" lang="en-US" altLang="en-US" sz="2800" b="0" i="0" u="none" strike="noStrike" kern="0" cap="none" spc="0" normalizeH="0" baseline="0" noProof="0" dirty="0">
                <a:ln>
                  <a:noFill/>
                </a:ln>
                <a:solidFill>
                  <a:srgbClr val="FFFF00"/>
                </a:solidFill>
                <a:effectLst/>
                <a:uLnTx/>
                <a:uFillTx/>
              </a:rPr>
              <a:t> </a:t>
            </a:r>
            <a:br>
              <a:rPr kumimoji="0" lang="en-US" altLang="en-US" sz="2800" b="0" i="0" u="none" strike="noStrike" kern="0" cap="none" spc="0" normalizeH="0" baseline="0" noProof="0" dirty="0">
                <a:ln>
                  <a:noFill/>
                </a:ln>
                <a:solidFill>
                  <a:srgbClr val="FFFF00"/>
                </a:solidFill>
                <a:effectLst/>
                <a:uLnTx/>
                <a:uFillTx/>
              </a:rPr>
            </a:b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Gilbert C, Barrera, Jr.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630E4B9-3518-4591-B3CB-4A89A729D966}" type="slidenum">
              <a:rPr lang="en-US"/>
              <a:pPr/>
              <a:t>10</a:t>
            </a:fld>
            <a:endParaRPr lang="en-US"/>
          </a:p>
        </p:txBody>
      </p:sp>
      <p:sp>
        <p:nvSpPr>
          <p:cNvPr id="5" name="Title 1"/>
          <p:cNvSpPr txBox="1">
            <a:spLocks/>
          </p:cNvSpPr>
          <p:nvPr/>
        </p:nvSpPr>
        <p:spPr>
          <a:xfrm>
            <a:off x="609600" y="533400"/>
            <a:ext cx="8229600" cy="762000"/>
          </a:xfrm>
          <a:prstGeom prst="rect">
            <a:avLst/>
          </a:prstGeom>
          <a:ln w="6350" cap="rnd" cmpd="thickThin">
            <a:solidFill>
              <a:srgbClr val="FFFF00"/>
            </a:solidFill>
            <a:beve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STATEMENT ON STANDARDS FOR FORENSIC SERVICES NO. 1</a:t>
            </a:r>
            <a:b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b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2 OF</a:t>
            </a:r>
            <a:r>
              <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rPr>
              <a:t> 4 </a:t>
            </a: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POINTS OF EMPHASIS </a:t>
            </a:r>
            <a:r>
              <a:rPr kumimoji="0" lang="en-US" sz="18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hlinkClick r:id="rId3" action="ppaction://hlinkfile"/>
              </a:rPr>
              <a:t>§§</a:t>
            </a:r>
            <a:endParaRPr kumimoji="0" lang="en-US" sz="1800" b="1" i="0" u="sng"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Rectangle 5"/>
          <p:cNvSpPr/>
          <p:nvPr/>
        </p:nvSpPr>
        <p:spPr>
          <a:xfrm>
            <a:off x="304800" y="1905000"/>
            <a:ext cx="8458200" cy="6186309"/>
          </a:xfrm>
          <a:prstGeom prst="rect">
            <a:avLst/>
          </a:prstGeom>
        </p:spPr>
        <p:txBody>
          <a:bodyPr wrap="square">
            <a:spAutoFit/>
          </a:bodyPr>
          <a:lstStyle/>
          <a:p>
            <a:pPr marL="342900" indent="-342900">
              <a:buFont typeface="+mj-lt"/>
              <a:buAutoNum type="arabicParenR"/>
            </a:pPr>
            <a:endParaRPr lang="en-US" dirty="0">
              <a:latin typeface="Times New Roman" pitchFamily="18" charset="0"/>
            </a:endParaRPr>
          </a:p>
          <a:p>
            <a:pPr marL="342900" indent="-342900">
              <a:lnSpc>
                <a:spcPct val="200000"/>
              </a:lnSpc>
              <a:buFont typeface="+mj-lt"/>
              <a:buAutoNum type="arabicParenR" startAt="2"/>
            </a:pPr>
            <a:r>
              <a:rPr lang="en-US" sz="2400" dirty="0">
                <a:latin typeface="Times New Roman" pitchFamily="18" charset="0"/>
              </a:rPr>
              <a:t>“The term </a:t>
            </a:r>
            <a:r>
              <a:rPr lang="en-US" sz="2400" dirty="0">
                <a:solidFill>
                  <a:srgbClr val="66FF66"/>
                </a:solidFill>
                <a:latin typeface="Times New Roman" pitchFamily="18" charset="0"/>
              </a:rPr>
              <a:t>litigation </a:t>
            </a:r>
            <a:r>
              <a:rPr lang="en-US" sz="2400" dirty="0">
                <a:latin typeface="Times New Roman" pitchFamily="18" charset="0"/>
              </a:rPr>
              <a:t>as used herein is not limited to formal litigation but is inclusive  of disputes and all forms of alternative dispute resolution.” SSFS 1, ¶ 1</a:t>
            </a:r>
          </a:p>
          <a:p>
            <a:pPr marL="342900" indent="-342900">
              <a:lnSpc>
                <a:spcPct val="200000"/>
              </a:lnSpc>
            </a:pPr>
            <a:endParaRPr lang="en-US" sz="2400" dirty="0">
              <a:latin typeface="Times New Roman" pitchFamily="18" charset="0"/>
            </a:endParaRPr>
          </a:p>
          <a:p>
            <a:pPr marL="342900" indent="-342900"/>
            <a:r>
              <a:rPr lang="en-US" sz="2000" i="1" dirty="0">
                <a:solidFill>
                  <a:srgbClr val="66FF66"/>
                </a:solidFill>
                <a:latin typeface="Times New Roman" pitchFamily="18" charset="0"/>
              </a:rPr>
              <a:t>Speaker’s note:</a:t>
            </a:r>
          </a:p>
          <a:p>
            <a:pPr marL="342900" indent="-342900"/>
            <a:r>
              <a:rPr lang="en-US" sz="2000" i="1" dirty="0">
                <a:solidFill>
                  <a:srgbClr val="66FF66"/>
                </a:solidFill>
                <a:latin typeface="Times New Roman" pitchFamily="18" charset="0"/>
              </a:rPr>
              <a:t>“Litigation” includes civil, criminal, depositions, all forms of discovery, affidavits, etc.</a:t>
            </a:r>
          </a:p>
          <a:p>
            <a:pPr marL="342900" indent="-342900"/>
            <a:endParaRPr lang="en-US" dirty="0">
              <a:latin typeface="Times New Roman" pitchFamily="18" charset="0"/>
            </a:endParaRPr>
          </a:p>
          <a:p>
            <a:endParaRPr lang="en-US" dirty="0">
              <a:latin typeface="Times New Roman" pitchFamily="18" charset="0"/>
            </a:endParaRPr>
          </a:p>
          <a:p>
            <a:endParaRPr lang="en-US" dirty="0">
              <a:latin typeface="Times New Roman" pitchFamily="18" charset="0"/>
            </a:endParaRPr>
          </a:p>
          <a:p>
            <a:endParaRPr lang="en-US" dirty="0">
              <a:latin typeface="Times New Roman" pitchFamily="18" charset="0"/>
            </a:endParaRPr>
          </a:p>
          <a:p>
            <a:endParaRPr lang="en-US" dirty="0">
              <a:latin typeface="Times New Roman" pitchFamily="18" charset="0"/>
            </a:endParaRPr>
          </a:p>
          <a:p>
            <a:endParaRPr lang="en-US" dirty="0">
              <a:latin typeface="Times New Roman" pitchFamily="18" charset="0"/>
            </a:endParaRPr>
          </a:p>
          <a:p>
            <a:endParaRPr lang="en-US" dirty="0">
              <a:latin typeface="Times New Roman" pitchFamily="18" charset="0"/>
            </a:endParaRPr>
          </a:p>
        </p:txBody>
      </p:sp>
      <p:cxnSp>
        <p:nvCxnSpPr>
          <p:cNvPr id="7" name="Straight Arrow Connector 6"/>
          <p:cNvCxnSpPr/>
          <p:nvPr/>
        </p:nvCxnSpPr>
        <p:spPr>
          <a:xfrm flipH="1">
            <a:off x="6553200" y="10668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0E0ECD-5843-E478-2C12-86B7192B92DB}"/>
              </a:ext>
            </a:extLst>
          </p:cNvPr>
          <p:cNvSpPr txBox="1"/>
          <p:nvPr/>
        </p:nvSpPr>
        <p:spPr>
          <a:xfrm>
            <a:off x="6477000" y="6019800"/>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630E4B9-3518-4591-B3CB-4A89A729D966}" type="slidenum">
              <a:rPr lang="en-US"/>
              <a:pPr/>
              <a:t>11</a:t>
            </a:fld>
            <a:endParaRPr lang="en-US"/>
          </a:p>
        </p:txBody>
      </p:sp>
      <p:sp>
        <p:nvSpPr>
          <p:cNvPr id="5" name="Title 1"/>
          <p:cNvSpPr txBox="1">
            <a:spLocks/>
          </p:cNvSpPr>
          <p:nvPr/>
        </p:nvSpPr>
        <p:spPr>
          <a:xfrm>
            <a:off x="609600" y="533400"/>
            <a:ext cx="8229600" cy="762000"/>
          </a:xfrm>
          <a:prstGeom prst="rect">
            <a:avLst/>
          </a:prstGeom>
          <a:ln w="6350" cap="rnd" cmpd="thickThin">
            <a:solidFill>
              <a:srgbClr val="FFFF00"/>
            </a:solidFill>
            <a:beve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STATEMENT ON STANDARDS FOR FORENSIC SERVICES NO. 1</a:t>
            </a:r>
            <a:b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b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3 OF</a:t>
            </a:r>
            <a:r>
              <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rPr>
              <a:t> 4 </a:t>
            </a: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POINTS OF EMPHASIS </a:t>
            </a:r>
            <a:r>
              <a:rPr kumimoji="0" lang="en-US" sz="18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hlinkClick r:id="rId3" action="ppaction://hlinkfile"/>
              </a:rPr>
              <a:t>§§</a:t>
            </a:r>
            <a:endParaRPr kumimoji="0" lang="en-US" sz="1800" b="1" i="0" u="sng"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Rectangle 5"/>
          <p:cNvSpPr/>
          <p:nvPr/>
        </p:nvSpPr>
        <p:spPr>
          <a:xfrm>
            <a:off x="152400" y="1371600"/>
            <a:ext cx="8458200" cy="5355312"/>
          </a:xfrm>
          <a:prstGeom prst="rect">
            <a:avLst/>
          </a:prstGeom>
        </p:spPr>
        <p:txBody>
          <a:bodyPr wrap="square">
            <a:spAutoFit/>
          </a:bodyPr>
          <a:lstStyle/>
          <a:p>
            <a:pPr marL="182880" indent="-457200" algn="just">
              <a:lnSpc>
                <a:spcPct val="150000"/>
              </a:lnSpc>
              <a:buFont typeface="+mj-lt"/>
              <a:buAutoNum type="arabicParenR" startAt="3"/>
            </a:pPr>
            <a:r>
              <a:rPr lang="en-US" sz="2000" dirty="0">
                <a:latin typeface="Times New Roman" pitchFamily="18" charset="0"/>
                <a:cs typeface="Times New Roman" pitchFamily="18" charset="0"/>
              </a:rPr>
              <a:t>“</a:t>
            </a:r>
            <a:r>
              <a:rPr lang="en-US" sz="2000" dirty="0">
                <a:solidFill>
                  <a:srgbClr val="66FF66"/>
                </a:solidFill>
                <a:latin typeface="Times New Roman" pitchFamily="18" charset="0"/>
                <a:cs typeface="Times New Roman" pitchFamily="18" charset="0"/>
              </a:rPr>
              <a:t>Investigation</a:t>
            </a:r>
            <a:r>
              <a:rPr lang="en-US" sz="2000" dirty="0">
                <a:latin typeface="Times New Roman" pitchFamily="18" charset="0"/>
                <a:cs typeface="Times New Roman" pitchFamily="18" charset="0"/>
              </a:rPr>
              <a:t>. A matter conducted in response to specific concerns of wrongdoing in which the member is engaged to perform procedures to collect, analyze, evaluate, or interpret certain evidential matter to assist the stakeholders (for example, client, board of directors, independent auditor, or regulator) in reaching a conclusion on the merits of the concerns.” </a:t>
            </a:r>
            <a:r>
              <a:rPr lang="en-US" sz="2000" dirty="0">
                <a:latin typeface="Times New Roman" pitchFamily="18" charset="0"/>
              </a:rPr>
              <a:t>SSFS 1, ¶ 1</a:t>
            </a:r>
          </a:p>
          <a:p>
            <a:pPr marL="182880" indent="-457200" algn="just">
              <a:lnSpc>
                <a:spcPct val="150000"/>
              </a:lnSpc>
            </a:pPr>
            <a:endParaRPr lang="en-US" sz="2000" dirty="0">
              <a:latin typeface="Times New Roman" pitchFamily="18" charset="0"/>
              <a:cs typeface="Times New Roman" pitchFamily="18" charset="0"/>
            </a:endParaRPr>
          </a:p>
          <a:p>
            <a:pPr marL="457200" indent="-457200" algn="just"/>
            <a:r>
              <a:rPr lang="en-US" i="1" dirty="0">
                <a:solidFill>
                  <a:srgbClr val="66FF66"/>
                </a:solidFill>
                <a:latin typeface="Times New Roman" pitchFamily="18" charset="0"/>
                <a:cs typeface="Times New Roman" pitchFamily="18" charset="0"/>
              </a:rPr>
              <a:t>Speaker’s note:</a:t>
            </a:r>
          </a:p>
          <a:p>
            <a:pPr marL="457200" indent="-457200" algn="just">
              <a:buFont typeface="+mj-lt"/>
              <a:buAutoNum type="arabicParenR"/>
            </a:pPr>
            <a:r>
              <a:rPr lang="en-US" i="1" dirty="0">
                <a:solidFill>
                  <a:srgbClr val="66FF66"/>
                </a:solidFill>
                <a:latin typeface="Times New Roman" pitchFamily="18" charset="0"/>
                <a:cs typeface="Times New Roman" pitchFamily="18" charset="0"/>
              </a:rPr>
              <a:t>Attorney work product privilege (legal v. business advice); no CPA privilege;</a:t>
            </a:r>
          </a:p>
          <a:p>
            <a:pPr marL="457200" indent="-457200" algn="just">
              <a:buFont typeface="+mj-lt"/>
              <a:buAutoNum type="arabicParenR"/>
            </a:pPr>
            <a:r>
              <a:rPr lang="en-US" i="1" dirty="0">
                <a:solidFill>
                  <a:srgbClr val="66FF66"/>
                </a:solidFill>
                <a:latin typeface="Times New Roman" pitchFamily="18" charset="0"/>
                <a:cs typeface="Times New Roman" pitchFamily="18" charset="0"/>
              </a:rPr>
              <a:t>Get affidavits (</a:t>
            </a:r>
            <a:r>
              <a:rPr lang="en-US" i="1" u="sng" dirty="0">
                <a:solidFill>
                  <a:srgbClr val="66FF66"/>
                </a:solidFill>
                <a:latin typeface="Times New Roman" pitchFamily="18" charset="0"/>
                <a:cs typeface="Times New Roman" pitchFamily="18" charset="0"/>
              </a:rPr>
              <a:t>Tranum v. Broadway</a:t>
            </a:r>
            <a:r>
              <a:rPr lang="en-US" i="1" dirty="0">
                <a:solidFill>
                  <a:srgbClr val="66FF66"/>
                </a:solidFill>
                <a:latin typeface="Times New Roman" pitchFamily="18" charset="0"/>
                <a:cs typeface="Times New Roman" pitchFamily="18" charset="0"/>
              </a:rPr>
              <a:t>, 283 S.W.3d 403 (Tex. App. Waco 2008);</a:t>
            </a:r>
          </a:p>
          <a:p>
            <a:pPr marL="457200" indent="-457200" algn="just">
              <a:buFont typeface="+mj-lt"/>
              <a:buAutoNum type="arabicParenR"/>
            </a:pPr>
            <a:r>
              <a:rPr lang="en-US" i="1" dirty="0">
                <a:solidFill>
                  <a:srgbClr val="66FF66"/>
                </a:solidFill>
                <a:latin typeface="Times New Roman" pitchFamily="18" charset="0"/>
                <a:cs typeface="Times New Roman" pitchFamily="18" charset="0"/>
              </a:rPr>
              <a:t>Upjohn warnings (corporate Miranda); 449 U.S. 383 (1981); </a:t>
            </a:r>
            <a:r>
              <a:rPr lang="en-US" i="1" dirty="0">
                <a:solidFill>
                  <a:srgbClr val="66FF66"/>
                </a:solidFill>
                <a:latin typeface="Times New Roman" pitchFamily="18" charset="0"/>
                <a:cs typeface="Times New Roman" pitchFamily="18" charset="0"/>
                <a:hlinkClick r:id="rId4" action="ppaction://hlinkfile"/>
              </a:rPr>
              <a:t>§§</a:t>
            </a:r>
            <a:r>
              <a:rPr lang="en-US" i="1" dirty="0">
                <a:solidFill>
                  <a:srgbClr val="66FF66"/>
                </a:solidFill>
                <a:latin typeface="Times New Roman" pitchFamily="18" charset="0"/>
                <a:cs typeface="Times New Roman" pitchFamily="18" charset="0"/>
              </a:rPr>
              <a:t> </a:t>
            </a:r>
          </a:p>
          <a:p>
            <a:pPr marL="457200" indent="-457200" algn="just">
              <a:buFont typeface="+mj-lt"/>
              <a:buAutoNum type="arabicParenR"/>
            </a:pPr>
            <a:r>
              <a:rPr lang="en-US" i="1" dirty="0">
                <a:solidFill>
                  <a:srgbClr val="66FF66"/>
                </a:solidFill>
                <a:latin typeface="Times New Roman" pitchFamily="18" charset="0"/>
                <a:cs typeface="Times New Roman" pitchFamily="18" charset="0"/>
              </a:rPr>
              <a:t>Confidentiality of investigation; slander, defamation of character; </a:t>
            </a:r>
          </a:p>
          <a:p>
            <a:pPr marL="457200" indent="-457200" algn="just">
              <a:buFont typeface="+mj-lt"/>
              <a:buAutoNum type="arabicParenR"/>
            </a:pPr>
            <a:r>
              <a:rPr lang="en-US" i="1" dirty="0">
                <a:solidFill>
                  <a:srgbClr val="66FF66"/>
                </a:solidFill>
                <a:latin typeface="Times New Roman" pitchFamily="18" charset="0"/>
                <a:cs typeface="Times New Roman" pitchFamily="18" charset="0"/>
              </a:rPr>
              <a:t>Coerced confession (</a:t>
            </a:r>
            <a:r>
              <a:rPr lang="en-US" i="1" u="sng" dirty="0">
                <a:solidFill>
                  <a:srgbClr val="66FF66"/>
                </a:solidFill>
                <a:latin typeface="Times New Roman" pitchFamily="18" charset="0"/>
                <a:cs typeface="Times New Roman" pitchFamily="18" charset="0"/>
              </a:rPr>
              <a:t>Blake, </a:t>
            </a:r>
            <a:r>
              <a:rPr lang="en-US" i="1" dirty="0">
                <a:solidFill>
                  <a:srgbClr val="66FF66"/>
                </a:solidFill>
                <a:latin typeface="Times New Roman" pitchFamily="18" charset="0"/>
                <a:cs typeface="Times New Roman" pitchFamily="18" charset="0"/>
              </a:rPr>
              <a:t>379 S.W.2d 899</a:t>
            </a:r>
            <a:r>
              <a:rPr lang="en-US" i="1" dirty="0">
                <a:solidFill>
                  <a:srgbClr val="66FF66"/>
                </a:solidFill>
                <a:latin typeface="Times New Roman" pitchFamily="18" charset="0"/>
                <a:cs typeface="Times New Roman" pitchFamily="18" charset="0"/>
                <a:hlinkClick r:id="rId5" action="ppaction://hlinkfile"/>
              </a:rPr>
              <a:t>)§§</a:t>
            </a:r>
            <a:r>
              <a:rPr lang="en-US" i="1" dirty="0">
                <a:solidFill>
                  <a:srgbClr val="66FF66"/>
                </a:solidFill>
                <a:latin typeface="Times New Roman" pitchFamily="18" charset="0"/>
                <a:cs typeface="Times New Roman" pitchFamily="18" charset="0"/>
              </a:rPr>
              <a:t>(Fisher, 379 S.W.2d 900)</a:t>
            </a:r>
            <a:r>
              <a:rPr lang="en-US" i="1" dirty="0">
                <a:solidFill>
                  <a:srgbClr val="FF0000"/>
                </a:solidFill>
                <a:latin typeface="Times New Roman" pitchFamily="18" charset="0"/>
                <a:cs typeface="Times New Roman" pitchFamily="18" charset="0"/>
                <a:hlinkClick r:id="rId6" action="ppaction://hlinkfile"/>
              </a:rPr>
              <a:t>§§</a:t>
            </a:r>
            <a:endParaRPr lang="en-US" i="1" dirty="0">
              <a:solidFill>
                <a:srgbClr val="FF0000"/>
              </a:solidFill>
              <a:latin typeface="Times New Roman" pitchFamily="18" charset="0"/>
              <a:cs typeface="Times New Roman" pitchFamily="18" charset="0"/>
            </a:endParaRPr>
          </a:p>
          <a:p>
            <a:pPr marL="914400" lvl="1" indent="-457200" algn="just">
              <a:buFont typeface="+mj-lt"/>
              <a:buAutoNum type="alphaLcParenR"/>
            </a:pPr>
            <a:r>
              <a:rPr lang="en-US" i="1" dirty="0">
                <a:solidFill>
                  <a:srgbClr val="66FF66"/>
                </a:solidFill>
                <a:latin typeface="Times New Roman" pitchFamily="18" charset="0"/>
                <a:cs typeface="Times New Roman" pitchFamily="18" charset="0"/>
              </a:rPr>
              <a:t>Video in interview room</a:t>
            </a:r>
          </a:p>
          <a:p>
            <a:endParaRPr lang="en-US" dirty="0">
              <a:latin typeface="Times New Roman" pitchFamily="18" charset="0"/>
            </a:endParaRPr>
          </a:p>
          <a:p>
            <a:endParaRPr lang="en-US" dirty="0">
              <a:latin typeface="Times New Roman" pitchFamily="18" charset="0"/>
            </a:endParaRPr>
          </a:p>
        </p:txBody>
      </p:sp>
      <p:cxnSp>
        <p:nvCxnSpPr>
          <p:cNvPr id="8" name="Straight Arrow Connector 7"/>
          <p:cNvCxnSpPr/>
          <p:nvPr/>
        </p:nvCxnSpPr>
        <p:spPr>
          <a:xfrm flipH="1">
            <a:off x="6705600" y="51054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7543800" y="56388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6553200" y="10668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CBC57447-E5EA-397E-9F6F-9AB9BE09261F}"/>
              </a:ext>
            </a:extLst>
          </p:cNvPr>
          <p:cNvSpPr txBox="1"/>
          <p:nvPr/>
        </p:nvSpPr>
        <p:spPr>
          <a:xfrm>
            <a:off x="6770914" y="6051551"/>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630E4B9-3518-4591-B3CB-4A89A729D966}" type="slidenum">
              <a:rPr lang="en-US"/>
              <a:pPr/>
              <a:t>12</a:t>
            </a:fld>
            <a:endParaRPr lang="en-US"/>
          </a:p>
        </p:txBody>
      </p:sp>
      <p:sp>
        <p:nvSpPr>
          <p:cNvPr id="5" name="Title 1"/>
          <p:cNvSpPr txBox="1">
            <a:spLocks/>
          </p:cNvSpPr>
          <p:nvPr/>
        </p:nvSpPr>
        <p:spPr>
          <a:xfrm>
            <a:off x="609600" y="533400"/>
            <a:ext cx="8229600" cy="762000"/>
          </a:xfrm>
          <a:prstGeom prst="rect">
            <a:avLst/>
          </a:prstGeom>
          <a:ln w="6350" cap="rnd" cmpd="thickThin">
            <a:solidFill>
              <a:srgbClr val="FFFF00"/>
            </a:solidFill>
            <a:beve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STATEMENT ON STANDARDS FOR FORENSIC SERVICES NO. 1</a:t>
            </a:r>
            <a:b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b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4 OF</a:t>
            </a:r>
            <a:r>
              <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rPr>
              <a:t> 4 </a:t>
            </a: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POINTS OF EMPHASIS </a:t>
            </a:r>
            <a:r>
              <a:rPr kumimoji="0" lang="en-US" sz="18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hlinkClick r:id="rId3" action="ppaction://hlinkfile"/>
              </a:rPr>
              <a:t>§§</a:t>
            </a:r>
            <a:endParaRPr kumimoji="0" lang="en-US" sz="1800" b="1" i="0" u="sng"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Rectangle 5"/>
          <p:cNvSpPr/>
          <p:nvPr/>
        </p:nvSpPr>
        <p:spPr>
          <a:xfrm>
            <a:off x="304800" y="1295400"/>
            <a:ext cx="8458200" cy="5427127"/>
          </a:xfrm>
          <a:prstGeom prst="rect">
            <a:avLst/>
          </a:prstGeom>
        </p:spPr>
        <p:txBody>
          <a:bodyPr wrap="square">
            <a:spAutoFit/>
          </a:bodyPr>
          <a:lstStyle/>
          <a:p>
            <a:pPr marL="342900" indent="-342900" algn="just">
              <a:lnSpc>
                <a:spcPct val="200000"/>
              </a:lnSpc>
              <a:buFont typeface="+mj-lt"/>
              <a:buAutoNum type="arabicParenR" startAt="4"/>
            </a:pPr>
            <a:r>
              <a:rPr lang="en-US" dirty="0">
                <a:latin typeface="Times New Roman" pitchFamily="18" charset="0"/>
              </a:rPr>
              <a:t>“The </a:t>
            </a:r>
            <a:r>
              <a:rPr lang="en-US" dirty="0">
                <a:solidFill>
                  <a:srgbClr val="66FF66"/>
                </a:solidFill>
                <a:latin typeface="Times New Roman" pitchFamily="18" charset="0"/>
              </a:rPr>
              <a:t>ultimate decision </a:t>
            </a:r>
            <a:r>
              <a:rPr lang="en-US" dirty="0">
                <a:latin typeface="Times New Roman" pitchFamily="18" charset="0"/>
              </a:rPr>
              <a:t>regarding the occurrence of fraud is determined by a trier of fact; therefore, a member performing forensic services is prohibited from opining regarding the ultimate conclusion of fraud. This does not apply when the member is the trier of fact. </a:t>
            </a:r>
            <a:r>
              <a:rPr lang="en-US" b="1" dirty="0">
                <a:solidFill>
                  <a:srgbClr val="66FF66"/>
                </a:solidFill>
                <a:latin typeface="Times New Roman" pitchFamily="18" charset="0"/>
              </a:rPr>
              <a:t>A member may provide expert opinions relating to whether evidence is consistent with certain elements of fraud or other laws based on objective evaluation</a:t>
            </a:r>
            <a:r>
              <a:rPr lang="en-US" dirty="0">
                <a:solidFill>
                  <a:srgbClr val="66FF66"/>
                </a:solidFill>
                <a:latin typeface="Times New Roman" pitchFamily="18" charset="0"/>
              </a:rPr>
              <a:t>.”</a:t>
            </a:r>
            <a:r>
              <a:rPr lang="en-US" sz="2800" b="1" baseline="30000" dirty="0">
                <a:solidFill>
                  <a:srgbClr val="66FF66"/>
                </a:solidFill>
                <a:latin typeface="Times New Roman" pitchFamily="18" charset="0"/>
              </a:rPr>
              <a:t>1</a:t>
            </a:r>
            <a:r>
              <a:rPr lang="en-US" dirty="0">
                <a:solidFill>
                  <a:srgbClr val="66FF66"/>
                </a:solidFill>
                <a:latin typeface="Times New Roman" pitchFamily="18" charset="0"/>
              </a:rPr>
              <a:t>   </a:t>
            </a:r>
          </a:p>
          <a:p>
            <a:pPr marL="342900" indent="-342900" algn="just"/>
            <a:endParaRPr lang="en-US" dirty="0">
              <a:solidFill>
                <a:srgbClr val="66FF66"/>
              </a:solidFill>
              <a:latin typeface="Times New Roman" pitchFamily="18" charset="0"/>
            </a:endParaRPr>
          </a:p>
          <a:p>
            <a:pPr marL="342900" indent="-342900" algn="just"/>
            <a:r>
              <a:rPr lang="en-US" sz="3200" baseline="30000" dirty="0">
                <a:solidFill>
                  <a:srgbClr val="66FF66"/>
                </a:solidFill>
                <a:latin typeface="Times New Roman" pitchFamily="18" charset="0"/>
              </a:rPr>
              <a:t>     </a:t>
            </a:r>
            <a:r>
              <a:rPr lang="en-US" sz="3200" b="1" baseline="42000" dirty="0">
                <a:solidFill>
                  <a:srgbClr val="66FF66"/>
                </a:solidFill>
                <a:latin typeface="Times New Roman" pitchFamily="18" charset="0"/>
              </a:rPr>
              <a:t>1</a:t>
            </a:r>
            <a:r>
              <a:rPr lang="en-US" b="1" i="1" u="sng" dirty="0">
                <a:solidFill>
                  <a:srgbClr val="66FF66"/>
                </a:solidFill>
                <a:latin typeface="Times New Roman" pitchFamily="18" charset="0"/>
              </a:rPr>
              <a:t>Speaker’s Comment</a:t>
            </a:r>
            <a:r>
              <a:rPr lang="en-US" b="1" i="1" dirty="0">
                <a:solidFill>
                  <a:srgbClr val="66FF66"/>
                </a:solidFill>
                <a:latin typeface="Times New Roman" pitchFamily="18" charset="0"/>
              </a:rPr>
              <a:t>:  I disagree: </a:t>
            </a:r>
          </a:p>
          <a:p>
            <a:pPr marL="914400" indent="-342900" algn="just">
              <a:buFont typeface="+mj-lt"/>
              <a:buAutoNum type="arabicParenR"/>
            </a:pPr>
            <a:r>
              <a:rPr lang="en-US" b="1" i="1" dirty="0">
                <a:solidFill>
                  <a:srgbClr val="66FF66"/>
                </a:solidFill>
                <a:latin typeface="Times New Roman" pitchFamily="18" charset="0"/>
              </a:rPr>
              <a:t>on direct no; on cross yes; </a:t>
            </a:r>
          </a:p>
          <a:p>
            <a:pPr marL="914400" indent="-342900" algn="just">
              <a:buFont typeface="+mj-lt"/>
              <a:buAutoNum type="arabicParenR"/>
            </a:pPr>
            <a:r>
              <a:rPr lang="en-US" b="1" i="1" dirty="0">
                <a:solidFill>
                  <a:srgbClr val="66FF66"/>
                </a:solidFill>
                <a:latin typeface="Times New Roman" pitchFamily="18" charset="0"/>
              </a:rPr>
              <a:t>forensic accounting expert  ≠  legal expert;</a:t>
            </a:r>
          </a:p>
          <a:p>
            <a:pPr marL="914400" indent="-342900" algn="just">
              <a:buFont typeface="+mj-lt"/>
              <a:buAutoNum type="arabicParenR"/>
            </a:pPr>
            <a:r>
              <a:rPr lang="en-US" b="1" i="1" dirty="0">
                <a:solidFill>
                  <a:srgbClr val="66FF66"/>
                </a:solidFill>
                <a:latin typeface="Times New Roman" pitchFamily="18" charset="0"/>
              </a:rPr>
              <a:t>Knowledge of the law does not allow for expert testimony under oath.</a:t>
            </a:r>
            <a:endParaRPr lang="en-US" sz="3600" b="1" i="1" dirty="0">
              <a:solidFill>
                <a:srgbClr val="66FF66"/>
              </a:solidFill>
              <a:latin typeface="Times New Roman" pitchFamily="18" charset="0"/>
            </a:endParaRPr>
          </a:p>
          <a:p>
            <a:pPr marL="342900" indent="-342900"/>
            <a:endParaRPr lang="en-US" b="1" dirty="0">
              <a:latin typeface="Times New Roman" pitchFamily="18" charset="0"/>
            </a:endParaRPr>
          </a:p>
          <a:p>
            <a:endParaRPr lang="en-US" dirty="0">
              <a:latin typeface="Times New Roman" pitchFamily="18" charset="0"/>
            </a:endParaRPr>
          </a:p>
        </p:txBody>
      </p:sp>
      <p:cxnSp>
        <p:nvCxnSpPr>
          <p:cNvPr id="7" name="Straight Arrow Connector 6"/>
          <p:cNvCxnSpPr/>
          <p:nvPr/>
        </p:nvCxnSpPr>
        <p:spPr>
          <a:xfrm flipH="1">
            <a:off x="6553200" y="10668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22F27812-AE16-5953-CF5B-500941ABEE02}"/>
              </a:ext>
            </a:extLst>
          </p:cNvPr>
          <p:cNvSpPr txBox="1"/>
          <p:nvPr/>
        </p:nvSpPr>
        <p:spPr>
          <a:xfrm>
            <a:off x="6705600" y="6057385"/>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630E4B9-3518-4591-B3CB-4A89A729D966}" type="slidenum">
              <a:rPr lang="en-US"/>
              <a:pPr/>
              <a:t>13</a:t>
            </a:fld>
            <a:endParaRPr lang="en-US"/>
          </a:p>
        </p:txBody>
      </p:sp>
      <p:graphicFrame>
        <p:nvGraphicFramePr>
          <p:cNvPr id="59396" name="Object 4"/>
          <p:cNvGraphicFramePr>
            <a:graphicFrameLocks noChangeAspect="1"/>
          </p:cNvGraphicFramePr>
          <p:nvPr/>
        </p:nvGraphicFramePr>
        <p:xfrm>
          <a:off x="685800" y="304800"/>
          <a:ext cx="7429500" cy="2819400"/>
        </p:xfrm>
        <a:graphic>
          <a:graphicData uri="http://schemas.openxmlformats.org/presentationml/2006/ole">
            <mc:AlternateContent xmlns:mc="http://schemas.openxmlformats.org/markup-compatibility/2006">
              <mc:Choice xmlns:v="urn:schemas-microsoft-com:vml" Requires="v">
                <p:oleObj name="Document" r:id="rId3" imgW="5606038" imgH="2119098" progId="Word.Document.8">
                  <p:embed/>
                </p:oleObj>
              </mc:Choice>
              <mc:Fallback>
                <p:oleObj name="Document" r:id="rId3" imgW="5606038" imgH="2119098" progId="Word.Document.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304800"/>
                        <a:ext cx="7429500" cy="281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9397" name="Text Box 5"/>
          <p:cNvSpPr txBox="1">
            <a:spLocks noChangeArrowheads="1"/>
          </p:cNvSpPr>
          <p:nvPr/>
        </p:nvSpPr>
        <p:spPr bwMode="auto">
          <a:xfrm>
            <a:off x="457200" y="3200400"/>
            <a:ext cx="7239000" cy="3351687"/>
          </a:xfrm>
          <a:prstGeom prst="rect">
            <a:avLst/>
          </a:prstGeom>
          <a:noFill/>
          <a:ln w="9525" algn="ctr">
            <a:noFill/>
            <a:miter lim="800000"/>
            <a:headEnd/>
            <a:tailEnd/>
          </a:ln>
          <a:effectLst/>
        </p:spPr>
        <p:txBody>
          <a:bodyPr wrap="square">
            <a:spAutoFit/>
          </a:bodyPr>
          <a:lstStyle/>
          <a:p>
            <a:pPr marL="342900" indent="-342900">
              <a:spcBef>
                <a:spcPct val="20000"/>
              </a:spcBef>
            </a:pPr>
            <a:r>
              <a:rPr lang="en-US" sz="2400" dirty="0">
                <a:latin typeface="Times New Roman" pitchFamily="18" charset="0"/>
                <a:cs typeface="Times New Roman" pitchFamily="18" charset="0"/>
              </a:rPr>
              <a:t>EXAMPLES:</a:t>
            </a:r>
          </a:p>
          <a:p>
            <a:pPr marL="342900" indent="-342900">
              <a:spcBef>
                <a:spcPct val="20000"/>
              </a:spcBef>
              <a:spcAft>
                <a:spcPts val="1800"/>
              </a:spcAft>
              <a:buFontTx/>
              <a:buChar char="•"/>
            </a:pPr>
            <a:r>
              <a:rPr lang="en-US" dirty="0">
                <a:solidFill>
                  <a:srgbClr val="66FF66"/>
                </a:solidFill>
                <a:latin typeface="Times New Roman" pitchFamily="18" charset="0"/>
                <a:cs typeface="Times New Roman" pitchFamily="18" charset="0"/>
              </a:rPr>
              <a:t>HYDROCODONE ADDICTED PAYROLL EMPLOYEE </a:t>
            </a:r>
            <a:r>
              <a:rPr lang="en-US" dirty="0">
                <a:solidFill>
                  <a:srgbClr val="FFFF66"/>
                </a:solidFill>
                <a:latin typeface="Times New Roman" pitchFamily="18" charset="0"/>
                <a:cs typeface="Times New Roman" pitchFamily="18" charset="0"/>
              </a:rPr>
              <a:t>(R)</a:t>
            </a:r>
            <a:r>
              <a:rPr lang="en-US" dirty="0">
                <a:latin typeface="Times New Roman" pitchFamily="18" charset="0"/>
                <a:cs typeface="Times New Roman" pitchFamily="18" charset="0"/>
              </a:rPr>
              <a:t>  </a:t>
            </a:r>
            <a:r>
              <a:rPr lang="en-US" dirty="0">
                <a:solidFill>
                  <a:srgbClr val="66FF66"/>
                </a:solidFill>
                <a:latin typeface="Times New Roman" pitchFamily="18" charset="0"/>
                <a:cs typeface="Times New Roman" pitchFamily="18" charset="0"/>
              </a:rPr>
              <a:t>NEGOTIATED HEALTH  I NSURANCE  PLAN </a:t>
            </a:r>
            <a:r>
              <a:rPr lang="en-US" dirty="0">
                <a:solidFill>
                  <a:srgbClr val="FFFF66"/>
                </a:solidFill>
                <a:latin typeface="Times New Roman" pitchFamily="18" charset="0"/>
                <a:cs typeface="Times New Roman" pitchFamily="18" charset="0"/>
              </a:rPr>
              <a:t>(A);</a:t>
            </a:r>
          </a:p>
          <a:p>
            <a:pPr marL="342900" indent="-342900">
              <a:spcBef>
                <a:spcPct val="20000"/>
              </a:spcBef>
              <a:spcAft>
                <a:spcPts val="1800"/>
              </a:spcAft>
              <a:buFontTx/>
              <a:buChar char="•"/>
            </a:pPr>
            <a:r>
              <a:rPr lang="en-US" dirty="0">
                <a:solidFill>
                  <a:srgbClr val="66FF66"/>
                </a:solidFill>
                <a:latin typeface="Times New Roman" pitchFamily="18" charset="0"/>
                <a:cs typeface="Times New Roman" pitchFamily="18" charset="0"/>
              </a:rPr>
              <a:t>SALES REP </a:t>
            </a:r>
            <a:r>
              <a:rPr lang="en-US" dirty="0">
                <a:solidFill>
                  <a:srgbClr val="FFFF00"/>
                </a:solidFill>
                <a:latin typeface="Times New Roman" pitchFamily="18" charset="0"/>
                <a:cs typeface="Times New Roman" pitchFamily="18" charset="0"/>
              </a:rPr>
              <a:t>(A)</a:t>
            </a:r>
            <a:r>
              <a:rPr lang="en-US" dirty="0">
                <a:solidFill>
                  <a:srgbClr val="66FF66"/>
                </a:solidFill>
                <a:latin typeface="Times New Roman" pitchFamily="18" charset="0"/>
                <a:cs typeface="Times New Roman" pitchFamily="18" charset="0"/>
              </a:rPr>
              <a:t> WHO EMBEZZLED $ </a:t>
            </a:r>
            <a:r>
              <a:rPr lang="en-US" dirty="0">
                <a:solidFill>
                  <a:srgbClr val="FFFF00"/>
                </a:solidFill>
                <a:latin typeface="Times New Roman" pitchFamily="18" charset="0"/>
                <a:cs typeface="Times New Roman" pitchFamily="18" charset="0"/>
              </a:rPr>
              <a:t>(C)</a:t>
            </a:r>
            <a:r>
              <a:rPr lang="en-US" dirty="0">
                <a:solidFill>
                  <a:srgbClr val="66FF66"/>
                </a:solidFill>
                <a:latin typeface="Times New Roman" pitchFamily="18" charset="0"/>
                <a:cs typeface="Times New Roman" pitchFamily="18" charset="0"/>
              </a:rPr>
              <a:t>  FROM SMALL CUSTOMER (SEE SPREADSHEET);</a:t>
            </a:r>
            <a:r>
              <a:rPr lang="en-US" dirty="0">
                <a:solidFill>
                  <a:srgbClr val="66FF66"/>
                </a:solidFill>
                <a:latin typeface="Times New Roman" pitchFamily="18" charset="0"/>
                <a:cs typeface="Times New Roman" pitchFamily="18" charset="0"/>
                <a:hlinkClick r:id="rId5" action="ppaction://hlinkfile"/>
              </a:rPr>
              <a:t>§§</a:t>
            </a:r>
            <a:r>
              <a:rPr lang="en-US" dirty="0">
                <a:solidFill>
                  <a:srgbClr val="66FF66"/>
                </a:solidFill>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342900" indent="-342900">
              <a:spcBef>
                <a:spcPct val="20000"/>
              </a:spcBef>
              <a:spcAft>
                <a:spcPts val="1800"/>
              </a:spcAft>
              <a:buFontTx/>
              <a:buChar char="•"/>
            </a:pPr>
            <a:r>
              <a:rPr lang="en-US" dirty="0">
                <a:latin typeface="Times New Roman" pitchFamily="18" charset="0"/>
                <a:cs typeface="Times New Roman" pitchFamily="18" charset="0"/>
              </a:rPr>
              <a:t>BOOKKEEPER </a:t>
            </a:r>
            <a:r>
              <a:rPr lang="en-US" sz="2400" dirty="0">
                <a:solidFill>
                  <a:srgbClr val="FFFF66"/>
                </a:solidFill>
                <a:latin typeface="Times New Roman" pitchFamily="18" charset="0"/>
                <a:cs typeface="Times New Roman" pitchFamily="18" charset="0"/>
              </a:rPr>
              <a:t>(A)</a:t>
            </a:r>
            <a:r>
              <a:rPr lang="en-US" dirty="0">
                <a:latin typeface="Times New Roman" pitchFamily="18" charset="0"/>
                <a:cs typeface="Times New Roman" pitchFamily="18" charset="0"/>
              </a:rPr>
              <a:t> HAS SIGNATURE AUTHORITY ON CHECKING ACCOUNT </a:t>
            </a:r>
            <a:r>
              <a:rPr lang="en-US" dirty="0">
                <a:solidFill>
                  <a:srgbClr val="FFFF66"/>
                </a:solidFill>
                <a:latin typeface="Times New Roman" pitchFamily="18" charset="0"/>
                <a:cs typeface="Times New Roman" pitchFamily="18" charset="0"/>
              </a:rPr>
              <a:t>(C)</a:t>
            </a:r>
            <a:r>
              <a:rPr lang="en-US" dirty="0">
                <a:solidFill>
                  <a:srgbClr val="FF0000"/>
                </a:solidFill>
                <a:latin typeface="Times New Roman" pitchFamily="18" charset="0"/>
                <a:cs typeface="Times New Roman" pitchFamily="18" charset="0"/>
                <a:hlinkClick r:id="rId6" action="ppaction://hlinkpres?slideindex=1&amp;slidetitle="/>
              </a:rPr>
              <a:t>§§</a:t>
            </a:r>
            <a:endParaRPr lang="en-US" dirty="0">
              <a:solidFill>
                <a:srgbClr val="FF0000"/>
              </a:solidFill>
              <a:latin typeface="Times New Roman" pitchFamily="18" charset="0"/>
              <a:cs typeface="Times New Roman" pitchFamily="18" charset="0"/>
            </a:endParaRPr>
          </a:p>
          <a:p>
            <a:pPr marL="342900" indent="-342900">
              <a:spcBef>
                <a:spcPct val="20000"/>
              </a:spcBef>
            </a:pPr>
            <a:endParaRPr lang="en-US" sz="1400" dirty="0"/>
          </a:p>
        </p:txBody>
      </p:sp>
      <p:cxnSp>
        <p:nvCxnSpPr>
          <p:cNvPr id="5" name="Straight Arrow Connector 4"/>
          <p:cNvCxnSpPr/>
          <p:nvPr/>
        </p:nvCxnSpPr>
        <p:spPr>
          <a:xfrm flipH="1">
            <a:off x="4800600" y="49530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31753C6D-105F-FC28-A2C9-2E4BFD5F0BE7}"/>
              </a:ext>
            </a:extLst>
          </p:cNvPr>
          <p:cNvCxnSpPr/>
          <p:nvPr/>
        </p:nvCxnSpPr>
        <p:spPr>
          <a:xfrm flipH="1">
            <a:off x="3886200" y="58674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E2AC2E8-F345-AD2C-DA37-19BB80EC9C7C}"/>
              </a:ext>
            </a:extLst>
          </p:cNvPr>
          <p:cNvSpPr txBox="1"/>
          <p:nvPr/>
        </p:nvSpPr>
        <p:spPr>
          <a:xfrm>
            <a:off x="6542314" y="6082783"/>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solidFill>
                  <a:prstClr val="white">
                    <a:tint val="75000"/>
                  </a:prstClr>
                </a:solidFill>
              </a:rPr>
              <a:pPr/>
              <a:t>14</a:t>
            </a:fld>
            <a:endParaRPr lang="en-US" dirty="0">
              <a:solidFill>
                <a:prstClr val="white">
                  <a:tint val="75000"/>
                </a:prstClr>
              </a:solidFill>
            </a:endParaRPr>
          </a:p>
        </p:txBody>
      </p:sp>
      <p:sp>
        <p:nvSpPr>
          <p:cNvPr id="3" name="Title 1"/>
          <p:cNvSpPr txBox="1">
            <a:spLocks/>
          </p:cNvSpPr>
          <p:nvPr/>
        </p:nvSpPr>
        <p:spPr>
          <a:xfrm>
            <a:off x="533400" y="381000"/>
            <a:ext cx="8229600" cy="1143000"/>
          </a:xfrm>
          <a:prstGeom prst="rect">
            <a:avLst/>
          </a:prstGeom>
          <a:ln w="28575" cap="rnd" cmpd="thickThin">
            <a:solidFill>
              <a:srgbClr val="FFFF00"/>
            </a:solidFill>
            <a:bevel/>
          </a:ln>
        </p:spPr>
        <p:txBody>
          <a:bodyPr vert="horz" lIns="91440" tIns="45720" rIns="91440" bIns="45720" rtlCol="0" anchor="ctr">
            <a:noAutofit/>
          </a:bodyPr>
          <a:lstStyle/>
          <a:p>
            <a:pPr marL="0" marR="0" lvl="0" indent="0" algn="ctr" defTabSz="914400" rtl="0" eaLnBrk="1" fontAlgn="auto" latinLnBrk="0" hangingPunct="1">
              <a:spcBef>
                <a:spcPct val="0"/>
              </a:spcBef>
              <a:spcAft>
                <a:spcPts val="0"/>
              </a:spcAft>
              <a:buClrTx/>
              <a:buSzTx/>
              <a:buFontTx/>
              <a:buNone/>
              <a:tabLst/>
              <a:defRPr/>
            </a:pPr>
            <a:endPar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spcBef>
                <a:spcPct val="0"/>
              </a:spcBef>
              <a:spcAft>
                <a:spcPts val="0"/>
              </a:spcAft>
              <a:buClrTx/>
              <a:buSzTx/>
              <a:buFontTx/>
              <a:buNone/>
              <a:tabLst/>
              <a:defRPr/>
            </a:pPr>
            <a:endParaRPr lang="en-US" b="1" u="sng" dirty="0">
              <a:solidFill>
                <a:srgbClr val="FFFF00"/>
              </a:solidFill>
              <a:latin typeface="Times New Roman" pitchFamily="18" charset="0"/>
              <a:ea typeface="+mj-ea"/>
              <a:cs typeface="Times New Roman" pitchFamily="18" charset="0"/>
            </a:endParaRPr>
          </a:p>
          <a:p>
            <a:pPr marL="0" marR="0" lvl="0" indent="0" algn="ctr" defTabSz="914400" rtl="0" eaLnBrk="1" fontAlgn="auto" latinLnBrk="0" hangingPunct="1">
              <a:spcBef>
                <a:spcPct val="0"/>
              </a:spcBef>
              <a:spcAft>
                <a:spcPts val="0"/>
              </a:spcAft>
              <a:buClrTx/>
              <a:buSzTx/>
              <a:buFontTx/>
              <a:buNone/>
              <a:tabLst/>
              <a:defRPr/>
            </a:pPr>
            <a:endPar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spcBef>
                <a:spcPct val="0"/>
              </a:spcBef>
              <a:spcAft>
                <a:spcPts val="0"/>
              </a:spcAft>
              <a:buClrTx/>
              <a:buSzTx/>
              <a:buFontTx/>
              <a:buNone/>
              <a:tabLst/>
              <a:defRPr/>
            </a:pP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LESSONS TO LEARN FROM </a:t>
            </a:r>
            <a:r>
              <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rPr>
              <a:t>PREVIOUS CASES:</a:t>
            </a:r>
            <a:r>
              <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hlinkClick r:id="rId2" action="ppaction://hlinkfile"/>
              </a:rPr>
              <a:t>§§</a:t>
            </a:r>
            <a:endPar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endParaRPr>
          </a:p>
          <a:p>
            <a:pPr lvl="0" algn="ctr">
              <a:spcBef>
                <a:spcPct val="0"/>
              </a:spcBef>
            </a:pPr>
            <a:endParaRPr lang="en-US" dirty="0">
              <a:latin typeface="Times New Roman" pitchFamily="18" charset="0"/>
              <a:cs typeface="Times New Roman" pitchFamily="18" charset="0"/>
            </a:endParaRPr>
          </a:p>
          <a:p>
            <a:pPr lvl="0" algn="ctr">
              <a:spcBef>
                <a:spcPct val="0"/>
              </a:spcBef>
            </a:pPr>
            <a:r>
              <a:rPr lang="en-US" dirty="0">
                <a:latin typeface="Times New Roman" pitchFamily="18" charset="0"/>
                <a:cs typeface="Times New Roman" pitchFamily="18" charset="0"/>
              </a:rPr>
              <a:t>WATCH  EVERYTHING!  </a:t>
            </a:r>
            <a:r>
              <a:rPr lang="en-US" dirty="0">
                <a:latin typeface="Times New Roman" pitchFamily="18" charset="0"/>
                <a:cs typeface="Times New Roman" pitchFamily="18" charset="0"/>
                <a:hlinkClick r:id="rId3" action="ppaction://hlinkfile"/>
              </a:rPr>
              <a:t>§§</a:t>
            </a:r>
            <a:endParaRPr lang="en-US" dirty="0">
              <a:latin typeface="Times New Roman" pitchFamily="18" charset="0"/>
              <a:cs typeface="Times New Roman" pitchFamily="18" charset="0"/>
            </a:endParaRPr>
          </a:p>
          <a:p>
            <a:pPr lvl="0" algn="ctr">
              <a:lnSpc>
                <a:spcPct val="150000"/>
              </a:lnSpc>
              <a:spcBef>
                <a:spcPct val="0"/>
              </a:spcBef>
            </a:pPr>
            <a:endParaRPr lang="en-US" dirty="0">
              <a:latin typeface="Times New Roman" pitchFamily="18" charset="0"/>
              <a:cs typeface="Times New Roman" pitchFamily="18" charset="0"/>
            </a:endParaRPr>
          </a:p>
          <a:p>
            <a:pPr lvl="0" algn="ctr">
              <a:lnSpc>
                <a:spcPct val="150000"/>
              </a:lnSpc>
              <a:spcBef>
                <a:spcPct val="0"/>
              </a:spcBef>
            </a:pPr>
            <a:endParaRPr kumimoji="0" lang="en-US" sz="1800" b="1" i="0" u="sng"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4" name="TextBox 3"/>
          <p:cNvSpPr txBox="1"/>
          <p:nvPr/>
        </p:nvSpPr>
        <p:spPr>
          <a:xfrm>
            <a:off x="609600" y="1600200"/>
            <a:ext cx="8077200" cy="5028556"/>
          </a:xfrm>
          <a:prstGeom prst="rect">
            <a:avLst/>
          </a:prstGeom>
          <a:noFill/>
        </p:spPr>
        <p:txBody>
          <a:bodyPr wrap="square" rtlCol="0">
            <a:spAutoFit/>
          </a:bodyPr>
          <a:lstStyle/>
          <a:p>
            <a:pPr marL="342900" indent="-342900">
              <a:lnSpc>
                <a:spcPct val="150000"/>
              </a:lnSpc>
              <a:buFont typeface="+mj-lt"/>
              <a:buAutoNum type="arabicParenR"/>
            </a:pP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Defendant</a:t>
            </a:r>
            <a:r>
              <a:rPr lang="en-US" dirty="0">
                <a:latin typeface="Times New Roman" pitchFamily="18" charset="0"/>
                <a:cs typeface="Times New Roman" pitchFamily="18" charset="0"/>
              </a:rPr>
              <a:t>  incorporates </a:t>
            </a:r>
            <a:r>
              <a:rPr lang="en-US" dirty="0">
                <a:solidFill>
                  <a:srgbClr val="FF0000"/>
                </a:solidFill>
                <a:latin typeface="Times New Roman" pitchFamily="18" charset="0"/>
                <a:cs typeface="Times New Roman" pitchFamily="18" charset="0"/>
              </a:rPr>
              <a:t>ABC Corp. </a:t>
            </a:r>
            <a:r>
              <a:rPr lang="en-US" dirty="0">
                <a:latin typeface="Times New Roman" pitchFamily="18" charset="0"/>
                <a:cs typeface="Times New Roman" pitchFamily="18" charset="0"/>
              </a:rPr>
              <a:t>with </a:t>
            </a:r>
            <a:r>
              <a:rPr lang="en-US" dirty="0">
                <a:solidFill>
                  <a:srgbClr val="FF0000"/>
                </a:solidFill>
                <a:latin typeface="Times New Roman" pitchFamily="18" charset="0"/>
                <a:cs typeface="Times New Roman" pitchFamily="18" charset="0"/>
              </a:rPr>
              <a:t>bank X account # 123456</a:t>
            </a:r>
            <a:r>
              <a:rPr lang="en-US" dirty="0">
                <a:latin typeface="Times New Roman" pitchFamily="18" charset="0"/>
                <a:cs typeface="Times New Roman" pitchFamily="18" charset="0"/>
              </a:rPr>
              <a:t>.</a:t>
            </a:r>
          </a:p>
          <a:p>
            <a:pPr marL="342900" indent="-342900">
              <a:lnSpc>
                <a:spcPct val="150000"/>
              </a:lnSpc>
              <a:buFont typeface="+mj-lt"/>
              <a:buAutoNum type="arabicParenR"/>
            </a:pPr>
            <a:r>
              <a:rPr lang="en-US" dirty="0">
                <a:latin typeface="Times New Roman" pitchFamily="18" charset="0"/>
                <a:cs typeface="Times New Roman" pitchFamily="18" charset="0"/>
              </a:rPr>
              <a:t> Then </a:t>
            </a:r>
            <a:r>
              <a:rPr lang="en-US" dirty="0">
                <a:solidFill>
                  <a:srgbClr val="FF0000"/>
                </a:solidFill>
                <a:latin typeface="Times New Roman" pitchFamily="18" charset="0"/>
                <a:cs typeface="Times New Roman" pitchFamily="18" charset="0"/>
              </a:rPr>
              <a:t>Defendant</a:t>
            </a:r>
            <a:r>
              <a:rPr lang="en-US" dirty="0">
                <a:latin typeface="Times New Roman" pitchFamily="18" charset="0"/>
                <a:cs typeface="Times New Roman" pitchFamily="18" charset="0"/>
              </a:rPr>
              <a:t> attracts investor , Mr. Majority Shareholder, who imposes  the following terms:</a:t>
            </a:r>
          </a:p>
          <a:p>
            <a:pPr marL="800100" lvl="1" indent="-342900">
              <a:lnSpc>
                <a:spcPct val="150000"/>
              </a:lnSpc>
              <a:buFont typeface="+mj-lt"/>
              <a:buAutoNum type="alphaLcParenR"/>
            </a:pP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Defendant</a:t>
            </a:r>
            <a:r>
              <a:rPr lang="en-US" dirty="0">
                <a:latin typeface="Times New Roman" pitchFamily="18" charset="0"/>
                <a:cs typeface="Times New Roman" pitchFamily="18" charset="0"/>
              </a:rPr>
              <a:t> must close </a:t>
            </a:r>
            <a:r>
              <a:rPr lang="en-US" dirty="0">
                <a:solidFill>
                  <a:srgbClr val="FF0000"/>
                </a:solidFill>
                <a:latin typeface="Times New Roman" pitchFamily="18" charset="0"/>
                <a:cs typeface="Times New Roman" pitchFamily="18" charset="0"/>
              </a:rPr>
              <a:t>ABC Corp. </a:t>
            </a:r>
            <a:r>
              <a:rPr lang="en-US" dirty="0">
                <a:latin typeface="Times New Roman" pitchFamily="18" charset="0"/>
                <a:cs typeface="Times New Roman" pitchFamily="18" charset="0"/>
              </a:rPr>
              <a:t>and  </a:t>
            </a:r>
            <a:r>
              <a:rPr lang="en-US" dirty="0">
                <a:solidFill>
                  <a:srgbClr val="FF0000"/>
                </a:solidFill>
                <a:latin typeface="Times New Roman" pitchFamily="18" charset="0"/>
                <a:cs typeface="Times New Roman" pitchFamily="18" charset="0"/>
              </a:rPr>
              <a:t>bank X account # 123456</a:t>
            </a:r>
          </a:p>
          <a:p>
            <a:pPr marL="800100" lvl="1" indent="-342900">
              <a:lnSpc>
                <a:spcPct val="150000"/>
              </a:lnSpc>
              <a:buFont typeface="+mj-lt"/>
              <a:buAutoNum type="alphaLcParenR"/>
            </a:pP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Defendant</a:t>
            </a:r>
            <a:r>
              <a:rPr lang="en-US" dirty="0">
                <a:latin typeface="Times New Roman" pitchFamily="18" charset="0"/>
                <a:cs typeface="Times New Roman" pitchFamily="18" charset="0"/>
              </a:rPr>
              <a:t> must open bank account for ABC Corp. at bank Y account #78910.</a:t>
            </a:r>
          </a:p>
          <a:p>
            <a:pPr marL="800100" lvl="1" indent="-342900">
              <a:lnSpc>
                <a:spcPct val="150000"/>
              </a:lnSpc>
              <a:buFont typeface="+mj-lt"/>
              <a:buAutoNum type="alphaLcParenR"/>
            </a:pPr>
            <a:r>
              <a:rPr lang="en-US" dirty="0">
                <a:latin typeface="Times New Roman" pitchFamily="18" charset="0"/>
                <a:cs typeface="Times New Roman" pitchFamily="18" charset="0"/>
              </a:rPr>
              <a:t>Mr. Majority Shareholder will put up $100k cash in a separate bank account as collateral for a loan for ABC Corp. </a:t>
            </a:r>
          </a:p>
          <a:p>
            <a:pPr marL="342900" indent="-342900">
              <a:lnSpc>
                <a:spcPct val="150000"/>
              </a:lnSpc>
              <a:buFont typeface="+mj-lt"/>
              <a:buAutoNum type="arabicParenR"/>
            </a:pP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Defendant</a:t>
            </a:r>
            <a:r>
              <a:rPr lang="en-US" dirty="0">
                <a:latin typeface="Times New Roman" pitchFamily="18" charset="0"/>
                <a:cs typeface="Times New Roman" pitchFamily="18" charset="0"/>
              </a:rPr>
              <a:t> does not close </a:t>
            </a:r>
            <a:r>
              <a:rPr lang="en-US" dirty="0">
                <a:solidFill>
                  <a:srgbClr val="FF0000"/>
                </a:solidFill>
                <a:latin typeface="Times New Roman" pitchFamily="18" charset="0"/>
                <a:cs typeface="Times New Roman" pitchFamily="18" charset="0"/>
              </a:rPr>
              <a:t>ABC Corp. </a:t>
            </a:r>
            <a:r>
              <a:rPr lang="en-US" dirty="0">
                <a:latin typeface="Times New Roman" pitchFamily="18" charset="0"/>
                <a:cs typeface="Times New Roman" pitchFamily="18" charset="0"/>
              </a:rPr>
              <a:t>or </a:t>
            </a:r>
            <a:r>
              <a:rPr lang="en-US" dirty="0">
                <a:solidFill>
                  <a:srgbClr val="FF0000"/>
                </a:solidFill>
                <a:latin typeface="Times New Roman" pitchFamily="18" charset="0"/>
                <a:cs typeface="Times New Roman" pitchFamily="18" charset="0"/>
              </a:rPr>
              <a:t>bank X account # 123456 </a:t>
            </a:r>
            <a:r>
              <a:rPr lang="en-US" dirty="0">
                <a:latin typeface="Times New Roman" pitchFamily="18" charset="0"/>
                <a:cs typeface="Times New Roman" pitchFamily="18" charset="0"/>
              </a:rPr>
              <a:t>and deposits into it checks made payable to ABC Corp. </a:t>
            </a:r>
          </a:p>
          <a:p>
            <a:pPr marL="342900" indent="-342900">
              <a:lnSpc>
                <a:spcPct val="150000"/>
              </a:lnSpc>
              <a:buFont typeface="+mj-lt"/>
              <a:buAutoNum type="arabicParenR"/>
            </a:pP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Defendant</a:t>
            </a:r>
            <a:r>
              <a:rPr lang="en-US" dirty="0">
                <a:latin typeface="Times New Roman" pitchFamily="18" charset="0"/>
                <a:cs typeface="Times New Roman" pitchFamily="18" charset="0"/>
              </a:rPr>
              <a:t> also forged Mr. Majority Shareholder’s signature on lines of credit with business vendors.</a:t>
            </a:r>
          </a:p>
        </p:txBody>
      </p:sp>
      <p:cxnSp>
        <p:nvCxnSpPr>
          <p:cNvPr id="5" name="Straight Arrow Connector 4"/>
          <p:cNvCxnSpPr/>
          <p:nvPr/>
        </p:nvCxnSpPr>
        <p:spPr>
          <a:xfrm flipH="1">
            <a:off x="6096000" y="12192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7391400" y="6858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C78E78E-79CF-A60D-30DE-6006AEAA6947}"/>
              </a:ext>
            </a:extLst>
          </p:cNvPr>
          <p:cNvSpPr txBox="1"/>
          <p:nvPr/>
        </p:nvSpPr>
        <p:spPr>
          <a:xfrm>
            <a:off x="6172200" y="6226767"/>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solidFill>
                  <a:prstClr val="white">
                    <a:tint val="75000"/>
                  </a:prstClr>
                </a:solidFill>
              </a:rPr>
              <a:pPr/>
              <a:t>15</a:t>
            </a:fld>
            <a:endParaRPr lang="en-US" dirty="0">
              <a:solidFill>
                <a:prstClr val="white">
                  <a:tint val="75000"/>
                </a:prstClr>
              </a:solidFill>
            </a:endParaRPr>
          </a:p>
        </p:txBody>
      </p:sp>
      <p:sp>
        <p:nvSpPr>
          <p:cNvPr id="4" name="Title 1"/>
          <p:cNvSpPr txBox="1">
            <a:spLocks/>
          </p:cNvSpPr>
          <p:nvPr/>
        </p:nvSpPr>
        <p:spPr>
          <a:xfrm>
            <a:off x="533400" y="381000"/>
            <a:ext cx="8229600" cy="1143000"/>
          </a:xfrm>
          <a:prstGeom prst="rect">
            <a:avLst/>
          </a:prstGeom>
          <a:ln w="28575" cap="rnd" cmpd="thickThin">
            <a:solidFill>
              <a:srgbClr val="FFFF00"/>
            </a:solidFill>
            <a:bevel/>
          </a:ln>
        </p:spPr>
        <p:txBody>
          <a:bodyPr vert="horz" lIns="91440" tIns="45720" rIns="91440" bIns="45720" rtlCol="0" anchor="ctr">
            <a:noAutofit/>
          </a:bodyPr>
          <a:lstStyle/>
          <a:p>
            <a:pPr marL="0" marR="0" lvl="0" indent="0" algn="ctr" defTabSz="914400" rtl="0" eaLnBrk="1" fontAlgn="auto" latinLnBrk="0" hangingPunct="1">
              <a:spcBef>
                <a:spcPct val="0"/>
              </a:spcBef>
              <a:spcAft>
                <a:spcPts val="0"/>
              </a:spcAft>
              <a:buClrTx/>
              <a:buSzTx/>
              <a:buFontTx/>
              <a:buNone/>
              <a:tabLst/>
              <a:defRPr/>
            </a:pPr>
            <a:endPar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spcBef>
                <a:spcPct val="0"/>
              </a:spcBef>
              <a:spcAft>
                <a:spcPts val="0"/>
              </a:spcAft>
              <a:buClrTx/>
              <a:buSzTx/>
              <a:buFontTx/>
              <a:buNone/>
              <a:tabLst/>
              <a:defRPr/>
            </a:pPr>
            <a:endParaRPr lang="en-US" b="1" u="sng" dirty="0">
              <a:solidFill>
                <a:srgbClr val="FFFF00"/>
              </a:solidFill>
              <a:latin typeface="Times New Roman" pitchFamily="18" charset="0"/>
              <a:ea typeface="+mj-ea"/>
              <a:cs typeface="Times New Roman" pitchFamily="18" charset="0"/>
            </a:endParaRPr>
          </a:p>
          <a:p>
            <a:pPr marL="0" marR="0" lvl="0" indent="0" algn="ctr" defTabSz="914400" rtl="0" eaLnBrk="1" fontAlgn="auto" latinLnBrk="0" hangingPunct="1">
              <a:spcBef>
                <a:spcPct val="0"/>
              </a:spcBef>
              <a:spcAft>
                <a:spcPts val="0"/>
              </a:spcAft>
              <a:buClrTx/>
              <a:buSzTx/>
              <a:buFontTx/>
              <a:buNone/>
              <a:tabLst/>
              <a:defRPr/>
            </a:pPr>
            <a:endPar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spcBef>
                <a:spcPct val="0"/>
              </a:spcBef>
              <a:spcAft>
                <a:spcPts val="0"/>
              </a:spcAft>
              <a:buClrTx/>
              <a:buSzTx/>
              <a:buFontTx/>
              <a:buNone/>
              <a:tabLst/>
              <a:defRPr/>
            </a:pP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LESSONS TO LEARN FROM </a:t>
            </a:r>
            <a:r>
              <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rPr>
              <a:t>PREVIOUS CASES:</a:t>
            </a:r>
          </a:p>
          <a:p>
            <a:pPr lvl="0" algn="ctr">
              <a:spcBef>
                <a:spcPct val="0"/>
              </a:spcBef>
            </a:pPr>
            <a:endParaRPr lang="en-US" dirty="0">
              <a:latin typeface="Times New Roman" pitchFamily="18" charset="0"/>
              <a:cs typeface="Times New Roman" pitchFamily="18" charset="0"/>
            </a:endParaRPr>
          </a:p>
          <a:p>
            <a:pPr lvl="0" algn="ctr">
              <a:spcBef>
                <a:spcPct val="0"/>
              </a:spcBef>
            </a:pPr>
            <a:r>
              <a:rPr lang="en-US" dirty="0">
                <a:latin typeface="Times New Roman" pitchFamily="18" charset="0"/>
                <a:cs typeface="Times New Roman" pitchFamily="18" charset="0"/>
              </a:rPr>
              <a:t>FAILURE TO MAINTAIN  G/L  ACCOUNTS AND AUTHORIZED VENDORS LIST</a:t>
            </a:r>
          </a:p>
          <a:p>
            <a:pPr algn="ctr">
              <a:spcBef>
                <a:spcPct val="0"/>
              </a:spcBef>
            </a:pPr>
            <a:r>
              <a:rPr lang="en-US" i="1" u="sng" dirty="0">
                <a:latin typeface="Times New Roman"/>
                <a:ea typeface="Times New Roman"/>
              </a:rPr>
              <a:t>Powers v. Caremark Inc. (In re Powers</a:t>
            </a:r>
            <a:r>
              <a:rPr lang="en-US" i="1" dirty="0">
                <a:latin typeface="Times New Roman"/>
                <a:ea typeface="Times New Roman"/>
              </a:rPr>
              <a:t>), 261 Fed. Appx. 719</a:t>
            </a:r>
            <a:r>
              <a:rPr lang="en-US" i="1" dirty="0">
                <a:latin typeface="Times New Roman"/>
                <a:ea typeface="Times New Roman"/>
                <a:hlinkClick r:id="rId2" action="ppaction://hlinkfile"/>
              </a:rPr>
              <a:t>§§</a:t>
            </a:r>
            <a:endParaRPr lang="en-US" i="1" dirty="0">
              <a:latin typeface="Times New Roman" pitchFamily="18" charset="0"/>
              <a:cs typeface="Times New Roman" pitchFamily="18" charset="0"/>
            </a:endParaRPr>
          </a:p>
          <a:p>
            <a:pPr lvl="0" algn="ctr">
              <a:lnSpc>
                <a:spcPct val="150000"/>
              </a:lnSpc>
              <a:spcBef>
                <a:spcPct val="0"/>
              </a:spcBef>
            </a:pPr>
            <a:endParaRPr lang="en-US" dirty="0">
              <a:latin typeface="Times New Roman" pitchFamily="18" charset="0"/>
              <a:cs typeface="Times New Roman" pitchFamily="18" charset="0"/>
            </a:endParaRPr>
          </a:p>
          <a:p>
            <a:pPr lvl="0" algn="ctr">
              <a:lnSpc>
                <a:spcPct val="150000"/>
              </a:lnSpc>
              <a:spcBef>
                <a:spcPct val="0"/>
              </a:spcBef>
            </a:pPr>
            <a:endParaRPr kumimoji="0" lang="en-US" sz="1800" b="1" i="0" u="sng"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5" name="TextBox 4"/>
          <p:cNvSpPr txBox="1"/>
          <p:nvPr/>
        </p:nvSpPr>
        <p:spPr>
          <a:xfrm>
            <a:off x="228600" y="1632358"/>
            <a:ext cx="8305800" cy="3831818"/>
          </a:xfrm>
          <a:prstGeom prst="rect">
            <a:avLst/>
          </a:prstGeom>
          <a:noFill/>
        </p:spPr>
        <p:txBody>
          <a:bodyPr wrap="square" rtlCol="0">
            <a:spAutoFit/>
          </a:bodyPr>
          <a:lstStyle/>
          <a:p>
            <a:pPr marL="342900" indent="-342900">
              <a:lnSpc>
                <a:spcPct val="150000"/>
              </a:lnSpc>
              <a:buFont typeface="+mj-lt"/>
              <a:buAutoNum type="arabicParenR"/>
            </a:pPr>
            <a:r>
              <a:rPr lang="en-US" dirty="0">
                <a:latin typeface="Times New Roman" pitchFamily="18" charset="0"/>
                <a:cs typeface="Times New Roman" pitchFamily="18" charset="0"/>
              </a:rPr>
              <a:t>Robert Powers owned  </a:t>
            </a:r>
            <a:r>
              <a:rPr lang="en-US" i="1" u="sng" dirty="0">
                <a:latin typeface="Times New Roman" pitchFamily="18" charset="0"/>
                <a:cs typeface="Times New Roman" pitchFamily="18" charset="0"/>
              </a:rPr>
              <a:t>Powers Construction</a:t>
            </a:r>
            <a:r>
              <a:rPr lang="en-US" dirty="0">
                <a:latin typeface="Times New Roman" pitchFamily="18" charset="0"/>
                <a:cs typeface="Times New Roman" pitchFamily="18" charset="0"/>
              </a:rPr>
              <a:t>, Inc. ("PCI"), that did construction work for Caremark prior to April 2001. </a:t>
            </a:r>
          </a:p>
          <a:p>
            <a:pPr marL="342900" indent="-342900">
              <a:lnSpc>
                <a:spcPct val="150000"/>
              </a:lnSpc>
              <a:buFont typeface="+mj-lt"/>
              <a:buAutoNum type="arabicParenR"/>
            </a:pPr>
            <a:r>
              <a:rPr lang="en-US" dirty="0">
                <a:latin typeface="Times New Roman" pitchFamily="18" charset="0"/>
                <a:cs typeface="Times New Roman" pitchFamily="18" charset="0"/>
              </a:rPr>
              <a:t>However, this resulted in a lawsuit which ended April 2001. </a:t>
            </a:r>
          </a:p>
          <a:p>
            <a:pPr marL="342900" indent="-342900">
              <a:lnSpc>
                <a:spcPct val="150000"/>
              </a:lnSpc>
              <a:buFont typeface="+mj-lt"/>
              <a:buAutoNum type="arabicParenR"/>
            </a:pPr>
            <a:r>
              <a:rPr lang="en-US" dirty="0">
                <a:latin typeface="Times New Roman" pitchFamily="18" charset="0"/>
                <a:cs typeface="Times New Roman" pitchFamily="18" charset="0"/>
              </a:rPr>
              <a:t>On April 18, 2001, Caremark mistakenly issued a check for $ 633,369.00, payable to "</a:t>
            </a:r>
            <a:r>
              <a:rPr lang="en-US" i="1" dirty="0">
                <a:latin typeface="Times New Roman" pitchFamily="18" charset="0"/>
                <a:cs typeface="Times New Roman" pitchFamily="18" charset="0"/>
              </a:rPr>
              <a:t>Powers Construction</a:t>
            </a:r>
            <a:r>
              <a:rPr lang="en-US" dirty="0">
                <a:latin typeface="Times New Roman" pitchFamily="18" charset="0"/>
                <a:cs typeface="Times New Roman" pitchFamily="18" charset="0"/>
              </a:rPr>
              <a:t>, Inc."  The check should have been made payable to another contractor who completed PCI’s work. </a:t>
            </a:r>
          </a:p>
          <a:p>
            <a:pPr marL="342900" indent="-342900">
              <a:lnSpc>
                <a:spcPct val="150000"/>
              </a:lnSpc>
              <a:buFont typeface="+mj-lt"/>
              <a:buAutoNum type="arabicParenR"/>
            </a:pPr>
            <a:r>
              <a:rPr lang="en-US" dirty="0">
                <a:latin typeface="Times New Roman" pitchFamily="18" charset="0"/>
                <a:cs typeface="Times New Roman" pitchFamily="18" charset="0"/>
              </a:rPr>
              <a:t>Caremark did not owe PCI this money.</a:t>
            </a:r>
          </a:p>
          <a:p>
            <a:pPr marL="342900" indent="-342900">
              <a:lnSpc>
                <a:spcPct val="150000"/>
              </a:lnSpc>
              <a:buFont typeface="+mj-lt"/>
              <a:buAutoNum type="arabicParenR"/>
            </a:pPr>
            <a:r>
              <a:rPr lang="en-US" dirty="0">
                <a:latin typeface="Times New Roman" pitchFamily="18" charset="0"/>
                <a:cs typeface="Times New Roman" pitchFamily="18" charset="0"/>
              </a:rPr>
              <a:t>There was no existing contractual relationship between Caremark and PCI.</a:t>
            </a:r>
          </a:p>
          <a:p>
            <a:pPr marL="342900" indent="-342900">
              <a:lnSpc>
                <a:spcPct val="150000"/>
              </a:lnSpc>
              <a:buFont typeface="+mj-lt"/>
              <a:buAutoNum type="arabicParenR"/>
            </a:pPr>
            <a:r>
              <a:rPr lang="en-US" dirty="0">
                <a:latin typeface="Times New Roman" pitchFamily="18" charset="0"/>
                <a:cs typeface="Times New Roman" pitchFamily="18" charset="0"/>
              </a:rPr>
              <a:t>The check was deposited by PCI in its corporate bank account on April  23, 2001</a:t>
            </a:r>
          </a:p>
        </p:txBody>
      </p:sp>
      <p:cxnSp>
        <p:nvCxnSpPr>
          <p:cNvPr id="11" name="Straight Arrow Connector 10"/>
          <p:cNvCxnSpPr/>
          <p:nvPr/>
        </p:nvCxnSpPr>
        <p:spPr>
          <a:xfrm flipH="1">
            <a:off x="7620000" y="13716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26F2621-0A6D-BBF4-E1E5-9C7DDA8E69BB}"/>
              </a:ext>
            </a:extLst>
          </p:cNvPr>
          <p:cNvSpPr txBox="1"/>
          <p:nvPr/>
        </p:nvSpPr>
        <p:spPr>
          <a:xfrm>
            <a:off x="6934200" y="5849133"/>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solidFill>
                  <a:prstClr val="white">
                    <a:tint val="75000"/>
                  </a:prstClr>
                </a:solidFill>
              </a:rPr>
              <a:pPr/>
              <a:t>16</a:t>
            </a:fld>
            <a:endParaRPr lang="en-US" dirty="0">
              <a:solidFill>
                <a:prstClr val="white">
                  <a:tint val="75000"/>
                </a:prstClr>
              </a:solidFill>
            </a:endParaRPr>
          </a:p>
        </p:txBody>
      </p:sp>
      <p:sp>
        <p:nvSpPr>
          <p:cNvPr id="3" name="Title 1"/>
          <p:cNvSpPr txBox="1">
            <a:spLocks/>
          </p:cNvSpPr>
          <p:nvPr/>
        </p:nvSpPr>
        <p:spPr>
          <a:xfrm>
            <a:off x="685800" y="533400"/>
            <a:ext cx="8229600" cy="1143000"/>
          </a:xfrm>
          <a:prstGeom prst="rect">
            <a:avLst/>
          </a:prstGeom>
          <a:ln w="28575" cap="rnd" cmpd="thickThin">
            <a:solidFill>
              <a:srgbClr val="FFFF00"/>
            </a:solidFill>
            <a:bevel/>
          </a:ln>
        </p:spPr>
        <p:txBody>
          <a:bodyPr vert="horz" lIns="91440" tIns="45720" rIns="91440" bIns="45720" rtlCol="0" anchor="ctr">
            <a:noAutofit/>
          </a:bodyPr>
          <a:lstStyle/>
          <a:p>
            <a:pPr marL="0" marR="0" lvl="0" indent="0" algn="ctr" defTabSz="914400" rtl="0" eaLnBrk="1" fontAlgn="auto" latinLnBrk="0" hangingPunct="1">
              <a:spcBef>
                <a:spcPct val="0"/>
              </a:spcBef>
              <a:spcAft>
                <a:spcPts val="0"/>
              </a:spcAft>
              <a:buClrTx/>
              <a:buSzTx/>
              <a:buFontTx/>
              <a:buNone/>
              <a:tabLst/>
              <a:defRPr/>
            </a:pPr>
            <a:endPar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spcBef>
                <a:spcPct val="0"/>
              </a:spcBef>
              <a:spcAft>
                <a:spcPts val="0"/>
              </a:spcAft>
              <a:buClrTx/>
              <a:buSzTx/>
              <a:buFontTx/>
              <a:buNone/>
              <a:tabLst/>
              <a:defRPr/>
            </a:pPr>
            <a:endParaRPr lang="en-US" b="1" u="sng" dirty="0">
              <a:solidFill>
                <a:srgbClr val="FFFF00"/>
              </a:solidFill>
              <a:latin typeface="Times New Roman" pitchFamily="18" charset="0"/>
              <a:ea typeface="+mj-ea"/>
              <a:cs typeface="Times New Roman" pitchFamily="18" charset="0"/>
            </a:endParaRPr>
          </a:p>
          <a:p>
            <a:pPr marL="0" marR="0" lvl="0" indent="0" algn="ctr" defTabSz="914400" rtl="0" eaLnBrk="1" fontAlgn="auto" latinLnBrk="0" hangingPunct="1">
              <a:spcBef>
                <a:spcPct val="0"/>
              </a:spcBef>
              <a:spcAft>
                <a:spcPts val="0"/>
              </a:spcAft>
              <a:buClrTx/>
              <a:buSzTx/>
              <a:buFontTx/>
              <a:buNone/>
              <a:tabLst/>
              <a:defRPr/>
            </a:pPr>
            <a:endPar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spcBef>
                <a:spcPct val="0"/>
              </a:spcBef>
              <a:spcAft>
                <a:spcPts val="0"/>
              </a:spcAft>
              <a:buClrTx/>
              <a:buSzTx/>
              <a:buFontTx/>
              <a:buNone/>
              <a:tabLst/>
              <a:defRPr/>
            </a:pP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LESSONS TO LEARN FROM </a:t>
            </a:r>
            <a:r>
              <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rPr>
              <a:t>PREVIOUS CASES:</a:t>
            </a:r>
            <a:r>
              <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hlinkClick r:id="rId2" action="ppaction://hlinkpres?slideindex=1&amp;slidetitle="/>
              </a:rPr>
              <a:t>§§</a:t>
            </a:r>
            <a:endPar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endParaRPr>
          </a:p>
          <a:p>
            <a:pPr lvl="0" algn="ctr">
              <a:spcBef>
                <a:spcPct val="0"/>
              </a:spcBef>
            </a:pPr>
            <a:endParaRPr lang="en-US" dirty="0">
              <a:latin typeface="Times New Roman" pitchFamily="18" charset="0"/>
              <a:cs typeface="Times New Roman" pitchFamily="18" charset="0"/>
            </a:endParaRPr>
          </a:p>
          <a:p>
            <a:pPr lvl="0" algn="ctr">
              <a:spcBef>
                <a:spcPct val="0"/>
              </a:spcBef>
            </a:pPr>
            <a:r>
              <a:rPr lang="en-US" dirty="0">
                <a:latin typeface="Times New Roman" pitchFamily="18" charset="0"/>
                <a:cs typeface="Times New Roman" pitchFamily="18" charset="0"/>
              </a:rPr>
              <a:t>BOOKKEEPER WROTE CHECKS TO HERSELF / FALSE EXPENSE</a:t>
            </a:r>
          </a:p>
          <a:p>
            <a:pPr lvl="0" algn="ctr">
              <a:lnSpc>
                <a:spcPct val="150000"/>
              </a:lnSpc>
              <a:spcBef>
                <a:spcPct val="0"/>
              </a:spcBef>
            </a:pPr>
            <a:endParaRPr lang="en-US" dirty="0">
              <a:latin typeface="Times New Roman" pitchFamily="18" charset="0"/>
              <a:cs typeface="Times New Roman" pitchFamily="18" charset="0"/>
            </a:endParaRPr>
          </a:p>
          <a:p>
            <a:pPr lvl="0" algn="ctr">
              <a:lnSpc>
                <a:spcPct val="150000"/>
              </a:lnSpc>
              <a:spcBef>
                <a:spcPct val="0"/>
              </a:spcBef>
            </a:pPr>
            <a:endParaRPr kumimoji="0" lang="en-US" sz="1800" b="1" i="0" u="sng"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cxnSp>
        <p:nvCxnSpPr>
          <p:cNvPr id="4" name="Straight Arrow Connector 3"/>
          <p:cNvCxnSpPr/>
          <p:nvPr/>
        </p:nvCxnSpPr>
        <p:spPr>
          <a:xfrm flipH="1">
            <a:off x="7543800" y="8382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09600" y="1905000"/>
            <a:ext cx="7848600" cy="5493812"/>
          </a:xfrm>
          <a:prstGeom prst="rect">
            <a:avLst/>
          </a:prstGeom>
          <a:noFill/>
        </p:spPr>
        <p:txBody>
          <a:bodyPr wrap="square" rtlCol="0">
            <a:spAutoFit/>
          </a:bodyPr>
          <a:lstStyle/>
          <a:p>
            <a:pPr marL="342900" indent="-342900"/>
            <a:r>
              <a:rPr lang="en-US" u="sng" dirty="0">
                <a:latin typeface="Times New Roman" pitchFamily="18" charset="0"/>
                <a:cs typeface="Times New Roman" pitchFamily="18" charset="0"/>
              </a:rPr>
              <a:t>POINTS OF EMPHASIS</a:t>
            </a:r>
            <a:r>
              <a:rPr lang="en-US" dirty="0">
                <a:latin typeface="Times New Roman" pitchFamily="18" charset="0"/>
                <a:cs typeface="Times New Roman" pitchFamily="18" charset="0"/>
              </a:rPr>
              <a:t>:</a:t>
            </a:r>
          </a:p>
          <a:p>
            <a:pPr marL="342900" indent="-342900">
              <a:lnSpc>
                <a:spcPct val="150000"/>
              </a:lnSpc>
              <a:buFont typeface="+mj-lt"/>
              <a:buAutoNum type="arabicParenR"/>
            </a:pPr>
            <a:r>
              <a:rPr lang="en-US" dirty="0">
                <a:solidFill>
                  <a:srgbClr val="66FF66"/>
                </a:solidFill>
                <a:latin typeface="Times New Roman" pitchFamily="18" charset="0"/>
                <a:cs typeface="Times New Roman" pitchFamily="18" charset="0"/>
              </a:rPr>
              <a:t>PC 31.03 Theft </a:t>
            </a:r>
            <a:r>
              <a:rPr lang="en-US" dirty="0">
                <a:latin typeface="Times New Roman" pitchFamily="18" charset="0"/>
                <a:cs typeface="Times New Roman" pitchFamily="18" charset="0"/>
              </a:rPr>
              <a:t>- “continuing offense” (S of L 5 yrs.)</a:t>
            </a:r>
          </a:p>
          <a:p>
            <a:pPr marL="342900" indent="-342900">
              <a:lnSpc>
                <a:spcPct val="150000"/>
              </a:lnSpc>
              <a:buFont typeface="+mj-lt"/>
              <a:buAutoNum type="arabicParenR"/>
            </a:pPr>
            <a:r>
              <a:rPr lang="en-US" dirty="0">
                <a:solidFill>
                  <a:srgbClr val="FF0000"/>
                </a:solidFill>
                <a:latin typeface="Times New Roman" pitchFamily="18" charset="0"/>
                <a:cs typeface="Times New Roman" pitchFamily="18" charset="0"/>
              </a:rPr>
              <a:t>PC 32.45 Misapp. of Fiduciary Property </a:t>
            </a:r>
            <a:r>
              <a:rPr lang="en-US" dirty="0">
                <a:latin typeface="Times New Roman" pitchFamily="18" charset="0"/>
                <a:cs typeface="Times New Roman" pitchFamily="18" charset="0"/>
              </a:rPr>
              <a:t>-“continuing offense” (S of L 7 yrs.)</a:t>
            </a:r>
          </a:p>
          <a:p>
            <a:pPr marL="342900" indent="-342900">
              <a:lnSpc>
                <a:spcPct val="150000"/>
              </a:lnSpc>
              <a:buFont typeface="+mj-lt"/>
              <a:buAutoNum type="arabicParenR"/>
            </a:pPr>
            <a:r>
              <a:rPr lang="en-US" dirty="0">
                <a:solidFill>
                  <a:srgbClr val="FF99FF"/>
                </a:solidFill>
                <a:latin typeface="Times New Roman" pitchFamily="18" charset="0"/>
                <a:cs typeface="Times New Roman" pitchFamily="18" charset="0"/>
              </a:rPr>
              <a:t>PC 32.21 Forgery </a:t>
            </a:r>
            <a:r>
              <a:rPr lang="en-US" dirty="0">
                <a:latin typeface="Times New Roman" pitchFamily="18" charset="0"/>
                <a:cs typeface="Times New Roman" pitchFamily="18" charset="0"/>
              </a:rPr>
              <a:t>is complete each time it is committed. (S of L 10 yrs)</a:t>
            </a:r>
          </a:p>
          <a:p>
            <a:pPr marL="342900" indent="-342900"/>
            <a:endParaRPr lang="en-US" dirty="0">
              <a:latin typeface="Times New Roman" pitchFamily="18" charset="0"/>
              <a:cs typeface="Times New Roman" pitchFamily="18" charset="0"/>
            </a:endParaRPr>
          </a:p>
          <a:p>
            <a:pPr marL="342900" indent="-342900">
              <a:buFont typeface="+mj-lt"/>
              <a:buAutoNum type="arabicParenR" startAt="4"/>
            </a:pPr>
            <a:r>
              <a:rPr lang="en-US" dirty="0">
                <a:latin typeface="Times New Roman" pitchFamily="18" charset="0"/>
                <a:cs typeface="Times New Roman" pitchFamily="18" charset="0"/>
              </a:rPr>
              <a:t>Example of Statute of Limitations:</a:t>
            </a:r>
          </a:p>
          <a:p>
            <a:pPr marL="342900" indent="-342900">
              <a:buFont typeface="+mj-lt"/>
              <a:buAutoNum type="arabicParenR" startAt="4"/>
            </a:pPr>
            <a:endParaRPr lang="en-US" dirty="0">
              <a:latin typeface="Times New Roman" pitchFamily="18" charset="0"/>
              <a:cs typeface="Times New Roman" pitchFamily="18" charset="0"/>
            </a:endParaRPr>
          </a:p>
          <a:p>
            <a:pPr marL="342900" indent="-342900"/>
            <a:endParaRPr lang="en-US" dirty="0">
              <a:latin typeface="Times New Roman" pitchFamily="18" charset="0"/>
              <a:cs typeface="Times New Roman" pitchFamily="18" charset="0"/>
            </a:endParaRPr>
          </a:p>
          <a:p>
            <a:pPr marL="731520" indent="-342900"/>
            <a:endParaRPr lang="en-US" dirty="0">
              <a:latin typeface="Times New Roman" pitchFamily="18" charset="0"/>
              <a:cs typeface="Times New Roman" pitchFamily="18" charset="0"/>
            </a:endParaRPr>
          </a:p>
          <a:p>
            <a:pPr marL="731520" indent="-342900">
              <a:buFont typeface="+mj-lt"/>
              <a:buAutoNum type="alphaLcParenR"/>
            </a:pPr>
            <a:r>
              <a:rPr lang="en-US" dirty="0">
                <a:latin typeface="Times New Roman" pitchFamily="18" charset="0"/>
                <a:cs typeface="Times New Roman" pitchFamily="18" charset="0"/>
              </a:rPr>
              <a:t>Each of the 3 offenses (Theft, M of FP, Forgery) is committed every year  for 10 years ending Dec. 31,  2000</a:t>
            </a:r>
          </a:p>
          <a:p>
            <a:pPr marL="731520" indent="-342900">
              <a:buFont typeface="+mj-lt"/>
              <a:buAutoNum type="alphaLcParenR"/>
            </a:pPr>
            <a:r>
              <a:rPr lang="en-US" dirty="0">
                <a:solidFill>
                  <a:srgbClr val="66FF66"/>
                </a:solidFill>
                <a:latin typeface="Times New Roman" pitchFamily="18" charset="0"/>
                <a:cs typeface="Times New Roman" pitchFamily="18" charset="0"/>
              </a:rPr>
              <a:t>Theft – indict by 123105 for offenses 1991-2000</a:t>
            </a:r>
          </a:p>
          <a:p>
            <a:pPr marL="731520" indent="-342900">
              <a:buFont typeface="+mj-lt"/>
              <a:buAutoNum type="alphaLcParenR"/>
            </a:pPr>
            <a:r>
              <a:rPr lang="en-US" dirty="0">
                <a:solidFill>
                  <a:srgbClr val="FF0000"/>
                </a:solidFill>
                <a:latin typeface="Times New Roman" pitchFamily="18" charset="0"/>
                <a:cs typeface="Times New Roman" pitchFamily="18" charset="0"/>
              </a:rPr>
              <a:t>M of FP – indict by 123107 for offenses 1991-2000</a:t>
            </a:r>
          </a:p>
          <a:p>
            <a:pPr marL="731520" indent="-342900">
              <a:buFont typeface="+mj-lt"/>
              <a:buAutoNum type="alphaLcParenR"/>
            </a:pPr>
            <a:r>
              <a:rPr lang="en-US" dirty="0">
                <a:solidFill>
                  <a:srgbClr val="FF66FF"/>
                </a:solidFill>
                <a:latin typeface="Times New Roman" pitchFamily="18" charset="0"/>
                <a:cs typeface="Times New Roman" pitchFamily="18" charset="0"/>
              </a:rPr>
              <a:t>Forgery – indict by 123110 for offense Dec. 31, 2000 </a:t>
            </a:r>
            <a:r>
              <a:rPr lang="en-US" u="sng" dirty="0">
                <a:solidFill>
                  <a:srgbClr val="FF66FF"/>
                </a:solidFill>
                <a:latin typeface="Times New Roman" pitchFamily="18" charset="0"/>
                <a:cs typeface="Times New Roman" pitchFamily="18" charset="0"/>
              </a:rPr>
              <a:t>only</a:t>
            </a:r>
          </a:p>
          <a:p>
            <a:pPr marL="731520" indent="-342900"/>
            <a:endParaRPr lang="en-US" dirty="0">
              <a:latin typeface="Times New Roman" pitchFamily="18" charset="0"/>
              <a:cs typeface="Times New Roman" pitchFamily="18" charset="0"/>
            </a:endParaRPr>
          </a:p>
          <a:p>
            <a:pPr marL="342900" indent="-342900">
              <a:buFont typeface="+mj-lt"/>
              <a:buAutoNum type="arabicParenR"/>
            </a:pPr>
            <a:endParaRPr lang="en-US" dirty="0">
              <a:latin typeface="Times New Roman" pitchFamily="18" charset="0"/>
              <a:cs typeface="Times New Roman" pitchFamily="18" charset="0"/>
            </a:endParaRPr>
          </a:p>
          <a:p>
            <a:pPr marL="342900" indent="-342900">
              <a:buFont typeface="+mj-lt"/>
              <a:buAutoNum type="arabicParenR"/>
            </a:pPr>
            <a:endParaRPr lang="en-US" dirty="0">
              <a:latin typeface="Times New Roman" pitchFamily="18" charset="0"/>
              <a:cs typeface="Times New Roman" pitchFamily="18" charset="0"/>
            </a:endParaRPr>
          </a:p>
          <a:p>
            <a:endParaRPr lang="en-US" dirty="0"/>
          </a:p>
        </p:txBody>
      </p:sp>
      <p:graphicFrame>
        <p:nvGraphicFramePr>
          <p:cNvPr id="21" name="Table 20"/>
          <p:cNvGraphicFramePr>
            <a:graphicFrameLocks noGrp="1"/>
          </p:cNvGraphicFramePr>
          <p:nvPr/>
        </p:nvGraphicFramePr>
        <p:xfrm>
          <a:off x="762000" y="4114800"/>
          <a:ext cx="7696205" cy="457200"/>
        </p:xfrm>
        <a:graphic>
          <a:graphicData uri="http://schemas.openxmlformats.org/drawingml/2006/table">
            <a:tbl>
              <a:tblPr firstRow="1" bandRow="1">
                <a:effectLst>
                  <a:outerShdw blurRad="50800" dist="50800" dir="5400000" algn="ctr" rotWithShape="0">
                    <a:srgbClr val="000000">
                      <a:alpha val="0"/>
                    </a:srgbClr>
                  </a:outerShdw>
                </a:effectLst>
                <a:tableStyleId>{5C22544A-7EE6-4342-B048-85BDC9FD1C3A}</a:tableStyleId>
              </a:tblPr>
              <a:tblGrid>
                <a:gridCol w="699655">
                  <a:extLst>
                    <a:ext uri="{9D8B030D-6E8A-4147-A177-3AD203B41FA5}">
                      <a16:colId xmlns:a16="http://schemas.microsoft.com/office/drawing/2014/main" val="20000"/>
                    </a:ext>
                  </a:extLst>
                </a:gridCol>
                <a:gridCol w="699655">
                  <a:extLst>
                    <a:ext uri="{9D8B030D-6E8A-4147-A177-3AD203B41FA5}">
                      <a16:colId xmlns:a16="http://schemas.microsoft.com/office/drawing/2014/main" val="20001"/>
                    </a:ext>
                  </a:extLst>
                </a:gridCol>
                <a:gridCol w="699655">
                  <a:extLst>
                    <a:ext uri="{9D8B030D-6E8A-4147-A177-3AD203B41FA5}">
                      <a16:colId xmlns:a16="http://schemas.microsoft.com/office/drawing/2014/main" val="20002"/>
                    </a:ext>
                  </a:extLst>
                </a:gridCol>
                <a:gridCol w="699655">
                  <a:extLst>
                    <a:ext uri="{9D8B030D-6E8A-4147-A177-3AD203B41FA5}">
                      <a16:colId xmlns:a16="http://schemas.microsoft.com/office/drawing/2014/main" val="20003"/>
                    </a:ext>
                  </a:extLst>
                </a:gridCol>
                <a:gridCol w="699655">
                  <a:extLst>
                    <a:ext uri="{9D8B030D-6E8A-4147-A177-3AD203B41FA5}">
                      <a16:colId xmlns:a16="http://schemas.microsoft.com/office/drawing/2014/main" val="20004"/>
                    </a:ext>
                  </a:extLst>
                </a:gridCol>
                <a:gridCol w="699655">
                  <a:extLst>
                    <a:ext uri="{9D8B030D-6E8A-4147-A177-3AD203B41FA5}">
                      <a16:colId xmlns:a16="http://schemas.microsoft.com/office/drawing/2014/main" val="20005"/>
                    </a:ext>
                  </a:extLst>
                </a:gridCol>
                <a:gridCol w="699655">
                  <a:extLst>
                    <a:ext uri="{9D8B030D-6E8A-4147-A177-3AD203B41FA5}">
                      <a16:colId xmlns:a16="http://schemas.microsoft.com/office/drawing/2014/main" val="20006"/>
                    </a:ext>
                  </a:extLst>
                </a:gridCol>
                <a:gridCol w="699655">
                  <a:extLst>
                    <a:ext uri="{9D8B030D-6E8A-4147-A177-3AD203B41FA5}">
                      <a16:colId xmlns:a16="http://schemas.microsoft.com/office/drawing/2014/main" val="20007"/>
                    </a:ext>
                  </a:extLst>
                </a:gridCol>
                <a:gridCol w="699655">
                  <a:extLst>
                    <a:ext uri="{9D8B030D-6E8A-4147-A177-3AD203B41FA5}">
                      <a16:colId xmlns:a16="http://schemas.microsoft.com/office/drawing/2014/main" val="20008"/>
                    </a:ext>
                  </a:extLst>
                </a:gridCol>
                <a:gridCol w="699655">
                  <a:extLst>
                    <a:ext uri="{9D8B030D-6E8A-4147-A177-3AD203B41FA5}">
                      <a16:colId xmlns:a16="http://schemas.microsoft.com/office/drawing/2014/main" val="20009"/>
                    </a:ext>
                  </a:extLst>
                </a:gridCol>
                <a:gridCol w="699655">
                  <a:extLst>
                    <a:ext uri="{9D8B030D-6E8A-4147-A177-3AD203B41FA5}">
                      <a16:colId xmlns:a16="http://schemas.microsoft.com/office/drawing/2014/main" val="20010"/>
                    </a:ext>
                  </a:extLst>
                </a:gridCol>
              </a:tblGrid>
              <a:tr h="457200">
                <a:tc>
                  <a:txBody>
                    <a:bodyPr/>
                    <a:lstStyle/>
                    <a:p>
                      <a:pPr algn="r"/>
                      <a:r>
                        <a:rPr lang="en-US" baseline="0" dirty="0">
                          <a:latin typeface="Times New Roman" pitchFamily="18" charset="0"/>
                        </a:rPr>
                        <a:t>2000</a:t>
                      </a:r>
                    </a:p>
                  </a:txBody>
                  <a:tcPr anchor="b">
                    <a:noFill/>
                  </a:tcPr>
                </a:tc>
                <a:tc>
                  <a:txBody>
                    <a:bodyPr/>
                    <a:lstStyle/>
                    <a:p>
                      <a:pPr algn="r"/>
                      <a:r>
                        <a:rPr lang="en-US" baseline="0" dirty="0">
                          <a:latin typeface="Times New Roman" pitchFamily="18" charset="0"/>
                        </a:rPr>
                        <a:t>2001</a:t>
                      </a:r>
                    </a:p>
                  </a:txBody>
                  <a:tcPr anchor="b">
                    <a:noFill/>
                  </a:tcPr>
                </a:tc>
                <a:tc>
                  <a:txBody>
                    <a:bodyPr/>
                    <a:lstStyle/>
                    <a:p>
                      <a:pPr algn="r"/>
                      <a:r>
                        <a:rPr lang="en-US" baseline="0" dirty="0">
                          <a:latin typeface="Times New Roman" pitchFamily="18" charset="0"/>
                        </a:rPr>
                        <a:t>2002</a:t>
                      </a:r>
                    </a:p>
                  </a:txBody>
                  <a:tcPr anchor="b">
                    <a:noFill/>
                  </a:tcPr>
                </a:tc>
                <a:tc>
                  <a:txBody>
                    <a:bodyPr/>
                    <a:lstStyle/>
                    <a:p>
                      <a:pPr algn="r"/>
                      <a:r>
                        <a:rPr lang="en-US" baseline="0" dirty="0">
                          <a:latin typeface="Times New Roman" pitchFamily="18" charset="0"/>
                        </a:rPr>
                        <a:t>2003</a:t>
                      </a:r>
                    </a:p>
                  </a:txBody>
                  <a:tcPr anchor="b">
                    <a:noFill/>
                  </a:tcPr>
                </a:tc>
                <a:tc>
                  <a:txBody>
                    <a:bodyPr/>
                    <a:lstStyle/>
                    <a:p>
                      <a:pPr algn="r"/>
                      <a:r>
                        <a:rPr lang="en-US" baseline="0" dirty="0">
                          <a:latin typeface="Times New Roman" pitchFamily="18" charset="0"/>
                        </a:rPr>
                        <a:t>2004</a:t>
                      </a:r>
                    </a:p>
                  </a:txBody>
                  <a:tcPr anchor="b">
                    <a:noFill/>
                  </a:tcPr>
                </a:tc>
                <a:tc>
                  <a:txBody>
                    <a:bodyPr/>
                    <a:lstStyle/>
                    <a:p>
                      <a:pPr algn="r"/>
                      <a:r>
                        <a:rPr lang="en-US" baseline="0" dirty="0">
                          <a:solidFill>
                            <a:srgbClr val="66FF66"/>
                          </a:solidFill>
                          <a:latin typeface="Times New Roman" pitchFamily="18" charset="0"/>
                        </a:rPr>
                        <a:t>2005</a:t>
                      </a:r>
                    </a:p>
                  </a:txBody>
                  <a:tcPr anchor="b">
                    <a:noFill/>
                  </a:tcPr>
                </a:tc>
                <a:tc>
                  <a:txBody>
                    <a:bodyPr/>
                    <a:lstStyle/>
                    <a:p>
                      <a:pPr algn="r"/>
                      <a:r>
                        <a:rPr lang="en-US" baseline="0" dirty="0">
                          <a:latin typeface="Times New Roman" pitchFamily="18" charset="0"/>
                        </a:rPr>
                        <a:t>2006</a:t>
                      </a:r>
                    </a:p>
                  </a:txBody>
                  <a:tcPr anchor="b">
                    <a:noFill/>
                  </a:tcPr>
                </a:tc>
                <a:tc>
                  <a:txBody>
                    <a:bodyPr/>
                    <a:lstStyle/>
                    <a:p>
                      <a:pPr algn="r"/>
                      <a:r>
                        <a:rPr lang="en-US" baseline="0" dirty="0">
                          <a:solidFill>
                            <a:srgbClr val="FF0000"/>
                          </a:solidFill>
                          <a:latin typeface="Times New Roman" pitchFamily="18" charset="0"/>
                        </a:rPr>
                        <a:t>2007</a:t>
                      </a:r>
                    </a:p>
                  </a:txBody>
                  <a:tcPr anchor="b">
                    <a:noFill/>
                  </a:tcPr>
                </a:tc>
                <a:tc>
                  <a:txBody>
                    <a:bodyPr/>
                    <a:lstStyle/>
                    <a:p>
                      <a:pPr algn="r"/>
                      <a:r>
                        <a:rPr lang="en-US" baseline="0" dirty="0">
                          <a:latin typeface="Times New Roman" pitchFamily="18" charset="0"/>
                        </a:rPr>
                        <a:t>2008</a:t>
                      </a:r>
                    </a:p>
                  </a:txBody>
                  <a:tcPr anchor="b">
                    <a:noFill/>
                  </a:tcPr>
                </a:tc>
                <a:tc>
                  <a:txBody>
                    <a:bodyPr/>
                    <a:lstStyle/>
                    <a:p>
                      <a:pPr algn="r"/>
                      <a:r>
                        <a:rPr lang="en-US" baseline="0" dirty="0">
                          <a:latin typeface="Times New Roman" pitchFamily="18" charset="0"/>
                        </a:rPr>
                        <a:t>2009</a:t>
                      </a:r>
                    </a:p>
                  </a:txBody>
                  <a:tcPr anchor="b">
                    <a:noFill/>
                  </a:tcPr>
                </a:tc>
                <a:tc>
                  <a:txBody>
                    <a:bodyPr/>
                    <a:lstStyle/>
                    <a:p>
                      <a:pPr algn="r"/>
                      <a:r>
                        <a:rPr lang="en-US" baseline="0" dirty="0">
                          <a:solidFill>
                            <a:srgbClr val="FF66FF"/>
                          </a:solidFill>
                          <a:latin typeface="Times New Roman" pitchFamily="18" charset="0"/>
                        </a:rPr>
                        <a:t>2010</a:t>
                      </a:r>
                    </a:p>
                  </a:txBody>
                  <a:tcPr anchor="b">
                    <a:noFill/>
                  </a:tcPr>
                </a:tc>
                <a:extLst>
                  <a:ext uri="{0D108BD9-81ED-4DB2-BD59-A6C34878D82A}">
                    <a16:rowId xmlns:a16="http://schemas.microsoft.com/office/drawing/2014/main" val="10000"/>
                  </a:ext>
                </a:extLst>
              </a:tr>
            </a:tbl>
          </a:graphicData>
        </a:graphic>
      </p:graphicFrame>
      <p:sp>
        <p:nvSpPr>
          <p:cNvPr id="6" name="TextBox 5">
            <a:extLst>
              <a:ext uri="{FF2B5EF4-FFF2-40B4-BE49-F238E27FC236}">
                <a16:creationId xmlns:a16="http://schemas.microsoft.com/office/drawing/2014/main" id="{56EC61E0-5C3F-D9D9-B8A4-3909D49D8FE0}"/>
              </a:ext>
            </a:extLst>
          </p:cNvPr>
          <p:cNvSpPr txBox="1"/>
          <p:nvPr/>
        </p:nvSpPr>
        <p:spPr>
          <a:xfrm>
            <a:off x="6743700" y="6109607"/>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pPr/>
              <a:t>17</a:t>
            </a:fld>
            <a:endParaRPr lang="en-US"/>
          </a:p>
        </p:txBody>
      </p:sp>
      <p:sp>
        <p:nvSpPr>
          <p:cNvPr id="3" name="TextBox 2"/>
          <p:cNvSpPr txBox="1"/>
          <p:nvPr/>
        </p:nvSpPr>
        <p:spPr>
          <a:xfrm>
            <a:off x="914400" y="152400"/>
            <a:ext cx="7010400" cy="646331"/>
          </a:xfrm>
          <a:prstGeom prst="rect">
            <a:avLst/>
          </a:prstGeom>
          <a:noFill/>
          <a:ln>
            <a:solidFill>
              <a:srgbClr val="FFFF00"/>
            </a:solidFill>
          </a:ln>
        </p:spPr>
        <p:txBody>
          <a:bodyPr wrap="square" rtlCol="0">
            <a:spAutoFit/>
          </a:bodyPr>
          <a:lstStyle/>
          <a:p>
            <a:r>
              <a:rPr lang="en-US" b="1" u="sng" dirty="0">
                <a:solidFill>
                  <a:srgbClr val="FFFF00"/>
                </a:solidFill>
                <a:latin typeface="Times New Roman" pitchFamily="18" charset="0"/>
                <a:cs typeface="Times New Roman" pitchFamily="18" charset="0"/>
              </a:rPr>
              <a:t>TEXAS LAW MOST OFTEN APPLIED IN FINANCIAL CRIMES:</a:t>
            </a:r>
          </a:p>
          <a:p>
            <a:r>
              <a:rPr lang="en-US" b="1" dirty="0">
                <a:solidFill>
                  <a:srgbClr val="FFFF00"/>
                </a:solidFill>
                <a:latin typeface="Times New Roman" pitchFamily="18" charset="0"/>
                <a:cs typeface="Times New Roman" pitchFamily="18" charset="0"/>
              </a:rPr>
              <a:t>Tex. Penal Code Ann. § 32.45 </a:t>
            </a:r>
            <a:r>
              <a:rPr lang="en-US" b="1" dirty="0">
                <a:solidFill>
                  <a:srgbClr val="FFFF00"/>
                </a:solidFill>
                <a:latin typeface="Times New Roman"/>
                <a:ea typeface="Times New Roman"/>
              </a:rPr>
              <a:t>Misapplication of Fiduciary Property </a:t>
            </a:r>
            <a:endParaRPr lang="en-US" dirty="0">
              <a:solidFill>
                <a:srgbClr val="FFFF00"/>
              </a:solidFill>
              <a:latin typeface="Times New Roman" pitchFamily="18" charset="0"/>
              <a:cs typeface="Times New Roman" pitchFamily="18" charset="0"/>
            </a:endParaRPr>
          </a:p>
        </p:txBody>
      </p:sp>
      <p:sp>
        <p:nvSpPr>
          <p:cNvPr id="4" name="TextBox 3"/>
          <p:cNvSpPr txBox="1"/>
          <p:nvPr/>
        </p:nvSpPr>
        <p:spPr>
          <a:xfrm>
            <a:off x="152400" y="914400"/>
            <a:ext cx="8839200" cy="3970318"/>
          </a:xfrm>
          <a:prstGeom prst="rect">
            <a:avLst/>
          </a:prstGeom>
          <a:noFill/>
          <a:ln>
            <a:solidFill>
              <a:schemeClr val="tx1"/>
            </a:solidFill>
          </a:ln>
        </p:spPr>
        <p:txBody>
          <a:bodyPr wrap="square" rtlCol="0">
            <a:spAutoFit/>
          </a:bodyPr>
          <a:lstStyle/>
          <a:p>
            <a:r>
              <a:rPr lang="en-US" dirty="0">
                <a:latin typeface="Times New Roman" pitchFamily="18" charset="0"/>
                <a:cs typeface="Times New Roman" pitchFamily="18" charset="0"/>
              </a:rPr>
              <a:t>(a) For purposes of this section:</a:t>
            </a:r>
          </a:p>
          <a:p>
            <a:pPr marL="274320"/>
            <a:r>
              <a:rPr lang="en-US" dirty="0">
                <a:latin typeface="Times New Roman" pitchFamily="18" charset="0"/>
                <a:cs typeface="Times New Roman" pitchFamily="18" charset="0"/>
              </a:rPr>
              <a:t>(1) “Fiduciary” includes:</a:t>
            </a:r>
          </a:p>
          <a:p>
            <a:pPr marL="548640" algn="just"/>
            <a:r>
              <a:rPr lang="en-US" dirty="0">
                <a:latin typeface="Times New Roman" pitchFamily="18" charset="0"/>
                <a:cs typeface="Times New Roman" pitchFamily="18" charset="0"/>
              </a:rPr>
              <a:t>(A) a trustee, guardian, administrator, executor, conservator, and receiver;</a:t>
            </a:r>
          </a:p>
          <a:p>
            <a:pPr marL="548640" algn="just"/>
            <a:r>
              <a:rPr lang="en-US" dirty="0">
                <a:latin typeface="Times New Roman" pitchFamily="18" charset="0"/>
                <a:cs typeface="Times New Roman" pitchFamily="18" charset="0"/>
              </a:rPr>
              <a:t>(B) an attorney in fact or agent appointed under a durable power of attorney as provided by Subtitle P, Title 2, Estates Code;</a:t>
            </a:r>
          </a:p>
          <a:p>
            <a:pPr marL="548640" algn="just"/>
            <a:r>
              <a:rPr lang="en-US" dirty="0">
                <a:latin typeface="Times New Roman" pitchFamily="18" charset="0"/>
                <a:cs typeface="Times New Roman" pitchFamily="18" charset="0"/>
              </a:rPr>
              <a:t>(C) any other person acting in a fiduciary capacity, but not a commercial bailee unless the commercial bailee is a party in a motor fuel sales agreement with a distributor or supplier, as those terms are defined by Section 162.001, Tax Code; and</a:t>
            </a:r>
          </a:p>
          <a:p>
            <a:pPr marL="548640" algn="just"/>
            <a:r>
              <a:rPr lang="en-US" dirty="0">
                <a:latin typeface="Times New Roman" pitchFamily="18" charset="0"/>
                <a:cs typeface="Times New Roman" pitchFamily="18" charset="0"/>
              </a:rPr>
              <a:t>(D) an officer, manager, employee, or agent carrying on fiduciary functions on behalf of a fiduciary.</a:t>
            </a:r>
          </a:p>
          <a:p>
            <a:pPr marL="548640" algn="just"/>
            <a:endParaRPr lang="en-US" dirty="0">
              <a:latin typeface="Times New Roman" pitchFamily="18" charset="0"/>
              <a:cs typeface="Times New Roman" pitchFamily="18" charset="0"/>
            </a:endParaRPr>
          </a:p>
          <a:p>
            <a:pPr marL="274320"/>
            <a:r>
              <a:rPr lang="en-US" dirty="0">
                <a:latin typeface="Times New Roman" pitchFamily="18" charset="0"/>
                <a:cs typeface="Times New Roman" pitchFamily="18" charset="0"/>
              </a:rPr>
              <a:t>(2) “Misapply” means deal with property contrary to:</a:t>
            </a:r>
          </a:p>
          <a:p>
            <a:pPr marL="548640"/>
            <a:r>
              <a:rPr lang="en-US" dirty="0">
                <a:solidFill>
                  <a:srgbClr val="66FF66"/>
                </a:solidFill>
                <a:latin typeface="Times New Roman" pitchFamily="18" charset="0"/>
                <a:cs typeface="Times New Roman" pitchFamily="18" charset="0"/>
              </a:rPr>
              <a:t>(A) an agreement </a:t>
            </a:r>
            <a:r>
              <a:rPr lang="en-US" dirty="0">
                <a:latin typeface="Times New Roman" pitchFamily="18" charset="0"/>
                <a:cs typeface="Times New Roman" pitchFamily="18" charset="0"/>
              </a:rPr>
              <a:t>under which the fiduciary holds the property; or</a:t>
            </a:r>
          </a:p>
          <a:p>
            <a:pPr marL="548640"/>
            <a:r>
              <a:rPr lang="en-US" dirty="0">
                <a:latin typeface="Times New Roman" pitchFamily="18" charset="0"/>
                <a:cs typeface="Times New Roman" pitchFamily="18" charset="0"/>
              </a:rPr>
              <a:t>(B) a law prescribing the custody or disposition of the property.</a:t>
            </a:r>
            <a:endParaRPr lang="en-US" dirty="0"/>
          </a:p>
        </p:txBody>
      </p:sp>
      <p:sp>
        <p:nvSpPr>
          <p:cNvPr id="5" name="TextBox 4"/>
          <p:cNvSpPr txBox="1"/>
          <p:nvPr/>
        </p:nvSpPr>
        <p:spPr>
          <a:xfrm>
            <a:off x="228600" y="5105400"/>
            <a:ext cx="8534400" cy="1477328"/>
          </a:xfrm>
          <a:prstGeom prst="rect">
            <a:avLst/>
          </a:prstGeom>
          <a:noFill/>
        </p:spPr>
        <p:txBody>
          <a:bodyPr wrap="square" rtlCol="0">
            <a:spAutoFit/>
          </a:bodyPr>
          <a:lstStyle/>
          <a:p>
            <a:r>
              <a:rPr lang="en-US" i="1" dirty="0">
                <a:latin typeface="Times New Roman" pitchFamily="18" charset="0"/>
                <a:cs typeface="Times New Roman" pitchFamily="18" charset="0"/>
              </a:rPr>
              <a:t>PRACTICE POINTERS:</a:t>
            </a:r>
          </a:p>
          <a:p>
            <a:pPr marL="342900" indent="-342900">
              <a:buAutoNum type="arabicParenR"/>
            </a:pPr>
            <a:r>
              <a:rPr lang="en-US" i="1" dirty="0">
                <a:latin typeface="Times New Roman" pitchFamily="18" charset="0"/>
                <a:cs typeface="Times New Roman" pitchFamily="18" charset="0"/>
              </a:rPr>
              <a:t>With regard to partnership assets, a partner is a fiduciary, but  is not a trustee because a partner does not have ownership rights in partnership assets. </a:t>
            </a:r>
          </a:p>
          <a:p>
            <a:pPr marL="342900" indent="-342900">
              <a:buAutoNum type="arabicParenR"/>
            </a:pPr>
            <a:r>
              <a:rPr lang="en-US" i="1" dirty="0">
                <a:solidFill>
                  <a:srgbClr val="66FF66"/>
                </a:solidFill>
                <a:latin typeface="Times New Roman" pitchFamily="18" charset="0"/>
                <a:cs typeface="Times New Roman" pitchFamily="18" charset="0"/>
              </a:rPr>
              <a:t>Note:</a:t>
            </a:r>
            <a:r>
              <a:rPr lang="en-US" i="1" dirty="0">
                <a:latin typeface="Times New Roman" pitchFamily="18" charset="0"/>
                <a:cs typeface="Times New Roman" pitchFamily="18" charset="0"/>
              </a:rPr>
              <a:t>  agreement’s terms become an element of the offense (E.G. partnership agreement).</a:t>
            </a:r>
          </a:p>
        </p:txBody>
      </p:sp>
      <p:sp>
        <p:nvSpPr>
          <p:cNvPr id="6" name="TextBox 5">
            <a:extLst>
              <a:ext uri="{FF2B5EF4-FFF2-40B4-BE49-F238E27FC236}">
                <a16:creationId xmlns:a16="http://schemas.microsoft.com/office/drawing/2014/main" id="{6DB2B495-456F-4703-D095-E89A55D22EE3}"/>
              </a:ext>
            </a:extLst>
          </p:cNvPr>
          <p:cNvSpPr txBox="1"/>
          <p:nvPr/>
        </p:nvSpPr>
        <p:spPr>
          <a:xfrm>
            <a:off x="6705600" y="6213396"/>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400800"/>
            <a:ext cx="381000" cy="304799"/>
          </a:xfrm>
        </p:spPr>
        <p:txBody>
          <a:bodyPr/>
          <a:lstStyle/>
          <a:p>
            <a:fld id="{47410E98-D16F-4486-A896-9E7D89B22D3F}" type="slidenum">
              <a:rPr lang="en-US" smtClean="0"/>
              <a:pPr/>
              <a:t>18</a:t>
            </a:fld>
            <a:endParaRPr lang="en-US" dirty="0"/>
          </a:p>
        </p:txBody>
      </p:sp>
      <p:sp>
        <p:nvSpPr>
          <p:cNvPr id="4" name="TextBox 3"/>
          <p:cNvSpPr txBox="1"/>
          <p:nvPr/>
        </p:nvSpPr>
        <p:spPr>
          <a:xfrm>
            <a:off x="914400" y="304800"/>
            <a:ext cx="7467600" cy="646331"/>
          </a:xfrm>
          <a:prstGeom prst="rect">
            <a:avLst/>
          </a:prstGeom>
          <a:noFill/>
          <a:ln>
            <a:solidFill>
              <a:srgbClr val="FFFF00"/>
            </a:solidFill>
          </a:ln>
        </p:spPr>
        <p:txBody>
          <a:bodyPr wrap="square" rtlCol="0">
            <a:spAutoFit/>
          </a:bodyPr>
          <a:lstStyle/>
          <a:p>
            <a:pPr algn="ctr"/>
            <a:r>
              <a:rPr lang="en-US" b="1" u="sng" dirty="0">
                <a:solidFill>
                  <a:srgbClr val="FFFF00"/>
                </a:solidFill>
                <a:latin typeface="Times New Roman" pitchFamily="18" charset="0"/>
                <a:cs typeface="Times New Roman" pitchFamily="18" charset="0"/>
              </a:rPr>
              <a:t>TEXAS LAW MOST OFTEN APPLIED IN FINANCIAL CRIMES:</a:t>
            </a:r>
          </a:p>
          <a:p>
            <a:pPr algn="ctr"/>
            <a:r>
              <a:rPr lang="en-US" b="1" dirty="0">
                <a:solidFill>
                  <a:srgbClr val="FFFF00"/>
                </a:solidFill>
                <a:latin typeface="Times New Roman" pitchFamily="18" charset="0"/>
                <a:cs typeface="Times New Roman" pitchFamily="18" charset="0"/>
              </a:rPr>
              <a:t>Tex. Penal Code Ann. § 32.45 </a:t>
            </a:r>
            <a:r>
              <a:rPr lang="en-US" b="1" dirty="0">
                <a:solidFill>
                  <a:srgbClr val="FFFF00"/>
                </a:solidFill>
                <a:latin typeface="Times New Roman"/>
                <a:ea typeface="Times New Roman"/>
              </a:rPr>
              <a:t>Misapplication of Fiduciary Property (cont.) </a:t>
            </a:r>
            <a:endParaRPr lang="en-US" dirty="0">
              <a:solidFill>
                <a:srgbClr val="FFFF00"/>
              </a:solidFill>
              <a:latin typeface="Times New Roman" pitchFamily="18" charset="0"/>
              <a:cs typeface="Times New Roman" pitchFamily="18" charset="0"/>
            </a:endParaRPr>
          </a:p>
        </p:txBody>
      </p:sp>
      <p:sp>
        <p:nvSpPr>
          <p:cNvPr id="6" name="TextBox 5"/>
          <p:cNvSpPr txBox="1"/>
          <p:nvPr/>
        </p:nvSpPr>
        <p:spPr>
          <a:xfrm>
            <a:off x="152400" y="1143000"/>
            <a:ext cx="8839200" cy="4801314"/>
          </a:xfrm>
          <a:prstGeom prst="rect">
            <a:avLst/>
          </a:prstGeom>
          <a:noFill/>
          <a:ln>
            <a:solidFill>
              <a:schemeClr val="tx1"/>
            </a:solidFill>
          </a:ln>
        </p:spPr>
        <p:txBody>
          <a:bodyPr wrap="square" rtlCol="0">
            <a:spAutoFit/>
          </a:bodyPr>
          <a:lstStyle/>
          <a:p>
            <a:pPr lvl="0" algn="just" fontAlgn="base">
              <a:spcBef>
                <a:spcPct val="0"/>
              </a:spcBef>
              <a:spcAft>
                <a:spcPct val="0"/>
              </a:spcAft>
            </a:pPr>
            <a:r>
              <a:rPr lang="en-US" dirty="0">
                <a:latin typeface="Times New Roman" pitchFamily="18" charset="0"/>
                <a:cs typeface="Times New Roman" pitchFamily="18" charset="0"/>
              </a:rPr>
              <a:t>(b) A person commits an offense if he </a:t>
            </a:r>
            <a:r>
              <a:rPr lang="en-US" u="sng" dirty="0">
                <a:latin typeface="Times New Roman" pitchFamily="18" charset="0"/>
                <a:cs typeface="Times New Roman" pitchFamily="18" charset="0"/>
              </a:rPr>
              <a:t>intentionally, knowingly, or recklessly</a:t>
            </a:r>
            <a:r>
              <a:rPr lang="en-US" dirty="0">
                <a:latin typeface="Times New Roman" pitchFamily="18" charset="0"/>
                <a:cs typeface="Times New Roman" pitchFamily="18" charset="0"/>
              </a:rPr>
              <a:t> </a:t>
            </a:r>
            <a:r>
              <a:rPr lang="en-US" b="1" u="sng" dirty="0">
                <a:solidFill>
                  <a:srgbClr val="66FF66"/>
                </a:solidFill>
                <a:latin typeface="Times New Roman" pitchFamily="18" charset="0"/>
                <a:cs typeface="Times New Roman" pitchFamily="18" charset="0"/>
              </a:rPr>
              <a:t>misapplies</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rPr>
              <a:t>property</a:t>
            </a:r>
            <a:r>
              <a:rPr lang="en-US" dirty="0">
                <a:latin typeface="Times New Roman" pitchFamily="18" charset="0"/>
                <a:cs typeface="Times New Roman" pitchFamily="18" charset="0"/>
              </a:rPr>
              <a:t> he holds as a </a:t>
            </a:r>
            <a:r>
              <a:rPr lang="en-US" u="sng" dirty="0">
                <a:latin typeface="Times New Roman" pitchFamily="18" charset="0"/>
                <a:cs typeface="Times New Roman" pitchFamily="18" charset="0"/>
              </a:rPr>
              <a:t>fiduciary</a:t>
            </a:r>
            <a:r>
              <a:rPr lang="en-US" dirty="0">
                <a:latin typeface="Times New Roman" pitchFamily="18" charset="0"/>
                <a:cs typeface="Times New Roman" pitchFamily="18" charset="0"/>
              </a:rPr>
              <a:t>  . . . in a manner that involves </a:t>
            </a:r>
            <a:r>
              <a:rPr lang="en-US" b="1" u="sng" dirty="0">
                <a:solidFill>
                  <a:srgbClr val="66FF66"/>
                </a:solidFill>
                <a:latin typeface="Times New Roman" pitchFamily="18" charset="0"/>
                <a:cs typeface="Times New Roman" pitchFamily="18" charset="0"/>
              </a:rPr>
              <a:t>substantial risk of loss</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to the owner of the property or to a person for whose benefit the property is held.</a:t>
            </a:r>
            <a:r>
              <a:rPr lang="en-US" dirty="0">
                <a:latin typeface="Times New Roman" pitchFamily="18" charset="0"/>
                <a:ea typeface="Times New Roman" pitchFamily="18" charset="0"/>
                <a:cs typeface="Times New Roman" pitchFamily="18" charset="0"/>
              </a:rPr>
              <a:t> </a:t>
            </a:r>
          </a:p>
          <a:p>
            <a:pPr lvl="0" fontAlgn="base">
              <a:spcBef>
                <a:spcPct val="0"/>
              </a:spcBef>
              <a:spcAft>
                <a:spcPct val="0"/>
              </a:spcAft>
            </a:pPr>
            <a:endParaRPr lang="en-US" dirty="0">
              <a:latin typeface="Times New Roman" pitchFamily="18" charset="0"/>
              <a:ea typeface="Times New Roman" pitchFamily="18" charset="0"/>
              <a:cs typeface="Times New Roman" pitchFamily="18" charset="0"/>
            </a:endParaRPr>
          </a:p>
          <a:p>
            <a:pPr lvl="0" fontAlgn="base">
              <a:spcBef>
                <a:spcPct val="0"/>
              </a:spcBef>
              <a:spcAft>
                <a:spcPct val="0"/>
              </a:spcAft>
            </a:pPr>
            <a:r>
              <a:rPr lang="en-US" dirty="0">
                <a:latin typeface="Times New Roman" pitchFamily="18" charset="0"/>
                <a:ea typeface="Times New Roman" pitchFamily="18" charset="0"/>
                <a:cs typeface="Times New Roman" pitchFamily="18" charset="0"/>
              </a:rPr>
              <a:t>c) An offense under this section is:</a:t>
            </a:r>
            <a:endParaRPr lang="en-US" dirty="0">
              <a:latin typeface="Times New Roman" pitchFamily="18" charset="0"/>
              <a:cs typeface="Times New Roman" pitchFamily="18" charset="0"/>
            </a:endParaRPr>
          </a:p>
          <a:p>
            <a:pPr marL="274320" lvl="0" algn="just" eaLnBrk="0" fontAlgn="base" hangingPunct="0">
              <a:spcBef>
                <a:spcPct val="0"/>
              </a:spcBef>
              <a:spcAft>
                <a:spcPct val="0"/>
              </a:spcAft>
            </a:pPr>
            <a:r>
              <a:rPr lang="en-US" dirty="0">
                <a:latin typeface="Times New Roman" pitchFamily="18" charset="0"/>
                <a:ea typeface="Times New Roman" pitchFamily="18" charset="0"/>
                <a:cs typeface="Times New Roman" pitchFamily="18" charset="0"/>
              </a:rPr>
              <a:t>(1) a Class C misdemeanor if the value of the property misapplied is less than $100;</a:t>
            </a:r>
            <a:endParaRPr lang="en-US" dirty="0">
              <a:latin typeface="Times New Roman" pitchFamily="18" charset="0"/>
              <a:cs typeface="Times New Roman" pitchFamily="18" charset="0"/>
            </a:endParaRPr>
          </a:p>
          <a:p>
            <a:pPr marL="274320" lvl="0" algn="just" eaLnBrk="0" fontAlgn="base" hangingPunct="0">
              <a:spcBef>
                <a:spcPct val="0"/>
              </a:spcBef>
              <a:spcAft>
                <a:spcPct val="0"/>
              </a:spcAft>
            </a:pPr>
            <a:r>
              <a:rPr lang="en-US" dirty="0">
                <a:latin typeface="Times New Roman" pitchFamily="18" charset="0"/>
                <a:ea typeface="Times New Roman" pitchFamily="18" charset="0"/>
                <a:cs typeface="Times New Roman" pitchFamily="18" charset="0"/>
              </a:rPr>
              <a:t>(2) a Class B misdemeanor if the value of the property misapplied is $100 or more but less than $750;</a:t>
            </a:r>
            <a:endParaRPr lang="en-US" dirty="0">
              <a:latin typeface="Times New Roman" pitchFamily="18" charset="0"/>
              <a:cs typeface="Times New Roman" pitchFamily="18" charset="0"/>
            </a:endParaRPr>
          </a:p>
          <a:p>
            <a:pPr marL="274320" lvl="0" algn="just" eaLnBrk="0" fontAlgn="base" hangingPunct="0">
              <a:spcBef>
                <a:spcPct val="0"/>
              </a:spcBef>
              <a:spcAft>
                <a:spcPct val="0"/>
              </a:spcAft>
            </a:pPr>
            <a:r>
              <a:rPr lang="en-US" dirty="0">
                <a:latin typeface="Times New Roman" pitchFamily="18" charset="0"/>
                <a:ea typeface="Times New Roman" pitchFamily="18" charset="0"/>
                <a:cs typeface="Times New Roman" pitchFamily="18" charset="0"/>
              </a:rPr>
              <a:t>(3) a Class A misdemeanor if the value of the property misapplied is $750 or more but less than $2,500;</a:t>
            </a:r>
            <a:endParaRPr lang="en-US" dirty="0">
              <a:latin typeface="Times New Roman" pitchFamily="18" charset="0"/>
              <a:cs typeface="Times New Roman" pitchFamily="18" charset="0"/>
            </a:endParaRPr>
          </a:p>
          <a:p>
            <a:pPr marL="274320" lvl="0" algn="just" eaLnBrk="0" fontAlgn="base" hangingPunct="0">
              <a:spcBef>
                <a:spcPct val="0"/>
              </a:spcBef>
              <a:spcAft>
                <a:spcPct val="0"/>
              </a:spcAft>
            </a:pPr>
            <a:r>
              <a:rPr lang="en-US" dirty="0">
                <a:latin typeface="Times New Roman" pitchFamily="18" charset="0"/>
                <a:ea typeface="Times New Roman" pitchFamily="18" charset="0"/>
                <a:cs typeface="Times New Roman" pitchFamily="18" charset="0"/>
              </a:rPr>
              <a:t>(4) a state jail felony if the value of the property misapplied is $2,500 or more but less than $30,000;</a:t>
            </a:r>
            <a:endParaRPr lang="en-US" dirty="0">
              <a:latin typeface="Times New Roman" pitchFamily="18" charset="0"/>
              <a:cs typeface="Times New Roman" pitchFamily="18" charset="0"/>
            </a:endParaRPr>
          </a:p>
          <a:p>
            <a:pPr marL="274320" lvl="0" algn="just" eaLnBrk="0" fontAlgn="base" hangingPunct="0">
              <a:spcBef>
                <a:spcPct val="0"/>
              </a:spcBef>
              <a:spcAft>
                <a:spcPct val="0"/>
              </a:spcAft>
            </a:pPr>
            <a:r>
              <a:rPr lang="en-US" dirty="0">
                <a:latin typeface="Times New Roman" pitchFamily="18" charset="0"/>
                <a:ea typeface="Times New Roman" pitchFamily="18" charset="0"/>
                <a:cs typeface="Times New Roman" pitchFamily="18" charset="0"/>
              </a:rPr>
              <a:t>(5) a felony of the third degree if the value of the property misapplied is $30,000 or more but less than $150,000;</a:t>
            </a:r>
            <a:endParaRPr lang="en-US" dirty="0">
              <a:latin typeface="Times New Roman" pitchFamily="18" charset="0"/>
              <a:cs typeface="Times New Roman" pitchFamily="18" charset="0"/>
            </a:endParaRPr>
          </a:p>
          <a:p>
            <a:pPr marL="274320" lvl="0" algn="just" eaLnBrk="0" fontAlgn="base" hangingPunct="0">
              <a:spcBef>
                <a:spcPct val="0"/>
              </a:spcBef>
              <a:spcAft>
                <a:spcPct val="0"/>
              </a:spcAft>
            </a:pPr>
            <a:r>
              <a:rPr lang="en-US" dirty="0">
                <a:latin typeface="Times New Roman" pitchFamily="18" charset="0"/>
                <a:ea typeface="Times New Roman" pitchFamily="18" charset="0"/>
                <a:cs typeface="Times New Roman" pitchFamily="18" charset="0"/>
              </a:rPr>
              <a:t>(6) a felony of the second degree if the value of the property misapplied is $150,000 or more but less than $300,000; or</a:t>
            </a:r>
            <a:endParaRPr lang="en-US" dirty="0">
              <a:latin typeface="Times New Roman" pitchFamily="18" charset="0"/>
              <a:cs typeface="Times New Roman" pitchFamily="18" charset="0"/>
            </a:endParaRPr>
          </a:p>
          <a:p>
            <a:pPr marL="274320" lvl="0" algn="just" eaLnBrk="0" fontAlgn="base" hangingPunct="0">
              <a:spcBef>
                <a:spcPct val="0"/>
              </a:spcBef>
              <a:spcAft>
                <a:spcPct val="0"/>
              </a:spcAft>
            </a:pPr>
            <a:r>
              <a:rPr lang="en-US" dirty="0">
                <a:latin typeface="Times New Roman" pitchFamily="18" charset="0"/>
                <a:ea typeface="Times New Roman" pitchFamily="18" charset="0"/>
                <a:cs typeface="Times New Roman" pitchFamily="18" charset="0"/>
              </a:rPr>
              <a:t>(7) a felony of the first degree if the value of the property misapplied is $300,000 or more.</a:t>
            </a:r>
            <a:endParaRPr lang="en-US" dirty="0"/>
          </a:p>
        </p:txBody>
      </p:sp>
      <p:sp>
        <p:nvSpPr>
          <p:cNvPr id="3" name="TextBox 2">
            <a:extLst>
              <a:ext uri="{FF2B5EF4-FFF2-40B4-BE49-F238E27FC236}">
                <a16:creationId xmlns:a16="http://schemas.microsoft.com/office/drawing/2014/main" id="{7E6E232B-72B8-4F89-4ACE-27276EE2D34B}"/>
              </a:ext>
            </a:extLst>
          </p:cNvPr>
          <p:cNvSpPr txBox="1"/>
          <p:nvPr/>
        </p:nvSpPr>
        <p:spPr>
          <a:xfrm>
            <a:off x="6705600" y="6147069"/>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pPr/>
              <a:t>19</a:t>
            </a:fld>
            <a:endParaRPr lang="en-US"/>
          </a:p>
        </p:txBody>
      </p:sp>
      <p:sp>
        <p:nvSpPr>
          <p:cNvPr id="3" name="TextBox 2"/>
          <p:cNvSpPr txBox="1"/>
          <p:nvPr/>
        </p:nvSpPr>
        <p:spPr>
          <a:xfrm>
            <a:off x="533400" y="1143000"/>
            <a:ext cx="8153400" cy="3785652"/>
          </a:xfrm>
          <a:prstGeom prst="rect">
            <a:avLst/>
          </a:prstGeom>
          <a:noFill/>
          <a:ln>
            <a:solidFill>
              <a:schemeClr val="tx1"/>
            </a:solidFill>
          </a:ln>
        </p:spPr>
        <p:txBody>
          <a:bodyPr wrap="square" rtlCol="0">
            <a:spAutoFit/>
          </a:bodyPr>
          <a:lstStyle/>
          <a:p>
            <a:pPr algn="just"/>
            <a:r>
              <a:rPr lang="en-US" b="1" u="sng" dirty="0">
                <a:latin typeface="Times New Roman" pitchFamily="18" charset="0"/>
                <a:cs typeface="Times New Roman" pitchFamily="18" charset="0"/>
              </a:rPr>
              <a:t>Sec. 31.03. Theft.</a:t>
            </a:r>
            <a:endParaRPr lang="en-US" dirty="0">
              <a:latin typeface="Times New Roman" pitchFamily="18" charset="0"/>
              <a:cs typeface="Times New Roman" pitchFamily="18" charset="0"/>
            </a:endParaRPr>
          </a:p>
          <a:p>
            <a:pPr algn="just">
              <a:spcAft>
                <a:spcPts val="1800"/>
              </a:spcAft>
            </a:pPr>
            <a:r>
              <a:rPr lang="en-US" dirty="0">
                <a:latin typeface="Times New Roman" pitchFamily="18" charset="0"/>
                <a:cs typeface="Times New Roman" pitchFamily="18" charset="0"/>
              </a:rPr>
              <a:t>(a) A person commits an offense if he unlawfully appropriates property with </a:t>
            </a:r>
            <a:r>
              <a:rPr lang="en-US" b="1" u="sng" dirty="0">
                <a:solidFill>
                  <a:srgbClr val="66FF66"/>
                </a:solidFill>
                <a:latin typeface="Times New Roman" pitchFamily="18" charset="0"/>
                <a:cs typeface="Times New Roman" pitchFamily="18" charset="0"/>
              </a:rPr>
              <a:t>intent to deprive</a:t>
            </a:r>
            <a:r>
              <a:rPr lang="en-US" dirty="0">
                <a:latin typeface="Times New Roman" pitchFamily="18" charset="0"/>
                <a:cs typeface="Times New Roman" pitchFamily="18" charset="0"/>
              </a:rPr>
              <a:t>  the owner of property.</a:t>
            </a:r>
          </a:p>
          <a:p>
            <a:pPr algn="just">
              <a:spcAft>
                <a:spcPts val="1800"/>
              </a:spcAft>
            </a:pPr>
            <a:r>
              <a:rPr lang="en-US" dirty="0">
                <a:latin typeface="Times New Roman" pitchFamily="18" charset="0"/>
                <a:cs typeface="Times New Roman" pitchFamily="18" charset="0"/>
              </a:rPr>
              <a:t>(b) Appropriation of property is unlawful if:</a:t>
            </a:r>
          </a:p>
          <a:p>
            <a:pPr marL="457200" algn="just">
              <a:spcAft>
                <a:spcPts val="1800"/>
              </a:spcAft>
            </a:pPr>
            <a:r>
              <a:rPr lang="en-US" dirty="0">
                <a:latin typeface="Times New Roman" pitchFamily="18" charset="0"/>
                <a:cs typeface="Times New Roman" pitchFamily="18" charset="0"/>
              </a:rPr>
              <a:t>(1) it is without the owner’s effective consent;</a:t>
            </a:r>
          </a:p>
          <a:p>
            <a:pPr marL="457200" algn="just">
              <a:spcAft>
                <a:spcPts val="1800"/>
              </a:spcAft>
            </a:pPr>
            <a:r>
              <a:rPr lang="en-US" dirty="0">
                <a:latin typeface="Times New Roman" pitchFamily="18" charset="0"/>
                <a:cs typeface="Times New Roman" pitchFamily="18" charset="0"/>
              </a:rPr>
              <a:t>(2) the property is stolen and the actor appropriates the property knowing it was stolen by another; or</a:t>
            </a:r>
          </a:p>
          <a:p>
            <a:pPr marL="457200" algn="just">
              <a:spcAft>
                <a:spcPts val="1800"/>
              </a:spcAft>
            </a:pPr>
            <a:r>
              <a:rPr lang="en-US" dirty="0">
                <a:latin typeface="Times New Roman" pitchFamily="18" charset="0"/>
                <a:cs typeface="Times New Roman" pitchFamily="18" charset="0"/>
              </a:rPr>
              <a:t>(3) property in the custody of any law enforcement agency was explicitly represented by any law enforcement agent to the actor as being stolen and the actor appropriates the property believing it was stolen by another.</a:t>
            </a:r>
          </a:p>
        </p:txBody>
      </p:sp>
      <p:sp>
        <p:nvSpPr>
          <p:cNvPr id="6" name="TextBox 5"/>
          <p:cNvSpPr txBox="1"/>
          <p:nvPr/>
        </p:nvSpPr>
        <p:spPr>
          <a:xfrm>
            <a:off x="914400" y="304800"/>
            <a:ext cx="7467600" cy="646331"/>
          </a:xfrm>
          <a:prstGeom prst="rect">
            <a:avLst/>
          </a:prstGeom>
          <a:noFill/>
          <a:ln>
            <a:solidFill>
              <a:srgbClr val="FFFF00"/>
            </a:solidFill>
          </a:ln>
        </p:spPr>
        <p:txBody>
          <a:bodyPr wrap="square" rtlCol="0">
            <a:spAutoFit/>
          </a:bodyPr>
          <a:lstStyle/>
          <a:p>
            <a:pPr algn="ctr"/>
            <a:r>
              <a:rPr lang="en-US" b="1" u="sng" dirty="0">
                <a:solidFill>
                  <a:srgbClr val="FFFF00"/>
                </a:solidFill>
                <a:latin typeface="Times New Roman" pitchFamily="18" charset="0"/>
                <a:cs typeface="Times New Roman" pitchFamily="18" charset="0"/>
              </a:rPr>
              <a:t>TEXAS LAW MOST OFTEN APPLIED IN FINANCIAL CRIMES:</a:t>
            </a:r>
          </a:p>
          <a:p>
            <a:pPr algn="ctr"/>
            <a:r>
              <a:rPr lang="en-US" b="1" dirty="0">
                <a:solidFill>
                  <a:srgbClr val="FFFF00"/>
                </a:solidFill>
                <a:latin typeface="Times New Roman" pitchFamily="18" charset="0"/>
                <a:cs typeface="Times New Roman" pitchFamily="18" charset="0"/>
              </a:rPr>
              <a:t>Tex. Penal Code Ann. § 31.03 </a:t>
            </a:r>
            <a:r>
              <a:rPr lang="en-US" b="1" dirty="0">
                <a:solidFill>
                  <a:srgbClr val="FFFF00"/>
                </a:solidFill>
                <a:latin typeface="Times New Roman"/>
                <a:ea typeface="Times New Roman"/>
              </a:rPr>
              <a:t>Theft</a:t>
            </a:r>
            <a:endParaRPr lang="en-US" dirty="0">
              <a:solidFill>
                <a:srgbClr val="FFFF00"/>
              </a:solidFill>
              <a:latin typeface="Times New Roman" pitchFamily="18" charset="0"/>
              <a:cs typeface="Times New Roman" pitchFamily="18" charset="0"/>
            </a:endParaRPr>
          </a:p>
        </p:txBody>
      </p:sp>
      <p:sp>
        <p:nvSpPr>
          <p:cNvPr id="7" name="TextBox 6"/>
          <p:cNvSpPr txBox="1"/>
          <p:nvPr/>
        </p:nvSpPr>
        <p:spPr>
          <a:xfrm>
            <a:off x="533400" y="5334000"/>
            <a:ext cx="8077200" cy="369332"/>
          </a:xfrm>
          <a:prstGeom prst="rect">
            <a:avLst/>
          </a:prstGeom>
          <a:noFill/>
          <a:ln>
            <a:solidFill>
              <a:schemeClr val="tx1"/>
            </a:solidFill>
          </a:ln>
        </p:spPr>
        <p:txBody>
          <a:bodyPr wrap="square" rtlCol="0">
            <a:spAutoFit/>
          </a:bodyPr>
          <a:lstStyle/>
          <a:p>
            <a:r>
              <a:rPr lang="en-US" dirty="0">
                <a:latin typeface="Times New Roman" pitchFamily="18" charset="0"/>
                <a:cs typeface="Times New Roman" pitchFamily="18" charset="0"/>
              </a:rPr>
              <a:t>Note: the range of punishment for theft is based on the same amounts as § 32.45.</a:t>
            </a:r>
          </a:p>
        </p:txBody>
      </p:sp>
      <p:sp>
        <p:nvSpPr>
          <p:cNvPr id="4" name="TextBox 3">
            <a:extLst>
              <a:ext uri="{FF2B5EF4-FFF2-40B4-BE49-F238E27FC236}">
                <a16:creationId xmlns:a16="http://schemas.microsoft.com/office/drawing/2014/main" id="{1D1E31C0-0C98-4B22-18BF-51A4CCF64CD8}"/>
              </a:ext>
            </a:extLst>
          </p:cNvPr>
          <p:cNvSpPr txBox="1"/>
          <p:nvPr/>
        </p:nvSpPr>
        <p:spPr>
          <a:xfrm>
            <a:off x="7086600" y="5924014"/>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solidFill>
                  <a:prstClr val="white">
                    <a:tint val="75000"/>
                  </a:prstClr>
                </a:solidFill>
              </a:rPr>
              <a:pPr/>
              <a:t>2</a:t>
            </a:fld>
            <a:endParaRPr lang="en-US" dirty="0">
              <a:solidFill>
                <a:prstClr val="white">
                  <a:tint val="75000"/>
                </a:prstClr>
              </a:solidFill>
            </a:endParaRPr>
          </a:p>
        </p:txBody>
      </p:sp>
      <p:sp>
        <p:nvSpPr>
          <p:cNvPr id="4" name="Rectangle 3"/>
          <p:cNvSpPr/>
          <p:nvPr/>
        </p:nvSpPr>
        <p:spPr>
          <a:xfrm>
            <a:off x="2362200" y="457200"/>
            <a:ext cx="4172937" cy="369332"/>
          </a:xfrm>
          <a:prstGeom prst="rect">
            <a:avLst/>
          </a:prstGeom>
          <a:ln w="38100">
            <a:solidFill>
              <a:srgbClr val="FFFF00"/>
            </a:solidFill>
          </a:ln>
        </p:spPr>
        <p:txBody>
          <a:bodyPr wrap="none">
            <a:spAutoFit/>
          </a:bodyPr>
          <a:lstStyle/>
          <a:p>
            <a:r>
              <a:rPr lang="en-US" altLang="en-US" b="1" u="sng" kern="0" dirty="0">
                <a:solidFill>
                  <a:srgbClr val="FFFF00"/>
                </a:solidFill>
                <a:latin typeface="Times New Roman" pitchFamily="18" charset="0"/>
              </a:rPr>
              <a:t>Gilbert C. Barrera, Jr., J.D., CPA, MPA</a:t>
            </a:r>
            <a:endParaRPr lang="en-US" dirty="0"/>
          </a:p>
        </p:txBody>
      </p:sp>
      <p:sp>
        <p:nvSpPr>
          <p:cNvPr id="7" name="Rectangle 6"/>
          <p:cNvSpPr/>
          <p:nvPr/>
        </p:nvSpPr>
        <p:spPr>
          <a:xfrm>
            <a:off x="914400" y="1524000"/>
            <a:ext cx="7086600" cy="3416320"/>
          </a:xfrm>
          <a:prstGeom prst="rect">
            <a:avLst/>
          </a:prstGeom>
          <a:noFill/>
          <a:ln w="38100">
            <a:solidFill>
              <a:schemeClr val="tx1"/>
            </a:solidFill>
          </a:ln>
        </p:spPr>
        <p:txBody>
          <a:bodyPr wrap="square">
            <a:spAutoFit/>
          </a:bodyPr>
          <a:lstStyle/>
          <a:p>
            <a:pPr algn="ctr">
              <a:lnSpc>
                <a:spcPct val="150000"/>
              </a:lnSpc>
            </a:pPr>
            <a:r>
              <a:rPr lang="en-US" b="1" u="sng" dirty="0">
                <a:latin typeface="Times New Roman" pitchFamily="18" charset="0"/>
                <a:cs typeface="Times New Roman" pitchFamily="18" charset="0"/>
              </a:rPr>
              <a:t>Disclaimer</a:t>
            </a:r>
          </a:p>
          <a:p>
            <a:pPr algn="just">
              <a:lnSpc>
                <a:spcPct val="150000"/>
              </a:lnSpc>
            </a:pPr>
            <a:r>
              <a:rPr lang="en-US" dirty="0">
                <a:latin typeface="Times New Roman" pitchFamily="18" charset="0"/>
                <a:cs typeface="Times New Roman" pitchFamily="18" charset="0"/>
              </a:rPr>
              <a:t>The information herein  is provided for educational and informational purposes only, and should not be construed as legal advice or as an offer to perform accounting or legal services on any subject matter. </a:t>
            </a:r>
          </a:p>
          <a:p>
            <a:pPr algn="just">
              <a:lnSpc>
                <a:spcPct val="150000"/>
              </a:lnSpc>
            </a:pP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The opinions I express are my own and should not be construed as representative of Texas A&amp;M-San Antonio, or of the San Antonio Police Department.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pPr/>
              <a:t>20</a:t>
            </a:fld>
            <a:endParaRPr lang="en-US"/>
          </a:p>
        </p:txBody>
      </p:sp>
      <p:sp>
        <p:nvSpPr>
          <p:cNvPr id="3" name="TextBox 2"/>
          <p:cNvSpPr txBox="1"/>
          <p:nvPr/>
        </p:nvSpPr>
        <p:spPr>
          <a:xfrm>
            <a:off x="852714" y="1232442"/>
            <a:ext cx="7467600" cy="2031325"/>
          </a:xfrm>
          <a:prstGeom prst="rect">
            <a:avLst/>
          </a:prstGeom>
          <a:noFill/>
          <a:ln>
            <a:solidFill>
              <a:schemeClr val="tx1"/>
            </a:solidFill>
          </a:ln>
        </p:spPr>
        <p:txBody>
          <a:bodyPr wrap="square" rtlCol="0">
            <a:spAutoFit/>
          </a:bodyPr>
          <a:lstStyle/>
          <a:p>
            <a:pPr algn="just"/>
            <a:r>
              <a:rPr lang="en-US" b="1" u="sng" dirty="0">
                <a:latin typeface="Times New Roman" pitchFamily="18" charset="0"/>
                <a:cs typeface="Times New Roman" pitchFamily="18" charset="0"/>
              </a:rPr>
              <a:t>Tex. Code Crim. Proc. Ann. art. 42.037(a) (Supp. 2008):</a:t>
            </a:r>
          </a:p>
          <a:p>
            <a:pPr algn="just"/>
            <a:endParaRPr lang="en-US" b="1" u="sng"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(a) In addition to any fine authorized by law, victims of crime fund established under Subchapter B, Chapter 56, to the </a:t>
            </a:r>
            <a:r>
              <a:rPr lang="en-US" dirty="0" err="1">
                <a:latin typeface="Times New Roman" pitchFamily="18" charset="0"/>
                <a:cs typeface="Times New Roman" pitchFamily="18" charset="0"/>
              </a:rPr>
              <a:t>the</a:t>
            </a:r>
            <a:r>
              <a:rPr lang="en-US" dirty="0">
                <a:latin typeface="Times New Roman" pitchFamily="18" charset="0"/>
                <a:cs typeface="Times New Roman" pitchFamily="18" charset="0"/>
              </a:rPr>
              <a:t> court that sentences a defendant convicted of an offense may order the defendant to make restitution to any victim of the offense or to the compensation to extent that fund has paid compensation to or on behalf of the victim. </a:t>
            </a:r>
          </a:p>
        </p:txBody>
      </p:sp>
      <p:sp>
        <p:nvSpPr>
          <p:cNvPr id="4" name="TextBox 3"/>
          <p:cNvSpPr txBox="1"/>
          <p:nvPr/>
        </p:nvSpPr>
        <p:spPr>
          <a:xfrm>
            <a:off x="914400" y="304800"/>
            <a:ext cx="7467600" cy="646331"/>
          </a:xfrm>
          <a:prstGeom prst="rect">
            <a:avLst/>
          </a:prstGeom>
          <a:noFill/>
          <a:ln>
            <a:solidFill>
              <a:srgbClr val="FFFF00"/>
            </a:solidFill>
          </a:ln>
        </p:spPr>
        <p:txBody>
          <a:bodyPr wrap="square" rtlCol="0">
            <a:spAutoFit/>
          </a:bodyPr>
          <a:lstStyle/>
          <a:p>
            <a:pPr algn="ctr"/>
            <a:r>
              <a:rPr lang="en-US" b="1" u="sng" dirty="0">
                <a:solidFill>
                  <a:srgbClr val="FFFF00"/>
                </a:solidFill>
                <a:latin typeface="Times New Roman" pitchFamily="18" charset="0"/>
                <a:cs typeface="Times New Roman" pitchFamily="18" charset="0"/>
              </a:rPr>
              <a:t>TEXAS LAW MOST OFTEN APPLIED IN FINANCIAL CRIMES:</a:t>
            </a:r>
          </a:p>
          <a:p>
            <a:pPr algn="ctr"/>
            <a:r>
              <a:rPr lang="en-US" b="1" dirty="0">
                <a:solidFill>
                  <a:srgbClr val="FFFF00"/>
                </a:solidFill>
                <a:latin typeface="Times New Roman" pitchFamily="18" charset="0"/>
                <a:cs typeface="Times New Roman" pitchFamily="18" charset="0"/>
              </a:rPr>
              <a:t>RE:  RESTITUTION</a:t>
            </a:r>
          </a:p>
        </p:txBody>
      </p:sp>
      <p:sp>
        <p:nvSpPr>
          <p:cNvPr id="5" name="TextBox 4"/>
          <p:cNvSpPr txBox="1"/>
          <p:nvPr/>
        </p:nvSpPr>
        <p:spPr>
          <a:xfrm>
            <a:off x="776514" y="3467233"/>
            <a:ext cx="7620000" cy="2585323"/>
          </a:xfrm>
          <a:prstGeom prst="rect">
            <a:avLst/>
          </a:prstGeom>
          <a:noFill/>
          <a:ln>
            <a:solidFill>
              <a:schemeClr val="tx1"/>
            </a:solidFill>
          </a:ln>
        </p:spPr>
        <p:txBody>
          <a:bodyPr wrap="square" rtlCol="0">
            <a:spAutoFit/>
          </a:bodyPr>
          <a:lstStyle/>
          <a:p>
            <a:r>
              <a:rPr lang="en-US" b="1" i="1" u="sng" dirty="0">
                <a:latin typeface="Times New Roman" pitchFamily="18" charset="0"/>
                <a:cs typeface="Times New Roman" pitchFamily="18" charset="0"/>
              </a:rPr>
              <a:t>Underwood v. State</a:t>
            </a:r>
            <a:r>
              <a:rPr lang="en-US" dirty="0">
                <a:latin typeface="Times New Roman" pitchFamily="18" charset="0"/>
                <a:cs typeface="Times New Roman" pitchFamily="18" charset="0"/>
              </a:rPr>
              <a:t>, 2008 Tex. App. LEXIS 5936, Court of Appeals of Texas, Fifth District, Dallas, August 7, 2008, Opinion Issued No. 05-06-01589-CR:</a:t>
            </a:r>
          </a:p>
          <a:p>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In addition to any fine authorized by law, the court that sentences a defendant convicted of an offense may order the defendant to make restitution to any victim of the offense. Tex. Code Crim. Proc. Ann. art. 42.037(a) (Supp. 2008). </a:t>
            </a:r>
            <a:r>
              <a:rPr lang="en-US" b="1" dirty="0">
                <a:solidFill>
                  <a:srgbClr val="66FF66"/>
                </a:solidFill>
                <a:latin typeface="Times New Roman" pitchFamily="18" charset="0"/>
                <a:cs typeface="Times New Roman" pitchFamily="18" charset="0"/>
              </a:rPr>
              <a:t>Among the limits of a trial court's discretion in ordering restitution are that the amount of restitution must be just, and it must have a factual basis within the loss of the victim.</a:t>
            </a:r>
          </a:p>
        </p:txBody>
      </p:sp>
      <p:sp>
        <p:nvSpPr>
          <p:cNvPr id="6" name="TextBox 5">
            <a:extLst>
              <a:ext uri="{FF2B5EF4-FFF2-40B4-BE49-F238E27FC236}">
                <a16:creationId xmlns:a16="http://schemas.microsoft.com/office/drawing/2014/main" id="{9A1060CA-DF85-65C1-3B72-B633C07391F4}"/>
              </a:ext>
            </a:extLst>
          </p:cNvPr>
          <p:cNvSpPr txBox="1"/>
          <p:nvPr/>
        </p:nvSpPr>
        <p:spPr>
          <a:xfrm>
            <a:off x="6248400" y="6183868"/>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solidFill>
                  <a:prstClr val="white">
                    <a:tint val="75000"/>
                  </a:prstClr>
                </a:solidFill>
              </a:rPr>
              <a:pPr/>
              <a:t>21</a:t>
            </a:fld>
            <a:endParaRPr lang="en-US" dirty="0">
              <a:solidFill>
                <a:prstClr val="white">
                  <a:tint val="75000"/>
                </a:prstClr>
              </a:solidFill>
            </a:endParaRPr>
          </a:p>
        </p:txBody>
      </p:sp>
      <p:cxnSp>
        <p:nvCxnSpPr>
          <p:cNvPr id="3" name="Straight Arrow Connector 2"/>
          <p:cNvCxnSpPr/>
          <p:nvPr/>
        </p:nvCxnSpPr>
        <p:spPr>
          <a:xfrm flipH="1">
            <a:off x="11125200" y="44958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914400" y="304800"/>
            <a:ext cx="7467600" cy="369332"/>
          </a:xfrm>
          <a:prstGeom prst="rect">
            <a:avLst/>
          </a:prstGeom>
          <a:noFill/>
          <a:ln>
            <a:solidFill>
              <a:srgbClr val="FFFF00"/>
            </a:solidFill>
          </a:ln>
        </p:spPr>
        <p:txBody>
          <a:bodyPr wrap="square" rtlCol="0">
            <a:spAutoFit/>
          </a:bodyPr>
          <a:lstStyle/>
          <a:p>
            <a:pPr algn="ctr"/>
            <a:r>
              <a:rPr lang="en-US" b="1" u="sng" dirty="0">
                <a:solidFill>
                  <a:srgbClr val="FFFF00"/>
                </a:solidFill>
                <a:latin typeface="Times New Roman" pitchFamily="18" charset="0"/>
                <a:cs typeface="Times New Roman" pitchFamily="18" charset="0"/>
              </a:rPr>
              <a:t>OTHER MATTERS TO CONSIDER</a:t>
            </a:r>
            <a:endParaRPr lang="en-US" b="1" dirty="0">
              <a:solidFill>
                <a:srgbClr val="FFFF00"/>
              </a:solidFill>
              <a:latin typeface="Times New Roman" pitchFamily="18" charset="0"/>
              <a:cs typeface="Times New Roman" pitchFamily="18" charset="0"/>
            </a:endParaRPr>
          </a:p>
        </p:txBody>
      </p:sp>
      <p:sp>
        <p:nvSpPr>
          <p:cNvPr id="8" name="Rectangle 7"/>
          <p:cNvSpPr/>
          <p:nvPr/>
        </p:nvSpPr>
        <p:spPr>
          <a:xfrm>
            <a:off x="1181100" y="1825327"/>
            <a:ext cx="6781800" cy="3785652"/>
          </a:xfrm>
          <a:prstGeom prst="rect">
            <a:avLst/>
          </a:prstGeom>
          <a:ln w="38100">
            <a:solidFill>
              <a:schemeClr val="tx1"/>
            </a:solidFill>
          </a:ln>
        </p:spPr>
        <p:txBody>
          <a:bodyPr wrap="square">
            <a:spAutoFit/>
          </a:bodyPr>
          <a:lstStyle/>
          <a:p>
            <a:pPr marL="457200" indent="-457200">
              <a:spcAft>
                <a:spcPts val="1800"/>
              </a:spcAft>
              <a:buFont typeface="+mj-lt"/>
              <a:buAutoNum type="arabicParenR"/>
            </a:pPr>
            <a:r>
              <a:rPr lang="en-US" dirty="0">
                <a:latin typeface="Times New Roman" pitchFamily="18" charset="0"/>
                <a:cs typeface="Times New Roman" pitchFamily="18" charset="0"/>
              </a:rPr>
              <a:t>Theft vs. Misapplication of  Fiduciary Property:</a:t>
            </a:r>
          </a:p>
          <a:p>
            <a:pPr marL="914400" lvl="1" indent="-457200">
              <a:spcAft>
                <a:spcPts val="1800"/>
              </a:spcAft>
              <a:buFont typeface="+mj-lt"/>
              <a:buAutoNum type="alphaLcParenR"/>
            </a:pPr>
            <a:r>
              <a:rPr lang="en-US" dirty="0">
                <a:latin typeface="Times New Roman" pitchFamily="18" charset="0"/>
                <a:cs typeface="Times New Roman" pitchFamily="18" charset="0"/>
              </a:rPr>
              <a:t>Hughes v. State, 2013 Tex. App. LEXIS 4917</a:t>
            </a:r>
            <a:r>
              <a:rPr lang="en-US" dirty="0">
                <a:latin typeface="Times New Roman" pitchFamily="18" charset="0"/>
                <a:cs typeface="Times New Roman" pitchFamily="18" charset="0"/>
                <a:hlinkClick r:id="rId2" action="ppaction://hlinkfile"/>
              </a:rPr>
              <a:t>§§</a:t>
            </a:r>
            <a:endParaRPr lang="en-US" dirty="0">
              <a:latin typeface="Times New Roman" pitchFamily="18" charset="0"/>
              <a:cs typeface="Times New Roman" pitchFamily="18" charset="0"/>
            </a:endParaRPr>
          </a:p>
          <a:p>
            <a:pPr marL="914400" lvl="1" indent="-457200">
              <a:spcAft>
                <a:spcPts val="1800"/>
              </a:spcAft>
              <a:buFont typeface="+mj-lt"/>
              <a:buAutoNum type="alphaLcParenR"/>
            </a:pPr>
            <a:r>
              <a:rPr lang="en-US" dirty="0">
                <a:latin typeface="Times New Roman" pitchFamily="18" charset="0"/>
                <a:ea typeface="Calibri" pitchFamily="34" charset="0"/>
                <a:cs typeface="Times New Roman" pitchFamily="18" charset="0"/>
              </a:rPr>
              <a:t>Hypothetical </a:t>
            </a:r>
            <a:r>
              <a:rPr lang="en-US" dirty="0">
                <a:ea typeface="Calibri" pitchFamily="34" charset="0"/>
                <a:cs typeface="Times New Roman" pitchFamily="18" charset="0"/>
              </a:rPr>
              <a:t>–</a:t>
            </a:r>
            <a:r>
              <a:rPr lang="en-US" dirty="0">
                <a:latin typeface="Times New Roman" pitchFamily="18" charset="0"/>
                <a:ea typeface="Calibri" pitchFamily="34" charset="0"/>
                <a:cs typeface="Times New Roman" pitchFamily="18" charset="0"/>
              </a:rPr>
              <a:t> Video of employee takes box labeled for TV; still must prove what is in the box; both offenses apply</a:t>
            </a:r>
          </a:p>
          <a:p>
            <a:pPr marL="457200" indent="-457200">
              <a:spcAft>
                <a:spcPts val="600"/>
              </a:spcAft>
              <a:buFont typeface="+mj-lt"/>
              <a:buAutoNum type="arabicParenR"/>
            </a:pPr>
            <a:r>
              <a:rPr lang="en-US" dirty="0">
                <a:latin typeface="Times New Roman" pitchFamily="18" charset="0"/>
                <a:ea typeface="Calibri" pitchFamily="34" charset="0"/>
                <a:cs typeface="Times New Roman" pitchFamily="18" charset="0"/>
              </a:rPr>
              <a:t>In cases involving theft of inventory, must identify the suspect as the only one who could have done it.</a:t>
            </a:r>
          </a:p>
          <a:p>
            <a:pPr marL="914400" lvl="1" indent="-457200">
              <a:spcAft>
                <a:spcPts val="600"/>
              </a:spcAft>
              <a:buFont typeface="+mj-lt"/>
              <a:buAutoNum type="alphaLcParenR"/>
            </a:pPr>
            <a:r>
              <a:rPr lang="en-US" dirty="0">
                <a:latin typeface="Times New Roman" pitchFamily="18" charset="0"/>
                <a:ea typeface="Calibri" pitchFamily="34" charset="0"/>
                <a:cs typeface="Times New Roman" pitchFamily="18" charset="0"/>
              </a:rPr>
              <a:t>Proof  beyond </a:t>
            </a:r>
            <a:r>
              <a:rPr lang="en-US" u="sng" dirty="0">
                <a:latin typeface="Times New Roman" pitchFamily="18" charset="0"/>
                <a:ea typeface="Calibri" pitchFamily="34" charset="0"/>
                <a:cs typeface="Times New Roman" pitchFamily="18" charset="0"/>
              </a:rPr>
              <a:t>all</a:t>
            </a:r>
            <a:r>
              <a:rPr lang="en-US" dirty="0">
                <a:latin typeface="Times New Roman" pitchFamily="18" charset="0"/>
                <a:ea typeface="Calibri" pitchFamily="34" charset="0"/>
                <a:cs typeface="Times New Roman" pitchFamily="18" charset="0"/>
              </a:rPr>
              <a:t> doubt, not just reasonable doubt;</a:t>
            </a:r>
          </a:p>
          <a:p>
            <a:pPr marL="914400" lvl="1" indent="-457200">
              <a:spcAft>
                <a:spcPts val="600"/>
              </a:spcAft>
              <a:buFont typeface="+mj-lt"/>
              <a:buAutoNum type="alphaLcParenR"/>
            </a:pPr>
            <a:r>
              <a:rPr lang="en-US" dirty="0">
                <a:latin typeface="Times New Roman" pitchFamily="18" charset="0"/>
                <a:ea typeface="Calibri" pitchFamily="34" charset="0"/>
                <a:cs typeface="Times New Roman" pitchFamily="18" charset="0"/>
              </a:rPr>
              <a:t>gross profits decline in cafeteria is insufficient evidence of      suspect stealing food inventory. </a:t>
            </a:r>
          </a:p>
          <a:p>
            <a:pPr>
              <a:spcAft>
                <a:spcPts val="1800"/>
              </a:spcAft>
            </a:pPr>
            <a:endParaRPr lang="en-US" dirty="0">
              <a:latin typeface="Times New Roman" pitchFamily="18" charset="0"/>
              <a:ea typeface="Calibri" pitchFamily="34" charset="0"/>
              <a:cs typeface="Times New Roman" pitchFamily="18" charset="0"/>
            </a:endParaRPr>
          </a:p>
        </p:txBody>
      </p:sp>
      <p:cxnSp>
        <p:nvCxnSpPr>
          <p:cNvPr id="9" name="Straight Arrow Connector 8"/>
          <p:cNvCxnSpPr/>
          <p:nvPr/>
        </p:nvCxnSpPr>
        <p:spPr>
          <a:xfrm flipH="1">
            <a:off x="6705600" y="25146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14400" y="1295400"/>
            <a:ext cx="7467600" cy="369332"/>
          </a:xfrm>
          <a:prstGeom prst="rect">
            <a:avLst/>
          </a:prstGeom>
          <a:noFill/>
          <a:ln>
            <a:solidFill>
              <a:srgbClr val="FFFF00"/>
            </a:solidFill>
          </a:ln>
        </p:spPr>
        <p:txBody>
          <a:bodyPr wrap="square" rtlCol="0">
            <a:spAutoFit/>
          </a:bodyPr>
          <a:lstStyle/>
          <a:p>
            <a:pPr algn="ctr"/>
            <a:r>
              <a:rPr lang="en-US" b="1" u="sng" dirty="0">
                <a:solidFill>
                  <a:srgbClr val="FFFF00"/>
                </a:solidFill>
                <a:latin typeface="Times New Roman" pitchFamily="18" charset="0"/>
                <a:cs typeface="Times New Roman" pitchFamily="18" charset="0"/>
              </a:rPr>
              <a:t>THEFT VS. MISAPPLICATION OF FIDUCIARY PROPERTY</a:t>
            </a:r>
            <a:endParaRPr lang="en-US" b="1" dirty="0">
              <a:solidFill>
                <a:srgbClr val="FFFF00"/>
              </a:solidFill>
              <a:latin typeface="Times New Roman" pitchFamily="18" charset="0"/>
              <a:cs typeface="Times New Roman" pitchFamily="18" charset="0"/>
            </a:endParaRPr>
          </a:p>
        </p:txBody>
      </p:sp>
      <p:sp>
        <p:nvSpPr>
          <p:cNvPr id="5" name="TextBox 4">
            <a:extLst>
              <a:ext uri="{FF2B5EF4-FFF2-40B4-BE49-F238E27FC236}">
                <a16:creationId xmlns:a16="http://schemas.microsoft.com/office/drawing/2014/main" id="{18FCA137-E964-7114-7439-1759211A12E6}"/>
              </a:ext>
            </a:extLst>
          </p:cNvPr>
          <p:cNvSpPr txBox="1"/>
          <p:nvPr/>
        </p:nvSpPr>
        <p:spPr>
          <a:xfrm>
            <a:off x="6248400" y="5867400"/>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5022735-946E-E31F-7622-0E41483D0625}"/>
              </a:ext>
            </a:extLst>
          </p:cNvPr>
          <p:cNvSpPr>
            <a:spLocks noGrp="1"/>
          </p:cNvSpPr>
          <p:nvPr>
            <p:ph type="sldNum" sz="quarter" idx="12"/>
          </p:nvPr>
        </p:nvSpPr>
        <p:spPr/>
        <p:txBody>
          <a:bodyPr/>
          <a:lstStyle/>
          <a:p>
            <a:fld id="{47410E98-D16F-4486-A896-9E7D89B22D3F}" type="slidenum">
              <a:rPr lang="en-US" smtClean="0">
                <a:solidFill>
                  <a:prstClr val="white">
                    <a:tint val="75000"/>
                  </a:prstClr>
                </a:solidFill>
              </a:rPr>
              <a:pPr/>
              <a:t>22</a:t>
            </a:fld>
            <a:endParaRPr lang="en-US" dirty="0">
              <a:solidFill>
                <a:prstClr val="white">
                  <a:tint val="75000"/>
                </a:prstClr>
              </a:solidFill>
            </a:endParaRPr>
          </a:p>
        </p:txBody>
      </p:sp>
      <p:sp>
        <p:nvSpPr>
          <p:cNvPr id="3" name="Rectangle 2">
            <a:extLst>
              <a:ext uri="{FF2B5EF4-FFF2-40B4-BE49-F238E27FC236}">
                <a16:creationId xmlns:a16="http://schemas.microsoft.com/office/drawing/2014/main" id="{255241D4-BD8C-7188-2E82-A7F378BDC290}"/>
              </a:ext>
            </a:extLst>
          </p:cNvPr>
          <p:cNvSpPr/>
          <p:nvPr/>
        </p:nvSpPr>
        <p:spPr>
          <a:xfrm>
            <a:off x="2362200" y="457200"/>
            <a:ext cx="4172937" cy="369332"/>
          </a:xfrm>
          <a:prstGeom prst="rect">
            <a:avLst/>
          </a:prstGeom>
          <a:ln w="38100">
            <a:solidFill>
              <a:srgbClr val="FFFF00"/>
            </a:solidFill>
          </a:ln>
        </p:spPr>
        <p:txBody>
          <a:bodyPr wrap="none">
            <a:spAutoFit/>
          </a:bodyPr>
          <a:lstStyle/>
          <a:p>
            <a:r>
              <a:rPr lang="en-US" altLang="en-US" b="1" u="sng" kern="0" dirty="0">
                <a:solidFill>
                  <a:srgbClr val="FFFF00"/>
                </a:solidFill>
                <a:latin typeface="Times New Roman" pitchFamily="18" charset="0"/>
              </a:rPr>
              <a:t>Gilbert C. Barrera, Jr., J.D., CPA, MPA</a:t>
            </a:r>
            <a:endParaRPr lang="en-US" dirty="0"/>
          </a:p>
        </p:txBody>
      </p:sp>
      <p:sp>
        <p:nvSpPr>
          <p:cNvPr id="4" name="TextBox 3">
            <a:extLst>
              <a:ext uri="{FF2B5EF4-FFF2-40B4-BE49-F238E27FC236}">
                <a16:creationId xmlns:a16="http://schemas.microsoft.com/office/drawing/2014/main" id="{35086ED3-EE1C-E4F6-7A17-63D5D3D3BBBD}"/>
              </a:ext>
            </a:extLst>
          </p:cNvPr>
          <p:cNvSpPr txBox="1"/>
          <p:nvPr/>
        </p:nvSpPr>
        <p:spPr>
          <a:xfrm>
            <a:off x="1981200" y="1371600"/>
            <a:ext cx="5105400" cy="4413131"/>
          </a:xfrm>
          <a:prstGeom prst="rect">
            <a:avLst/>
          </a:prstGeom>
          <a:noFill/>
          <a:ln w="41275">
            <a:solidFill>
              <a:schemeClr val="tx1"/>
            </a:solidFill>
          </a:ln>
        </p:spPr>
        <p:txBody>
          <a:bodyPr wrap="square" rtlCol="0">
            <a:spAutoFit/>
          </a:bodyPr>
          <a:lstStyle/>
          <a:p>
            <a:pPr marL="0" marR="0">
              <a:lnSpc>
                <a:spcPct val="115000"/>
              </a:lnSpc>
              <a:spcAft>
                <a:spcPts val="800"/>
              </a:spcAft>
              <a:buNone/>
            </a:pP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Additional areas of assistance:</a:t>
            </a:r>
          </a:p>
          <a:p>
            <a:pPr marL="0" marR="0">
              <a:lnSpc>
                <a:spcPct val="115000"/>
              </a:lnSpc>
              <a:spcAft>
                <a:spcPts val="800"/>
              </a:spcAft>
              <a:buNone/>
            </a:pP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marL="342900" marR="0" lvl="0" indent="-342900">
              <a:lnSpc>
                <a:spcPct val="115000"/>
              </a:lnSpc>
              <a:buFont typeface="+mj-lt"/>
              <a:buAutoNum type="arabicPeriod"/>
            </a:pP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Correct accounting terminology in drafting  subpoena duces tecum</a:t>
            </a:r>
          </a:p>
          <a:p>
            <a:pPr marL="800100" lvl="1" indent="-342900">
              <a:lnSpc>
                <a:spcPct val="115000"/>
              </a:lnSpc>
              <a:buFont typeface="+mj-lt"/>
              <a:buAutoNum type="arabicPeriod"/>
            </a:pPr>
            <a:r>
              <a:rPr lang="en-US" kern="100" dirty="0">
                <a:latin typeface="Times New Roman" panose="02020603050405020304" pitchFamily="18" charset="0"/>
                <a:ea typeface="Aptos" panose="020B0004020202020204" pitchFamily="34" charset="0"/>
                <a:cs typeface="Times New Roman" panose="02020603050405020304" pitchFamily="18" charset="0"/>
              </a:rPr>
              <a:t>Cash basis v. accrual basis;</a:t>
            </a:r>
          </a:p>
          <a:p>
            <a:pPr marL="800100" lvl="1" indent="-342900">
              <a:lnSpc>
                <a:spcPct val="115000"/>
              </a:lnSpc>
              <a:buFont typeface="+mj-lt"/>
              <a:buAutoNum type="arabicPeriod"/>
            </a:pPr>
            <a:r>
              <a:rPr lang="en-US" kern="100" dirty="0">
                <a:effectLst/>
                <a:latin typeface="Times New Roman" panose="02020603050405020304" pitchFamily="18" charset="0"/>
                <a:ea typeface="Aptos" panose="020B0004020202020204" pitchFamily="34" charset="0"/>
                <a:cs typeface="Times New Roman" panose="02020603050405020304" pitchFamily="18" charset="0"/>
              </a:rPr>
              <a:t>General ledger, cash </a:t>
            </a:r>
            <a:r>
              <a:rPr lang="en-US" kern="100" dirty="0" err="1">
                <a:effectLst/>
                <a:latin typeface="Times New Roman" panose="02020603050405020304" pitchFamily="18" charset="0"/>
                <a:ea typeface="Aptos" panose="020B0004020202020204" pitchFamily="34" charset="0"/>
                <a:cs typeface="Times New Roman" panose="02020603050405020304" pitchFamily="18" charset="0"/>
              </a:rPr>
              <a:t>disb</a:t>
            </a:r>
            <a:r>
              <a:rPr lang="en-US" kern="100" dirty="0">
                <a:effectLst/>
                <a:latin typeface="Times New Roman" panose="02020603050405020304" pitchFamily="18" charset="0"/>
                <a:ea typeface="Aptos" panose="020B0004020202020204" pitchFamily="34" charset="0"/>
                <a:cs typeface="Times New Roman" panose="02020603050405020304" pitchFamily="18" charset="0"/>
              </a:rPr>
              <a:t>. journal, depreciation schedule, etc.</a:t>
            </a:r>
          </a:p>
          <a:p>
            <a:pPr marL="342900" marR="0" lvl="0" indent="-342900">
              <a:lnSpc>
                <a:spcPct val="115000"/>
              </a:lnSpc>
              <a:buFont typeface="+mj-lt"/>
              <a:buAutoNum type="arabicPeriod"/>
            </a:pP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Choose correct victim to allege in indictment.</a:t>
            </a:r>
          </a:p>
          <a:p>
            <a:pPr marL="342900" marR="0" lvl="0" indent="-342900">
              <a:lnSpc>
                <a:spcPct val="115000"/>
              </a:lnSpc>
              <a:buFont typeface="+mj-lt"/>
              <a:buAutoNum type="arabicPeriod"/>
            </a:pP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Analyze financial data to determine if there was a profit motive in committing a murder.</a:t>
            </a:r>
          </a:p>
          <a:p>
            <a:pPr marL="342900" marR="0" lvl="0" indent="-342900">
              <a:lnSpc>
                <a:spcPct val="115000"/>
              </a:lnSpc>
              <a:spcAft>
                <a:spcPts val="800"/>
              </a:spcAft>
              <a:buFont typeface="+mj-lt"/>
              <a:buAutoNum type="arabicPeriod"/>
            </a:pP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Meet with attorney before trial; anticipate cross-examination questions; introduce during </a:t>
            </a:r>
            <a:r>
              <a:rPr lang="en-US" sz="1800" kern="100" dirty="0" err="1">
                <a:effectLst/>
                <a:latin typeface="Times New Roman" panose="02020603050405020304" pitchFamily="18" charset="0"/>
                <a:ea typeface="Aptos" panose="020B0004020202020204" pitchFamily="34" charset="0"/>
                <a:cs typeface="Times New Roman" panose="02020603050405020304" pitchFamily="18" charset="0"/>
              </a:rPr>
              <a:t>voir</a:t>
            </a: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 dire.</a:t>
            </a:r>
          </a:p>
        </p:txBody>
      </p:sp>
      <p:sp>
        <p:nvSpPr>
          <p:cNvPr id="5" name="TextBox 4">
            <a:extLst>
              <a:ext uri="{FF2B5EF4-FFF2-40B4-BE49-F238E27FC236}">
                <a16:creationId xmlns:a16="http://schemas.microsoft.com/office/drawing/2014/main" id="{9021321E-755F-7560-2FC3-F0718C61F1AE}"/>
              </a:ext>
            </a:extLst>
          </p:cNvPr>
          <p:cNvSpPr txBox="1"/>
          <p:nvPr/>
        </p:nvSpPr>
        <p:spPr>
          <a:xfrm>
            <a:off x="6324600" y="5987018"/>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extLst>
      <p:ext uri="{BB962C8B-B14F-4D97-AF65-F5344CB8AC3E}">
        <p14:creationId xmlns:p14="http://schemas.microsoft.com/office/powerpoint/2010/main" val="3890260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solidFill>
                  <a:prstClr val="white">
                    <a:tint val="75000"/>
                  </a:prstClr>
                </a:solidFill>
              </a:rPr>
              <a:pPr/>
              <a:t>23</a:t>
            </a:fld>
            <a:endParaRPr lang="en-US" dirty="0">
              <a:solidFill>
                <a:prstClr val="white">
                  <a:tint val="75000"/>
                </a:prstClr>
              </a:solidFill>
            </a:endParaRPr>
          </a:p>
        </p:txBody>
      </p:sp>
      <p:sp>
        <p:nvSpPr>
          <p:cNvPr id="3" name="Rectangle 2"/>
          <p:cNvSpPr/>
          <p:nvPr/>
        </p:nvSpPr>
        <p:spPr>
          <a:xfrm>
            <a:off x="2362200" y="457200"/>
            <a:ext cx="4172937" cy="369332"/>
          </a:xfrm>
          <a:prstGeom prst="rect">
            <a:avLst/>
          </a:prstGeom>
          <a:ln w="38100">
            <a:solidFill>
              <a:srgbClr val="FFFF00"/>
            </a:solidFill>
          </a:ln>
        </p:spPr>
        <p:txBody>
          <a:bodyPr wrap="none">
            <a:spAutoFit/>
          </a:bodyPr>
          <a:lstStyle/>
          <a:p>
            <a:r>
              <a:rPr lang="en-US" altLang="en-US" b="1" u="sng" kern="0" dirty="0">
                <a:solidFill>
                  <a:srgbClr val="FFFF00"/>
                </a:solidFill>
                <a:latin typeface="Times New Roman" pitchFamily="18" charset="0"/>
              </a:rPr>
              <a:t>Gilbert C. Barrera, Jr., J.D., CPA, MPA</a:t>
            </a:r>
            <a:endParaRPr lang="en-US" dirty="0"/>
          </a:p>
        </p:txBody>
      </p:sp>
      <p:sp>
        <p:nvSpPr>
          <p:cNvPr id="4" name="TextBox 3"/>
          <p:cNvSpPr txBox="1"/>
          <p:nvPr/>
        </p:nvSpPr>
        <p:spPr>
          <a:xfrm>
            <a:off x="1981200" y="1828800"/>
            <a:ext cx="5105400" cy="923330"/>
          </a:xfrm>
          <a:prstGeom prst="rect">
            <a:avLst/>
          </a:prstGeom>
          <a:noFill/>
          <a:ln w="41275">
            <a:solidFill>
              <a:schemeClr val="tx1"/>
            </a:solidFill>
          </a:ln>
        </p:spPr>
        <p:txBody>
          <a:bodyPr wrap="square" rtlCol="0">
            <a:spAutoFit/>
          </a:bodyPr>
          <a:lstStyle/>
          <a:p>
            <a:pPr algn="ctr"/>
            <a:r>
              <a:rPr lang="en-US" sz="5400" dirty="0">
                <a:latin typeface="Times New Roman" pitchFamily="18" charset="0"/>
                <a:cs typeface="Times New Roman" pitchFamily="18" charset="0"/>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pPr/>
              <a:t>3</a:t>
            </a:fld>
            <a:endParaRPr lang="en-US"/>
          </a:p>
        </p:txBody>
      </p:sp>
      <p:sp>
        <p:nvSpPr>
          <p:cNvPr id="3" name="TextBox 2"/>
          <p:cNvSpPr txBox="1"/>
          <p:nvPr/>
        </p:nvSpPr>
        <p:spPr>
          <a:xfrm>
            <a:off x="1676400" y="304800"/>
            <a:ext cx="5410200" cy="646331"/>
          </a:xfrm>
          <a:prstGeom prst="rect">
            <a:avLst/>
          </a:prstGeom>
          <a:noFill/>
          <a:ln w="9525">
            <a:solidFill>
              <a:srgbClr val="FFFF00"/>
            </a:solidFill>
          </a:ln>
        </p:spPr>
        <p:txBody>
          <a:bodyPr wrap="square" rtlCol="0">
            <a:spAutoFit/>
          </a:bodyPr>
          <a:lstStyle/>
          <a:p>
            <a:pPr algn="ctr"/>
            <a:r>
              <a:rPr lang="en-US" dirty="0">
                <a:ln>
                  <a:solidFill>
                    <a:srgbClr val="FFFF00"/>
                  </a:solidFill>
                </a:ln>
                <a:solidFill>
                  <a:srgbClr val="FFFF00"/>
                </a:solidFill>
                <a:latin typeface="Times New Roman" pitchFamily="18" charset="0"/>
                <a:cs typeface="Times New Roman" pitchFamily="18" charset="0"/>
              </a:rPr>
              <a:t>OVERVIEW OF  </a:t>
            </a:r>
          </a:p>
          <a:p>
            <a:pPr algn="ctr"/>
            <a:r>
              <a:rPr lang="en-US" dirty="0">
                <a:ln>
                  <a:solidFill>
                    <a:srgbClr val="FFFF00"/>
                  </a:solidFill>
                </a:ln>
                <a:solidFill>
                  <a:srgbClr val="FFFF00"/>
                </a:solidFill>
                <a:latin typeface="Times New Roman" pitchFamily="18" charset="0"/>
                <a:cs typeface="Times New Roman" pitchFamily="18" charset="0"/>
              </a:rPr>
              <a:t>STAGES IN TEXAS CRIMINAL JUSTICE SYSTEM</a:t>
            </a:r>
          </a:p>
        </p:txBody>
      </p:sp>
      <p:sp>
        <p:nvSpPr>
          <p:cNvPr id="4" name="TextBox 3"/>
          <p:cNvSpPr txBox="1"/>
          <p:nvPr/>
        </p:nvSpPr>
        <p:spPr>
          <a:xfrm>
            <a:off x="1600200" y="4876800"/>
            <a:ext cx="5410200" cy="369332"/>
          </a:xfrm>
          <a:prstGeom prst="rect">
            <a:avLst/>
          </a:prstGeom>
          <a:noFill/>
          <a:ln>
            <a:solidFill>
              <a:schemeClr val="tx1"/>
            </a:solidFill>
          </a:ln>
        </p:spPr>
        <p:txBody>
          <a:bodyPr wrap="square" rtlCol="0">
            <a:spAutoFit/>
          </a:bodyPr>
          <a:lstStyle/>
          <a:p>
            <a:pPr algn="ctr"/>
            <a:r>
              <a:rPr lang="en-US" b="1" dirty="0">
                <a:latin typeface="Times New Roman" pitchFamily="18" charset="0"/>
                <a:cs typeface="Times New Roman" pitchFamily="18" charset="0"/>
              </a:rPr>
              <a:t>INVESTIGATION BY LAW ENFORCEMENT</a:t>
            </a:r>
          </a:p>
        </p:txBody>
      </p:sp>
      <p:cxnSp>
        <p:nvCxnSpPr>
          <p:cNvPr id="6" name="Straight Arrow Connector 5"/>
          <p:cNvCxnSpPr/>
          <p:nvPr/>
        </p:nvCxnSpPr>
        <p:spPr>
          <a:xfrm flipV="1">
            <a:off x="4191000" y="1828800"/>
            <a:ext cx="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6600" y="3886200"/>
            <a:ext cx="1828800" cy="369332"/>
          </a:xfrm>
          <a:prstGeom prst="rect">
            <a:avLst/>
          </a:prstGeom>
          <a:noFill/>
          <a:ln>
            <a:solidFill>
              <a:schemeClr val="tx1"/>
            </a:solidFill>
          </a:ln>
        </p:spPr>
        <p:txBody>
          <a:bodyPr wrap="square" rtlCol="0">
            <a:spAutoFit/>
          </a:bodyPr>
          <a:lstStyle/>
          <a:p>
            <a:pPr algn="ctr"/>
            <a:r>
              <a:rPr lang="en-US" b="1" dirty="0">
                <a:latin typeface="Times New Roman" pitchFamily="18" charset="0"/>
                <a:cs typeface="Times New Roman" pitchFamily="18" charset="0"/>
              </a:rPr>
              <a:t>DA   INTAKE</a:t>
            </a:r>
          </a:p>
        </p:txBody>
      </p:sp>
      <p:sp>
        <p:nvSpPr>
          <p:cNvPr id="10" name="TextBox 9"/>
          <p:cNvSpPr txBox="1"/>
          <p:nvPr/>
        </p:nvSpPr>
        <p:spPr>
          <a:xfrm>
            <a:off x="2286000" y="3124200"/>
            <a:ext cx="3733800" cy="369332"/>
          </a:xfrm>
          <a:prstGeom prst="rect">
            <a:avLst/>
          </a:prstGeom>
          <a:noFill/>
          <a:ln>
            <a:solidFill>
              <a:schemeClr val="tx1"/>
            </a:solidFill>
          </a:ln>
        </p:spPr>
        <p:txBody>
          <a:bodyPr wrap="square" rtlCol="0">
            <a:spAutoFit/>
          </a:bodyPr>
          <a:lstStyle/>
          <a:p>
            <a:pPr algn="ctr"/>
            <a:r>
              <a:rPr lang="en-US" b="1" dirty="0">
                <a:latin typeface="Times New Roman" pitchFamily="18" charset="0"/>
                <a:cs typeface="Times New Roman" pitchFamily="18" charset="0"/>
              </a:rPr>
              <a:t>GRAND  JURY  PRESENTATION</a:t>
            </a:r>
          </a:p>
        </p:txBody>
      </p:sp>
      <p:cxnSp>
        <p:nvCxnSpPr>
          <p:cNvPr id="15" name="Straight Arrow Connector 14"/>
          <p:cNvCxnSpPr/>
          <p:nvPr/>
        </p:nvCxnSpPr>
        <p:spPr>
          <a:xfrm flipV="1">
            <a:off x="4191000" y="27432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191000" y="35814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4191000" y="4343400"/>
            <a:ext cx="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352800" y="2286000"/>
            <a:ext cx="1600200" cy="369332"/>
          </a:xfrm>
          <a:prstGeom prst="rect">
            <a:avLst/>
          </a:prstGeom>
          <a:noFill/>
          <a:ln>
            <a:solidFill>
              <a:schemeClr val="tx1"/>
            </a:solidFill>
          </a:ln>
        </p:spPr>
        <p:txBody>
          <a:bodyPr wrap="square" rtlCol="0">
            <a:spAutoFit/>
          </a:bodyPr>
          <a:lstStyle/>
          <a:p>
            <a:pPr algn="ctr"/>
            <a:r>
              <a:rPr lang="en-US" b="1" dirty="0">
                <a:latin typeface="Times New Roman" pitchFamily="18" charset="0"/>
                <a:cs typeface="Times New Roman" pitchFamily="18" charset="0"/>
              </a:rPr>
              <a:t>PRE-TRIAL</a:t>
            </a:r>
          </a:p>
        </p:txBody>
      </p:sp>
      <p:sp>
        <p:nvSpPr>
          <p:cNvPr id="22" name="TextBox 21"/>
          <p:cNvSpPr txBox="1"/>
          <p:nvPr/>
        </p:nvSpPr>
        <p:spPr>
          <a:xfrm>
            <a:off x="3505200" y="1371600"/>
            <a:ext cx="1371600" cy="369332"/>
          </a:xfrm>
          <a:prstGeom prst="rect">
            <a:avLst/>
          </a:prstGeom>
          <a:noFill/>
          <a:ln>
            <a:solidFill>
              <a:schemeClr val="tx1"/>
            </a:solidFill>
          </a:ln>
        </p:spPr>
        <p:txBody>
          <a:bodyPr wrap="square" rtlCol="0">
            <a:spAutoFit/>
          </a:bodyPr>
          <a:lstStyle/>
          <a:p>
            <a:pPr algn="ctr"/>
            <a:r>
              <a:rPr lang="en-US" b="1" dirty="0">
                <a:latin typeface="Times New Roman" pitchFamily="18" charset="0"/>
                <a:cs typeface="Times New Roman" pitchFamily="18" charset="0"/>
              </a:rPr>
              <a:t>TRIAL</a:t>
            </a:r>
          </a:p>
        </p:txBody>
      </p:sp>
      <p:sp>
        <p:nvSpPr>
          <p:cNvPr id="11" name="TextBox 10">
            <a:extLst>
              <a:ext uri="{FF2B5EF4-FFF2-40B4-BE49-F238E27FC236}">
                <a16:creationId xmlns:a16="http://schemas.microsoft.com/office/drawing/2014/main" id="{E86445A3-A1BB-C0B1-314B-A42F69CE91E9}"/>
              </a:ext>
            </a:extLst>
          </p:cNvPr>
          <p:cNvSpPr txBox="1"/>
          <p:nvPr/>
        </p:nvSpPr>
        <p:spPr>
          <a:xfrm>
            <a:off x="3238500" y="5583918"/>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a:ln w="6350" cap="rnd" cmpd="thickThin">
            <a:solidFill>
              <a:srgbClr val="FFFF00"/>
            </a:solidFill>
            <a:bevel/>
          </a:ln>
        </p:spPr>
        <p:txBody>
          <a:bodyPr>
            <a:noAutofit/>
          </a:bodyPr>
          <a:lstStyle/>
          <a:p>
            <a:r>
              <a:rPr lang="en-US" sz="1800" b="1" u="sng" dirty="0">
                <a:solidFill>
                  <a:srgbClr val="FFFF00"/>
                </a:solidFill>
                <a:latin typeface="Times New Roman" pitchFamily="18" charset="0"/>
                <a:cs typeface="Times New Roman" pitchFamily="18" charset="0"/>
              </a:rPr>
              <a:t>AICPA STATEMENT ON STANDARDS FOR FORENSIC SERVICES NO. 1</a:t>
            </a:r>
            <a:br>
              <a:rPr lang="en-US" sz="1800" b="1" u="sng" dirty="0">
                <a:solidFill>
                  <a:srgbClr val="FFFF00"/>
                </a:solidFill>
                <a:latin typeface="Times New Roman" pitchFamily="18" charset="0"/>
                <a:cs typeface="Times New Roman" pitchFamily="18" charset="0"/>
              </a:rPr>
            </a:br>
            <a:r>
              <a:rPr lang="en-US" sz="1800" b="1" u="sng" dirty="0">
                <a:solidFill>
                  <a:srgbClr val="FFFF00"/>
                </a:solidFill>
                <a:latin typeface="Times New Roman" pitchFamily="18" charset="0"/>
                <a:cs typeface="Times New Roman" pitchFamily="18" charset="0"/>
              </a:rPr>
              <a:t>EFFECTIVE JANUARY 1, 2020</a:t>
            </a:r>
            <a:r>
              <a:rPr lang="en-US" sz="1800" b="1" dirty="0">
                <a:solidFill>
                  <a:srgbClr val="FF0000"/>
                </a:solidFill>
                <a:latin typeface="Times New Roman" pitchFamily="18" charset="0"/>
                <a:cs typeface="Times New Roman" pitchFamily="18" charset="0"/>
                <a:hlinkClick r:id="rId2" action="ppaction://hlinkfile"/>
              </a:rPr>
              <a:t>§§</a:t>
            </a:r>
            <a:endParaRPr lang="en-US" sz="1800" b="1"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229600" cy="5334000"/>
          </a:xfrm>
        </p:spPr>
        <p:txBody>
          <a:bodyPr lIns="91440" tIns="0" bIns="0" numCol="1">
            <a:normAutofit fontScale="92500" lnSpcReduction="10000"/>
          </a:bodyPr>
          <a:lstStyle/>
          <a:p>
            <a:pPr>
              <a:lnSpc>
                <a:spcPct val="200000"/>
              </a:lnSpc>
              <a:spcBef>
                <a:spcPts val="1800"/>
              </a:spcBef>
              <a:buFont typeface="+mj-lt"/>
              <a:buAutoNum type="arabicParenR"/>
            </a:pPr>
            <a:r>
              <a:rPr lang="en-US" sz="1800" dirty="0">
                <a:latin typeface="Times New Roman" pitchFamily="18" charset="0"/>
                <a:cs typeface="Times New Roman" pitchFamily="18" charset="0"/>
              </a:rPr>
              <a:t>On July 10, 2019 the AICPA released Statement On Standards for Forensic Services No. 1 (SSFS  1) .</a:t>
            </a:r>
          </a:p>
          <a:p>
            <a:pPr>
              <a:lnSpc>
                <a:spcPct val="200000"/>
              </a:lnSpc>
              <a:spcBef>
                <a:spcPts val="1800"/>
              </a:spcBef>
              <a:buFont typeface="+mj-lt"/>
              <a:buAutoNum type="arabicParenR"/>
            </a:pPr>
            <a:r>
              <a:rPr lang="en-US" sz="1800" dirty="0">
                <a:latin typeface="Times New Roman" pitchFamily="18" charset="0"/>
                <a:cs typeface="Times New Roman" pitchFamily="18" charset="0"/>
              </a:rPr>
              <a:t> </a:t>
            </a:r>
            <a:r>
              <a:rPr lang="en-US" sz="1800" dirty="0">
                <a:solidFill>
                  <a:srgbClr val="99FF66"/>
                </a:solidFill>
                <a:latin typeface="Times New Roman" pitchFamily="18" charset="0"/>
                <a:cs typeface="Times New Roman" pitchFamily="18" charset="0"/>
              </a:rPr>
              <a:t>Effective for engagements accepted on or after January 1, 2020. </a:t>
            </a:r>
          </a:p>
          <a:p>
            <a:pPr>
              <a:lnSpc>
                <a:spcPct val="200000"/>
              </a:lnSpc>
              <a:spcBef>
                <a:spcPts val="1800"/>
              </a:spcBef>
              <a:buFont typeface="+mj-lt"/>
              <a:buAutoNum type="arabicParenR"/>
            </a:pPr>
            <a:r>
              <a:rPr lang="en-US" sz="1800" dirty="0">
                <a:latin typeface="Times New Roman" pitchFamily="18" charset="0"/>
                <a:cs typeface="Times New Roman" pitchFamily="18" charset="0"/>
              </a:rPr>
              <a:t>SSFS 1 is the first effort by the AICPA to establish best practices for litigation and investigating services. </a:t>
            </a:r>
          </a:p>
          <a:p>
            <a:pPr>
              <a:lnSpc>
                <a:spcPct val="200000"/>
              </a:lnSpc>
              <a:spcBef>
                <a:spcPts val="1800"/>
              </a:spcBef>
              <a:buFont typeface="+mj-lt"/>
              <a:buAutoNum type="arabicParenR"/>
            </a:pPr>
            <a:r>
              <a:rPr lang="en-US" sz="1800" dirty="0">
                <a:latin typeface="Times New Roman" pitchFamily="18" charset="0"/>
                <a:cs typeface="Times New Roman" pitchFamily="18" charset="0"/>
              </a:rPr>
              <a:t>“Forensic accounting is a diverse practice, and this standard is unique because it is applied based on why a service is provided—litigation or investigation—rather than what skill set is employed.” Annette Stalker, CPA, CFF, and chair of the AICPA’s Forensic and Valuation Services (FVS) Executive Committee.</a:t>
            </a:r>
          </a:p>
          <a:p>
            <a:pPr>
              <a:buFont typeface="+mj-lt"/>
              <a:buAutoNum type="arabicParenR"/>
            </a:pPr>
            <a:endParaRPr lang="en-US" sz="1800" dirty="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7410E98-D16F-4486-A896-9E7D89B22D3F}" type="slidenum">
              <a:rPr lang="en-US" smtClean="0">
                <a:solidFill>
                  <a:prstClr val="white">
                    <a:tint val="75000"/>
                  </a:prstClr>
                </a:solidFill>
              </a:rPr>
              <a:pPr/>
              <a:t>4</a:t>
            </a:fld>
            <a:endParaRPr lang="en-US" dirty="0">
              <a:solidFill>
                <a:prstClr val="white">
                  <a:tint val="75000"/>
                </a:prstClr>
              </a:solidFill>
            </a:endParaRPr>
          </a:p>
        </p:txBody>
      </p:sp>
      <p:cxnSp>
        <p:nvCxnSpPr>
          <p:cNvPr id="6" name="Straight Arrow Connector 5"/>
          <p:cNvCxnSpPr/>
          <p:nvPr/>
        </p:nvCxnSpPr>
        <p:spPr>
          <a:xfrm flipH="1">
            <a:off x="6362700" y="914400"/>
            <a:ext cx="3810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1D29682-2251-0FEE-FF40-05ABFA9B0EAC}"/>
              </a:ext>
            </a:extLst>
          </p:cNvPr>
          <p:cNvSpPr txBox="1"/>
          <p:nvPr/>
        </p:nvSpPr>
        <p:spPr>
          <a:xfrm>
            <a:off x="6520543" y="6169580"/>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838200"/>
            <a:ext cx="8534400" cy="5791200"/>
          </a:xfrm>
        </p:spPr>
        <p:txBody>
          <a:bodyPr>
            <a:normAutofit fontScale="90000"/>
          </a:bodyPr>
          <a:lstStyle/>
          <a:p>
            <a:pPr algn="just">
              <a:lnSpc>
                <a:spcPct val="150000"/>
              </a:lnSpc>
            </a:pPr>
            <a:br>
              <a:rPr lang="en-US" sz="1200" dirty="0"/>
            </a:br>
            <a:br>
              <a:rPr lang="en-US" sz="1200" dirty="0"/>
            </a:br>
            <a:br>
              <a:rPr lang="en-US" sz="1200" dirty="0"/>
            </a:br>
            <a:br>
              <a:rPr lang="en-US" sz="1200" dirty="0"/>
            </a:br>
            <a:br>
              <a:rPr lang="en-US" sz="1200" dirty="0"/>
            </a:br>
            <a:br>
              <a:rPr lang="en-US" sz="1200" dirty="0"/>
            </a:br>
            <a:br>
              <a:rPr lang="en-US" sz="1200" dirty="0"/>
            </a:br>
            <a:br>
              <a:rPr lang="en-US" sz="1200" dirty="0"/>
            </a:br>
            <a:br>
              <a:rPr lang="en-US" sz="1200" dirty="0"/>
            </a:br>
            <a:r>
              <a:rPr lang="en-US" sz="1200" dirty="0"/>
              <a:t> </a:t>
            </a:r>
            <a:br>
              <a:rPr lang="en-US" sz="1200" dirty="0"/>
            </a:br>
            <a:br>
              <a:rPr lang="en-US" sz="1200" dirty="0"/>
            </a:br>
            <a:br>
              <a:rPr lang="en-US" sz="1200" dirty="0"/>
            </a:br>
            <a:br>
              <a:rPr lang="en-US" sz="1200" dirty="0"/>
            </a:br>
            <a:br>
              <a:rPr lang="en-US" sz="1200" dirty="0"/>
            </a:br>
            <a:br>
              <a:rPr lang="en-US" sz="1200" dirty="0"/>
            </a:br>
            <a:br>
              <a:rPr lang="en-US" sz="1200" dirty="0"/>
            </a:br>
            <a:r>
              <a:rPr lang="en-US" sz="2000" dirty="0">
                <a:latin typeface="Times New Roman" pitchFamily="18" charset="0"/>
                <a:cs typeface="Times New Roman" pitchFamily="18" charset="0"/>
              </a:rPr>
              <a:t>Forensic accounting  services generally involve the application of </a:t>
            </a:r>
            <a:r>
              <a:rPr lang="en-US" sz="2000" b="1" u="sng" dirty="0">
                <a:solidFill>
                  <a:srgbClr val="99FF99"/>
                </a:solidFill>
                <a:latin typeface="Times New Roman" pitchFamily="18" charset="0"/>
                <a:cs typeface="Times New Roman" pitchFamily="18" charset="0"/>
              </a:rPr>
              <a:t>specialized knowledge </a:t>
            </a:r>
            <a:r>
              <a:rPr lang="en-US" sz="2000" dirty="0">
                <a:solidFill>
                  <a:srgbClr val="99FF99"/>
                </a:solidFill>
                <a:latin typeface="Times New Roman" pitchFamily="18" charset="0"/>
                <a:cs typeface="Times New Roman" pitchFamily="18" charset="0"/>
              </a:rPr>
              <a:t>and </a:t>
            </a:r>
            <a:r>
              <a:rPr lang="en-US" sz="2000" b="1" u="sng" dirty="0">
                <a:solidFill>
                  <a:srgbClr val="99FF99"/>
                </a:solidFill>
                <a:latin typeface="Times New Roman" pitchFamily="18" charset="0"/>
                <a:cs typeface="Times New Roman" pitchFamily="18" charset="0"/>
              </a:rPr>
              <a:t>investigative skills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by a member to collect, analyze, and evaluate certain evidential matter and to </a:t>
            </a:r>
            <a:r>
              <a:rPr lang="en-US" sz="2000" b="1" u="sng" dirty="0">
                <a:solidFill>
                  <a:srgbClr val="99FF99"/>
                </a:solidFill>
                <a:latin typeface="Times New Roman" pitchFamily="18" charset="0"/>
                <a:cs typeface="Times New Roman" pitchFamily="18" charset="0"/>
              </a:rPr>
              <a:t>interpret</a:t>
            </a:r>
            <a:r>
              <a:rPr lang="en-US" sz="2000" dirty="0">
                <a:solidFill>
                  <a:srgbClr val="99FF99"/>
                </a:solidFill>
                <a:latin typeface="Times New Roman" pitchFamily="18" charset="0"/>
                <a:cs typeface="Times New Roman" pitchFamily="18" charset="0"/>
              </a:rPr>
              <a:t> and </a:t>
            </a:r>
            <a:r>
              <a:rPr lang="en-US" sz="2000" b="1" u="sng" dirty="0">
                <a:solidFill>
                  <a:srgbClr val="99FF99"/>
                </a:solidFill>
                <a:latin typeface="Times New Roman" pitchFamily="18" charset="0"/>
                <a:cs typeface="Times New Roman" pitchFamily="18" charset="0"/>
              </a:rPr>
              <a:t>communicate</a:t>
            </a:r>
            <a:r>
              <a:rPr lang="en-US" sz="2000" dirty="0">
                <a:solidFill>
                  <a:srgbClr val="99FF99"/>
                </a:solidFill>
                <a:latin typeface="Times New Roman" pitchFamily="18" charset="0"/>
                <a:cs typeface="Times New Roman" pitchFamily="18" charset="0"/>
              </a:rPr>
              <a:t> </a:t>
            </a:r>
            <a:r>
              <a:rPr lang="en-US" sz="2000" dirty="0">
                <a:latin typeface="Times New Roman" pitchFamily="18" charset="0"/>
                <a:cs typeface="Times New Roman" pitchFamily="18" charset="0"/>
              </a:rPr>
              <a:t>findings (forensic services).</a:t>
            </a:r>
            <a:br>
              <a:rPr lang="en-US" sz="1600" dirty="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pic>
        <p:nvPicPr>
          <p:cNvPr id="1026" name="Picture 2" descr="C:\Users\Gilbert\Pictures\cff-wheel.jpg"/>
          <p:cNvPicPr>
            <a:picLocks noChangeAspect="1" noChangeArrowheads="1"/>
          </p:cNvPicPr>
          <p:nvPr/>
        </p:nvPicPr>
        <p:blipFill>
          <a:blip r:embed="rId2" cstate="print"/>
          <a:srcRect/>
          <a:stretch>
            <a:fillRect/>
          </a:stretch>
        </p:blipFill>
        <p:spPr bwMode="auto">
          <a:xfrm>
            <a:off x="2057400" y="762000"/>
            <a:ext cx="4422775" cy="3733800"/>
          </a:xfrm>
          <a:prstGeom prst="rect">
            <a:avLst/>
          </a:prstGeom>
          <a:noFill/>
        </p:spPr>
      </p:pic>
      <p:sp>
        <p:nvSpPr>
          <p:cNvPr id="7" name="TextBox 6"/>
          <p:cNvSpPr txBox="1"/>
          <p:nvPr/>
        </p:nvSpPr>
        <p:spPr>
          <a:xfrm>
            <a:off x="228600" y="228600"/>
            <a:ext cx="8305800" cy="369332"/>
          </a:xfrm>
          <a:prstGeom prst="rect">
            <a:avLst/>
          </a:prstGeom>
          <a:noFill/>
          <a:ln w="9525" cap="sq" cmpd="tri">
            <a:solidFill>
              <a:srgbClr val="FFFF00"/>
            </a:solidFill>
            <a:miter lim="800000"/>
          </a:ln>
        </p:spPr>
        <p:txBody>
          <a:bodyPr wrap="square" rtlCol="0">
            <a:spAutoFit/>
          </a:bodyPr>
          <a:lstStyle/>
          <a:p>
            <a:pPr algn="ctr"/>
            <a:r>
              <a:rPr lang="en-US" b="1" u="sng" dirty="0">
                <a:solidFill>
                  <a:srgbClr val="FFFF00"/>
                </a:solidFill>
                <a:latin typeface="Times New Roman" pitchFamily="18" charset="0"/>
                <a:cs typeface="Times New Roman" pitchFamily="18" charset="0"/>
              </a:rPr>
              <a:t>SSFS No. 1: DEFINITION OF FORENSIC ACCOUNTING </a:t>
            </a:r>
            <a:endParaRPr lang="en-US" b="1"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47410E98-D16F-4486-A896-9E7D89B22D3F}" type="slidenum">
              <a:rPr lang="en-US" smtClean="0"/>
              <a:pPr/>
              <a:t>5</a:t>
            </a:fld>
            <a:endParaRPr lang="en-US" dirty="0"/>
          </a:p>
        </p:txBody>
      </p:sp>
      <p:sp>
        <p:nvSpPr>
          <p:cNvPr id="3" name="TextBox 2">
            <a:extLst>
              <a:ext uri="{FF2B5EF4-FFF2-40B4-BE49-F238E27FC236}">
                <a16:creationId xmlns:a16="http://schemas.microsoft.com/office/drawing/2014/main" id="{D660A652-40D6-1E3D-9A0B-37D3FE1F0796}"/>
              </a:ext>
            </a:extLst>
          </p:cNvPr>
          <p:cNvSpPr txBox="1"/>
          <p:nvPr/>
        </p:nvSpPr>
        <p:spPr>
          <a:xfrm>
            <a:off x="6781800" y="6171684"/>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pPr/>
              <a:t>6</a:t>
            </a:fld>
            <a:endParaRPr lang="en-US"/>
          </a:p>
        </p:txBody>
      </p:sp>
      <p:sp>
        <p:nvSpPr>
          <p:cNvPr id="3" name="Rectangle 2"/>
          <p:cNvSpPr/>
          <p:nvPr/>
        </p:nvSpPr>
        <p:spPr>
          <a:xfrm>
            <a:off x="2057400" y="228600"/>
            <a:ext cx="4480778" cy="369332"/>
          </a:xfrm>
          <a:prstGeom prst="rect">
            <a:avLst/>
          </a:prstGeom>
          <a:ln>
            <a:solidFill>
              <a:srgbClr val="FFFF00"/>
            </a:solidFill>
          </a:ln>
        </p:spPr>
        <p:txBody>
          <a:bodyPr wrap="square">
            <a:spAutoFit/>
          </a:bodyPr>
          <a:lstStyle/>
          <a:p>
            <a:pPr algn="ctr"/>
            <a:r>
              <a:rPr lang="en-US" b="1" u="sng" dirty="0">
                <a:solidFill>
                  <a:srgbClr val="FFFF00"/>
                </a:solidFill>
                <a:latin typeface="Times New Roman" pitchFamily="18" charset="0"/>
                <a:cs typeface="Times New Roman" pitchFamily="18" charset="0"/>
              </a:rPr>
              <a:t>FORENSIC ACCOUNTING DEFINITION</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srcRect/>
          <a:stretch>
            <a:fillRect/>
          </a:stretch>
        </p:blipFill>
        <p:spPr bwMode="auto">
          <a:xfrm>
            <a:off x="152400" y="1600200"/>
            <a:ext cx="8763000" cy="4271963"/>
          </a:xfrm>
          <a:prstGeom prst="rect">
            <a:avLst/>
          </a:prstGeom>
          <a:noFill/>
          <a:ln w="9525">
            <a:noFill/>
            <a:miter lim="800000"/>
            <a:headEnd/>
            <a:tailEnd/>
          </a:ln>
        </p:spPr>
      </p:pic>
      <p:sp>
        <p:nvSpPr>
          <p:cNvPr id="6" name="Rectangle 5"/>
          <p:cNvSpPr/>
          <p:nvPr/>
        </p:nvSpPr>
        <p:spPr>
          <a:xfrm>
            <a:off x="304800" y="6019800"/>
            <a:ext cx="8458200" cy="584775"/>
          </a:xfrm>
          <a:prstGeom prst="rect">
            <a:avLst/>
          </a:prstGeom>
          <a:ln>
            <a:solidFill>
              <a:schemeClr val="tx1"/>
            </a:solidFill>
          </a:ln>
        </p:spPr>
        <p:txBody>
          <a:bodyPr wrap="square">
            <a:spAutoFit/>
          </a:bodyPr>
          <a:lstStyle/>
          <a:p>
            <a:r>
              <a:rPr lang="en-US" sz="1600" i="1" dirty="0">
                <a:latin typeface="Times New Roman" pitchFamily="18" charset="0"/>
                <a:cs typeface="Times New Roman" pitchFamily="18" charset="0"/>
              </a:rPr>
              <a:t>Characteristics and Skills of the Forensic Accountant </a:t>
            </a:r>
            <a:r>
              <a:rPr lang="en-US" sz="1600" dirty="0">
                <a:latin typeface="Times New Roman" pitchFamily="18" charset="0"/>
                <a:cs typeface="Times New Roman" pitchFamily="18" charset="0"/>
              </a:rPr>
              <a:t>https://linomartins.files.wordpress.com/2010/04/10307378_forensicaccresearchwhitepaper.pdf</a:t>
            </a:r>
          </a:p>
        </p:txBody>
      </p:sp>
      <p:sp>
        <p:nvSpPr>
          <p:cNvPr id="9" name="Rectangle 8"/>
          <p:cNvSpPr/>
          <p:nvPr/>
        </p:nvSpPr>
        <p:spPr>
          <a:xfrm>
            <a:off x="304800" y="2209800"/>
            <a:ext cx="42672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33400" y="762000"/>
            <a:ext cx="7391400" cy="646331"/>
          </a:xfrm>
          <a:prstGeom prst="rect">
            <a:avLst/>
          </a:prstGeom>
          <a:noFill/>
        </p:spPr>
        <p:txBody>
          <a:bodyPr wrap="square" rtlCol="0">
            <a:spAutoFit/>
          </a:bodyPr>
          <a:lstStyle/>
          <a:p>
            <a:pPr marL="342900" indent="-342900"/>
            <a:r>
              <a:rPr lang="en-US" b="1" u="sng" dirty="0">
                <a:latin typeface="Times New Roman" pitchFamily="18" charset="0"/>
                <a:cs typeface="Times New Roman" pitchFamily="18" charset="0"/>
              </a:rPr>
              <a:t>“SPECIALIZED KNOWLEDGE AND INVESTIGATIVE SKILLS”;</a:t>
            </a:r>
          </a:p>
          <a:p>
            <a:pPr marL="342900" indent="-342900" algn="ctr"/>
            <a:r>
              <a:rPr lang="en-US" b="1" u="sng" dirty="0">
                <a:latin typeface="Times New Roman" pitchFamily="18" charset="0"/>
                <a:cs typeface="Times New Roman" pitchFamily="18" charset="0"/>
              </a:rPr>
              <a:t>“INTERPRET AND COMMUNICATE FINDINGS”</a:t>
            </a:r>
            <a:endParaRPr lang="en-US" b="1" dirty="0">
              <a:latin typeface="Times New Roman" pitchFamily="18" charset="0"/>
              <a:cs typeface="Times New Roman" pitchFamily="18" charset="0"/>
            </a:endParaRPr>
          </a:p>
        </p:txBody>
      </p:sp>
      <p:sp>
        <p:nvSpPr>
          <p:cNvPr id="11" name="Isosceles Triangle 10"/>
          <p:cNvSpPr/>
          <p:nvPr/>
        </p:nvSpPr>
        <p:spPr>
          <a:xfrm flipV="1">
            <a:off x="3352800" y="4114800"/>
            <a:ext cx="304800" cy="152400"/>
          </a:xfrm>
          <a:prstGeom prst="triangle">
            <a:avLst/>
          </a:prstGeom>
          <a:solidFill>
            <a:srgbClr val="66FF6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pPr/>
              <a:t>7</a:t>
            </a:fld>
            <a:endParaRPr lang="en-US"/>
          </a:p>
        </p:txBody>
      </p:sp>
      <p:pic>
        <p:nvPicPr>
          <p:cNvPr id="5122" name="Picture 2"/>
          <p:cNvPicPr>
            <a:picLocks noChangeAspect="1" noChangeArrowheads="1"/>
          </p:cNvPicPr>
          <p:nvPr/>
        </p:nvPicPr>
        <p:blipFill>
          <a:blip r:embed="rId2" cstate="print"/>
          <a:srcRect/>
          <a:stretch>
            <a:fillRect/>
          </a:stretch>
        </p:blipFill>
        <p:spPr bwMode="auto">
          <a:xfrm>
            <a:off x="228600" y="1295400"/>
            <a:ext cx="8658225" cy="4572000"/>
          </a:xfrm>
          <a:prstGeom prst="rect">
            <a:avLst/>
          </a:prstGeom>
          <a:noFill/>
          <a:ln w="9525">
            <a:noFill/>
            <a:miter lim="800000"/>
            <a:headEnd/>
            <a:tailEnd/>
          </a:ln>
        </p:spPr>
      </p:pic>
      <p:sp>
        <p:nvSpPr>
          <p:cNvPr id="4" name="Rectangle 3"/>
          <p:cNvSpPr/>
          <p:nvPr/>
        </p:nvSpPr>
        <p:spPr>
          <a:xfrm>
            <a:off x="1933859" y="152400"/>
            <a:ext cx="4480778" cy="369332"/>
          </a:xfrm>
          <a:prstGeom prst="rect">
            <a:avLst/>
          </a:prstGeom>
          <a:ln>
            <a:solidFill>
              <a:srgbClr val="FFFF00"/>
            </a:solidFill>
          </a:ln>
        </p:spPr>
        <p:txBody>
          <a:bodyPr wrap="square">
            <a:spAutoFit/>
          </a:bodyPr>
          <a:lstStyle/>
          <a:p>
            <a:pPr algn="ctr"/>
            <a:r>
              <a:rPr lang="en-US" b="1" u="sng" dirty="0">
                <a:solidFill>
                  <a:srgbClr val="FFFF00"/>
                </a:solidFill>
                <a:latin typeface="Times New Roman" pitchFamily="18" charset="0"/>
                <a:cs typeface="Times New Roman" pitchFamily="18" charset="0"/>
              </a:rPr>
              <a:t>FORENSIC ACCOUNTING DEFINITION</a:t>
            </a:r>
            <a:endParaRPr lang="en-US" dirty="0">
              <a:latin typeface="Times New Roman" pitchFamily="18" charset="0"/>
              <a:cs typeface="Times New Roman" pitchFamily="18" charset="0"/>
            </a:endParaRPr>
          </a:p>
        </p:txBody>
      </p:sp>
      <p:sp>
        <p:nvSpPr>
          <p:cNvPr id="6" name="Rectangle 5"/>
          <p:cNvSpPr/>
          <p:nvPr/>
        </p:nvSpPr>
        <p:spPr>
          <a:xfrm>
            <a:off x="228600" y="6019800"/>
            <a:ext cx="8229600" cy="338554"/>
          </a:xfrm>
          <a:prstGeom prst="rect">
            <a:avLst/>
          </a:prstGeom>
          <a:ln>
            <a:solidFill>
              <a:schemeClr val="tx1"/>
            </a:solidFill>
          </a:ln>
        </p:spPr>
        <p:txBody>
          <a:bodyPr wrap="square">
            <a:spAutoFit/>
          </a:bodyPr>
          <a:lstStyle/>
          <a:p>
            <a:r>
              <a:rPr lang="en-US" sz="1600" i="1" dirty="0">
                <a:latin typeface="Times New Roman" pitchFamily="18" charset="0"/>
                <a:cs typeface="Times New Roman" pitchFamily="18" charset="0"/>
              </a:rPr>
              <a:t>https://linomartins.files.wordpress.com/2010/04/10307378_forensicaccresearchwhitepaper.pdf</a:t>
            </a:r>
            <a:endParaRPr lang="en-US" sz="1600" dirty="0">
              <a:latin typeface="Times New Roman" pitchFamily="18" charset="0"/>
              <a:cs typeface="Times New Roman" pitchFamily="18" charset="0"/>
            </a:endParaRPr>
          </a:p>
        </p:txBody>
      </p:sp>
      <p:sp>
        <p:nvSpPr>
          <p:cNvPr id="7" name="Rectangle 6"/>
          <p:cNvSpPr/>
          <p:nvPr/>
        </p:nvSpPr>
        <p:spPr>
          <a:xfrm>
            <a:off x="304800" y="2057400"/>
            <a:ext cx="4495800" cy="914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57200" y="533400"/>
            <a:ext cx="7391400" cy="646331"/>
          </a:xfrm>
          <a:prstGeom prst="rect">
            <a:avLst/>
          </a:prstGeom>
          <a:noFill/>
        </p:spPr>
        <p:txBody>
          <a:bodyPr wrap="square" rtlCol="0">
            <a:spAutoFit/>
          </a:bodyPr>
          <a:lstStyle/>
          <a:p>
            <a:pPr marL="342900" indent="-342900"/>
            <a:r>
              <a:rPr lang="en-US" b="1" u="sng" dirty="0">
                <a:latin typeface="Times New Roman" pitchFamily="18" charset="0"/>
                <a:cs typeface="Times New Roman" pitchFamily="18" charset="0"/>
              </a:rPr>
              <a:t>“SPECIALIZED KNOWLEDGE AND INVESTIGATIVE SKILLS”;</a:t>
            </a:r>
          </a:p>
          <a:p>
            <a:pPr marL="342900" indent="-342900" algn="ctr"/>
            <a:r>
              <a:rPr lang="en-US" b="1" u="sng" dirty="0">
                <a:latin typeface="Times New Roman" pitchFamily="18" charset="0"/>
                <a:cs typeface="Times New Roman" pitchFamily="18" charset="0"/>
              </a:rPr>
              <a:t>“INTERPRET AND COMMUNICATE FINDINGS”</a:t>
            </a:r>
            <a:endParaRPr lang="en-US"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7410E98-D16F-4486-A896-9E7D89B22D3F}" type="slidenum">
              <a:rPr lang="en-US" smtClean="0"/>
              <a:pPr/>
              <a:t>8</a:t>
            </a:fld>
            <a:endParaRPr lang="en-US"/>
          </a:p>
        </p:txBody>
      </p:sp>
      <p:sp>
        <p:nvSpPr>
          <p:cNvPr id="3" name="Rectangle 2"/>
          <p:cNvSpPr/>
          <p:nvPr/>
        </p:nvSpPr>
        <p:spPr>
          <a:xfrm>
            <a:off x="404812" y="5793278"/>
            <a:ext cx="7924800" cy="338554"/>
          </a:xfrm>
          <a:prstGeom prst="rect">
            <a:avLst/>
          </a:prstGeom>
          <a:ln>
            <a:solidFill>
              <a:schemeClr val="tx1"/>
            </a:solidFill>
          </a:ln>
        </p:spPr>
        <p:txBody>
          <a:bodyPr wrap="square">
            <a:spAutoFit/>
          </a:bodyPr>
          <a:lstStyle/>
          <a:p>
            <a:pPr algn="ctr"/>
            <a:r>
              <a:rPr lang="en-US" sz="1600" i="1" dirty="0">
                <a:latin typeface="Times New Roman" pitchFamily="18" charset="0"/>
                <a:cs typeface="Times New Roman" pitchFamily="18" charset="0"/>
              </a:rPr>
              <a:t>https://linomartins.files.wordpress.com/2010/04/10307378_forensicaccresearchwhitepaper.pdf</a:t>
            </a:r>
            <a:endParaRPr lang="en-US" sz="1600" dirty="0">
              <a:latin typeface="Times New Roman" pitchFamily="18" charset="0"/>
              <a:cs typeface="Times New Roman" pitchFamily="18" charset="0"/>
            </a:endParaRPr>
          </a:p>
        </p:txBody>
      </p:sp>
      <p:sp>
        <p:nvSpPr>
          <p:cNvPr id="4" name="Rectangle 3"/>
          <p:cNvSpPr/>
          <p:nvPr/>
        </p:nvSpPr>
        <p:spPr>
          <a:xfrm>
            <a:off x="2286000" y="228600"/>
            <a:ext cx="4538486" cy="369332"/>
          </a:xfrm>
          <a:prstGeom prst="rect">
            <a:avLst/>
          </a:prstGeom>
          <a:ln cmpd="dbl">
            <a:solidFill>
              <a:srgbClr val="FFFF00"/>
            </a:solidFill>
          </a:ln>
        </p:spPr>
        <p:txBody>
          <a:bodyPr wrap="square">
            <a:spAutoFit/>
          </a:bodyPr>
          <a:lstStyle/>
          <a:p>
            <a:pPr algn="ctr"/>
            <a:r>
              <a:rPr lang="en-US" b="1" dirty="0">
                <a:solidFill>
                  <a:srgbClr val="FFFF00"/>
                </a:solidFill>
                <a:latin typeface="Times New Roman" pitchFamily="18" charset="0"/>
                <a:cs typeface="Times New Roman" pitchFamily="18" charset="0"/>
              </a:rPr>
              <a:t>FORENSIC ACCOUNTING DEFINITION</a:t>
            </a:r>
          </a:p>
        </p:txBody>
      </p:sp>
      <p:pic>
        <p:nvPicPr>
          <p:cNvPr id="2050" name="Picture 2"/>
          <p:cNvPicPr>
            <a:picLocks noChangeAspect="1" noChangeArrowheads="1"/>
          </p:cNvPicPr>
          <p:nvPr/>
        </p:nvPicPr>
        <p:blipFill>
          <a:blip r:embed="rId2" cstate="print"/>
          <a:srcRect/>
          <a:stretch>
            <a:fillRect/>
          </a:stretch>
        </p:blipFill>
        <p:spPr bwMode="auto">
          <a:xfrm>
            <a:off x="780143" y="1395412"/>
            <a:ext cx="7210425" cy="3152775"/>
          </a:xfrm>
          <a:prstGeom prst="rect">
            <a:avLst/>
          </a:prstGeom>
          <a:noFill/>
          <a:ln w="9525">
            <a:noFill/>
            <a:miter lim="800000"/>
            <a:headEnd/>
            <a:tailEnd/>
          </a:ln>
        </p:spPr>
      </p:pic>
      <p:sp>
        <p:nvSpPr>
          <p:cNvPr id="7" name="TextBox 6"/>
          <p:cNvSpPr txBox="1"/>
          <p:nvPr/>
        </p:nvSpPr>
        <p:spPr>
          <a:xfrm>
            <a:off x="457200" y="4716060"/>
            <a:ext cx="8229600" cy="1077218"/>
          </a:xfrm>
          <a:prstGeom prst="rect">
            <a:avLst/>
          </a:prstGeom>
          <a:noFill/>
        </p:spPr>
        <p:txBody>
          <a:bodyPr wrap="square" rtlCol="0">
            <a:spAutoFit/>
          </a:bodyPr>
          <a:lstStyle/>
          <a:p>
            <a:r>
              <a:rPr lang="en-US" sz="1600" i="1" dirty="0">
                <a:solidFill>
                  <a:srgbClr val="66FF66"/>
                </a:solidFill>
                <a:latin typeface="Times New Roman" pitchFamily="18" charset="0"/>
                <a:cs typeface="Times New Roman" pitchFamily="18" charset="0"/>
              </a:rPr>
              <a:t>Speaker’s Note: </a:t>
            </a:r>
          </a:p>
          <a:p>
            <a:pPr marL="342900" indent="-342900">
              <a:buFont typeface="+mj-lt"/>
              <a:buAutoNum type="arabicParenR"/>
            </a:pPr>
            <a:r>
              <a:rPr lang="en-US" sz="1600" i="1" dirty="0">
                <a:solidFill>
                  <a:srgbClr val="66FF66"/>
                </a:solidFill>
                <a:latin typeface="Times New Roman" pitchFamily="18" charset="0"/>
                <a:cs typeface="Times New Roman" pitchFamily="18" charset="0"/>
              </a:rPr>
              <a:t>What </a:t>
            </a:r>
            <a:r>
              <a:rPr lang="en-US" sz="1600" i="1" dirty="0" err="1">
                <a:solidFill>
                  <a:srgbClr val="66FF66"/>
                </a:solidFill>
                <a:latin typeface="Times New Roman" pitchFamily="18" charset="0"/>
                <a:cs typeface="Times New Roman" pitchFamily="18" charset="0"/>
              </a:rPr>
              <a:t>is“investigative</a:t>
            </a:r>
            <a:r>
              <a:rPr lang="en-US" sz="1600" i="1" dirty="0">
                <a:solidFill>
                  <a:srgbClr val="66FF66"/>
                </a:solidFill>
                <a:latin typeface="Times New Roman" pitchFamily="18" charset="0"/>
                <a:cs typeface="Times New Roman" pitchFamily="18" charset="0"/>
              </a:rPr>
              <a:t> intuitiveness” supposed to mean?  It is not </a:t>
            </a:r>
            <a:r>
              <a:rPr lang="en-US" sz="1600" i="1" dirty="0" err="1">
                <a:solidFill>
                  <a:srgbClr val="66FF66"/>
                </a:solidFill>
                <a:latin typeface="Times New Roman" pitchFamily="18" charset="0"/>
                <a:cs typeface="Times New Roman" pitchFamily="18" charset="0"/>
              </a:rPr>
              <a:t>defined.d</a:t>
            </a:r>
            <a:r>
              <a:rPr lang="en-US" sz="1600" i="1" dirty="0">
                <a:solidFill>
                  <a:srgbClr val="66FF66"/>
                </a:solidFill>
                <a:latin typeface="Times New Roman" pitchFamily="18" charset="0"/>
                <a:cs typeface="Times New Roman" pitchFamily="18" charset="0"/>
              </a:rPr>
              <a:t> </a:t>
            </a:r>
          </a:p>
          <a:p>
            <a:pPr marL="342900" indent="-342900">
              <a:buFont typeface="+mj-lt"/>
              <a:buAutoNum type="arabicParenR"/>
            </a:pPr>
            <a:r>
              <a:rPr lang="en-US" sz="1600" i="1" dirty="0">
                <a:solidFill>
                  <a:srgbClr val="66FF66"/>
                </a:solidFill>
                <a:latin typeface="Times New Roman" pitchFamily="18" charset="0"/>
                <a:cs typeface="Times New Roman" pitchFamily="18" charset="0"/>
              </a:rPr>
              <a:t>However, mention the sales tax case /  Inventory vs. Property, Plant, &amp; Equipment</a:t>
            </a:r>
          </a:p>
          <a:p>
            <a:pPr marL="342900" indent="-342900">
              <a:buFont typeface="+mj-lt"/>
              <a:buAutoNum type="arabicParenR"/>
            </a:pPr>
            <a:r>
              <a:rPr lang="en-US" sz="1600" i="1" dirty="0">
                <a:solidFill>
                  <a:srgbClr val="66FF66"/>
                </a:solidFill>
                <a:latin typeface="Times New Roman" pitchFamily="18" charset="0"/>
                <a:cs typeface="Times New Roman" pitchFamily="18" charset="0"/>
              </a:rPr>
              <a:t>However, mention the elder fraud case / savings bonds / </a:t>
            </a:r>
          </a:p>
        </p:txBody>
      </p:sp>
      <p:sp>
        <p:nvSpPr>
          <p:cNvPr id="8" name="TextBox 7"/>
          <p:cNvSpPr txBox="1"/>
          <p:nvPr/>
        </p:nvSpPr>
        <p:spPr>
          <a:xfrm>
            <a:off x="762000" y="677019"/>
            <a:ext cx="7391400" cy="646331"/>
          </a:xfrm>
          <a:prstGeom prst="rect">
            <a:avLst/>
          </a:prstGeom>
          <a:noFill/>
        </p:spPr>
        <p:txBody>
          <a:bodyPr wrap="square" rtlCol="0">
            <a:spAutoFit/>
          </a:bodyPr>
          <a:lstStyle/>
          <a:p>
            <a:pPr marL="342900" indent="-342900"/>
            <a:r>
              <a:rPr lang="en-US" b="1" u="sng" dirty="0">
                <a:latin typeface="Times New Roman" pitchFamily="18" charset="0"/>
                <a:cs typeface="Times New Roman" pitchFamily="18" charset="0"/>
              </a:rPr>
              <a:t>“SPECIALIZED KNOWLEDGE AND INVESTIGATIVE SKILLS”;</a:t>
            </a:r>
          </a:p>
          <a:p>
            <a:pPr marL="342900" indent="-342900" algn="ctr"/>
            <a:r>
              <a:rPr lang="en-US" b="1" u="sng" dirty="0">
                <a:latin typeface="Times New Roman" pitchFamily="18" charset="0"/>
                <a:cs typeface="Times New Roman" pitchFamily="18" charset="0"/>
              </a:rPr>
              <a:t>“INTERPRET AND COMMUNICATE FINDINGS”</a:t>
            </a:r>
            <a:endParaRPr lang="en-US" b="1" dirty="0">
              <a:latin typeface="Times New Roman" pitchFamily="18" charset="0"/>
              <a:cs typeface="Times New Roman" pitchFamily="18" charset="0"/>
            </a:endParaRPr>
          </a:p>
        </p:txBody>
      </p:sp>
      <p:sp>
        <p:nvSpPr>
          <p:cNvPr id="9" name="Isosceles Triangle 8"/>
          <p:cNvSpPr/>
          <p:nvPr/>
        </p:nvSpPr>
        <p:spPr>
          <a:xfrm>
            <a:off x="3810000" y="2667000"/>
            <a:ext cx="152400" cy="152400"/>
          </a:xfrm>
          <a:prstGeom prst="triangle">
            <a:avLst/>
          </a:prstGeom>
          <a:solidFill>
            <a:srgbClr val="66FF6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ECBC598-8292-689D-BF83-BE2AEA3C3D00}"/>
              </a:ext>
            </a:extLst>
          </p:cNvPr>
          <p:cNvSpPr txBox="1"/>
          <p:nvPr/>
        </p:nvSpPr>
        <p:spPr>
          <a:xfrm>
            <a:off x="6553200" y="6144180"/>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630E4B9-3518-4591-B3CB-4A89A729D966}" type="slidenum">
              <a:rPr lang="en-US"/>
              <a:pPr/>
              <a:t>9</a:t>
            </a:fld>
            <a:endParaRPr lang="en-US"/>
          </a:p>
        </p:txBody>
      </p:sp>
      <p:sp>
        <p:nvSpPr>
          <p:cNvPr id="5" name="Title 1"/>
          <p:cNvSpPr txBox="1">
            <a:spLocks/>
          </p:cNvSpPr>
          <p:nvPr/>
        </p:nvSpPr>
        <p:spPr>
          <a:xfrm>
            <a:off x="609600" y="533400"/>
            <a:ext cx="8229600" cy="762000"/>
          </a:xfrm>
          <a:prstGeom prst="rect">
            <a:avLst/>
          </a:prstGeom>
          <a:ln w="6350" cap="rnd" cmpd="thickThin">
            <a:solidFill>
              <a:srgbClr val="FFFF00"/>
            </a:solidFill>
            <a:beve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STATEMENT ON STANDARDS FOR FORENSIC SERVICES NO. 1</a:t>
            </a:r>
            <a:b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b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1 OF</a:t>
            </a:r>
            <a:r>
              <a:rPr kumimoji="0" lang="en-US" sz="1800" b="1" i="0" u="sng" strike="noStrike" kern="1200" cap="none" spc="0" normalizeH="0" noProof="0" dirty="0">
                <a:ln>
                  <a:noFill/>
                </a:ln>
                <a:solidFill>
                  <a:srgbClr val="FFFF00"/>
                </a:solidFill>
                <a:effectLst/>
                <a:uLnTx/>
                <a:uFillTx/>
                <a:latin typeface="Times New Roman" pitchFamily="18" charset="0"/>
                <a:ea typeface="+mj-ea"/>
                <a:cs typeface="Times New Roman" pitchFamily="18" charset="0"/>
              </a:rPr>
              <a:t> 4 </a:t>
            </a:r>
            <a:r>
              <a:rPr kumimoji="0" lang="en-US" sz="1800" b="1" i="0" u="sng" strike="noStrike" kern="1200" cap="none" spc="0" normalizeH="0" baseline="0" noProof="0" dirty="0">
                <a:ln>
                  <a:noFill/>
                </a:ln>
                <a:solidFill>
                  <a:srgbClr val="FFFF00"/>
                </a:solidFill>
                <a:effectLst/>
                <a:uLnTx/>
                <a:uFillTx/>
                <a:latin typeface="Times New Roman" pitchFamily="18" charset="0"/>
                <a:ea typeface="+mj-ea"/>
                <a:cs typeface="Times New Roman" pitchFamily="18" charset="0"/>
              </a:rPr>
              <a:t>POINTS OF EMPHASIS </a:t>
            </a:r>
            <a:r>
              <a:rPr kumimoji="0" lang="en-US" sz="18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hlinkClick r:id="rId3" action="ppaction://hlinkfile"/>
              </a:rPr>
              <a:t>§§</a:t>
            </a:r>
            <a:endParaRPr kumimoji="0" lang="en-US" sz="1800" b="1" i="0" u="sng"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Rectangle 5"/>
          <p:cNvSpPr/>
          <p:nvPr/>
        </p:nvSpPr>
        <p:spPr>
          <a:xfrm>
            <a:off x="304800" y="1905000"/>
            <a:ext cx="8458200" cy="4524315"/>
          </a:xfrm>
          <a:prstGeom prst="rect">
            <a:avLst/>
          </a:prstGeom>
        </p:spPr>
        <p:txBody>
          <a:bodyPr wrap="square">
            <a:spAutoFit/>
          </a:bodyPr>
          <a:lstStyle/>
          <a:p>
            <a:pPr marL="342900" indent="-342900">
              <a:lnSpc>
                <a:spcPct val="200000"/>
              </a:lnSpc>
              <a:buFont typeface="+mj-lt"/>
              <a:buAutoNum type="arabicParenR"/>
            </a:pPr>
            <a:r>
              <a:rPr lang="en-US" sz="2400" dirty="0">
                <a:latin typeface="Times New Roman" pitchFamily="18" charset="0"/>
              </a:rPr>
              <a:t>“Authoritative standards and nonauthoritative guidance are not a substitute for the use of </a:t>
            </a:r>
            <a:r>
              <a:rPr lang="en-US" sz="2400" dirty="0">
                <a:solidFill>
                  <a:srgbClr val="66FF66"/>
                </a:solidFill>
                <a:latin typeface="Times New Roman" pitchFamily="18" charset="0"/>
              </a:rPr>
              <a:t>professional judgment</a:t>
            </a:r>
            <a:r>
              <a:rPr lang="en-US" sz="2800" baseline="30000" dirty="0">
                <a:solidFill>
                  <a:srgbClr val="66FF66"/>
                </a:solidFill>
                <a:latin typeface="Times New Roman" pitchFamily="18" charset="0"/>
              </a:rPr>
              <a:t>1</a:t>
            </a:r>
            <a:r>
              <a:rPr lang="en-US" sz="2400" dirty="0">
                <a:latin typeface="Times New Roman" pitchFamily="18" charset="0"/>
              </a:rPr>
              <a:t>.” SSFS 1, P.1</a:t>
            </a:r>
          </a:p>
          <a:p>
            <a:pPr marL="342900" indent="-342900">
              <a:lnSpc>
                <a:spcPct val="200000"/>
              </a:lnSpc>
            </a:pPr>
            <a:endParaRPr lang="en-US" sz="2400" dirty="0">
              <a:latin typeface="Times New Roman" pitchFamily="18" charset="0"/>
            </a:endParaRPr>
          </a:p>
          <a:p>
            <a:pPr marL="342900" indent="-342900"/>
            <a:r>
              <a:rPr lang="en-US" sz="3200" baseline="30000" dirty="0">
                <a:solidFill>
                  <a:srgbClr val="66FF66"/>
                </a:solidFill>
                <a:latin typeface="Times New Roman" pitchFamily="18" charset="0"/>
              </a:rPr>
              <a:t>1</a:t>
            </a:r>
            <a:r>
              <a:rPr lang="en-US" sz="2400" dirty="0">
                <a:solidFill>
                  <a:srgbClr val="66FF66"/>
                </a:solidFill>
                <a:latin typeface="Times New Roman" pitchFamily="18" charset="0"/>
              </a:rPr>
              <a:t> </a:t>
            </a:r>
            <a:r>
              <a:rPr lang="en-US" u="sng" dirty="0">
                <a:solidFill>
                  <a:srgbClr val="66FF66"/>
                </a:solidFill>
                <a:latin typeface="Times New Roman" pitchFamily="18" charset="0"/>
              </a:rPr>
              <a:t>Speaker’s note</a:t>
            </a:r>
            <a:r>
              <a:rPr lang="en-US" dirty="0">
                <a:solidFill>
                  <a:srgbClr val="66FF66"/>
                </a:solidFill>
                <a:latin typeface="Times New Roman" pitchFamily="18" charset="0"/>
              </a:rPr>
              <a:t>:</a:t>
            </a:r>
          </a:p>
          <a:p>
            <a:pPr marL="914400" indent="-457200">
              <a:spcAft>
                <a:spcPts val="1200"/>
              </a:spcAft>
              <a:buFont typeface="+mj-lt"/>
              <a:buAutoNum type="arabicParenR"/>
            </a:pPr>
            <a:r>
              <a:rPr lang="en-US" dirty="0">
                <a:solidFill>
                  <a:srgbClr val="66FF66"/>
                </a:solidFill>
                <a:latin typeface="Times New Roman" pitchFamily="18" charset="0"/>
              </a:rPr>
              <a:t>Extent of classifications in Rule 1006 (divorce case, C/P VS. S/P);</a:t>
            </a:r>
            <a:r>
              <a:rPr lang="en-US" b="1" dirty="0">
                <a:solidFill>
                  <a:srgbClr val="66FF66"/>
                </a:solidFill>
                <a:latin typeface="Times New Roman" pitchFamily="18" charset="0"/>
                <a:hlinkClick r:id="rId4" action="ppaction://hlinkfile"/>
              </a:rPr>
              <a:t>§§</a:t>
            </a:r>
            <a:endParaRPr lang="en-US" b="1" dirty="0">
              <a:solidFill>
                <a:srgbClr val="66FF66"/>
              </a:solidFill>
              <a:latin typeface="Times New Roman" pitchFamily="18" charset="0"/>
            </a:endParaRPr>
          </a:p>
          <a:p>
            <a:pPr marL="914400" indent="-457200">
              <a:spcAft>
                <a:spcPts val="1200"/>
              </a:spcAft>
              <a:buFont typeface="+mj-lt"/>
              <a:buAutoNum type="arabicParenR"/>
            </a:pPr>
            <a:r>
              <a:rPr lang="en-US" dirty="0">
                <a:solidFill>
                  <a:srgbClr val="66FF66"/>
                </a:solidFill>
                <a:latin typeface="Times New Roman" pitchFamily="18" charset="0"/>
              </a:rPr>
              <a:t>Subject to attorney’s professional judgment; never forget whose case it is; pawn shop case – decide selection of transactions to test.</a:t>
            </a:r>
          </a:p>
          <a:p>
            <a:pPr marL="914400" indent="-457200">
              <a:spcAft>
                <a:spcPts val="1200"/>
              </a:spcAft>
              <a:buFont typeface="+mj-lt"/>
              <a:buAutoNum type="arabicParenR"/>
            </a:pPr>
            <a:r>
              <a:rPr lang="en-US" dirty="0">
                <a:solidFill>
                  <a:srgbClr val="66FF66"/>
                </a:solidFill>
                <a:latin typeface="Times New Roman" pitchFamily="18" charset="0"/>
              </a:rPr>
              <a:t>Subject to what law requires: cash basis or accrual basis; criminal or civil;</a:t>
            </a:r>
          </a:p>
          <a:p>
            <a:pPr marL="914400" indent="-457200">
              <a:spcAft>
                <a:spcPts val="1200"/>
              </a:spcAft>
              <a:buFont typeface="+mj-lt"/>
              <a:buAutoNum type="arabicParenR"/>
            </a:pPr>
            <a:r>
              <a:rPr lang="en-US" dirty="0">
                <a:solidFill>
                  <a:srgbClr val="66FF66"/>
                </a:solidFill>
                <a:latin typeface="Times New Roman" pitchFamily="18" charset="0"/>
              </a:rPr>
              <a:t>Decide what is irrelevant and exclude it – confer w/ atty.;</a:t>
            </a:r>
            <a:endParaRPr lang="en-US" dirty="0">
              <a:latin typeface="Times New Roman" pitchFamily="18" charset="0"/>
            </a:endParaRPr>
          </a:p>
        </p:txBody>
      </p:sp>
      <p:cxnSp>
        <p:nvCxnSpPr>
          <p:cNvPr id="7" name="Straight Arrow Connector 6"/>
          <p:cNvCxnSpPr/>
          <p:nvPr/>
        </p:nvCxnSpPr>
        <p:spPr>
          <a:xfrm flipH="1">
            <a:off x="7696200" y="46482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6553200" y="1066800"/>
            <a:ext cx="53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14CA03CE-0236-6BA0-6BCD-E21B50BE45F4}"/>
              </a:ext>
            </a:extLst>
          </p:cNvPr>
          <p:cNvSpPr txBox="1"/>
          <p:nvPr/>
        </p:nvSpPr>
        <p:spPr>
          <a:xfrm>
            <a:off x="6553200" y="6248400"/>
            <a:ext cx="1828800" cy="369332"/>
          </a:xfrm>
          <a:prstGeom prst="rect">
            <a:avLst/>
          </a:prstGeom>
          <a:noFill/>
        </p:spPr>
        <p:txBody>
          <a:bodyPr wrap="square">
            <a:spAutoFit/>
          </a:bodyPr>
          <a:lstStyle/>
          <a:p>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Gilbert C</a:t>
            </a:r>
            <a:r>
              <a:rPr lang="en-US" altLang="en-US" kern="0" dirty="0">
                <a:solidFill>
                  <a:srgbClr val="FFFF00"/>
                </a:solidFill>
                <a:latin typeface="Times New Roman" panose="02020603050405020304" pitchFamily="18" charset="0"/>
                <a:cs typeface="Times New Roman" panose="02020603050405020304" pitchFamily="18" charset="0"/>
              </a:rPr>
              <a:t>.</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Barrera</a:t>
            </a:r>
            <a:r>
              <a:rPr kumimoji="0" lang="en-US" altLang="en-US" sz="18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a:t>
            </a:r>
            <a:r>
              <a:rPr kumimoji="0" lang="en-US" altLang="en-US" sz="1000" b="0" i="0" u="none" strike="noStrike" kern="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Jr.</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5900</TotalTime>
  <Words>2706</Words>
  <Application>Microsoft Office PowerPoint</Application>
  <PresentationFormat>On-screen Show (4:3)</PresentationFormat>
  <Paragraphs>238</Paragraphs>
  <Slides>23</Slides>
  <Notes>5</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29" baseType="lpstr">
      <vt:lpstr>Arial</vt:lpstr>
      <vt:lpstr>Calibri</vt:lpstr>
      <vt:lpstr>Times New Roman</vt:lpstr>
      <vt:lpstr>Office Theme</vt:lpstr>
      <vt:lpstr>1_Office Theme</vt:lpstr>
      <vt:lpstr>Document</vt:lpstr>
      <vt:lpstr>Gilbert C. Barrera, Jr., J.D., CPA, MPA Clinical Associate Professor  Department of Accounting &amp; Finance College of Business Texas A&amp;M University-San Antonio One University Way San Antonio, TX 78224 gbarrera@tamusa.edu  © Gilbert C, Barrera, Jr.</vt:lpstr>
      <vt:lpstr>PowerPoint Presentation</vt:lpstr>
      <vt:lpstr>PowerPoint Presentation</vt:lpstr>
      <vt:lpstr>AICPA STATEMENT ON STANDARDS FOR FORENSIC SERVICES NO. 1 EFFECTIVE JANUARY 1, 2020§§</vt:lpstr>
      <vt:lpstr>                 Forensic accounting  services generally involve the application of specialized knowledge and investigative skills by a member to collect, analyze, and evaluate certain evidential matter and to interpret and communicate findings (forensic services).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Gilbert C. Barrera, Jr., J.D., CPA, MPA  Assistant Professional of Accounting College of Business Texas A&amp;M University-San Antonio One University Way San Antonio, TX 78224 210-367-6879; gbarrera@tamusa.edu</dc:title>
  <dc:creator>Gilbert Barrera</dc:creator>
  <cp:lastModifiedBy>Julio Elizondo</cp:lastModifiedBy>
  <cp:revision>226</cp:revision>
  <dcterms:created xsi:type="dcterms:W3CDTF">2006-08-16T00:00:00Z</dcterms:created>
  <dcterms:modified xsi:type="dcterms:W3CDTF">2025-06-18T18:07:57Z</dcterms:modified>
</cp:coreProperties>
</file>