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1"/>
  </p:notesMasterIdLst>
  <p:sldIdLst>
    <p:sldId id="256" r:id="rId2"/>
    <p:sldId id="257" r:id="rId3"/>
    <p:sldId id="292" r:id="rId4"/>
    <p:sldId id="293" r:id="rId5"/>
    <p:sldId id="294" r:id="rId6"/>
    <p:sldId id="295" r:id="rId7"/>
    <p:sldId id="296" r:id="rId8"/>
    <p:sldId id="297" r:id="rId9"/>
    <p:sldId id="283" r:id="rId10"/>
    <p:sldId id="284" r:id="rId11"/>
    <p:sldId id="287" r:id="rId12"/>
    <p:sldId id="288" r:id="rId13"/>
    <p:sldId id="285" r:id="rId14"/>
    <p:sldId id="261" r:id="rId15"/>
    <p:sldId id="290" r:id="rId16"/>
    <p:sldId id="274" r:id="rId17"/>
    <p:sldId id="289" r:id="rId18"/>
    <p:sldId id="291" r:id="rId19"/>
    <p:sldId id="265" r:id="rId20"/>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5" autoAdjust="0"/>
    <p:restoredTop sz="94646" autoAdjust="0"/>
  </p:normalViewPr>
  <p:slideViewPr>
    <p:cSldViewPr>
      <p:cViewPr varScale="1">
        <p:scale>
          <a:sx n="63" d="100"/>
          <a:sy n="63" d="100"/>
        </p:scale>
        <p:origin x="1740" y="72"/>
      </p:cViewPr>
      <p:guideLst>
        <p:guide orient="horz" pos="2160"/>
        <p:guide pos="2880"/>
      </p:guideLst>
    </p:cSldViewPr>
  </p:slideViewPr>
  <p:outlineViewPr>
    <p:cViewPr>
      <p:scale>
        <a:sx n="33" d="100"/>
        <a:sy n="33" d="100"/>
      </p:scale>
      <p:origin x="42"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s-MX"/>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128C7496-4A3B-40DC-9554-DB66B9826394}" type="datetimeFigureOut">
              <a:rPr lang="es-MX" smtClean="0"/>
              <a:t>25/07/2025</a:t>
            </a:fld>
            <a:endParaRPr lang="es-MX"/>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s-MX"/>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s-MX"/>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53BCBCB6-71A4-4EDB-9DDC-7A5ED6F5A1FD}" type="slidenum">
              <a:rPr lang="es-MX" smtClean="0"/>
              <a:t>‹#›</a:t>
            </a:fld>
            <a:endParaRPr lang="es-MX"/>
          </a:p>
        </p:txBody>
      </p:sp>
    </p:spTree>
    <p:extLst>
      <p:ext uri="{BB962C8B-B14F-4D97-AF65-F5344CB8AC3E}">
        <p14:creationId xmlns:p14="http://schemas.microsoft.com/office/powerpoint/2010/main" val="1855134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BCB6-71A4-4EDB-9DDC-7A5ED6F5A1FD}" type="slidenum">
              <a:rPr lang="es-MX" smtClean="0"/>
              <a:t>9</a:t>
            </a:fld>
            <a:endParaRPr lang="es-MX"/>
          </a:p>
        </p:txBody>
      </p:sp>
    </p:spTree>
    <p:extLst>
      <p:ext uri="{BB962C8B-B14F-4D97-AF65-F5344CB8AC3E}">
        <p14:creationId xmlns:p14="http://schemas.microsoft.com/office/powerpoint/2010/main" val="2975454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BCBCB6-71A4-4EDB-9DDC-7A5ED6F5A1FD}" type="slidenum">
              <a:rPr lang="es-MX" smtClean="0"/>
              <a:t>10</a:t>
            </a:fld>
            <a:endParaRPr lang="es-MX"/>
          </a:p>
        </p:txBody>
      </p:sp>
    </p:spTree>
    <p:extLst>
      <p:ext uri="{BB962C8B-B14F-4D97-AF65-F5344CB8AC3E}">
        <p14:creationId xmlns:p14="http://schemas.microsoft.com/office/powerpoint/2010/main" val="2272927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BCB6-71A4-4EDB-9DDC-7A5ED6F5A1FD}" type="slidenum">
              <a:rPr lang="es-MX" smtClean="0"/>
              <a:t>13</a:t>
            </a:fld>
            <a:endParaRPr lang="es-MX"/>
          </a:p>
        </p:txBody>
      </p:sp>
    </p:spTree>
    <p:extLst>
      <p:ext uri="{BB962C8B-B14F-4D97-AF65-F5344CB8AC3E}">
        <p14:creationId xmlns:p14="http://schemas.microsoft.com/office/powerpoint/2010/main" val="453841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B56119B8-310F-4FBE-A01F-AEDFD8E7C6A8}" type="datetime2">
              <a:rPr lang="en-US" smtClean="0"/>
              <a:t>Friday, July 25, 2025</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8BCD64-BFA6-45D6-B6D5-118FAB17100A}" type="datetime2">
              <a:rPr lang="en-US" smtClean="0"/>
              <a:t>Friday, July 25, 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9AB5A5-320F-4642-8AB8-037DCBDD347A}" type="datetime2">
              <a:rPr lang="en-US" smtClean="0"/>
              <a:t>Friday, July 25, 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0184158F-CDA0-4247-95E1-E2E52AD3A0D4}" type="datetime2">
              <a:rPr lang="en-US" smtClean="0"/>
              <a:t>Friday, July 25, 2025</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013559BB-9C1C-409D-9E16-53F39997CCF4}" type="datetime2">
              <a:rPr lang="en-US" smtClean="0"/>
              <a:t>Friday, July 25, 2025</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0FC808C8-D890-4F9E-B563-932092C3D674}" type="datetime2">
              <a:rPr lang="en-US" smtClean="0"/>
              <a:t>Friday, July 25, 2025</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5729F48C-EBB9-4884-87E6-F65595769E51}" type="datetime2">
              <a:rPr lang="en-US" smtClean="0"/>
              <a:t>Friday, July 25, 2025</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EF190364-F1E9-4A95-AC04-0B5B161250C6}" type="datetime2">
              <a:rPr lang="en-US" smtClean="0"/>
              <a:t>Friday, July 25, 2025</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1C22EEE-02F4-49BB-BE65-0CAB0543CEAF}" type="datetime2">
              <a:rPr lang="en-US" smtClean="0"/>
              <a:t>Friday, July 25, 2025</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03F9B03C-A26C-4562-841E-C89417E2F677}" type="datetime2">
              <a:rPr lang="en-US" smtClean="0"/>
              <a:t>Friday, July 25, 2025</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4148A652-1110-4A13-B82A-EAF5FF18153B}" type="datetime2">
              <a:rPr lang="en-US" smtClean="0"/>
              <a:t>Friday, July 25, 2025</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C0724709-C39E-425D-9246-F1D4DEE9454B}" type="datetime2">
              <a:rPr lang="en-US" smtClean="0"/>
              <a:t>Friday, July 25, 2025</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bexar.org/DocumentCenter/View/29324/" TargetMode="External"/><Relationship Id="rId2" Type="http://schemas.openxmlformats.org/officeDocument/2006/relationships/hyperlink" Target="http://bexar.tx.publicsearch.us/" TargetMode="Externa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os.state.tx.u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s://www.bexar.org/2946/County-Clerk" TargetMode="External"/><Relationship Id="rId7" Type="http://schemas.openxmlformats.org/officeDocument/2006/relationships/image" Target="../media/image40.pn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04215"/>
            <a:ext cx="7543800" cy="1162050"/>
          </a:xfrm>
        </p:spPr>
        <p:txBody>
          <a:bodyPr/>
          <a:lstStyle/>
          <a:p>
            <a:r>
              <a:rPr lang="en-US" dirty="0"/>
              <a:t>Lucy Adame-Clark</a:t>
            </a:r>
            <a:endParaRPr lang="es-MX" dirty="0"/>
          </a:p>
        </p:txBody>
      </p:sp>
      <p:sp>
        <p:nvSpPr>
          <p:cNvPr id="3" name="Subtitle 2"/>
          <p:cNvSpPr>
            <a:spLocks noGrp="1"/>
          </p:cNvSpPr>
          <p:nvPr>
            <p:ph type="subTitle" idx="1"/>
          </p:nvPr>
        </p:nvSpPr>
        <p:spPr>
          <a:xfrm>
            <a:off x="876300" y="5907880"/>
            <a:ext cx="7162800" cy="685800"/>
          </a:xfrm>
        </p:spPr>
        <p:txBody>
          <a:bodyPr>
            <a:normAutofit/>
          </a:bodyPr>
          <a:lstStyle/>
          <a:p>
            <a:pPr algn="ctr"/>
            <a:r>
              <a:rPr lang="en-US" sz="3200" dirty="0"/>
              <a:t>Bexar County Clerk </a:t>
            </a:r>
            <a:endParaRPr lang="es-MX" sz="3200" dirty="0"/>
          </a:p>
        </p:txBody>
      </p:sp>
      <p:pic>
        <p:nvPicPr>
          <p:cNvPr id="1027" name="Picture 3" descr="C:\Users\Melissa.Cox\Desktop\shiel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7100" y="2558425"/>
            <a:ext cx="1524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5" descr="Image result for bexar county clerk shiel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8" name="AutoShape 7" descr="Image result for bexar county clerk shiel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1033" name="Picture 9" descr="Image result for bexar county clerk shiel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044" y="2138193"/>
            <a:ext cx="1614351" cy="235340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1"/>
          </p:nvPr>
        </p:nvSpPr>
        <p:spPr>
          <a:xfrm>
            <a:off x="172992" y="6325935"/>
            <a:ext cx="2133600" cy="304800"/>
          </a:xfrm>
        </p:spPr>
        <p:txBody>
          <a:bodyPr/>
          <a:lstStyle/>
          <a:p>
            <a:fld id="{1789C0F2-17E0-497A-9BBE-0C73201AAFE3}" type="slidenum">
              <a:rPr lang="en-US" smtClean="0"/>
              <a:pPr/>
              <a:t>1</a:t>
            </a:fld>
            <a:endParaRPr lang="en-US" dirty="0"/>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14445"/>
          <a:stretch/>
        </p:blipFill>
        <p:spPr>
          <a:xfrm>
            <a:off x="1869598" y="1295400"/>
            <a:ext cx="5342329" cy="4575425"/>
          </a:xfrm>
          <a:prstGeom prst="rect">
            <a:avLst/>
          </a:prstGeom>
        </p:spPr>
      </p:pic>
    </p:spTree>
    <p:extLst>
      <p:ext uri="{BB962C8B-B14F-4D97-AF65-F5344CB8AC3E}">
        <p14:creationId xmlns:p14="http://schemas.microsoft.com/office/powerpoint/2010/main" val="3725511044"/>
      </p:ext>
    </p:extLst>
  </p:cSld>
  <p:clrMapOvr>
    <a:masterClrMapping/>
  </p:clrMapOvr>
  <mc:AlternateContent xmlns:mc="http://schemas.openxmlformats.org/markup-compatibility/2006" xmlns:p14="http://schemas.microsoft.com/office/powerpoint/2010/main">
    <mc:Choice Requires="p14">
      <p:transition spd="slow" p14:dur="3400" advTm="20">
        <p14:reveal/>
      </p:transition>
    </mc:Choice>
    <mc:Fallback xmlns="">
      <p:transition spd="slow" advTm="2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69817" y="328750"/>
            <a:ext cx="7543800" cy="1066800"/>
          </a:xfrm>
        </p:spPr>
        <p:txBody>
          <a:bodyPr/>
          <a:lstStyle/>
          <a:p>
            <a:r>
              <a:rPr lang="en-US" sz="3000" dirty="0"/>
              <a:t>Why Do I Have To File My Assumed Business Name/DBA? </a:t>
            </a:r>
          </a:p>
        </p:txBody>
      </p:sp>
      <p:sp>
        <p:nvSpPr>
          <p:cNvPr id="16" name="Footer Placeholder 5"/>
          <p:cNvSpPr>
            <a:spLocks noGrp="1"/>
          </p:cNvSpPr>
          <p:nvPr>
            <p:ph idx="1"/>
          </p:nvPr>
        </p:nvSpPr>
        <p:spPr>
          <a:xfrm>
            <a:off x="296214" y="1905000"/>
            <a:ext cx="8458200" cy="4343400"/>
          </a:xfrm>
        </p:spPr>
        <p:txBody>
          <a:bodyPr>
            <a:normAutofit fontScale="92500" lnSpcReduction="20000"/>
          </a:bodyPr>
          <a:lstStyle/>
          <a:p>
            <a:pPr marL="18288" indent="0">
              <a:buNone/>
            </a:pPr>
            <a:r>
              <a:rPr lang="en-US" sz="2000" dirty="0"/>
              <a:t>Texas Business &amp; Commerce Code, </a:t>
            </a:r>
          </a:p>
          <a:p>
            <a:pPr marL="18288" indent="0">
              <a:buNone/>
            </a:pPr>
            <a:r>
              <a:rPr lang="en-US" sz="2000" u="sng" dirty="0"/>
              <a:t>Section 71.051</a:t>
            </a:r>
          </a:p>
          <a:p>
            <a:pPr marL="18288" indent="0">
              <a:buNone/>
            </a:pPr>
            <a:endParaRPr lang="en-US" sz="1400" dirty="0"/>
          </a:p>
          <a:p>
            <a:pPr marL="18288" indent="0">
              <a:buNone/>
            </a:pPr>
            <a:r>
              <a:rPr lang="en-US" sz="1900" dirty="0"/>
              <a:t> </a:t>
            </a:r>
            <a:r>
              <a:rPr lang="en-US" sz="1900" b="1" u="sng" dirty="0"/>
              <a:t>CERTIFICATE FOR CERTAIN UNINCORPORATED PERSONS  </a:t>
            </a:r>
          </a:p>
          <a:p>
            <a:pPr marL="18288" indent="0">
              <a:buNone/>
            </a:pPr>
            <a:r>
              <a:rPr lang="en-US" sz="2000" dirty="0"/>
              <a:t>A person must file a certificate under this subchapter if the person regularly conducts business or renders a professional service in this state under an assumed business name other than as a corporation, limited partnership, limited liability partnership, limited liability company, or foreign filing entity.</a:t>
            </a:r>
          </a:p>
          <a:p>
            <a:pPr marL="18288" indent="0">
              <a:buNone/>
            </a:pPr>
            <a:r>
              <a:rPr lang="en-US" sz="2000" u="sng" dirty="0"/>
              <a:t>Section 71.052 (3)</a:t>
            </a:r>
          </a:p>
          <a:p>
            <a:pPr marL="18288" indent="0">
              <a:buNone/>
            </a:pPr>
            <a:r>
              <a:rPr lang="en-US" sz="2000" dirty="0">
                <a:effectLst/>
              </a:rPr>
              <a:t>The period not to exceed 10 years, during which the registrant will use the Assumed Name. </a:t>
            </a:r>
          </a:p>
          <a:p>
            <a:pPr marL="18288" indent="0">
              <a:buNone/>
            </a:pPr>
            <a:r>
              <a:rPr lang="en-US" sz="2000" u="sng" dirty="0">
                <a:effectLst/>
              </a:rPr>
              <a:t>Section 71.151</a:t>
            </a:r>
          </a:p>
          <a:p>
            <a:pPr marL="18288" indent="0">
              <a:buNone/>
            </a:pPr>
            <a:r>
              <a:rPr lang="en-US" sz="2000" dirty="0">
                <a:effectLst/>
              </a:rPr>
              <a:t>A certificate is void at the end of the certificate‘s stated term, unless within 6 months preceding the certificate‘s expiration date the registrant files in the office of the county clerk…</a:t>
            </a:r>
            <a:endParaRPr lang="en-US" sz="20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5817" y="359230"/>
            <a:ext cx="2895600" cy="2895600"/>
          </a:xfrm>
          <a:prstGeom prst="rect">
            <a:avLst/>
          </a:prstGeom>
        </p:spPr>
      </p:pic>
      <p:sp>
        <p:nvSpPr>
          <p:cNvPr id="13" name="Slide Number Placeholder 12"/>
          <p:cNvSpPr>
            <a:spLocks noGrp="1"/>
          </p:cNvSpPr>
          <p:nvPr>
            <p:ph type="sldNum" sz="quarter" idx="11"/>
          </p:nvPr>
        </p:nvSpPr>
        <p:spPr>
          <a:xfrm>
            <a:off x="296214" y="6400800"/>
            <a:ext cx="2133600" cy="304800"/>
          </a:xfrm>
        </p:spPr>
        <p:txBody>
          <a:bodyPr/>
          <a:lstStyle/>
          <a:p>
            <a:fld id="{1789C0F2-17E0-497A-9BBE-0C73201AAFE3}" type="slidenum">
              <a:rPr lang="en-US" smtClean="0"/>
              <a:pPr/>
              <a:t>10</a:t>
            </a:fld>
            <a:endParaRPr lang="en-US" dirty="0"/>
          </a:p>
        </p:txBody>
      </p:sp>
    </p:spTree>
    <p:extLst>
      <p:ext uri="{BB962C8B-B14F-4D97-AF65-F5344CB8AC3E}">
        <p14:creationId xmlns:p14="http://schemas.microsoft.com/office/powerpoint/2010/main" val="1374565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96214" y="304800"/>
            <a:ext cx="8241406" cy="1066800"/>
          </a:xfrm>
        </p:spPr>
        <p:txBody>
          <a:bodyPr/>
          <a:lstStyle/>
          <a:p>
            <a:r>
              <a:rPr lang="en-US" sz="2800" dirty="0"/>
              <a:t>How To File Your Assumed Business Name/DBA with the County Clerk’s Office</a:t>
            </a:r>
          </a:p>
        </p:txBody>
      </p:sp>
      <p:sp>
        <p:nvSpPr>
          <p:cNvPr id="16" name="Footer Placeholder 5"/>
          <p:cNvSpPr>
            <a:spLocks noGrp="1"/>
          </p:cNvSpPr>
          <p:nvPr>
            <p:ph idx="1"/>
          </p:nvPr>
        </p:nvSpPr>
        <p:spPr>
          <a:xfrm>
            <a:off x="296214" y="1600200"/>
            <a:ext cx="8458200" cy="4343400"/>
          </a:xfrm>
        </p:spPr>
        <p:txBody>
          <a:bodyPr>
            <a:normAutofit fontScale="92500" lnSpcReduction="10000"/>
          </a:bodyPr>
          <a:lstStyle/>
          <a:p>
            <a:pPr marL="18288" indent="0">
              <a:buNone/>
            </a:pPr>
            <a:r>
              <a:rPr lang="en-US" sz="2000" u="sng" dirty="0"/>
              <a:t>Research Your Business Name </a:t>
            </a:r>
          </a:p>
          <a:p>
            <a:pPr marL="18288" indent="0">
              <a:buNone/>
            </a:pPr>
            <a:endParaRPr lang="en-US" sz="2000" u="sng" dirty="0"/>
          </a:p>
          <a:p>
            <a:pPr marL="18288" indent="0">
              <a:buNone/>
            </a:pPr>
            <a:r>
              <a:rPr lang="en-US" sz="2000" dirty="0"/>
              <a:t>Research the business name on the Bexar County Clerk’s Assumed Business Name database to determine if the name is available for use in Bexar County.</a:t>
            </a:r>
          </a:p>
          <a:p>
            <a:pPr>
              <a:buFont typeface="Arial" panose="020B0604020202020204" pitchFamily="34" charset="0"/>
              <a:buChar char="•"/>
            </a:pPr>
            <a:r>
              <a:rPr lang="en-US" sz="2000" dirty="0"/>
              <a:t>You may research your business name at: </a:t>
            </a:r>
            <a:r>
              <a:rPr lang="en-US" sz="2000" dirty="0">
                <a:ln>
                  <a:solidFill>
                    <a:schemeClr val="tx2">
                      <a:lumMod val="75000"/>
                    </a:schemeClr>
                  </a:solidFill>
                </a:ln>
                <a:effectLst>
                  <a:outerShdw blurRad="50800" dist="38100" dir="5400000" algn="t" rotWithShape="0">
                    <a:prstClr val="black">
                      <a:alpha val="40000"/>
                    </a:prstClr>
                  </a:outerShdw>
                </a:effectLst>
                <a:hlinkClick r:id="rId2"/>
              </a:rPr>
              <a:t>http://bexar.tx.publicsearch.us</a:t>
            </a:r>
            <a:r>
              <a:rPr lang="en-US" sz="2000" dirty="0">
                <a:ln>
                  <a:solidFill>
                    <a:schemeClr val="tx2">
                      <a:lumMod val="75000"/>
                    </a:schemeClr>
                  </a:solidFill>
                </a:ln>
                <a:effectLst>
                  <a:outerShdw blurRad="50800" dist="38100" dir="5400000" algn="t" rotWithShape="0">
                    <a:prstClr val="black">
                      <a:alpha val="40000"/>
                    </a:prstClr>
                  </a:outerShdw>
                </a:effectLst>
              </a:rPr>
              <a:t> </a:t>
            </a:r>
          </a:p>
          <a:p>
            <a:pPr marL="18288" indent="0">
              <a:buNone/>
            </a:pPr>
            <a:endParaRPr lang="en-US" sz="1400" dirty="0"/>
          </a:p>
          <a:p>
            <a:pPr>
              <a:buFont typeface="Arial" panose="020B0604020202020204" pitchFamily="34" charset="0"/>
              <a:buChar char="•"/>
            </a:pPr>
            <a:r>
              <a:rPr lang="en-US" sz="2000" dirty="0"/>
              <a:t>Or visit the County Clerk’s Assumed Business                                         Name Department or the Mobile Command Unit Services: </a:t>
            </a:r>
            <a:r>
              <a:rPr lang="en-US" sz="2000" dirty="0">
                <a:hlinkClick r:id="rId3"/>
              </a:rPr>
              <a:t>https://www.bexar.org/DocumentCenter/View/29324/</a:t>
            </a:r>
            <a:endParaRPr lang="en-US" sz="2000" dirty="0"/>
          </a:p>
          <a:p>
            <a:pPr marL="18288" indent="0">
              <a:buNone/>
            </a:pPr>
            <a:r>
              <a:rPr lang="en-US" sz="2000" dirty="0"/>
              <a:t>	Paul Elizondo Tower, 1</a:t>
            </a:r>
            <a:r>
              <a:rPr lang="en-US" sz="2000" baseline="30000" dirty="0"/>
              <a:t>st</a:t>
            </a:r>
            <a:r>
              <a:rPr lang="en-US" sz="2000" dirty="0"/>
              <a:t> Floor</a:t>
            </a:r>
          </a:p>
          <a:p>
            <a:pPr marL="18288" indent="0">
              <a:buNone/>
            </a:pPr>
            <a:r>
              <a:rPr lang="en-US" sz="2000" dirty="0"/>
              <a:t>	101 W. Nueva, Suite 120</a:t>
            </a:r>
          </a:p>
          <a:p>
            <a:pPr marL="18288" indent="0">
              <a:buNone/>
            </a:pPr>
            <a:r>
              <a:rPr lang="en-US" sz="2000" dirty="0"/>
              <a:t>	San Antonio, TX 78205</a:t>
            </a:r>
          </a:p>
          <a:p>
            <a:pPr marL="18288" indent="0">
              <a:buNone/>
            </a:pPr>
            <a:r>
              <a:rPr lang="en-US" sz="2000" dirty="0"/>
              <a:t>	(210) 335-2223</a:t>
            </a:r>
          </a:p>
          <a:p>
            <a:pPr marL="18288" indent="0">
              <a:buNone/>
            </a:pPr>
            <a:r>
              <a:rPr lang="en-US" sz="2000" dirty="0"/>
              <a:t> </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4343400"/>
            <a:ext cx="2619375" cy="1743075"/>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7000" y="990600"/>
            <a:ext cx="1752600" cy="1314450"/>
          </a:xfrm>
          <a:prstGeom prst="rect">
            <a:avLst/>
          </a:prstGeom>
        </p:spPr>
      </p:pic>
      <p:sp>
        <p:nvSpPr>
          <p:cNvPr id="5" name="Slide Number Placeholder 4"/>
          <p:cNvSpPr>
            <a:spLocks noGrp="1"/>
          </p:cNvSpPr>
          <p:nvPr>
            <p:ph type="sldNum" sz="quarter" idx="11"/>
          </p:nvPr>
        </p:nvSpPr>
        <p:spPr>
          <a:xfrm>
            <a:off x="296214" y="6324600"/>
            <a:ext cx="2133600" cy="304800"/>
          </a:xfrm>
        </p:spPr>
        <p:txBody>
          <a:bodyPr/>
          <a:lstStyle/>
          <a:p>
            <a:fld id="{1789C0F2-17E0-497A-9BBE-0C73201AAFE3}" type="slidenum">
              <a:rPr lang="en-US" smtClean="0"/>
              <a:pPr/>
              <a:t>11</a:t>
            </a:fld>
            <a:endParaRPr lang="en-US" dirty="0"/>
          </a:p>
        </p:txBody>
      </p:sp>
    </p:spTree>
    <p:extLst>
      <p:ext uri="{BB962C8B-B14F-4D97-AF65-F5344CB8AC3E}">
        <p14:creationId xmlns:p14="http://schemas.microsoft.com/office/powerpoint/2010/main" val="827672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96214" y="304800"/>
            <a:ext cx="8241406" cy="1066800"/>
          </a:xfrm>
        </p:spPr>
        <p:txBody>
          <a:bodyPr/>
          <a:lstStyle/>
          <a:p>
            <a:r>
              <a:rPr lang="en-US" sz="2800" dirty="0"/>
              <a:t>How To File Your Assumed Business Name/DBA with the County Clerk’s Office</a:t>
            </a:r>
          </a:p>
        </p:txBody>
      </p:sp>
      <p:sp>
        <p:nvSpPr>
          <p:cNvPr id="16" name="Footer Placeholder 5"/>
          <p:cNvSpPr>
            <a:spLocks noGrp="1"/>
          </p:cNvSpPr>
          <p:nvPr>
            <p:ph idx="1"/>
          </p:nvPr>
        </p:nvSpPr>
        <p:spPr>
          <a:xfrm>
            <a:off x="152400" y="1371600"/>
            <a:ext cx="6329966" cy="5181600"/>
          </a:xfrm>
        </p:spPr>
        <p:txBody>
          <a:bodyPr>
            <a:normAutofit fontScale="32500" lnSpcReduction="20000"/>
          </a:bodyPr>
          <a:lstStyle/>
          <a:p>
            <a:pPr marL="18288" indent="0">
              <a:buNone/>
            </a:pPr>
            <a:r>
              <a:rPr lang="en-US" sz="5500" b="1" u="sng" dirty="0"/>
              <a:t>File Your Assumed Business Name Certificate </a:t>
            </a:r>
          </a:p>
          <a:p>
            <a:pPr>
              <a:buFont typeface="Arial" panose="020B0604020202020204" pitchFamily="34" charset="0"/>
              <a:buChar char="•"/>
            </a:pPr>
            <a:endParaRPr lang="en-US" sz="4300" b="1" dirty="0"/>
          </a:p>
          <a:p>
            <a:pPr>
              <a:buFont typeface="Arial" panose="020B0604020202020204" pitchFamily="34" charset="0"/>
              <a:buChar char="•"/>
            </a:pPr>
            <a:r>
              <a:rPr lang="en-US" sz="4900" dirty="0"/>
              <a:t>Once you  have decided on a business name and it is available for use you may visit the County Clerk’s Office at 101 W. Nueva, Suite 120 to file your Assumed Business Name Certificate.</a:t>
            </a:r>
          </a:p>
          <a:p>
            <a:pPr marL="18288" indent="0">
              <a:buNone/>
            </a:pPr>
            <a:endParaRPr lang="en-US" sz="4900" dirty="0"/>
          </a:p>
          <a:p>
            <a:pPr>
              <a:buFont typeface="Arial" panose="020B0604020202020204" pitchFamily="34" charset="0"/>
              <a:buChar char="•"/>
            </a:pPr>
            <a:r>
              <a:rPr lang="en-US" sz="4900" dirty="0"/>
              <a:t>The County Clerk’s Office will assist you with the filing process and acknowledge your signature on the certificate.</a:t>
            </a:r>
          </a:p>
          <a:p>
            <a:pPr marL="18288" indent="0">
              <a:buNone/>
            </a:pPr>
            <a:endParaRPr lang="en-US" sz="4900" dirty="0"/>
          </a:p>
          <a:p>
            <a:pPr>
              <a:buFont typeface="Arial" panose="020B0604020202020204" pitchFamily="34" charset="0"/>
              <a:buChar char="•"/>
            </a:pPr>
            <a:r>
              <a:rPr lang="en-US" sz="4900" dirty="0"/>
              <a:t>The following items will be needed to process your certificate:</a:t>
            </a:r>
          </a:p>
          <a:p>
            <a:pPr lvl="1">
              <a:buFont typeface="Arial" panose="020B0604020202020204" pitchFamily="34" charset="0"/>
              <a:buChar char="•"/>
            </a:pPr>
            <a:r>
              <a:rPr lang="en-US" sz="4900" dirty="0"/>
              <a:t>Valid form of ID</a:t>
            </a:r>
          </a:p>
          <a:p>
            <a:pPr lvl="1">
              <a:buFont typeface="Arial" panose="020B0604020202020204" pitchFamily="34" charset="0"/>
              <a:buChar char="•"/>
            </a:pPr>
            <a:r>
              <a:rPr lang="en-US" sz="4900" dirty="0"/>
              <a:t>Assumed Business Name</a:t>
            </a:r>
          </a:p>
          <a:p>
            <a:pPr lvl="1">
              <a:buFont typeface="Arial" panose="020B0604020202020204" pitchFamily="34" charset="0"/>
              <a:buChar char="•"/>
            </a:pPr>
            <a:r>
              <a:rPr lang="en-US" sz="4900" dirty="0"/>
              <a:t>Business Address</a:t>
            </a:r>
          </a:p>
          <a:p>
            <a:pPr lvl="1">
              <a:buFont typeface="Arial" panose="020B0604020202020204" pitchFamily="34" charset="0"/>
              <a:buChar char="•"/>
            </a:pPr>
            <a:r>
              <a:rPr lang="en-US" sz="4900" dirty="0"/>
              <a:t>Filling Fee (approximately $21.00)</a:t>
            </a:r>
          </a:p>
          <a:p>
            <a:pPr lvl="1">
              <a:buFont typeface="Arial" panose="020B0604020202020204" pitchFamily="34" charset="0"/>
              <a:buChar char="•"/>
            </a:pPr>
            <a:endParaRPr lang="en-US" sz="4900" dirty="0"/>
          </a:p>
          <a:p>
            <a:pPr>
              <a:buFont typeface="Arial" panose="020B0604020202020204" pitchFamily="34" charset="0"/>
              <a:buChar char="•"/>
            </a:pPr>
            <a:r>
              <a:rPr lang="en-US" sz="4900" dirty="0"/>
              <a:t>DBA packets with instructions on how to file by mail are available in  our office.</a:t>
            </a:r>
          </a:p>
          <a:p>
            <a:pPr marL="384048" lvl="1" indent="0">
              <a:buNone/>
            </a:pPr>
            <a:endParaRPr lang="en-US" sz="4900" dirty="0"/>
          </a:p>
          <a:p>
            <a:pPr marL="18288" indent="0">
              <a:buNone/>
            </a:pPr>
            <a:r>
              <a:rPr lang="en-US" sz="4900" dirty="0"/>
              <a:t>Certified Copies will be available for purchase after filing. If you lose your certificate, you can visit our Vitals' Statistics Office to purchase certified copies.</a:t>
            </a:r>
          </a:p>
          <a:p>
            <a:pPr marL="18288" indent="0">
              <a:buNone/>
            </a:pPr>
            <a:endParaRPr lang="en-US"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2773"/>
          <a:stretch/>
        </p:blipFill>
        <p:spPr>
          <a:xfrm rot="5400000">
            <a:off x="6381082" y="2474397"/>
            <a:ext cx="2567988" cy="2365420"/>
          </a:xfrm>
          <a:prstGeom prst="rect">
            <a:avLst/>
          </a:prstGeom>
        </p:spPr>
      </p:pic>
      <p:sp>
        <p:nvSpPr>
          <p:cNvPr id="3" name="Slide Number Placeholder 2"/>
          <p:cNvSpPr>
            <a:spLocks noGrp="1"/>
          </p:cNvSpPr>
          <p:nvPr>
            <p:ph type="sldNum" sz="quarter" idx="11"/>
          </p:nvPr>
        </p:nvSpPr>
        <p:spPr>
          <a:xfrm>
            <a:off x="296214" y="6324600"/>
            <a:ext cx="2133600" cy="304800"/>
          </a:xfrm>
        </p:spPr>
        <p:txBody>
          <a:bodyPr/>
          <a:lstStyle/>
          <a:p>
            <a:fld id="{1789C0F2-17E0-497A-9BBE-0C73201AAFE3}" type="slidenum">
              <a:rPr lang="en-US" smtClean="0"/>
              <a:pPr/>
              <a:t>12</a:t>
            </a:fld>
            <a:endParaRPr lang="en-US" dirty="0"/>
          </a:p>
        </p:txBody>
      </p:sp>
    </p:spTree>
    <p:extLst>
      <p:ext uri="{BB962C8B-B14F-4D97-AF65-F5344CB8AC3E}">
        <p14:creationId xmlns:p14="http://schemas.microsoft.com/office/powerpoint/2010/main" val="727780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42900" y="152400"/>
            <a:ext cx="7239000" cy="914400"/>
          </a:xfrm>
        </p:spPr>
        <p:txBody>
          <a:bodyPr/>
          <a:lstStyle/>
          <a:p>
            <a:br>
              <a:rPr lang="en-US" sz="3200" dirty="0"/>
            </a:br>
            <a:br>
              <a:rPr lang="en-US" sz="3200" dirty="0"/>
            </a:br>
            <a:br>
              <a:rPr lang="en-US" sz="3200" dirty="0"/>
            </a:br>
            <a:br>
              <a:rPr lang="en-US" sz="3200" dirty="0"/>
            </a:br>
            <a:br>
              <a:rPr lang="en-US" sz="3200" dirty="0"/>
            </a:br>
            <a:br>
              <a:rPr lang="en-US" sz="3200" dirty="0"/>
            </a:br>
            <a:br>
              <a:rPr lang="en-US" sz="3200" dirty="0"/>
            </a:br>
            <a:r>
              <a:rPr lang="en-US" sz="3800" dirty="0"/>
              <a:t>Incorporated Businesses</a:t>
            </a:r>
            <a:br>
              <a:rPr lang="en-US" sz="3800" dirty="0"/>
            </a:br>
            <a:r>
              <a:rPr lang="en-US" sz="2000" dirty="0"/>
              <a:t>(Legislative Change Effective September 1, 2019)</a:t>
            </a:r>
          </a:p>
        </p:txBody>
      </p:sp>
      <p:sp>
        <p:nvSpPr>
          <p:cNvPr id="16" name="Footer Placeholder 5"/>
          <p:cNvSpPr>
            <a:spLocks noGrp="1"/>
          </p:cNvSpPr>
          <p:nvPr>
            <p:ph idx="1"/>
          </p:nvPr>
        </p:nvSpPr>
        <p:spPr>
          <a:xfrm>
            <a:off x="304800" y="839818"/>
            <a:ext cx="8458200" cy="3028178"/>
          </a:xfrm>
        </p:spPr>
        <p:txBody>
          <a:bodyPr>
            <a:normAutofit/>
          </a:bodyPr>
          <a:lstStyle/>
          <a:p>
            <a:pPr marL="18288" indent="0">
              <a:buNone/>
            </a:pPr>
            <a:r>
              <a:rPr lang="en-US" sz="2800" u="sng" dirty="0"/>
              <a:t>HB.3609. Sec 71.103</a:t>
            </a:r>
          </a:p>
          <a:p>
            <a:pPr marL="18288" indent="0">
              <a:buNone/>
            </a:pPr>
            <a:r>
              <a:rPr lang="en-US" sz="2800" dirty="0"/>
              <a:t>A corporation, limited partnership, limited liability partnership, limited liability company, or foreign filing entity required to file a certificate under Section 71.103 shall file the certificate in the office of the secretary of state.</a:t>
            </a:r>
          </a:p>
        </p:txBody>
      </p:sp>
      <p:sp>
        <p:nvSpPr>
          <p:cNvPr id="3" name="Rectangle 2"/>
          <p:cNvSpPr/>
          <p:nvPr/>
        </p:nvSpPr>
        <p:spPr>
          <a:xfrm>
            <a:off x="304800" y="3867996"/>
            <a:ext cx="3657600" cy="1815882"/>
          </a:xfrm>
          <a:prstGeom prst="rect">
            <a:avLst/>
          </a:prstGeom>
          <a:solidFill>
            <a:schemeClr val="tx1">
              <a:lumMod val="65000"/>
            </a:schemeClr>
          </a:solidFill>
        </p:spPr>
        <p:txBody>
          <a:bodyPr wrap="square">
            <a:spAutoFit/>
          </a:bodyPr>
          <a:lstStyle/>
          <a:p>
            <a:r>
              <a:rPr lang="en-US" sz="2400" dirty="0">
                <a:solidFill>
                  <a:schemeClr val="bg2">
                    <a:lumMod val="60000"/>
                    <a:lumOff val="40000"/>
                  </a:schemeClr>
                </a:solidFill>
                <a:hlinkClick r:id="rId3"/>
              </a:rPr>
              <a:t>WWW.SOS.STATE.TX.US</a:t>
            </a:r>
            <a:endParaRPr lang="en-US" sz="2400" dirty="0">
              <a:solidFill>
                <a:schemeClr val="bg2">
                  <a:lumMod val="60000"/>
                  <a:lumOff val="40000"/>
                </a:schemeClr>
              </a:solidFill>
            </a:endParaRPr>
          </a:p>
          <a:p>
            <a:r>
              <a:rPr lang="en-US" sz="2200" dirty="0"/>
              <a:t>Texas Secretary of State </a:t>
            </a:r>
          </a:p>
          <a:p>
            <a:r>
              <a:rPr lang="en-US" sz="2200" dirty="0"/>
              <a:t>1019 Brazos St. </a:t>
            </a:r>
          </a:p>
          <a:p>
            <a:r>
              <a:rPr lang="en-US" sz="2200" dirty="0"/>
              <a:t>Austin, TX 78701 </a:t>
            </a:r>
          </a:p>
          <a:p>
            <a:r>
              <a:rPr lang="en-US" sz="2200" dirty="0"/>
              <a:t>(512)463-5555</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5800" y="3276600"/>
            <a:ext cx="3657600" cy="2432304"/>
          </a:xfrm>
          <a:prstGeom prst="rect">
            <a:avLst/>
          </a:prstGeom>
        </p:spPr>
      </p:pic>
      <p:sp>
        <p:nvSpPr>
          <p:cNvPr id="9" name="Title 7"/>
          <p:cNvSpPr txBox="1">
            <a:spLocks/>
          </p:cNvSpPr>
          <p:nvPr/>
        </p:nvSpPr>
        <p:spPr>
          <a:xfrm>
            <a:off x="4495800" y="5842000"/>
            <a:ext cx="4419600" cy="674604"/>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en-US" sz="3200" dirty="0"/>
            </a:br>
            <a:br>
              <a:rPr lang="en-US" sz="3200" dirty="0"/>
            </a:br>
            <a:br>
              <a:rPr lang="en-US" sz="3200" dirty="0"/>
            </a:br>
            <a:br>
              <a:rPr lang="en-US" sz="3200" dirty="0"/>
            </a:br>
            <a:br>
              <a:rPr lang="en-US" sz="3200" dirty="0"/>
            </a:br>
            <a:br>
              <a:rPr lang="en-US" sz="3200" dirty="0"/>
            </a:br>
            <a:br>
              <a:rPr lang="en-US" sz="3200" dirty="0"/>
            </a:br>
            <a:br>
              <a:rPr lang="en-US" sz="3800" dirty="0"/>
            </a:br>
            <a:endParaRPr lang="en-US" sz="2000" dirty="0"/>
          </a:p>
        </p:txBody>
      </p:sp>
      <p:sp>
        <p:nvSpPr>
          <p:cNvPr id="10" name="Title 7"/>
          <p:cNvSpPr txBox="1">
            <a:spLocks/>
          </p:cNvSpPr>
          <p:nvPr/>
        </p:nvSpPr>
        <p:spPr>
          <a:xfrm>
            <a:off x="4533900" y="5842000"/>
            <a:ext cx="3657600" cy="1168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br>
              <a:rPr lang="en-US" sz="3200" dirty="0"/>
            </a:br>
            <a:br>
              <a:rPr lang="en-US" sz="3200" dirty="0"/>
            </a:br>
            <a:br>
              <a:rPr lang="en-US" sz="3200" dirty="0"/>
            </a:br>
            <a:br>
              <a:rPr lang="en-US" sz="3200" dirty="0"/>
            </a:br>
            <a:br>
              <a:rPr lang="en-US" sz="3200" dirty="0"/>
            </a:br>
            <a:br>
              <a:rPr lang="en-US" sz="3200" dirty="0"/>
            </a:br>
            <a:r>
              <a:rPr lang="en-US" sz="2000" dirty="0"/>
              <a:t>Office of the Secretary of State Austin, TX</a:t>
            </a:r>
          </a:p>
          <a:p>
            <a:pPr algn="ctr"/>
            <a:r>
              <a:rPr lang="en-US" sz="2000" dirty="0"/>
              <a:t>James E. Rudder Building</a:t>
            </a:r>
          </a:p>
          <a:p>
            <a:pPr algn="ctr"/>
            <a:endParaRPr lang="en-US" sz="2000" dirty="0"/>
          </a:p>
        </p:txBody>
      </p:sp>
      <p:sp>
        <p:nvSpPr>
          <p:cNvPr id="7" name="Slide Number Placeholder 6"/>
          <p:cNvSpPr>
            <a:spLocks noGrp="1"/>
          </p:cNvSpPr>
          <p:nvPr>
            <p:ph type="sldNum" sz="quarter" idx="11"/>
          </p:nvPr>
        </p:nvSpPr>
        <p:spPr>
          <a:xfrm>
            <a:off x="342900" y="6273800"/>
            <a:ext cx="2133600" cy="304800"/>
          </a:xfrm>
        </p:spPr>
        <p:txBody>
          <a:bodyPr/>
          <a:lstStyle/>
          <a:p>
            <a:fld id="{1789C0F2-17E0-497A-9BBE-0C73201AAFE3}" type="slidenum">
              <a:rPr lang="en-US" smtClean="0"/>
              <a:pPr/>
              <a:t>13</a:t>
            </a:fld>
            <a:endParaRPr lang="en-US" dirty="0"/>
          </a:p>
        </p:txBody>
      </p:sp>
    </p:spTree>
    <p:extLst>
      <p:ext uri="{BB962C8B-B14F-4D97-AF65-F5344CB8AC3E}">
        <p14:creationId xmlns:p14="http://schemas.microsoft.com/office/powerpoint/2010/main" val="296696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8559" y="533400"/>
            <a:ext cx="5142435" cy="3530590"/>
          </a:xfrm>
        </p:spPr>
        <p:txBody>
          <a:bodyPr>
            <a:normAutofit/>
          </a:bodyPr>
          <a:lstStyle/>
          <a:p>
            <a:pPr>
              <a:buFont typeface="Wingdings" panose="05000000000000000000" pitchFamily="2" charset="2"/>
              <a:buChar char="Ø"/>
            </a:pPr>
            <a:r>
              <a:rPr lang="en-US" sz="1800" dirty="0"/>
              <a:t>The Bexar County Clerk’s Office now offers its International Innovative Award-winning Mobile Satellite Van for services in the community.</a:t>
            </a:r>
          </a:p>
          <a:p>
            <a:pPr>
              <a:buFont typeface="Wingdings" panose="05000000000000000000" pitchFamily="2" charset="2"/>
              <a:buChar char="Ø"/>
            </a:pPr>
            <a:r>
              <a:rPr lang="en-US" sz="1800" dirty="0"/>
              <a:t>The Mobile Satellite Units are scheduled to set up at locations throughout Bexar County monthly to assist with Assumed Business Names and other services.</a:t>
            </a:r>
            <a:endParaRPr lang="en-US" sz="1100" dirty="0"/>
          </a:p>
          <a:p>
            <a:pPr>
              <a:buFont typeface="Wingdings" panose="05000000000000000000" pitchFamily="2" charset="2"/>
              <a:buChar char="Ø"/>
            </a:pPr>
            <a:r>
              <a:rPr lang="en-US" sz="1800" dirty="0"/>
              <a:t>Visit our Website for our scheduled Mobile Unit Satellite Locations and special events. </a:t>
            </a:r>
          </a:p>
          <a:p>
            <a:pPr>
              <a:buFont typeface="Wingdings" panose="05000000000000000000" pitchFamily="2" charset="2"/>
              <a:buChar char="Ø"/>
            </a:pPr>
            <a:endParaRPr lang="en-US" sz="1100" dirty="0"/>
          </a:p>
          <a:p>
            <a:pPr>
              <a:buFont typeface="Wingdings" panose="05000000000000000000" pitchFamily="2" charset="2"/>
              <a:buChar char="Ø"/>
            </a:pPr>
            <a:r>
              <a:rPr lang="en-US" sz="1800" dirty="0"/>
              <a:t>QR Code (Quick Response Code)</a:t>
            </a:r>
            <a:endParaRPr lang="es-MX" sz="2000" dirty="0"/>
          </a:p>
        </p:txBody>
      </p:sp>
      <p:sp>
        <p:nvSpPr>
          <p:cNvPr id="7" name="Title 2"/>
          <p:cNvSpPr txBox="1">
            <a:spLocks/>
          </p:cNvSpPr>
          <p:nvPr/>
        </p:nvSpPr>
        <p:spPr>
          <a:xfrm>
            <a:off x="609600" y="-371643"/>
            <a:ext cx="8382000" cy="9906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t>The County Clerk’s Office Straight to You</a:t>
            </a:r>
            <a:endParaRPr lang="es-MX" sz="32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7953" y="3502542"/>
            <a:ext cx="4842102" cy="322696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832" y="4767722"/>
            <a:ext cx="2262990" cy="1712115"/>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t="79630"/>
          <a:stretch/>
        </p:blipFill>
        <p:spPr>
          <a:xfrm>
            <a:off x="1548476" y="4450324"/>
            <a:ext cx="989567" cy="261304"/>
          </a:xfrm>
          <a:prstGeom prst="rect">
            <a:avLst/>
          </a:prstGeom>
        </p:spPr>
      </p:pic>
      <p:sp>
        <p:nvSpPr>
          <p:cNvPr id="14" name="Slide Number Placeholder 13"/>
          <p:cNvSpPr>
            <a:spLocks noGrp="1"/>
          </p:cNvSpPr>
          <p:nvPr>
            <p:ph type="sldNum" sz="quarter" idx="11"/>
          </p:nvPr>
        </p:nvSpPr>
        <p:spPr>
          <a:xfrm>
            <a:off x="204063" y="6392452"/>
            <a:ext cx="2133600" cy="304800"/>
          </a:xfrm>
        </p:spPr>
        <p:txBody>
          <a:bodyPr/>
          <a:lstStyle/>
          <a:p>
            <a:fld id="{1789C0F2-17E0-497A-9BBE-0C73201AAFE3}" type="slidenum">
              <a:rPr lang="en-US" smtClean="0"/>
              <a:pPr/>
              <a:t>14</a:t>
            </a:fld>
            <a:endParaRPr lang="en-US"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7899" y="3512283"/>
            <a:ext cx="890723" cy="881947"/>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4869" y="1115964"/>
            <a:ext cx="3122731" cy="2220609"/>
          </a:xfrm>
          <a:prstGeom prst="rect">
            <a:avLst/>
          </a:prstGeom>
        </p:spPr>
      </p:pic>
      <p:cxnSp>
        <p:nvCxnSpPr>
          <p:cNvPr id="16" name="Straight Arrow Connector 15"/>
          <p:cNvCxnSpPr/>
          <p:nvPr/>
        </p:nvCxnSpPr>
        <p:spPr>
          <a:xfrm flipH="1">
            <a:off x="2743200" y="3294560"/>
            <a:ext cx="1103460" cy="53902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7115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609600" y="-371643"/>
            <a:ext cx="8382000" cy="9906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t>The County Clerk’s Office Out in the Community</a:t>
            </a:r>
            <a:endParaRPr lang="es-MX" sz="2800" dirty="0"/>
          </a:p>
        </p:txBody>
      </p:sp>
      <p:sp>
        <p:nvSpPr>
          <p:cNvPr id="14" name="Slide Number Placeholder 13"/>
          <p:cNvSpPr>
            <a:spLocks noGrp="1"/>
          </p:cNvSpPr>
          <p:nvPr>
            <p:ph type="sldNum" sz="quarter" idx="11"/>
          </p:nvPr>
        </p:nvSpPr>
        <p:spPr>
          <a:xfrm>
            <a:off x="204063" y="6392452"/>
            <a:ext cx="2133600" cy="304800"/>
          </a:xfrm>
        </p:spPr>
        <p:txBody>
          <a:bodyPr/>
          <a:lstStyle/>
          <a:p>
            <a:fld id="{1789C0F2-17E0-497A-9BBE-0C73201AAFE3}" type="slidenum">
              <a:rPr lang="en-US" smtClean="0"/>
              <a:pPr/>
              <a:t>15</a:t>
            </a:fld>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2222" t="7777" r="1111" b="370"/>
          <a:stretch/>
        </p:blipFill>
        <p:spPr>
          <a:xfrm rot="5400000">
            <a:off x="323850" y="1010154"/>
            <a:ext cx="2628900" cy="23622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152775" y="1198455"/>
            <a:ext cx="2667000" cy="200025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00" y="990600"/>
            <a:ext cx="2946400" cy="220980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76225" y="4096925"/>
            <a:ext cx="2667000" cy="2000250"/>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3025775" y="4001675"/>
            <a:ext cx="2921000" cy="2190750"/>
          </a:xfrm>
          <a:prstGeom prst="rect">
            <a:avLst/>
          </a:prstGeom>
        </p:spPr>
      </p:pic>
      <p:pic>
        <p:nvPicPr>
          <p:cNvPr id="18" name="Picture 17"/>
          <p:cNvPicPr>
            <a:picLocks noChangeAspect="1"/>
          </p:cNvPicPr>
          <p:nvPr/>
        </p:nvPicPr>
        <p:blipFill rotWithShape="1">
          <a:blip r:embed="rId7" cstate="print">
            <a:extLst>
              <a:ext uri="{28A0092B-C50C-407E-A947-70E740481C1C}">
                <a14:useLocalDpi xmlns:a14="http://schemas.microsoft.com/office/drawing/2010/main" val="0"/>
              </a:ext>
            </a:extLst>
          </a:blip>
          <a:srcRect l="618" t="-1395" r="11628" b="6976"/>
          <a:stretch/>
        </p:blipFill>
        <p:spPr>
          <a:xfrm rot="5400000">
            <a:off x="5870836" y="3802671"/>
            <a:ext cx="2924911" cy="2360283"/>
          </a:xfrm>
          <a:prstGeom prst="rect">
            <a:avLst/>
          </a:prstGeom>
        </p:spPr>
      </p:pic>
    </p:spTree>
    <p:extLst>
      <p:ext uri="{BB962C8B-B14F-4D97-AF65-F5344CB8AC3E}">
        <p14:creationId xmlns:p14="http://schemas.microsoft.com/office/powerpoint/2010/main" val="24599791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18411" y="345599"/>
            <a:ext cx="6096000" cy="6019800"/>
          </a:xfrm>
        </p:spPr>
        <p:txBody>
          <a:bodyPr>
            <a:normAutofit fontScale="92500"/>
          </a:bodyPr>
          <a:lstStyle/>
          <a:p>
            <a:pPr>
              <a:buFont typeface="Wingdings" panose="05000000000000000000" pitchFamily="2" charset="2"/>
              <a:buChar char="Ø"/>
            </a:pPr>
            <a:r>
              <a:rPr lang="en-US" dirty="0"/>
              <a:t>In 2019 Launched social media platforms that have increased community involvement and helped bring awareness of our services to Bexar County.</a:t>
            </a:r>
          </a:p>
          <a:p>
            <a:pPr>
              <a:buFont typeface="Wingdings" panose="05000000000000000000" pitchFamily="2" charset="2"/>
              <a:buChar char="Ø"/>
            </a:pPr>
            <a:r>
              <a:rPr lang="en-US" dirty="0"/>
              <a:t>In 2020 The Count Clerk’s Office received </a:t>
            </a:r>
          </a:p>
          <a:p>
            <a:pPr lvl="1">
              <a:buFont typeface="Wingdings" panose="05000000000000000000" pitchFamily="2" charset="2"/>
              <a:buChar char="Ø"/>
            </a:pPr>
            <a:r>
              <a:rPr lang="en-US" dirty="0"/>
              <a:t>The Alamo Area Council of Government – Government Project of the Year</a:t>
            </a:r>
          </a:p>
          <a:p>
            <a:pPr lvl="1">
              <a:buFont typeface="Wingdings" panose="05000000000000000000" pitchFamily="2" charset="2"/>
              <a:buChar char="Ø"/>
            </a:pPr>
            <a:r>
              <a:rPr lang="en-US" dirty="0"/>
              <a:t>Texas Association of Counties Best Practices Award</a:t>
            </a:r>
          </a:p>
          <a:p>
            <a:pPr>
              <a:buFont typeface="Wingdings" panose="05000000000000000000" pitchFamily="2" charset="2"/>
              <a:buChar char="Ø"/>
            </a:pPr>
            <a:r>
              <a:rPr lang="en-US" dirty="0"/>
              <a:t>In 2021-Current</a:t>
            </a:r>
          </a:p>
          <a:p>
            <a:pPr lvl="1">
              <a:buFont typeface="Wingdings" panose="05000000000000000000" pitchFamily="2" charset="2"/>
              <a:buChar char="Ø"/>
            </a:pPr>
            <a:r>
              <a:rPr lang="en-US" dirty="0"/>
              <a:t>National Association of Counties (NACo) Achievement Award</a:t>
            </a:r>
          </a:p>
          <a:p>
            <a:pPr lvl="1">
              <a:buFont typeface="Wingdings" panose="05000000000000000000" pitchFamily="2" charset="2"/>
              <a:buChar char="Ø"/>
            </a:pPr>
            <a:r>
              <a:rPr lang="en-US" dirty="0"/>
              <a:t>International Association of Government Officials (iGO) Innovator Award </a:t>
            </a:r>
          </a:p>
          <a:p>
            <a:pPr lvl="1">
              <a:buFont typeface="Wingdings" panose="05000000000000000000" pitchFamily="2" charset="2"/>
              <a:buChar char="Ø"/>
            </a:pPr>
            <a:r>
              <a:rPr lang="en-US" dirty="0"/>
              <a:t>Thank A Veteran Program</a:t>
            </a:r>
          </a:p>
          <a:p>
            <a:pPr lvl="1">
              <a:buFont typeface="Wingdings" panose="05000000000000000000" pitchFamily="2" charset="2"/>
              <a:buChar char="Ø"/>
            </a:pPr>
            <a:r>
              <a:rPr lang="en-US" dirty="0"/>
              <a:t>Free Public Search Training Webinars</a:t>
            </a:r>
          </a:p>
          <a:p>
            <a:pPr lvl="1">
              <a:buFont typeface="Wingdings" panose="05000000000000000000" pitchFamily="2" charset="2"/>
              <a:buChar char="Ø"/>
            </a:pPr>
            <a:r>
              <a:rPr lang="en-US" dirty="0"/>
              <a:t>Deed Help Desk collaboration with San Antonio Legal Services Association (SALSA)</a:t>
            </a:r>
          </a:p>
          <a:p>
            <a:pPr lvl="1">
              <a:buFont typeface="Wingdings" panose="05000000000000000000" pitchFamily="2" charset="2"/>
              <a:buChar char="Ø"/>
            </a:pPr>
            <a:r>
              <a:rPr lang="en-US" dirty="0"/>
              <a:t>Vanguard Property Alert System and more..</a:t>
            </a:r>
          </a:p>
          <a:p>
            <a:pPr lvl="1">
              <a:buFont typeface="Wingdings" panose="05000000000000000000" pitchFamily="2" charset="2"/>
              <a:buChar char="Ø"/>
            </a:pPr>
            <a:r>
              <a:rPr lang="en-US" dirty="0"/>
              <a:t>Southside Annex at Bexar County Precinct 1</a:t>
            </a:r>
            <a:endParaRPr lang="es-MX" dirty="0"/>
          </a:p>
        </p:txBody>
      </p:sp>
      <p:pic>
        <p:nvPicPr>
          <p:cNvPr id="14338" name="Picture 2" descr="C:\Users\Melissa.Cox\Desktop\PicsForFlyers\INSTAGRAM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759" y="1128394"/>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Melissa.Cox\Desktop\PicsForFlyers\sm_5b072f1c21cb2.png"/>
          <p:cNvPicPr>
            <a:picLocks noChangeAspect="1" noChangeArrowheads="1"/>
          </p:cNvPicPr>
          <p:nvPr/>
        </p:nvPicPr>
        <p:blipFill rotWithShape="1">
          <a:blip r:embed="rId3">
            <a:extLst>
              <a:ext uri="{28A0092B-C50C-407E-A947-70E740481C1C}">
                <a14:useLocalDpi xmlns:a14="http://schemas.microsoft.com/office/drawing/2010/main" val="0"/>
              </a:ext>
            </a:extLst>
          </a:blip>
          <a:srcRect l="9745" t="9746" r="9859" b="12295"/>
          <a:stretch/>
        </p:blipFill>
        <p:spPr bwMode="auto">
          <a:xfrm>
            <a:off x="711810" y="2286000"/>
            <a:ext cx="1269390" cy="1230924"/>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Users\Melissa.Cox\Desktop\PicsForFlyers\Facebook_UI-03-51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231" t="18645" r="17308" b="17893"/>
          <a:stretch/>
        </p:blipFill>
        <p:spPr bwMode="auto">
          <a:xfrm>
            <a:off x="1525987" y="1157723"/>
            <a:ext cx="1160540" cy="1160541"/>
          </a:xfrm>
          <a:prstGeom prst="rect">
            <a:avLst/>
          </a:prstGeom>
          <a:noFill/>
          <a:extLst>
            <a:ext uri="{909E8E84-426E-40DD-AFC4-6F175D3DCCD1}">
              <a14:hiddenFill xmlns:a14="http://schemas.microsoft.com/office/drawing/2010/main">
                <a:solidFill>
                  <a:srgbClr val="FFFFFF"/>
                </a:solidFill>
              </a14:hiddenFill>
            </a:ext>
          </a:extLst>
        </p:spPr>
      </p:pic>
      <p:sp>
        <p:nvSpPr>
          <p:cNvPr id="8" name="Title 2"/>
          <p:cNvSpPr txBox="1">
            <a:spLocks/>
          </p:cNvSpPr>
          <p:nvPr/>
        </p:nvSpPr>
        <p:spPr>
          <a:xfrm>
            <a:off x="76200" y="-297427"/>
            <a:ext cx="8991600" cy="914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u="sng" dirty="0"/>
              <a:t>Bexar County Clerk’s Office Projects &amp; Innovations Since 2019</a:t>
            </a:r>
            <a:endParaRPr lang="es-MX" sz="2400" b="1" u="sng" dirty="0"/>
          </a:p>
        </p:txBody>
      </p:sp>
      <p:sp>
        <p:nvSpPr>
          <p:cNvPr id="3" name="Slide Number Placeholder 2"/>
          <p:cNvSpPr>
            <a:spLocks noGrp="1"/>
          </p:cNvSpPr>
          <p:nvPr>
            <p:ph type="sldNum" sz="quarter" idx="11"/>
          </p:nvPr>
        </p:nvSpPr>
        <p:spPr>
          <a:xfrm>
            <a:off x="228600" y="6336195"/>
            <a:ext cx="2133600" cy="304800"/>
          </a:xfrm>
        </p:spPr>
        <p:txBody>
          <a:bodyPr/>
          <a:lstStyle/>
          <a:p>
            <a:fld id="{1789C0F2-17E0-497A-9BBE-0C73201AAFE3}" type="slidenum">
              <a:rPr lang="en-US" smtClean="0"/>
              <a:pPr/>
              <a:t>16</a:t>
            </a:fld>
            <a:endParaRPr lang="en-US"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987" y="3722030"/>
            <a:ext cx="2540000" cy="1905000"/>
          </a:xfrm>
          <a:prstGeom prst="rect">
            <a:avLst/>
          </a:prstGeom>
        </p:spPr>
      </p:pic>
    </p:spTree>
    <p:extLst>
      <p:ext uri="{BB962C8B-B14F-4D97-AF65-F5344CB8AC3E}">
        <p14:creationId xmlns:p14="http://schemas.microsoft.com/office/powerpoint/2010/main" val="24305447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additive="base">
                                        <p:cTn id="3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 calcmode="lin" valueType="num">
                                      <p:cBhvr additive="base">
                                        <p:cTn id="3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 calcmode="lin" valueType="num">
                                      <p:cBhvr additive="base">
                                        <p:cTn id="4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
                                            <p:txEl>
                                              <p:pRg st="10" end="10"/>
                                            </p:txEl>
                                          </p:spTgt>
                                        </p:tgtEl>
                                        <p:attrNameLst>
                                          <p:attrName>style.visibility</p:attrName>
                                        </p:attrNameLst>
                                      </p:cBhvr>
                                      <p:to>
                                        <p:strVal val="visible"/>
                                      </p:to>
                                    </p:set>
                                    <p:anim calcmode="lin" valueType="num">
                                      <p:cBhvr additive="base">
                                        <p:cTn id="5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
                                            <p:txEl>
                                              <p:pRg st="11" end="11"/>
                                            </p:txEl>
                                          </p:spTgt>
                                        </p:tgtEl>
                                        <p:attrNameLst>
                                          <p:attrName>style.visibility</p:attrName>
                                        </p:attrNameLst>
                                      </p:cBhvr>
                                      <p:to>
                                        <p:strVal val="visible"/>
                                      </p:to>
                                    </p:set>
                                    <p:anim calcmode="lin" valueType="num">
                                      <p:cBhvr additive="base">
                                        <p:cTn id="55"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4338"/>
                                        </p:tgtEl>
                                        <p:attrNameLst>
                                          <p:attrName>style.visibility</p:attrName>
                                        </p:attrNameLst>
                                      </p:cBhvr>
                                      <p:to>
                                        <p:strVal val="visible"/>
                                      </p:to>
                                    </p:set>
                                    <p:anim calcmode="lin" valueType="num">
                                      <p:cBhvr additive="base">
                                        <p:cTn id="61" dur="500" fill="hold"/>
                                        <p:tgtEl>
                                          <p:spTgt spid="14338"/>
                                        </p:tgtEl>
                                        <p:attrNameLst>
                                          <p:attrName>ppt_x</p:attrName>
                                        </p:attrNameLst>
                                      </p:cBhvr>
                                      <p:tavLst>
                                        <p:tav tm="0">
                                          <p:val>
                                            <p:strVal val="#ppt_x"/>
                                          </p:val>
                                        </p:tav>
                                        <p:tav tm="100000">
                                          <p:val>
                                            <p:strVal val="#ppt_x"/>
                                          </p:val>
                                        </p:tav>
                                      </p:tavLst>
                                    </p:anim>
                                    <p:anim calcmode="lin" valueType="num">
                                      <p:cBhvr additive="base">
                                        <p:cTn id="62"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4340"/>
                                        </p:tgtEl>
                                        <p:attrNameLst>
                                          <p:attrName>style.visibility</p:attrName>
                                        </p:attrNameLst>
                                      </p:cBhvr>
                                      <p:to>
                                        <p:strVal val="visible"/>
                                      </p:to>
                                    </p:set>
                                    <p:anim calcmode="lin" valueType="num">
                                      <p:cBhvr additive="base">
                                        <p:cTn id="67" dur="500" fill="hold"/>
                                        <p:tgtEl>
                                          <p:spTgt spid="14340"/>
                                        </p:tgtEl>
                                        <p:attrNameLst>
                                          <p:attrName>ppt_x</p:attrName>
                                        </p:attrNameLst>
                                      </p:cBhvr>
                                      <p:tavLst>
                                        <p:tav tm="0">
                                          <p:val>
                                            <p:strVal val="#ppt_x"/>
                                          </p:val>
                                        </p:tav>
                                        <p:tav tm="100000">
                                          <p:val>
                                            <p:strVal val="#ppt_x"/>
                                          </p:val>
                                        </p:tav>
                                      </p:tavLst>
                                    </p:anim>
                                    <p:anim calcmode="lin" valueType="num">
                                      <p:cBhvr additive="base">
                                        <p:cTn id="68" dur="500" fill="hold"/>
                                        <p:tgtEl>
                                          <p:spTgt spid="1434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4339"/>
                                        </p:tgtEl>
                                        <p:attrNameLst>
                                          <p:attrName>style.visibility</p:attrName>
                                        </p:attrNameLst>
                                      </p:cBhvr>
                                      <p:to>
                                        <p:strVal val="visible"/>
                                      </p:to>
                                    </p:set>
                                    <p:anim calcmode="lin" valueType="num">
                                      <p:cBhvr additive="base">
                                        <p:cTn id="73" dur="500" fill="hold"/>
                                        <p:tgtEl>
                                          <p:spTgt spid="14339"/>
                                        </p:tgtEl>
                                        <p:attrNameLst>
                                          <p:attrName>ppt_x</p:attrName>
                                        </p:attrNameLst>
                                      </p:cBhvr>
                                      <p:tavLst>
                                        <p:tav tm="0">
                                          <p:val>
                                            <p:strVal val="#ppt_x"/>
                                          </p:val>
                                        </p:tav>
                                        <p:tav tm="100000">
                                          <p:val>
                                            <p:strVal val="#ppt_x"/>
                                          </p:val>
                                        </p:tav>
                                      </p:tavLst>
                                    </p:anim>
                                    <p:anim calcmode="lin" valueType="num">
                                      <p:cBhvr additive="base">
                                        <p:cTn id="74" dur="500" fill="hold"/>
                                        <p:tgtEl>
                                          <p:spTgt spid="143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0" y="990600"/>
            <a:ext cx="6096000" cy="5193323"/>
          </a:xfrm>
        </p:spPr>
        <p:txBody>
          <a:bodyPr>
            <a:normAutofit fontScale="92500" lnSpcReduction="10000"/>
          </a:bodyPr>
          <a:lstStyle/>
          <a:p>
            <a:pPr>
              <a:buFont typeface="Wingdings" panose="05000000000000000000" pitchFamily="2" charset="2"/>
              <a:buChar char="Ø"/>
            </a:pPr>
            <a:r>
              <a:rPr lang="en-US" dirty="0"/>
              <a:t>If you are needing permits you would need to reach out to your local municipality for any guidance.</a:t>
            </a:r>
          </a:p>
          <a:p>
            <a:pPr marL="18288" indent="0">
              <a:buNone/>
            </a:pPr>
            <a:r>
              <a:rPr lang="en-US" dirty="0"/>
              <a:t>For example:</a:t>
            </a:r>
          </a:p>
          <a:p>
            <a:pPr lvl="1">
              <a:buFont typeface="Wingdings" panose="05000000000000000000" pitchFamily="2" charset="2"/>
              <a:buChar char="Ø"/>
            </a:pPr>
            <a:r>
              <a:rPr lang="en-US" dirty="0"/>
              <a:t>Unincorporated would reach out to Bexar County Public Works 210-335-6700.</a:t>
            </a:r>
          </a:p>
          <a:p>
            <a:pPr lvl="1">
              <a:buFont typeface="Wingdings" panose="05000000000000000000" pitchFamily="2" charset="2"/>
              <a:buChar char="Ø"/>
            </a:pPr>
            <a:r>
              <a:rPr lang="en-US" dirty="0"/>
              <a:t>City of San Antonio would reach out to City One Stop 210-207-0260.</a:t>
            </a:r>
          </a:p>
          <a:p>
            <a:pPr>
              <a:buFont typeface="Wingdings" panose="05000000000000000000" pitchFamily="2" charset="2"/>
              <a:buChar char="Ø"/>
            </a:pPr>
            <a:r>
              <a:rPr lang="en-US" dirty="0"/>
              <a:t>If you are a veteran you may reach out to Office of Small &amp; Disadvantaged Business Utilization (OSDBU) through the VA Office 1-800-698-2411.</a:t>
            </a:r>
          </a:p>
          <a:p>
            <a:pPr>
              <a:buFont typeface="Wingdings" panose="05000000000000000000" pitchFamily="2" charset="2"/>
              <a:buChar char="Ø"/>
            </a:pPr>
            <a:r>
              <a:rPr lang="en-US" dirty="0"/>
              <a:t>If you need help with launching your own business you can contact The Launch SA Business Center at the Central Library 210-207-3903.</a:t>
            </a:r>
          </a:p>
          <a:p>
            <a:pPr>
              <a:buFont typeface="Wingdings" panose="05000000000000000000" pitchFamily="2" charset="2"/>
              <a:buChar char="Ø"/>
            </a:pPr>
            <a:r>
              <a:rPr lang="en-US" dirty="0"/>
              <a:t>Internal Revenue Service for E.I.N. # or Tax # is 210-840-2090.</a:t>
            </a:r>
          </a:p>
          <a:p>
            <a:pPr>
              <a:buFont typeface="Wingdings" panose="05000000000000000000" pitchFamily="2" charset="2"/>
              <a:buChar char="Ø"/>
            </a:pPr>
            <a:r>
              <a:rPr lang="en-US" dirty="0"/>
              <a:t>Small Business and Entrepreneurship Department (SMWBE) 210-335-2478 assists with starting your business and working with Bear County.</a:t>
            </a:r>
          </a:p>
        </p:txBody>
      </p:sp>
      <p:sp>
        <p:nvSpPr>
          <p:cNvPr id="8" name="Title 2"/>
          <p:cNvSpPr txBox="1">
            <a:spLocks/>
          </p:cNvSpPr>
          <p:nvPr/>
        </p:nvSpPr>
        <p:spPr>
          <a:xfrm>
            <a:off x="215967" y="-228600"/>
            <a:ext cx="8991600" cy="914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u="sng" dirty="0"/>
              <a:t>Helpful Information &amp; Numbers</a:t>
            </a:r>
            <a:endParaRPr lang="es-MX" sz="3200" b="1" u="sng" dirty="0"/>
          </a:p>
        </p:txBody>
      </p:sp>
      <p:sp>
        <p:nvSpPr>
          <p:cNvPr id="3" name="Slide Number Placeholder 2"/>
          <p:cNvSpPr>
            <a:spLocks noGrp="1"/>
          </p:cNvSpPr>
          <p:nvPr>
            <p:ph type="sldNum" sz="quarter" idx="11"/>
          </p:nvPr>
        </p:nvSpPr>
        <p:spPr>
          <a:xfrm>
            <a:off x="228600" y="6336195"/>
            <a:ext cx="2133600" cy="304800"/>
          </a:xfrm>
        </p:spPr>
        <p:txBody>
          <a:bodyPr/>
          <a:lstStyle/>
          <a:p>
            <a:fld id="{1789C0F2-17E0-497A-9BBE-0C73201AAFE3}" type="slidenum">
              <a:rPr lang="en-US" smtClean="0"/>
              <a:pPr/>
              <a:t>17</a:t>
            </a:fld>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5352"/>
          <a:stretch/>
        </p:blipFill>
        <p:spPr>
          <a:xfrm>
            <a:off x="130465" y="2057400"/>
            <a:ext cx="2940981" cy="2666859"/>
          </a:xfrm>
          <a:prstGeom prst="rect">
            <a:avLst/>
          </a:prstGeom>
        </p:spPr>
      </p:pic>
    </p:spTree>
    <p:extLst>
      <p:ext uri="{BB962C8B-B14F-4D97-AF65-F5344CB8AC3E}">
        <p14:creationId xmlns:p14="http://schemas.microsoft.com/office/powerpoint/2010/main" val="2629752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 calcmode="lin" valueType="num">
                                      <p:cBhvr additive="base">
                                        <p:cTn id="3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 calcmode="lin" valueType="num">
                                      <p:cBhvr additive="base">
                                        <p:cTn id="3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
                                            <p:txEl>
                                              <p:pRg st="7" end="7"/>
                                            </p:txEl>
                                          </p:spTgt>
                                        </p:tgtEl>
                                        <p:attrNameLst>
                                          <p:attrName>style.visibility</p:attrName>
                                        </p:attrNameLst>
                                      </p:cBhvr>
                                      <p:to>
                                        <p:strVal val="visible"/>
                                      </p:to>
                                    </p:set>
                                    <p:anim calcmode="lin" valueType="num">
                                      <p:cBhvr additive="base">
                                        <p:cTn id="4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228600" y="6324600"/>
            <a:ext cx="2133600" cy="304800"/>
          </a:xfrm>
        </p:spPr>
        <p:txBody>
          <a:bodyPr/>
          <a:lstStyle/>
          <a:p>
            <a:fld id="{1789C0F2-17E0-497A-9BBE-0C73201AAFE3}" type="slidenum">
              <a:rPr lang="en-US" smtClean="0"/>
              <a:pPr/>
              <a:t>18</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208" y="269627"/>
            <a:ext cx="2895600" cy="2898620"/>
          </a:xfrm>
          <a:prstGeom prst="rect">
            <a:avLst/>
          </a:prstGeom>
        </p:spPr>
      </p:pic>
      <p:sp>
        <p:nvSpPr>
          <p:cNvPr id="6" name="Rectangle 5"/>
          <p:cNvSpPr/>
          <p:nvPr/>
        </p:nvSpPr>
        <p:spPr>
          <a:xfrm>
            <a:off x="296008" y="3243977"/>
            <a:ext cx="3048000" cy="2631490"/>
          </a:xfrm>
          <a:prstGeom prst="rect">
            <a:avLst/>
          </a:prstGeom>
        </p:spPr>
        <p:txBody>
          <a:bodyPr wrap="square">
            <a:spAutoFit/>
          </a:bodyPr>
          <a:lstStyle/>
          <a:p>
            <a:r>
              <a:rPr lang="en-US" sz="1100" dirty="0">
                <a:latin typeface="Palatino Linotype" panose="02040502050505030304" pitchFamily="18" charset="0"/>
              </a:rPr>
              <a:t>Bexar County Website: </a:t>
            </a:r>
          </a:p>
          <a:p>
            <a:r>
              <a:rPr lang="en-US" sz="1100" dirty="0">
                <a:latin typeface="Palatino Linotype" panose="02040502050505030304" pitchFamily="18" charset="0"/>
                <a:hlinkClick r:id="rId3"/>
              </a:rPr>
              <a:t>https://www.bexar.org/2946/County-Clerk</a:t>
            </a:r>
            <a:r>
              <a:rPr lang="en-US" sz="1100" dirty="0">
                <a:latin typeface="Palatino Linotype" panose="02040502050505030304" pitchFamily="18" charset="0"/>
              </a:rPr>
              <a:t>  </a:t>
            </a:r>
          </a:p>
          <a:p>
            <a:endParaRPr lang="en-US" sz="1100" dirty="0">
              <a:latin typeface="Palatino Linotype" panose="02040502050505030304" pitchFamily="18" charset="0"/>
            </a:endParaRPr>
          </a:p>
          <a:p>
            <a:r>
              <a:rPr lang="en-US" sz="1100" dirty="0">
                <a:latin typeface="Palatino Linotype" panose="02040502050505030304" pitchFamily="18" charset="0"/>
              </a:rPr>
              <a:t>Hon. Lucy Adame-Clark</a:t>
            </a:r>
          </a:p>
          <a:p>
            <a:r>
              <a:rPr lang="en-US" sz="1100" dirty="0">
                <a:latin typeface="Palatino Linotype" panose="02040502050505030304" pitchFamily="18" charset="0"/>
              </a:rPr>
              <a:t>Bexar County Clerk</a:t>
            </a:r>
          </a:p>
          <a:p>
            <a:r>
              <a:rPr lang="en-US" sz="1100" dirty="0">
                <a:latin typeface="Palatino Linotype" panose="02040502050505030304" pitchFamily="18" charset="0"/>
              </a:rPr>
              <a:t>100 Dolorosa, Suite 104</a:t>
            </a:r>
          </a:p>
          <a:p>
            <a:r>
              <a:rPr lang="en-US" sz="1100" dirty="0">
                <a:latin typeface="Palatino Linotype" panose="02040502050505030304" pitchFamily="18" charset="0"/>
              </a:rPr>
              <a:t>San Antonio, TX 78205 </a:t>
            </a:r>
          </a:p>
          <a:p>
            <a:r>
              <a:rPr lang="en-US" sz="1100" dirty="0">
                <a:latin typeface="Palatino Linotype" panose="02040502050505030304" pitchFamily="18" charset="0"/>
              </a:rPr>
              <a:t>210-335-2106</a:t>
            </a:r>
          </a:p>
          <a:p>
            <a:endParaRPr lang="en-US" sz="1100" dirty="0">
              <a:latin typeface="Palatino Linotype" panose="02040502050505030304" pitchFamily="18" charset="0"/>
            </a:endParaRPr>
          </a:p>
          <a:p>
            <a:r>
              <a:rPr lang="en-US" sz="1100" dirty="0">
                <a:latin typeface="Palatino Linotype" panose="02040502050505030304" pitchFamily="18" charset="0"/>
              </a:rPr>
              <a:t>Small Business and Entrepreneurship Department </a:t>
            </a:r>
          </a:p>
          <a:p>
            <a:r>
              <a:rPr lang="en-US" sz="1100" dirty="0">
                <a:latin typeface="Palatino Linotype" panose="02040502050505030304" pitchFamily="18" charset="0"/>
              </a:rPr>
              <a:t>210-335-2478</a:t>
            </a:r>
          </a:p>
          <a:p>
            <a:endParaRPr lang="en-US" sz="1100" dirty="0">
              <a:latin typeface="Palatino Linotype" panose="02040502050505030304" pitchFamily="18" charset="0"/>
            </a:endParaRPr>
          </a:p>
          <a:p>
            <a:r>
              <a:rPr lang="en-US" sz="1100" dirty="0">
                <a:latin typeface="Palatino Linotype" panose="02040502050505030304" pitchFamily="18" charset="0"/>
              </a:rPr>
              <a:t>Bexar County Purchasing </a:t>
            </a:r>
          </a:p>
          <a:p>
            <a:r>
              <a:rPr lang="en-US" sz="1100" dirty="0">
                <a:latin typeface="Palatino Linotype" panose="02040502050505030304" pitchFamily="18" charset="0"/>
              </a:rPr>
              <a:t>210-335-2211</a:t>
            </a:r>
          </a:p>
        </p:txBody>
      </p:sp>
      <p:sp>
        <p:nvSpPr>
          <p:cNvPr id="7" name="Rectangle 6"/>
          <p:cNvSpPr/>
          <p:nvPr/>
        </p:nvSpPr>
        <p:spPr>
          <a:xfrm>
            <a:off x="6006731" y="3200400"/>
            <a:ext cx="2361544" cy="338554"/>
          </a:xfrm>
          <a:prstGeom prst="rect">
            <a:avLst/>
          </a:prstGeom>
        </p:spPr>
        <p:txBody>
          <a:bodyPr wrap="none">
            <a:spAutoFit/>
          </a:bodyPr>
          <a:lstStyle/>
          <a:p>
            <a:pPr algn="ctr"/>
            <a:r>
              <a:rPr lang="en-US" sz="1600" dirty="0">
                <a:latin typeface="Palatino Linotype" panose="02040502050505030304" pitchFamily="18" charset="0"/>
              </a:rPr>
              <a:t>Find us on Social Media</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4858" y="3555697"/>
            <a:ext cx="829613" cy="25430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2887" y="4177940"/>
            <a:ext cx="838200" cy="239796"/>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25000"/>
          <a:stretch/>
        </p:blipFill>
        <p:spPr>
          <a:xfrm>
            <a:off x="6779293" y="4827789"/>
            <a:ext cx="816420" cy="228600"/>
          </a:xfrm>
          <a:prstGeom prst="rect">
            <a:avLst/>
          </a:prstGeom>
        </p:spPr>
      </p:pic>
      <p:sp>
        <p:nvSpPr>
          <p:cNvPr id="11" name="Rectangle 10"/>
          <p:cNvSpPr/>
          <p:nvPr/>
        </p:nvSpPr>
        <p:spPr>
          <a:xfrm>
            <a:off x="5410871" y="3810000"/>
            <a:ext cx="3553264" cy="276999"/>
          </a:xfrm>
          <a:prstGeom prst="rect">
            <a:avLst/>
          </a:prstGeom>
        </p:spPr>
        <p:txBody>
          <a:bodyPr wrap="square">
            <a:spAutoFit/>
          </a:bodyPr>
          <a:lstStyle/>
          <a:p>
            <a:pPr algn="ctr"/>
            <a:r>
              <a:rPr lang="en-US" sz="1200" dirty="0">
                <a:latin typeface="Palatino Linotype" panose="02040502050505030304" pitchFamily="18" charset="0"/>
              </a:rPr>
              <a:t>https://www.instagram.com/countyclerkbc/</a:t>
            </a:r>
          </a:p>
        </p:txBody>
      </p:sp>
      <p:sp>
        <p:nvSpPr>
          <p:cNvPr id="12" name="Rectangle 11"/>
          <p:cNvSpPr/>
          <p:nvPr/>
        </p:nvSpPr>
        <p:spPr>
          <a:xfrm>
            <a:off x="5601000" y="4484263"/>
            <a:ext cx="3070520" cy="276999"/>
          </a:xfrm>
          <a:prstGeom prst="rect">
            <a:avLst/>
          </a:prstGeom>
        </p:spPr>
        <p:txBody>
          <a:bodyPr wrap="none">
            <a:spAutoFit/>
          </a:bodyPr>
          <a:lstStyle/>
          <a:p>
            <a:pPr algn="ctr"/>
            <a:r>
              <a:rPr lang="en-US" sz="1200" dirty="0">
                <a:latin typeface="Palatino Linotype" panose="02040502050505030304" pitchFamily="18" charset="0"/>
              </a:rPr>
              <a:t>https://www.facebook.com/countyclerkbc/</a:t>
            </a:r>
          </a:p>
        </p:txBody>
      </p:sp>
      <p:sp>
        <p:nvSpPr>
          <p:cNvPr id="13" name="Rectangle 12"/>
          <p:cNvSpPr/>
          <p:nvPr/>
        </p:nvSpPr>
        <p:spPr>
          <a:xfrm>
            <a:off x="5744419" y="5122916"/>
            <a:ext cx="2835135" cy="307777"/>
          </a:xfrm>
          <a:prstGeom prst="rect">
            <a:avLst/>
          </a:prstGeom>
        </p:spPr>
        <p:txBody>
          <a:bodyPr wrap="none">
            <a:spAutoFit/>
          </a:bodyPr>
          <a:lstStyle/>
          <a:p>
            <a:pPr algn="ctr"/>
            <a:r>
              <a:rPr lang="en-US" sz="1400" dirty="0">
                <a:latin typeface="Palatino Linotype" panose="02040502050505030304" pitchFamily="18" charset="0"/>
              </a:rPr>
              <a:t>https://twitter.com/countyclerkbc</a:t>
            </a:r>
            <a:endParaRPr lang="en-US" sz="1600" dirty="0">
              <a:latin typeface="Palatino Linotype" panose="02040502050505030304" pitchFamily="18" charset="0"/>
            </a:endParaRPr>
          </a:p>
        </p:txBody>
      </p:sp>
      <p:sp>
        <p:nvSpPr>
          <p:cNvPr id="15" name="Rectangle 14"/>
          <p:cNvSpPr/>
          <p:nvPr/>
        </p:nvSpPr>
        <p:spPr>
          <a:xfrm>
            <a:off x="5246973" y="2259616"/>
            <a:ext cx="1905000" cy="533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County Clerk | Bexar County, TX - Official Websi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50539" y="2130999"/>
            <a:ext cx="1719521" cy="79272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3505200" y="2209551"/>
            <a:ext cx="5192427" cy="45719"/>
          </a:xfrm>
        </p:spPr>
        <p:txBody>
          <a:bodyPr/>
          <a:lstStyle/>
          <a:p>
            <a:pPr algn="ctr"/>
            <a:r>
              <a:rPr lang="en-US" sz="3200" dirty="0"/>
              <a:t>“We can be productive, successful, and conquer our goals if we work together!”</a:t>
            </a:r>
            <a:br>
              <a:rPr lang="en-US" sz="3200" dirty="0"/>
            </a:br>
            <a:r>
              <a:rPr lang="en-US" sz="3200" dirty="0"/>
              <a:t>- Hon. Lucy Adame-Clark</a:t>
            </a:r>
          </a:p>
        </p:txBody>
      </p: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13934" y="3270736"/>
            <a:ext cx="761435" cy="753933"/>
          </a:xfrm>
          <a:prstGeom prst="rect">
            <a:avLst/>
          </a:prstGeom>
        </p:spPr>
      </p:pic>
      <p:sp>
        <p:nvSpPr>
          <p:cNvPr id="17" name="Rectangle 16"/>
          <p:cNvSpPr/>
          <p:nvPr/>
        </p:nvSpPr>
        <p:spPr>
          <a:xfrm>
            <a:off x="3467210" y="4053376"/>
            <a:ext cx="1654881" cy="430887"/>
          </a:xfrm>
          <a:prstGeom prst="rect">
            <a:avLst/>
          </a:prstGeom>
        </p:spPr>
        <p:txBody>
          <a:bodyPr wrap="square">
            <a:spAutoFit/>
          </a:bodyPr>
          <a:lstStyle/>
          <a:p>
            <a:pPr algn="ctr"/>
            <a:r>
              <a:rPr lang="en-US" sz="1100" b="1" dirty="0">
                <a:latin typeface="Palatino Linotype" panose="02040502050505030304" pitchFamily="18" charset="0"/>
              </a:rPr>
              <a:t>Schedule for our Records On the Run</a:t>
            </a:r>
            <a:r>
              <a:rPr lang="en-US" sz="1100" dirty="0">
                <a:latin typeface="Palatino Linotype" panose="02040502050505030304" pitchFamily="18" charset="0"/>
              </a:rPr>
              <a:t>!</a:t>
            </a:r>
          </a:p>
        </p:txBody>
      </p:sp>
      <p:pic>
        <p:nvPicPr>
          <p:cNvPr id="18" name="Picture 17" descr="A qr code with a white background&#10;&#10;Description automatically generated">
            <a:extLst>
              <a:ext uri="{FF2B5EF4-FFF2-40B4-BE49-F238E27FC236}">
                <a16:creationId xmlns:a16="http://schemas.microsoft.com/office/drawing/2014/main" id="{A6FFA894-2AC2-1BFA-1C4C-CC27B010FBC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13934" y="4890903"/>
            <a:ext cx="761435" cy="761435"/>
          </a:xfrm>
          <a:prstGeom prst="rect">
            <a:avLst/>
          </a:prstGeom>
        </p:spPr>
      </p:pic>
      <p:sp>
        <p:nvSpPr>
          <p:cNvPr id="20" name="TextBox 19">
            <a:extLst>
              <a:ext uri="{FF2B5EF4-FFF2-40B4-BE49-F238E27FC236}">
                <a16:creationId xmlns:a16="http://schemas.microsoft.com/office/drawing/2014/main" id="{A17B5F8E-73D3-3C7D-1CB4-C1C631563FC8}"/>
              </a:ext>
            </a:extLst>
          </p:cNvPr>
          <p:cNvSpPr txBox="1"/>
          <p:nvPr/>
        </p:nvSpPr>
        <p:spPr>
          <a:xfrm>
            <a:off x="3223799" y="5726961"/>
            <a:ext cx="2108811" cy="253916"/>
          </a:xfrm>
          <a:prstGeom prst="rect">
            <a:avLst/>
          </a:prstGeom>
          <a:noFill/>
        </p:spPr>
        <p:txBody>
          <a:bodyPr wrap="square">
            <a:spAutoFit/>
          </a:bodyPr>
          <a:lstStyle/>
          <a:p>
            <a:pPr algn="ctr"/>
            <a:r>
              <a:rPr lang="en-US" sz="1050" b="1" dirty="0">
                <a:latin typeface="Palatino Linotype" panose="02040502050505030304" pitchFamily="18" charset="0"/>
              </a:rPr>
              <a:t>About The County Clerk</a:t>
            </a:r>
            <a:endParaRPr lang="en-US" sz="1800" dirty="0">
              <a:latin typeface="Palatino Linotype" panose="02040502050505030304" pitchFamily="18" charset="0"/>
            </a:endParaRPr>
          </a:p>
        </p:txBody>
      </p:sp>
    </p:spTree>
    <p:extLst>
      <p:ext uri="{BB962C8B-B14F-4D97-AF65-F5344CB8AC3E}">
        <p14:creationId xmlns:p14="http://schemas.microsoft.com/office/powerpoint/2010/main" val="20290350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228600" y="6324600"/>
            <a:ext cx="2133600" cy="304800"/>
          </a:xfrm>
        </p:spPr>
        <p:txBody>
          <a:bodyPr/>
          <a:lstStyle/>
          <a:p>
            <a:fld id="{1789C0F2-17E0-497A-9BBE-0C73201AAFE3}" type="slidenum">
              <a:rPr lang="en-US" smtClean="0"/>
              <a:pPr/>
              <a:t>19</a:t>
            </a:fld>
            <a:endParaRPr lang="en-US" dirty="0"/>
          </a:p>
        </p:txBody>
      </p:sp>
      <p:sp>
        <p:nvSpPr>
          <p:cNvPr id="4" name="Title 3"/>
          <p:cNvSpPr>
            <a:spLocks noGrp="1"/>
          </p:cNvSpPr>
          <p:nvPr>
            <p:ph type="title"/>
          </p:nvPr>
        </p:nvSpPr>
        <p:spPr>
          <a:xfrm>
            <a:off x="838200" y="3886200"/>
            <a:ext cx="7543800" cy="914400"/>
          </a:xfrm>
        </p:spPr>
        <p:txBody>
          <a:bodyPr/>
          <a:lstStyle/>
          <a:p>
            <a:pPr algn="ctr"/>
            <a:r>
              <a:rPr lang="en-US" dirty="0"/>
              <a:t>There is more to come from your </a:t>
            </a:r>
            <a:br>
              <a:rPr lang="en-US" dirty="0"/>
            </a:br>
            <a:r>
              <a:rPr lang="en-US" dirty="0"/>
              <a:t>Bexar County Clerk’s office </a:t>
            </a:r>
            <a:r>
              <a:rPr lang="en-US"/>
              <a:t>in 2025-2026!</a:t>
            </a:r>
            <a:endParaRPr lang="en-US" dirty="0"/>
          </a:p>
        </p:txBody>
      </p:sp>
    </p:spTree>
    <p:extLst>
      <p:ext uri="{BB962C8B-B14F-4D97-AF65-F5344CB8AC3E}">
        <p14:creationId xmlns:p14="http://schemas.microsoft.com/office/powerpoint/2010/main" val="16759174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8938" y="1752600"/>
            <a:ext cx="8839200" cy="4191000"/>
          </a:xfrm>
        </p:spPr>
        <p:txBody>
          <a:bodyPr>
            <a:noAutofit/>
          </a:bodyPr>
          <a:lstStyle/>
          <a:p>
            <a:pPr>
              <a:buFont typeface="Wingdings" panose="05000000000000000000" pitchFamily="2" charset="2"/>
              <a:buChar char="Ø"/>
            </a:pPr>
            <a:r>
              <a:rPr lang="en-US" sz="1800" dirty="0"/>
              <a:t>The first Latina and first woman elected in history as a Bexar County Clerk.</a:t>
            </a:r>
          </a:p>
          <a:p>
            <a:pPr>
              <a:buFont typeface="Wingdings" panose="05000000000000000000" pitchFamily="2" charset="2"/>
              <a:buChar char="Ø"/>
            </a:pPr>
            <a:r>
              <a:rPr lang="en-US" sz="1800" dirty="0"/>
              <a:t>Born and raised in San Antonio, I am a mother of two beautiful Children and wife to a Sheriff’s Deputy.</a:t>
            </a:r>
          </a:p>
          <a:p>
            <a:pPr>
              <a:buFont typeface="Wingdings" panose="05000000000000000000" pitchFamily="2" charset="2"/>
              <a:buChar char="Ø"/>
            </a:pPr>
            <a:r>
              <a:rPr lang="en-US" sz="1800" dirty="0"/>
              <a:t>Child to a mother who is an activist in the community and a father who is a former marine.</a:t>
            </a:r>
          </a:p>
          <a:p>
            <a:pPr>
              <a:buFont typeface="Wingdings" panose="05000000000000000000" pitchFamily="2" charset="2"/>
              <a:buChar char="Ø"/>
            </a:pPr>
            <a:r>
              <a:rPr lang="en-US" sz="1800" dirty="0"/>
              <a:t>Obtained education through Southern Careers Institute where I studied Paralegal Studies before. </a:t>
            </a:r>
          </a:p>
          <a:p>
            <a:pPr>
              <a:buFont typeface="Wingdings" panose="05000000000000000000" pitchFamily="2" charset="2"/>
              <a:buChar char="Ø"/>
            </a:pPr>
            <a:r>
              <a:rPr lang="en-US" sz="1800" dirty="0"/>
              <a:t>Started Career with the Sheriffs Office in 1997.</a:t>
            </a:r>
          </a:p>
          <a:p>
            <a:pPr>
              <a:buFont typeface="Wingdings" panose="05000000000000000000" pitchFamily="2" charset="2"/>
              <a:buChar char="Ø"/>
            </a:pPr>
            <a:r>
              <a:rPr lang="en-US" sz="1800" dirty="0"/>
              <a:t>Promoted to the Criminal Investigation Division section as a Latent Print Examiner/AFIS and worked high profile cases through the county and across the state.</a:t>
            </a:r>
          </a:p>
          <a:p>
            <a:pPr>
              <a:buFont typeface="Wingdings" panose="05000000000000000000" pitchFamily="2" charset="2"/>
              <a:buChar char="Ø"/>
            </a:pPr>
            <a:r>
              <a:rPr lang="en-US" sz="1800" dirty="0"/>
              <a:t>I am a member to several governmental entities such as the Bexar County Bail Bond Board, Chairwoman of the Records Management Committee, and I maintain many records:</a:t>
            </a:r>
          </a:p>
          <a:p>
            <a:pPr lvl="1">
              <a:buFont typeface="Wingdings" panose="05000000000000000000" pitchFamily="2" charset="2"/>
              <a:buChar char="Ø"/>
            </a:pPr>
            <a:r>
              <a:rPr lang="en-US" sz="1600" dirty="0"/>
              <a:t>Commissioner’s Court, 3 Probate Courts, Mental health Court, Auxiliary Jail Court, 15 County Courts at Law and several other departments</a:t>
            </a:r>
          </a:p>
          <a:p>
            <a:pPr marL="18288" indent="0">
              <a:buNone/>
            </a:pPr>
            <a:endParaRPr lang="en-US" sz="1400" dirty="0"/>
          </a:p>
        </p:txBody>
      </p:sp>
      <p:sp>
        <p:nvSpPr>
          <p:cNvPr id="3" name="Title 2"/>
          <p:cNvSpPr>
            <a:spLocks noGrp="1"/>
          </p:cNvSpPr>
          <p:nvPr>
            <p:ph type="title"/>
          </p:nvPr>
        </p:nvSpPr>
        <p:spPr>
          <a:xfrm>
            <a:off x="381000" y="100732"/>
            <a:ext cx="7543800" cy="914400"/>
          </a:xfrm>
        </p:spPr>
        <p:txBody>
          <a:bodyPr/>
          <a:lstStyle/>
          <a:p>
            <a:pPr algn="ctr"/>
            <a:r>
              <a:rPr lang="en-US" sz="2400" u="sng" dirty="0"/>
              <a:t>About the Bexar County Clerk</a:t>
            </a:r>
            <a:endParaRPr lang="es-MX" sz="2400" u="sng" dirty="0"/>
          </a:p>
        </p:txBody>
      </p:sp>
      <p:sp>
        <p:nvSpPr>
          <p:cNvPr id="4" name="Slide Number Placeholder 3"/>
          <p:cNvSpPr>
            <a:spLocks noGrp="1"/>
          </p:cNvSpPr>
          <p:nvPr>
            <p:ph type="sldNum" sz="quarter" idx="11"/>
          </p:nvPr>
        </p:nvSpPr>
        <p:spPr>
          <a:xfrm>
            <a:off x="152400" y="6442256"/>
            <a:ext cx="2133600" cy="304800"/>
          </a:xfrm>
        </p:spPr>
        <p:txBody>
          <a:bodyPr/>
          <a:lstStyle/>
          <a:p>
            <a:fld id="{1789C0F2-17E0-497A-9BBE-0C73201AAFE3}" type="slidenum">
              <a:rPr lang="en-US" smtClean="0"/>
              <a:pPr/>
              <a:t>2</a:t>
            </a:fld>
            <a:endParaRPr lang="en-US" dirty="0"/>
          </a:p>
        </p:txBody>
      </p:sp>
    </p:spTree>
    <p:extLst>
      <p:ext uri="{BB962C8B-B14F-4D97-AF65-F5344CB8AC3E}">
        <p14:creationId xmlns:p14="http://schemas.microsoft.com/office/powerpoint/2010/main" val="41198011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7099" y="1076158"/>
            <a:ext cx="8839200" cy="1905000"/>
          </a:xfrm>
        </p:spPr>
        <p:txBody>
          <a:bodyPr>
            <a:noAutofit/>
          </a:bodyPr>
          <a:lstStyle/>
          <a:p>
            <a:pPr>
              <a:buFont typeface="Wingdings" panose="05000000000000000000" pitchFamily="2" charset="2"/>
              <a:buChar char="Ø"/>
            </a:pPr>
            <a:r>
              <a:rPr lang="en-US" sz="1400" dirty="0"/>
              <a:t>Improved and redesigned mobile Friendly website that offers 51 Multi-languages.</a:t>
            </a:r>
          </a:p>
          <a:p>
            <a:pPr>
              <a:buFont typeface="Wingdings" panose="05000000000000000000" pitchFamily="2" charset="2"/>
              <a:buChar char="Ø"/>
            </a:pPr>
            <a:r>
              <a:rPr lang="en-US" sz="1400" dirty="0"/>
              <a:t>Integrated Credit Card machine usage.</a:t>
            </a:r>
          </a:p>
          <a:p>
            <a:pPr>
              <a:buFont typeface="Wingdings" panose="05000000000000000000" pitchFamily="2" charset="2"/>
              <a:buChar char="Ø"/>
            </a:pPr>
            <a:r>
              <a:rPr lang="en-US" sz="1400" dirty="0"/>
              <a:t>Added a Projects Coordinator for better outreach within Small Businesses, Veterans, and the community.</a:t>
            </a:r>
          </a:p>
          <a:p>
            <a:pPr>
              <a:buFont typeface="Wingdings" panose="05000000000000000000" pitchFamily="2" charset="2"/>
              <a:buChar char="Ø"/>
            </a:pPr>
            <a:r>
              <a:rPr lang="en-US" sz="1400" dirty="0"/>
              <a:t>Translated documents to better serve Spanish-Speaking individuals.</a:t>
            </a:r>
          </a:p>
          <a:p>
            <a:pPr>
              <a:buFont typeface="Wingdings" panose="05000000000000000000" pitchFamily="2" charset="2"/>
              <a:buChar char="Ø"/>
            </a:pPr>
            <a:r>
              <a:rPr lang="en-US" sz="1400" dirty="0"/>
              <a:t>Influenced &amp; Improved customer service experience </a:t>
            </a:r>
          </a:p>
          <a:p>
            <a:pPr>
              <a:buFont typeface="Wingdings" panose="05000000000000000000" pitchFamily="2" charset="2"/>
              <a:buChar char="Ø"/>
            </a:pPr>
            <a:r>
              <a:rPr lang="en-US" sz="1400" dirty="0"/>
              <a:t>Placed informative banners to better direct constituents to designated Departments.</a:t>
            </a:r>
          </a:p>
          <a:p>
            <a:pPr>
              <a:buFont typeface="Wingdings" panose="05000000000000000000" pitchFamily="2" charset="2"/>
              <a:buChar char="Ø"/>
            </a:pPr>
            <a:r>
              <a:rPr lang="en-US" sz="1400" dirty="0"/>
              <a:t>Implemented a Live Chat service online to allow constituents to communicate with live deputy clerk’s for any questions.</a:t>
            </a:r>
          </a:p>
        </p:txBody>
      </p:sp>
      <p:sp>
        <p:nvSpPr>
          <p:cNvPr id="3" name="Title 2"/>
          <p:cNvSpPr>
            <a:spLocks noGrp="1"/>
          </p:cNvSpPr>
          <p:nvPr>
            <p:ph type="title"/>
          </p:nvPr>
        </p:nvSpPr>
        <p:spPr>
          <a:xfrm>
            <a:off x="381000" y="100732"/>
            <a:ext cx="7543800" cy="914400"/>
          </a:xfrm>
        </p:spPr>
        <p:txBody>
          <a:bodyPr/>
          <a:lstStyle/>
          <a:p>
            <a:pPr algn="ctr"/>
            <a:r>
              <a:rPr lang="en-US" sz="2400" u="sng" dirty="0"/>
              <a:t>Changes in the Bexar County Clerk’s Office </a:t>
            </a:r>
            <a:br>
              <a:rPr lang="en-US" sz="2400" u="sng" dirty="0"/>
            </a:br>
            <a:r>
              <a:rPr lang="en-US" sz="2400" u="sng" dirty="0"/>
              <a:t>Assumed Business Names Department </a:t>
            </a:r>
            <a:endParaRPr lang="es-MX" sz="2400" u="sng" dirty="0"/>
          </a:p>
        </p:txBody>
      </p:sp>
      <p:pic>
        <p:nvPicPr>
          <p:cNvPr id="7170" name="Picture 2" descr="C:\Users\Melissa.Cox\AppData\Local\Microsoft\Windows\Temporary Internet Files\Content.Outlook\U65WKOBA\IMG_130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3276600"/>
            <a:ext cx="1478756" cy="32004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Melissa.Cox\AppData\Local\Microsoft\Windows\Temporary Internet Files\Content.IE5\AJ83XUGJ\customer-servic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8360" y="4774417"/>
            <a:ext cx="2548602" cy="1809507"/>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Image may contain: 2 people, people smiling, people standing and sho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1" y="2895600"/>
            <a:ext cx="2686050" cy="35814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1"/>
          </p:nvPr>
        </p:nvSpPr>
        <p:spPr>
          <a:xfrm>
            <a:off x="152400" y="6442256"/>
            <a:ext cx="2133600" cy="304800"/>
          </a:xfrm>
        </p:spPr>
        <p:txBody>
          <a:bodyPr/>
          <a:lstStyle/>
          <a:p>
            <a:fld id="{1789C0F2-17E0-497A-9BBE-0C73201AAFE3}" type="slidenum">
              <a:rPr lang="en-US" smtClean="0"/>
              <a:pPr/>
              <a:t>3</a:t>
            </a:fld>
            <a:endParaRPr lang="en-US" dirty="0"/>
          </a:p>
        </p:txBody>
      </p:sp>
      <p:pic>
        <p:nvPicPr>
          <p:cNvPr id="8" name="Picture 7" descr="C:\Users\Melissa.Cox\AppData\Local\Microsoft\Windows\Temporary Internet Files\Content.IE5\5DCLUZL6\credit-cards-256x256[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7269" y="2895600"/>
            <a:ext cx="1837344" cy="1676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1815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gtEl>
                                        <p:attrNameLst>
                                          <p:attrName>style.visibility</p:attrName>
                                        </p:attrNameLst>
                                      </p:cBhvr>
                                      <p:to>
                                        <p:strVal val="visible"/>
                                      </p:to>
                                    </p:set>
                                    <p:animEffect transition="in" filter="fade">
                                      <p:cBhvr>
                                        <p:cTn id="14" dur="1000"/>
                                        <p:tgtEl>
                                          <p:spTgt spid="7171"/>
                                        </p:tgtEl>
                                      </p:cBhvr>
                                    </p:animEffect>
                                    <p:anim calcmode="lin" valueType="num">
                                      <p:cBhvr>
                                        <p:cTn id="15" dur="1000" fill="hold"/>
                                        <p:tgtEl>
                                          <p:spTgt spid="7171"/>
                                        </p:tgtEl>
                                        <p:attrNameLst>
                                          <p:attrName>ppt_x</p:attrName>
                                        </p:attrNameLst>
                                      </p:cBhvr>
                                      <p:tavLst>
                                        <p:tav tm="0">
                                          <p:val>
                                            <p:strVal val="#ppt_x"/>
                                          </p:val>
                                        </p:tav>
                                        <p:tav tm="100000">
                                          <p:val>
                                            <p:strVal val="#ppt_x"/>
                                          </p:val>
                                        </p:tav>
                                      </p:tavLst>
                                    </p:anim>
                                    <p:anim calcmode="lin" valueType="num">
                                      <p:cBhvr>
                                        <p:cTn id="16" dur="1000" fill="hold"/>
                                        <p:tgtEl>
                                          <p:spTgt spid="717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3"/>
                                        </p:tgtEl>
                                        <p:attrNameLst>
                                          <p:attrName>style.visibility</p:attrName>
                                        </p:attrNameLst>
                                      </p:cBhvr>
                                      <p:to>
                                        <p:strVal val="visible"/>
                                      </p:to>
                                    </p:set>
                                    <p:animEffect transition="in" filter="fade">
                                      <p:cBhvr>
                                        <p:cTn id="21" dur="1000"/>
                                        <p:tgtEl>
                                          <p:spTgt spid="7173"/>
                                        </p:tgtEl>
                                      </p:cBhvr>
                                    </p:animEffect>
                                    <p:anim calcmode="lin" valueType="num">
                                      <p:cBhvr>
                                        <p:cTn id="22" dur="1000" fill="hold"/>
                                        <p:tgtEl>
                                          <p:spTgt spid="7173"/>
                                        </p:tgtEl>
                                        <p:attrNameLst>
                                          <p:attrName>ppt_x</p:attrName>
                                        </p:attrNameLst>
                                      </p:cBhvr>
                                      <p:tavLst>
                                        <p:tav tm="0">
                                          <p:val>
                                            <p:strVal val="#ppt_x"/>
                                          </p:val>
                                        </p:tav>
                                        <p:tav tm="100000">
                                          <p:val>
                                            <p:strVal val="#ppt_x"/>
                                          </p:val>
                                        </p:tav>
                                      </p:tavLst>
                                    </p:anim>
                                    <p:anim calcmode="lin" valueType="num">
                                      <p:cBhvr>
                                        <p:cTn id="23" dur="1000" fill="hold"/>
                                        <p:tgtEl>
                                          <p:spTgt spid="717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white and red heart with a red and white stripe in the middle&#10;&#10;Description automatically generated">
            <a:extLst>
              <a:ext uri="{FF2B5EF4-FFF2-40B4-BE49-F238E27FC236}">
                <a16:creationId xmlns:a16="http://schemas.microsoft.com/office/drawing/2014/main" id="{D78E0E5F-515A-0D10-969A-7413073EA78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867400" y="533400"/>
            <a:ext cx="3021874" cy="2133600"/>
          </a:xfrm>
        </p:spPr>
      </p:pic>
      <p:sp>
        <p:nvSpPr>
          <p:cNvPr id="3" name="Title 2">
            <a:extLst>
              <a:ext uri="{FF2B5EF4-FFF2-40B4-BE49-F238E27FC236}">
                <a16:creationId xmlns:a16="http://schemas.microsoft.com/office/drawing/2014/main" id="{4ABAEA99-D709-A076-16E1-A86D712305E1}"/>
              </a:ext>
            </a:extLst>
          </p:cNvPr>
          <p:cNvSpPr>
            <a:spLocks noGrp="1"/>
          </p:cNvSpPr>
          <p:nvPr>
            <p:ph type="title"/>
          </p:nvPr>
        </p:nvSpPr>
        <p:spPr>
          <a:xfrm>
            <a:off x="105591" y="1103174"/>
            <a:ext cx="5612674" cy="1754326"/>
          </a:xfrm>
        </p:spPr>
        <p:txBody>
          <a:bodyPr/>
          <a:lstStyle/>
          <a:p>
            <a:r>
              <a:rPr lang="en-US" sz="2200" b="0" i="0" dirty="0">
                <a:effectLst/>
                <a:latin typeface="Arial" panose="020B0604020202020204" pitchFamily="34" charset="0"/>
              </a:rPr>
              <a:t>The “Thank A Veteran” program is a way of giving back to the Veterans who have served our country through the armed forces. This program extends to all branches of the military and offers our service men and women an opportunity to receive our thanks through discounts at participating merchants.</a:t>
            </a:r>
            <a:endParaRPr lang="en-US" sz="2200" dirty="0"/>
          </a:p>
        </p:txBody>
      </p:sp>
      <p:sp>
        <p:nvSpPr>
          <p:cNvPr id="4" name="Slide Number Placeholder 3">
            <a:extLst>
              <a:ext uri="{FF2B5EF4-FFF2-40B4-BE49-F238E27FC236}">
                <a16:creationId xmlns:a16="http://schemas.microsoft.com/office/drawing/2014/main" id="{8EDE5E6D-FE68-D11E-780E-42052BAAC4B3}"/>
              </a:ext>
            </a:extLst>
          </p:cNvPr>
          <p:cNvSpPr>
            <a:spLocks noGrp="1"/>
          </p:cNvSpPr>
          <p:nvPr>
            <p:ph type="sldNum" sz="quarter" idx="11"/>
          </p:nvPr>
        </p:nvSpPr>
        <p:spPr/>
        <p:txBody>
          <a:bodyPr/>
          <a:lstStyle/>
          <a:p>
            <a:fld id="{1789C0F2-17E0-497A-9BBE-0C73201AAFE3}" type="slidenum">
              <a:rPr lang="en-US" smtClean="0"/>
              <a:pPr/>
              <a:t>4</a:t>
            </a:fld>
            <a:endParaRPr lang="en-US" dirty="0"/>
          </a:p>
        </p:txBody>
      </p:sp>
      <p:sp>
        <p:nvSpPr>
          <p:cNvPr id="7" name="TextBox 6">
            <a:extLst>
              <a:ext uri="{FF2B5EF4-FFF2-40B4-BE49-F238E27FC236}">
                <a16:creationId xmlns:a16="http://schemas.microsoft.com/office/drawing/2014/main" id="{96C39412-1B64-D031-1F94-4B2C4F3B1784}"/>
              </a:ext>
            </a:extLst>
          </p:cNvPr>
          <p:cNvSpPr txBox="1"/>
          <p:nvPr/>
        </p:nvSpPr>
        <p:spPr>
          <a:xfrm>
            <a:off x="105591" y="2971800"/>
            <a:ext cx="8932817" cy="4070345"/>
          </a:xfrm>
          <a:prstGeom prst="rect">
            <a:avLst/>
          </a:prstGeom>
          <a:noFill/>
        </p:spPr>
        <p:txBody>
          <a:bodyPr wrap="square" rtlCol="0">
            <a:spAutoFit/>
          </a:bodyPr>
          <a:lstStyle/>
          <a:p>
            <a:pPr algn="l"/>
            <a:r>
              <a:rPr lang="en-US" sz="1850" b="1" i="0" dirty="0">
                <a:effectLst/>
                <a:latin typeface="Arial" panose="020B0604020202020204" pitchFamily="34" charset="0"/>
              </a:rPr>
              <a:t>The benefits of participation are rewarding for both merchants and veterans:</a:t>
            </a:r>
            <a:endParaRPr lang="en-US" sz="1850" b="0" i="0" dirty="0">
              <a:effectLst/>
              <a:latin typeface="Arial" panose="020B0604020202020204" pitchFamily="34" charset="0"/>
            </a:endParaRPr>
          </a:p>
          <a:p>
            <a:pPr algn="l">
              <a:buFont typeface="Arial" panose="020B0604020202020204" pitchFamily="34" charset="0"/>
              <a:buChar char="•"/>
            </a:pPr>
            <a:r>
              <a:rPr lang="en-US" sz="1850" b="0" i="0" dirty="0">
                <a:effectLst/>
                <a:latin typeface="Arial" panose="020B0604020202020204" pitchFamily="34" charset="0"/>
              </a:rPr>
              <a:t>Veterans are shown gratitude for their sacrifices and loyalty to our country through a discount at participating merchants for recording their DD-214’s with the County Clerk.</a:t>
            </a:r>
          </a:p>
          <a:p>
            <a:pPr algn="l">
              <a:buFont typeface="Arial" panose="020B0604020202020204" pitchFamily="34" charset="0"/>
              <a:buChar char="•"/>
            </a:pPr>
            <a:r>
              <a:rPr lang="en-US" sz="1850" dirty="0">
                <a:latin typeface="Arial" panose="020B0604020202020204" pitchFamily="34" charset="0"/>
              </a:rPr>
              <a:t>Veterans will be issued a Thank A Veteran program discount card and can be presented at all participating merchants.</a:t>
            </a:r>
          </a:p>
          <a:p>
            <a:pPr algn="l"/>
            <a:endParaRPr lang="en-US" sz="1850" b="0" i="0" dirty="0">
              <a:effectLst/>
              <a:latin typeface="Arial" panose="020B0604020202020204" pitchFamily="34" charset="0"/>
            </a:endParaRPr>
          </a:p>
          <a:p>
            <a:pPr algn="l">
              <a:buFont typeface="Arial" panose="020B0604020202020204" pitchFamily="34" charset="0"/>
              <a:buChar char="•"/>
            </a:pPr>
            <a:r>
              <a:rPr lang="en-US" sz="1850" b="0" i="0" dirty="0">
                <a:effectLst/>
                <a:latin typeface="Arial" panose="020B0604020202020204" pitchFamily="34" charset="0"/>
              </a:rPr>
              <a:t>Merchants are given an opportunity to give back by participating and registering their businesses for the Thank A Veteran program. </a:t>
            </a:r>
            <a:r>
              <a:rPr lang="en-US" sz="1850" dirty="0">
                <a:latin typeface="Arial" panose="020B0604020202020204" pitchFamily="34" charset="0"/>
              </a:rPr>
              <a:t>These businesses will receive a Thank A Veteran decal to place in a visible area showing they are merchants for this program.</a:t>
            </a:r>
            <a:endParaRPr lang="en-US" sz="1850" b="0" i="0" dirty="0">
              <a:effectLst/>
              <a:latin typeface="Arial" panose="020B0604020202020204" pitchFamily="34" charset="0"/>
            </a:endParaRPr>
          </a:p>
          <a:p>
            <a:pPr algn="l">
              <a:buFont typeface="Arial" panose="020B0604020202020204" pitchFamily="34" charset="0"/>
              <a:buChar char="•"/>
            </a:pPr>
            <a:r>
              <a:rPr lang="en-US" sz="1850" b="0" i="0" dirty="0">
                <a:effectLst/>
                <a:latin typeface="Arial" panose="020B0604020202020204" pitchFamily="34" charset="0"/>
              </a:rPr>
              <a:t>Participating merchants will be listed on the County Clerk's website for advertisement.</a:t>
            </a:r>
          </a:p>
          <a:p>
            <a:endParaRPr lang="en-US" dirty="0"/>
          </a:p>
        </p:txBody>
      </p:sp>
    </p:spTree>
    <p:extLst>
      <p:ext uri="{BB962C8B-B14F-4D97-AF65-F5344CB8AC3E}">
        <p14:creationId xmlns:p14="http://schemas.microsoft.com/office/powerpoint/2010/main" val="1859796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blue and red heart with white text&#10;&#10;Description automatically generated">
            <a:extLst>
              <a:ext uri="{FF2B5EF4-FFF2-40B4-BE49-F238E27FC236}">
                <a16:creationId xmlns:a16="http://schemas.microsoft.com/office/drawing/2014/main" id="{FAA92F15-1E54-D1C9-8779-A470BB0CEBF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266700"/>
            <a:ext cx="6096000" cy="3428999"/>
          </a:xfrm>
        </p:spPr>
      </p:pic>
      <p:sp>
        <p:nvSpPr>
          <p:cNvPr id="3" name="Title 2">
            <a:extLst>
              <a:ext uri="{FF2B5EF4-FFF2-40B4-BE49-F238E27FC236}">
                <a16:creationId xmlns:a16="http://schemas.microsoft.com/office/drawing/2014/main" id="{B8FC2AAE-A737-4574-7823-63C93C461F99}"/>
              </a:ext>
            </a:extLst>
          </p:cNvPr>
          <p:cNvSpPr>
            <a:spLocks noGrp="1"/>
          </p:cNvSpPr>
          <p:nvPr>
            <p:ph type="title"/>
          </p:nvPr>
        </p:nvSpPr>
        <p:spPr>
          <a:xfrm>
            <a:off x="342900" y="5842000"/>
            <a:ext cx="8458200" cy="914400"/>
          </a:xfrm>
        </p:spPr>
        <p:txBody>
          <a:bodyPr/>
          <a:lstStyle/>
          <a:p>
            <a:r>
              <a:rPr lang="en-US" dirty="0"/>
              <a:t>To sign up your business or learn more about this program, go to www.bexar.org/countyclerk</a:t>
            </a:r>
          </a:p>
        </p:txBody>
      </p:sp>
      <p:sp>
        <p:nvSpPr>
          <p:cNvPr id="4" name="Slide Number Placeholder 3">
            <a:extLst>
              <a:ext uri="{FF2B5EF4-FFF2-40B4-BE49-F238E27FC236}">
                <a16:creationId xmlns:a16="http://schemas.microsoft.com/office/drawing/2014/main" id="{E853129D-0A3C-B85B-82D8-722B061CA0D2}"/>
              </a:ext>
            </a:extLst>
          </p:cNvPr>
          <p:cNvSpPr>
            <a:spLocks noGrp="1"/>
          </p:cNvSpPr>
          <p:nvPr>
            <p:ph type="sldNum" sz="quarter" idx="11"/>
          </p:nvPr>
        </p:nvSpPr>
        <p:spPr/>
        <p:txBody>
          <a:bodyPr/>
          <a:lstStyle/>
          <a:p>
            <a:fld id="{1789C0F2-17E0-497A-9BBE-0C73201AAFE3}" type="slidenum">
              <a:rPr lang="en-US" smtClean="0"/>
              <a:pPr/>
              <a:t>5</a:t>
            </a:fld>
            <a:endParaRPr lang="en-US" dirty="0"/>
          </a:p>
        </p:txBody>
      </p:sp>
    </p:spTree>
    <p:extLst>
      <p:ext uri="{BB962C8B-B14F-4D97-AF65-F5344CB8AC3E}">
        <p14:creationId xmlns:p14="http://schemas.microsoft.com/office/powerpoint/2010/main" val="1579361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sign with birds flying around it&#10;&#10;Description automatically generated">
            <a:extLst>
              <a:ext uri="{FF2B5EF4-FFF2-40B4-BE49-F238E27FC236}">
                <a16:creationId xmlns:a16="http://schemas.microsoft.com/office/drawing/2014/main" id="{A343C83F-597B-19B4-4EC0-907DF4C09A6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62400" y="138953"/>
            <a:ext cx="5084617" cy="6580094"/>
          </a:xfrm>
        </p:spPr>
      </p:pic>
      <p:sp>
        <p:nvSpPr>
          <p:cNvPr id="3" name="Title 2">
            <a:extLst>
              <a:ext uri="{FF2B5EF4-FFF2-40B4-BE49-F238E27FC236}">
                <a16:creationId xmlns:a16="http://schemas.microsoft.com/office/drawing/2014/main" id="{8875FD4B-8F55-8A86-7867-490B02F054DE}"/>
              </a:ext>
            </a:extLst>
          </p:cNvPr>
          <p:cNvSpPr>
            <a:spLocks noGrp="1"/>
          </p:cNvSpPr>
          <p:nvPr>
            <p:ph type="title"/>
          </p:nvPr>
        </p:nvSpPr>
        <p:spPr>
          <a:xfrm>
            <a:off x="217714" y="4648200"/>
            <a:ext cx="3733800" cy="914400"/>
          </a:xfrm>
        </p:spPr>
        <p:txBody>
          <a:bodyPr/>
          <a:lstStyle/>
          <a:p>
            <a:r>
              <a:rPr lang="en-US" sz="4000" dirty="0"/>
              <a:t>Hunting &amp; Fishing License discounts for disabled Veterans and Texas residents on active duty. </a:t>
            </a:r>
          </a:p>
        </p:txBody>
      </p:sp>
      <p:sp>
        <p:nvSpPr>
          <p:cNvPr id="4" name="Slide Number Placeholder 3">
            <a:extLst>
              <a:ext uri="{FF2B5EF4-FFF2-40B4-BE49-F238E27FC236}">
                <a16:creationId xmlns:a16="http://schemas.microsoft.com/office/drawing/2014/main" id="{FBC4B666-1C4A-A88A-4E0E-BEC20974DA5B}"/>
              </a:ext>
            </a:extLst>
          </p:cNvPr>
          <p:cNvSpPr>
            <a:spLocks noGrp="1"/>
          </p:cNvSpPr>
          <p:nvPr>
            <p:ph type="sldNum" sz="quarter" idx="11"/>
          </p:nvPr>
        </p:nvSpPr>
        <p:spPr/>
        <p:txBody>
          <a:bodyPr/>
          <a:lstStyle/>
          <a:p>
            <a:fld id="{1789C0F2-17E0-497A-9BBE-0C73201AAFE3}" type="slidenum">
              <a:rPr lang="en-US" smtClean="0"/>
              <a:pPr/>
              <a:t>6</a:t>
            </a:fld>
            <a:endParaRPr lang="en-US" dirty="0"/>
          </a:p>
        </p:txBody>
      </p:sp>
    </p:spTree>
    <p:extLst>
      <p:ext uri="{BB962C8B-B14F-4D97-AF65-F5344CB8AC3E}">
        <p14:creationId xmlns:p14="http://schemas.microsoft.com/office/powerpoint/2010/main" val="3664287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erson sitting at a desk&#10;&#10;Description automatically generated">
            <a:extLst>
              <a:ext uri="{FF2B5EF4-FFF2-40B4-BE49-F238E27FC236}">
                <a16:creationId xmlns:a16="http://schemas.microsoft.com/office/drawing/2014/main" id="{F68D0FEA-3A37-1A8B-60D4-D03D710521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19600" y="487074"/>
            <a:ext cx="4546365" cy="5883851"/>
          </a:xfrm>
        </p:spPr>
      </p:pic>
      <p:sp>
        <p:nvSpPr>
          <p:cNvPr id="3" name="Title 2">
            <a:extLst>
              <a:ext uri="{FF2B5EF4-FFF2-40B4-BE49-F238E27FC236}">
                <a16:creationId xmlns:a16="http://schemas.microsoft.com/office/drawing/2014/main" id="{44B878B5-16E0-818E-38EA-2F16941A495E}"/>
              </a:ext>
            </a:extLst>
          </p:cNvPr>
          <p:cNvSpPr>
            <a:spLocks noGrp="1"/>
          </p:cNvSpPr>
          <p:nvPr>
            <p:ph type="title"/>
          </p:nvPr>
        </p:nvSpPr>
        <p:spPr>
          <a:xfrm>
            <a:off x="457200" y="2794000"/>
            <a:ext cx="3691961" cy="914400"/>
          </a:xfrm>
        </p:spPr>
        <p:txBody>
          <a:bodyPr/>
          <a:lstStyle/>
          <a:p>
            <a:pPr algn="ctr"/>
            <a:r>
              <a:rPr lang="en-US" dirty="0"/>
              <a:t>Vanguard Property Alert</a:t>
            </a:r>
            <a:br>
              <a:rPr lang="en-US" dirty="0"/>
            </a:br>
            <a:br>
              <a:rPr lang="en-US" dirty="0"/>
            </a:br>
            <a:endParaRPr lang="en-US" sz="3600" dirty="0"/>
          </a:p>
        </p:txBody>
      </p:sp>
      <p:sp>
        <p:nvSpPr>
          <p:cNvPr id="4" name="Slide Number Placeholder 3">
            <a:extLst>
              <a:ext uri="{FF2B5EF4-FFF2-40B4-BE49-F238E27FC236}">
                <a16:creationId xmlns:a16="http://schemas.microsoft.com/office/drawing/2014/main" id="{C05CE0D3-F2C9-B4F3-F7D0-253B12E62CE6}"/>
              </a:ext>
            </a:extLst>
          </p:cNvPr>
          <p:cNvSpPr>
            <a:spLocks noGrp="1"/>
          </p:cNvSpPr>
          <p:nvPr>
            <p:ph type="sldNum" sz="quarter" idx="11"/>
          </p:nvPr>
        </p:nvSpPr>
        <p:spPr/>
        <p:txBody>
          <a:bodyPr/>
          <a:lstStyle/>
          <a:p>
            <a:fld id="{1789C0F2-17E0-497A-9BBE-0C73201AAFE3}" type="slidenum">
              <a:rPr lang="en-US" smtClean="0"/>
              <a:pPr/>
              <a:t>7</a:t>
            </a:fld>
            <a:endParaRPr lang="en-US" dirty="0"/>
          </a:p>
        </p:txBody>
      </p:sp>
      <p:sp>
        <p:nvSpPr>
          <p:cNvPr id="7" name="TextBox 6">
            <a:extLst>
              <a:ext uri="{FF2B5EF4-FFF2-40B4-BE49-F238E27FC236}">
                <a16:creationId xmlns:a16="http://schemas.microsoft.com/office/drawing/2014/main" id="{DB1D5200-D08D-68E8-B45D-42A839AE33F2}"/>
              </a:ext>
            </a:extLst>
          </p:cNvPr>
          <p:cNvSpPr txBox="1"/>
          <p:nvPr/>
        </p:nvSpPr>
        <p:spPr>
          <a:xfrm>
            <a:off x="199806" y="2793999"/>
            <a:ext cx="4143594" cy="3970318"/>
          </a:xfrm>
          <a:prstGeom prst="rect">
            <a:avLst/>
          </a:prstGeom>
          <a:noFill/>
        </p:spPr>
        <p:txBody>
          <a:bodyPr wrap="square" rtlCol="0">
            <a:spAutoFit/>
          </a:bodyPr>
          <a:lstStyle/>
          <a:p>
            <a:r>
              <a:rPr lang="en-US" sz="1800" dirty="0"/>
              <a:t>Get notified against potential fraudulent claims or transactions regarding real property.</a:t>
            </a:r>
          </a:p>
          <a:p>
            <a:endParaRPr lang="en-US" dirty="0"/>
          </a:p>
          <a:p>
            <a:r>
              <a:rPr lang="en-US" dirty="0"/>
              <a:t>Receive email alerts any time your personal property or business entity name is used in Real Property filing within the Bexar County Clerk’s Office.</a:t>
            </a:r>
          </a:p>
          <a:p>
            <a:endParaRPr lang="en-US" dirty="0"/>
          </a:p>
          <a:p>
            <a:r>
              <a:rPr lang="en-US" dirty="0"/>
              <a:t>FREE SERVICE! FREE SERVICE!</a:t>
            </a:r>
          </a:p>
          <a:p>
            <a:endParaRPr lang="en-US" dirty="0"/>
          </a:p>
          <a:p>
            <a:pPr algn="ctr"/>
            <a:r>
              <a:rPr lang="en-US" dirty="0"/>
              <a:t>Sign up at: www.bexar.org/countyclerk</a:t>
            </a:r>
          </a:p>
          <a:p>
            <a:r>
              <a:rPr lang="en-US" dirty="0"/>
              <a:t> </a:t>
            </a:r>
          </a:p>
        </p:txBody>
      </p:sp>
    </p:spTree>
    <p:extLst>
      <p:ext uri="{BB962C8B-B14F-4D97-AF65-F5344CB8AC3E}">
        <p14:creationId xmlns:p14="http://schemas.microsoft.com/office/powerpoint/2010/main" val="2140818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document with text and blue text&#10;&#10;Description automatically generated">
            <a:extLst>
              <a:ext uri="{FF2B5EF4-FFF2-40B4-BE49-F238E27FC236}">
                <a16:creationId xmlns:a16="http://schemas.microsoft.com/office/drawing/2014/main" id="{B646065C-C12C-0A5B-5474-87DE74E967A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86200" y="150159"/>
            <a:ext cx="5067299" cy="6557682"/>
          </a:xfrm>
        </p:spPr>
      </p:pic>
      <p:sp>
        <p:nvSpPr>
          <p:cNvPr id="3" name="Title 2">
            <a:extLst>
              <a:ext uri="{FF2B5EF4-FFF2-40B4-BE49-F238E27FC236}">
                <a16:creationId xmlns:a16="http://schemas.microsoft.com/office/drawing/2014/main" id="{DAC78317-18C5-4BF4-65A3-4DF7F320344F}"/>
              </a:ext>
            </a:extLst>
          </p:cNvPr>
          <p:cNvSpPr>
            <a:spLocks noGrp="1"/>
          </p:cNvSpPr>
          <p:nvPr>
            <p:ph type="title"/>
          </p:nvPr>
        </p:nvSpPr>
        <p:spPr>
          <a:xfrm>
            <a:off x="190501" y="838200"/>
            <a:ext cx="3543299" cy="914400"/>
          </a:xfrm>
        </p:spPr>
        <p:txBody>
          <a:bodyPr/>
          <a:lstStyle/>
          <a:p>
            <a:pPr algn="ctr"/>
            <a:r>
              <a:rPr lang="en-US" dirty="0"/>
              <a:t>Safekeeping of Wills</a:t>
            </a:r>
          </a:p>
        </p:txBody>
      </p:sp>
      <p:sp>
        <p:nvSpPr>
          <p:cNvPr id="4" name="Slide Number Placeholder 3">
            <a:extLst>
              <a:ext uri="{FF2B5EF4-FFF2-40B4-BE49-F238E27FC236}">
                <a16:creationId xmlns:a16="http://schemas.microsoft.com/office/drawing/2014/main" id="{5D68399A-171E-C1BF-0587-1B83A9081D62}"/>
              </a:ext>
            </a:extLst>
          </p:cNvPr>
          <p:cNvSpPr>
            <a:spLocks noGrp="1"/>
          </p:cNvSpPr>
          <p:nvPr>
            <p:ph type="sldNum" sz="quarter" idx="11"/>
          </p:nvPr>
        </p:nvSpPr>
        <p:spPr/>
        <p:txBody>
          <a:bodyPr/>
          <a:lstStyle/>
          <a:p>
            <a:fld id="{1789C0F2-17E0-497A-9BBE-0C73201AAFE3}" type="slidenum">
              <a:rPr lang="en-US" smtClean="0"/>
              <a:pPr/>
              <a:t>8</a:t>
            </a:fld>
            <a:endParaRPr lang="en-US" dirty="0"/>
          </a:p>
        </p:txBody>
      </p:sp>
      <p:sp>
        <p:nvSpPr>
          <p:cNvPr id="7" name="TextBox 6">
            <a:extLst>
              <a:ext uri="{FF2B5EF4-FFF2-40B4-BE49-F238E27FC236}">
                <a16:creationId xmlns:a16="http://schemas.microsoft.com/office/drawing/2014/main" id="{5B85ECB2-0124-353B-D5CF-642F9F44BAB7}"/>
              </a:ext>
            </a:extLst>
          </p:cNvPr>
          <p:cNvSpPr txBox="1"/>
          <p:nvPr/>
        </p:nvSpPr>
        <p:spPr>
          <a:xfrm>
            <a:off x="190501" y="1882568"/>
            <a:ext cx="3657600" cy="3970318"/>
          </a:xfrm>
          <a:prstGeom prst="rect">
            <a:avLst/>
          </a:prstGeom>
          <a:noFill/>
        </p:spPr>
        <p:txBody>
          <a:bodyPr wrap="square" rtlCol="0">
            <a:spAutoFit/>
          </a:bodyPr>
          <a:lstStyle/>
          <a:p>
            <a:pPr marL="285750" indent="-285750">
              <a:buFont typeface="Arial" panose="020B0604020202020204" pitchFamily="34" charset="0"/>
              <a:buChar char="•"/>
            </a:pPr>
            <a:r>
              <a:rPr lang="en-US" dirty="0"/>
              <a:t>Safeguard your will with the County Clerk</a:t>
            </a:r>
          </a:p>
          <a:p>
            <a:pPr marL="285750" indent="-285750">
              <a:buFont typeface="Arial" panose="020B0604020202020204" pitchFamily="34" charset="0"/>
              <a:buChar char="•"/>
            </a:pPr>
            <a:r>
              <a:rPr lang="en-US" dirty="0"/>
              <a:t>One time fee of $5.00</a:t>
            </a:r>
          </a:p>
          <a:p>
            <a:pPr marL="285750" indent="-285750">
              <a:buFont typeface="Arial" panose="020B0604020202020204" pitchFamily="34" charset="0"/>
              <a:buChar char="•"/>
            </a:pPr>
            <a:r>
              <a:rPr lang="en-US" dirty="0"/>
              <a:t>Sealed in a specialized envelope provided by the County Clerk</a:t>
            </a:r>
          </a:p>
          <a:p>
            <a:pPr marL="285750" indent="-285750">
              <a:buFont typeface="Arial" panose="020B0604020202020204" pitchFamily="34" charset="0"/>
              <a:buChar char="•"/>
            </a:pPr>
            <a:r>
              <a:rPr lang="en-US" dirty="0"/>
              <a:t>Placed in a secured fireproof storage cabinet</a:t>
            </a:r>
          </a:p>
          <a:p>
            <a:pPr marL="285750" indent="-285750">
              <a:buFont typeface="Arial" panose="020B0604020202020204" pitchFamily="34" charset="0"/>
              <a:buChar char="•"/>
            </a:pPr>
            <a:r>
              <a:rPr lang="en-US" dirty="0"/>
              <a:t>Issued certificate of deposit for the will upon receipt</a:t>
            </a:r>
          </a:p>
          <a:p>
            <a:pPr marL="285750" indent="-285750">
              <a:buFont typeface="Arial" panose="020B0604020202020204" pitchFamily="34" charset="0"/>
              <a:buChar char="•"/>
            </a:pPr>
            <a:r>
              <a:rPr lang="en-US" dirty="0"/>
              <a:t>Only the testator or person authorized by the testator can withdraw the will with a sworn written order.</a:t>
            </a:r>
          </a:p>
        </p:txBody>
      </p:sp>
    </p:spTree>
    <p:extLst>
      <p:ext uri="{BB962C8B-B14F-4D97-AF65-F5344CB8AC3E}">
        <p14:creationId xmlns:p14="http://schemas.microsoft.com/office/powerpoint/2010/main" val="1311674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304800"/>
            <a:ext cx="7543800" cy="1092200"/>
          </a:xfrm>
        </p:spPr>
        <p:txBody>
          <a:bodyPr/>
          <a:lstStyle/>
          <a:p>
            <a:r>
              <a:rPr lang="en-US" sz="3400" dirty="0"/>
              <a:t>What is an Assumed Business Name/DBA-</a:t>
            </a:r>
            <a:r>
              <a:rPr lang="en-US" sz="2800" dirty="0"/>
              <a:t>Doing Business As</a:t>
            </a:r>
          </a:p>
        </p:txBody>
      </p:sp>
      <p:sp>
        <p:nvSpPr>
          <p:cNvPr id="5" name="Slide Number Placeholder 4"/>
          <p:cNvSpPr>
            <a:spLocks noGrp="1"/>
          </p:cNvSpPr>
          <p:nvPr>
            <p:ph type="sldNum" sz="quarter" idx="11"/>
          </p:nvPr>
        </p:nvSpPr>
        <p:spPr>
          <a:xfrm>
            <a:off x="228600" y="6400800"/>
            <a:ext cx="2133600" cy="304800"/>
          </a:xfrm>
        </p:spPr>
        <p:txBody>
          <a:bodyPr/>
          <a:lstStyle/>
          <a:p>
            <a:fld id="{1789C0F2-17E0-497A-9BBE-0C73201AAFE3}" type="slidenum">
              <a:rPr lang="en-US" smtClean="0"/>
              <a:pPr/>
              <a:t>9</a:t>
            </a:fld>
            <a:endParaRPr lang="en-US" dirty="0"/>
          </a:p>
        </p:txBody>
      </p:sp>
      <p:sp>
        <p:nvSpPr>
          <p:cNvPr id="9" name="Footer Placeholder 5"/>
          <p:cNvSpPr>
            <a:spLocks noGrp="1"/>
          </p:cNvSpPr>
          <p:nvPr>
            <p:ph idx="1"/>
          </p:nvPr>
        </p:nvSpPr>
        <p:spPr>
          <a:xfrm>
            <a:off x="269383" y="1524000"/>
            <a:ext cx="8610600" cy="4572000"/>
          </a:xfrm>
        </p:spPr>
        <p:txBody>
          <a:bodyPr>
            <a:normAutofit fontScale="85000" lnSpcReduction="20000"/>
          </a:bodyPr>
          <a:lstStyle/>
          <a:p>
            <a:pPr marL="0" lvl="0" indent="0" eaLnBrk="0" fontAlgn="base" hangingPunct="0">
              <a:spcBef>
                <a:spcPct val="0"/>
              </a:spcBef>
              <a:spcAft>
                <a:spcPct val="0"/>
              </a:spcAft>
              <a:buSzTx/>
              <a:buNone/>
            </a:pPr>
            <a:r>
              <a:rPr lang="en-US" altLang="en-US" sz="2400" dirty="0">
                <a:effectLst/>
                <a:cs typeface="Courier New" panose="02070309020205020404" pitchFamily="49" charset="0"/>
              </a:rPr>
              <a:t>When you file for an Assumed Business Name/DBA in Bexar County you are notifying the public that you intend to conduct business under a name other than a legal name. See details below for section description:</a:t>
            </a:r>
          </a:p>
          <a:p>
            <a:pPr marL="0" lvl="0" indent="0" eaLnBrk="0" fontAlgn="base" hangingPunct="0">
              <a:spcBef>
                <a:spcPct val="0"/>
              </a:spcBef>
              <a:spcAft>
                <a:spcPct val="0"/>
              </a:spcAft>
              <a:buSzTx/>
              <a:buNone/>
            </a:pPr>
            <a:endParaRPr lang="en-US" altLang="en-US" sz="2400" dirty="0">
              <a:effectLst/>
              <a:cs typeface="Courier New" panose="02070309020205020404" pitchFamily="49" charset="0"/>
            </a:endParaRPr>
          </a:p>
          <a:p>
            <a:pPr marL="0" lvl="0" indent="0" eaLnBrk="0" fontAlgn="base" hangingPunct="0">
              <a:spcBef>
                <a:spcPct val="0"/>
              </a:spcBef>
              <a:spcAft>
                <a:spcPct val="0"/>
              </a:spcAft>
              <a:buSzTx/>
              <a:buNone/>
            </a:pPr>
            <a:r>
              <a:rPr lang="en-US" altLang="en-US" sz="2200" dirty="0">
                <a:effectLst/>
                <a:cs typeface="Courier New" panose="02070309020205020404" pitchFamily="49" charset="0"/>
              </a:rPr>
              <a:t>Texas Business &amp; Commerce Code, </a:t>
            </a:r>
          </a:p>
          <a:p>
            <a:pPr marL="0" lvl="0" indent="0" eaLnBrk="0" fontAlgn="base" hangingPunct="0">
              <a:spcBef>
                <a:spcPct val="0"/>
              </a:spcBef>
              <a:spcAft>
                <a:spcPct val="0"/>
              </a:spcAft>
              <a:buSzTx/>
              <a:buNone/>
            </a:pPr>
            <a:r>
              <a:rPr lang="en-US" altLang="en-US" sz="2200" u="sng" dirty="0">
                <a:effectLst/>
                <a:cs typeface="Courier New" panose="02070309020205020404" pitchFamily="49" charset="0"/>
              </a:rPr>
              <a:t>Section 71.002(2)</a:t>
            </a:r>
          </a:p>
          <a:p>
            <a:pPr marL="0" lvl="0" indent="0" eaLnBrk="0" fontAlgn="base" hangingPunct="0">
              <a:spcBef>
                <a:spcPct val="0"/>
              </a:spcBef>
              <a:spcAft>
                <a:spcPct val="0"/>
              </a:spcAft>
              <a:buSzTx/>
              <a:buNone/>
            </a:pPr>
            <a:endParaRPr lang="en-US" altLang="en-US" sz="2400" b="1" u="sng" dirty="0">
              <a:effectLst/>
              <a:cs typeface="Courier New" panose="02070309020205020404" pitchFamily="49" charset="0"/>
            </a:endParaRPr>
          </a:p>
          <a:p>
            <a:pPr marL="0" lvl="0" indent="0" eaLnBrk="0" fontAlgn="base" hangingPunct="0">
              <a:spcBef>
                <a:spcPct val="0"/>
              </a:spcBef>
              <a:spcAft>
                <a:spcPct val="0"/>
              </a:spcAft>
              <a:buSzTx/>
              <a:buNone/>
            </a:pPr>
            <a:r>
              <a:rPr lang="en-US" altLang="en-US" sz="2400" u="sng" dirty="0">
                <a:effectLst/>
                <a:cs typeface="Courier New" panose="02070309020205020404" pitchFamily="49" charset="0"/>
              </a:rPr>
              <a:t>Assumed Name </a:t>
            </a:r>
            <a:r>
              <a:rPr lang="en-US" altLang="en-US" sz="2400" dirty="0">
                <a:effectLst/>
                <a:cs typeface="Courier New" panose="02070309020205020404" pitchFamily="49" charset="0"/>
              </a:rPr>
              <a:t>:</a:t>
            </a:r>
          </a:p>
          <a:p>
            <a:pPr marL="457200" lvl="0" indent="-457200" eaLnBrk="0" fontAlgn="base" hangingPunct="0">
              <a:spcBef>
                <a:spcPct val="0"/>
              </a:spcBef>
              <a:spcAft>
                <a:spcPct val="0"/>
              </a:spcAft>
              <a:buSzTx/>
              <a:buFont typeface="+mj-lt"/>
              <a:buAutoNum type="alphaLcParenR"/>
            </a:pPr>
            <a:r>
              <a:rPr lang="en-US" altLang="en-US" sz="2200" dirty="0">
                <a:effectLst/>
                <a:cs typeface="Courier New" panose="02070309020205020404" pitchFamily="49" charset="0"/>
              </a:rPr>
              <a:t>For an individual – a business name that does not include the surname of the individual;</a:t>
            </a:r>
          </a:p>
          <a:p>
            <a:pPr marL="457200" lvl="0" indent="-457200" eaLnBrk="0" fontAlgn="base" hangingPunct="0">
              <a:spcBef>
                <a:spcPct val="0"/>
              </a:spcBef>
              <a:spcAft>
                <a:spcPct val="0"/>
              </a:spcAft>
              <a:buSzTx/>
              <a:buFont typeface="+mj-lt"/>
              <a:buAutoNum type="alphaLcParenR"/>
            </a:pPr>
            <a:endParaRPr lang="en-US" altLang="en-US" sz="2200" dirty="0">
              <a:effectLst/>
              <a:cs typeface="Courier New" panose="02070309020205020404" pitchFamily="49" charset="0"/>
            </a:endParaRPr>
          </a:p>
          <a:p>
            <a:pPr marL="457200" indent="-457200" eaLnBrk="0" fontAlgn="base" hangingPunct="0">
              <a:spcBef>
                <a:spcPct val="0"/>
              </a:spcBef>
              <a:spcAft>
                <a:spcPct val="0"/>
              </a:spcAft>
              <a:buSzTx/>
              <a:buFont typeface="+mj-lt"/>
              <a:buAutoNum type="alphaLcParenR"/>
            </a:pPr>
            <a:r>
              <a:rPr lang="en-US" altLang="en-US" sz="2200" dirty="0">
                <a:effectLst/>
                <a:cs typeface="Courier New" panose="02070309020205020404" pitchFamily="49" charset="0"/>
              </a:rPr>
              <a:t>For a partnership - a business name that does not include  the surname or other legal name of each joint venturer or general partner;</a:t>
            </a:r>
          </a:p>
          <a:p>
            <a:pPr marL="457200" indent="-457200" eaLnBrk="0" fontAlgn="base" hangingPunct="0">
              <a:spcBef>
                <a:spcPct val="0"/>
              </a:spcBef>
              <a:spcAft>
                <a:spcPct val="0"/>
              </a:spcAft>
              <a:buSzTx/>
              <a:buFont typeface="+mj-lt"/>
              <a:buAutoNum type="alphaLcParenR"/>
            </a:pPr>
            <a:endParaRPr lang="en-US" altLang="en-US" sz="2200" dirty="0">
              <a:effectLst/>
              <a:cs typeface="Courier New" panose="02070309020205020404" pitchFamily="49" charset="0"/>
            </a:endParaRPr>
          </a:p>
          <a:p>
            <a:pPr marL="457200" indent="-457200" eaLnBrk="0" fontAlgn="base" hangingPunct="0">
              <a:spcBef>
                <a:spcPct val="0"/>
              </a:spcBef>
              <a:spcAft>
                <a:spcPct val="0"/>
              </a:spcAft>
              <a:buSzTx/>
              <a:buFont typeface="+mj-lt"/>
              <a:buAutoNum type="alphaLcParenR"/>
            </a:pPr>
            <a:r>
              <a:rPr lang="en-US" altLang="en-US" sz="2200" dirty="0">
                <a:effectLst/>
                <a:cs typeface="Courier New" panose="02070309020205020404" pitchFamily="49" charset="0"/>
              </a:rPr>
              <a:t>For an individual or a partnership – a name, including a surname, that suggests the existence of additional owners by including words such as "Company," "&amp; Company," "&amp; Son," "&amp; Sons," "&amp; Associates," "Brothers;"</a:t>
            </a:r>
          </a:p>
          <a:p>
            <a:pPr marL="0" indent="0" eaLnBrk="0" fontAlgn="base" hangingPunct="0">
              <a:spcBef>
                <a:spcPct val="0"/>
              </a:spcBef>
              <a:spcAft>
                <a:spcPct val="0"/>
              </a:spcAft>
              <a:buSzTx/>
              <a:buNone/>
            </a:pPr>
            <a:endParaRPr lang="en-US" altLang="en-US" sz="2400" dirty="0">
              <a:effectLst/>
              <a:cs typeface="Courier New" panose="02070309020205020404" pitchFamily="49"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304800"/>
            <a:ext cx="2038200" cy="1359225"/>
          </a:xfrm>
          <a:prstGeom prst="rect">
            <a:avLst/>
          </a:prstGeom>
        </p:spPr>
      </p:pic>
    </p:spTree>
    <p:extLst>
      <p:ext uri="{BB962C8B-B14F-4D97-AF65-F5344CB8AC3E}">
        <p14:creationId xmlns:p14="http://schemas.microsoft.com/office/powerpoint/2010/main" val="1343017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2520</TotalTime>
  <Words>1733</Words>
  <Application>Microsoft Office PowerPoint</Application>
  <PresentationFormat>On-screen Show (4:3)</PresentationFormat>
  <Paragraphs>178</Paragraphs>
  <Slides>19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Courier New</vt:lpstr>
      <vt:lpstr>Palatino Linotype</vt:lpstr>
      <vt:lpstr>Wingdings</vt:lpstr>
      <vt:lpstr>Elemental</vt:lpstr>
      <vt:lpstr>Lucy Adame-Clark</vt:lpstr>
      <vt:lpstr>About the Bexar County Clerk</vt:lpstr>
      <vt:lpstr>Changes in the Bexar County Clerk’s Office  Assumed Business Names Department </vt:lpstr>
      <vt:lpstr>The “Thank A Veteran” program is a way of giving back to the Veterans who have served our country through the armed forces. This program extends to all branches of the military and offers our service men and women an opportunity to receive our thanks through discounts at participating merchants.</vt:lpstr>
      <vt:lpstr>To sign up your business or learn more about this program, go to www.bexar.org/countyclerk</vt:lpstr>
      <vt:lpstr>Hunting &amp; Fishing License discounts for disabled Veterans and Texas residents on active duty. </vt:lpstr>
      <vt:lpstr>Vanguard Property Alert  </vt:lpstr>
      <vt:lpstr>Safekeeping of Wills</vt:lpstr>
      <vt:lpstr>What is an Assumed Business Name/DBA-Doing Business As</vt:lpstr>
      <vt:lpstr>Why Do I Have To File My Assumed Business Name/DBA? </vt:lpstr>
      <vt:lpstr>How To File Your Assumed Business Name/DBA with the County Clerk’s Office</vt:lpstr>
      <vt:lpstr>How To File Your Assumed Business Name/DBA with the County Clerk’s Office</vt:lpstr>
      <vt:lpstr>       Incorporated Businesses (Legislative Change Effective September 1, 2019)</vt:lpstr>
      <vt:lpstr>PowerPoint Presentation</vt:lpstr>
      <vt:lpstr>PowerPoint Presentation</vt:lpstr>
      <vt:lpstr>PowerPoint Presentation</vt:lpstr>
      <vt:lpstr>PowerPoint Presentation</vt:lpstr>
      <vt:lpstr>“We can be productive, successful, and conquer our goals if we work together!” - Hon. Lucy Adame-Clark</vt:lpstr>
      <vt:lpstr>There is more to come from your  Bexar County Clerk’s office in 2025-2026!</vt:lpstr>
    </vt:vector>
  </TitlesOfParts>
  <Company>Bexar County Information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Lucy Adame-Clark</dc:title>
  <dc:creator>Cox, Melissa</dc:creator>
  <cp:lastModifiedBy>Pichardo, Eduardo</cp:lastModifiedBy>
  <cp:revision>116</cp:revision>
  <cp:lastPrinted>2019-11-22T18:23:19Z</cp:lastPrinted>
  <dcterms:created xsi:type="dcterms:W3CDTF">2019-10-28T17:50:04Z</dcterms:created>
  <dcterms:modified xsi:type="dcterms:W3CDTF">2025-07-25T15:27:26Z</dcterms:modified>
</cp:coreProperties>
</file>