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4"/>
  </p:notesMasterIdLst>
  <p:sldIdLst>
    <p:sldId id="268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E3B"/>
    <a:srgbClr val="FF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BAC7E-63C3-4570-83DC-6C3794384969}" v="117" dt="2024-07-09T20:00:11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6" d="100"/>
          <a:sy n="106" d="100"/>
        </p:scale>
        <p:origin x="13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5898-6700-4578-91AE-C411DD13DB9E}" type="datetimeFigureOut">
              <a:rPr lang="en-US" smtClean="0"/>
              <a:t>5/17/25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E278D-F8AE-46D1-B6E3-A15FF5620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E278D-F8AE-46D1-B6E3-A15FF56207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0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3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4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2278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AI-generated content may be incorrect.">
            <a:extLst>
              <a:ext uri="{FF2B5EF4-FFF2-40B4-BE49-F238E27FC236}">
                <a16:creationId xmlns:a16="http://schemas.microsoft.com/office/drawing/2014/main" id="{A10D2144-33CE-1AEB-15BC-1FE6A6D84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044" y="5836032"/>
            <a:ext cx="1463159" cy="953805"/>
          </a:xfrm>
          <a:prstGeom prst="rect">
            <a:avLst/>
          </a:prstGeom>
        </p:spPr>
      </p:pic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8134E847-56CA-DDFF-EC66-5F3E34050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4" y="5899091"/>
            <a:ext cx="1733006" cy="9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4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150D80-4B42-0772-E8CD-F72CCDE0A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FDE23B-1863-4B05-4428-24A3B0F020DD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526F5173-D5D4-38F8-9CDF-EFA11EEDE9D7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EEEBD0-D411-E4A8-A05F-32682ADB204D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0BF43B-18B2-BF0D-52E8-F4A94BB34416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70191A67-A34B-CFA4-7CD6-3853A5F6A9F0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D6FCD3-F19B-59FA-26F4-B1EE324CB2B5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EBE7873-5945-C7C3-668F-042C3B101C7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FC82D31-F24F-9B86-66CC-AA9F62D7FC92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A8756F3D-1A6A-6D3C-3ED3-4A92FC98A4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645FDF74-40D3-3FFB-BE38-E75F428464F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0DD242BF-1891-8414-0A37-2F3AB01C1847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4" name="Group 33">
                          <a:extLst>
                            <a:ext uri="{FF2B5EF4-FFF2-40B4-BE49-F238E27FC236}">
                              <a16:creationId xmlns:a16="http://schemas.microsoft.com/office/drawing/2014/main" id="{B42739FF-9ADC-C713-745A-073589DF43E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6" name="Group 35">
                            <a:extLst>
                              <a:ext uri="{FF2B5EF4-FFF2-40B4-BE49-F238E27FC236}">
                                <a16:creationId xmlns:a16="http://schemas.microsoft.com/office/drawing/2014/main" id="{1CABEBA5-F137-F57F-2400-6454D3CBC71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8" name="Oval 37">
                              <a:extLst>
                                <a:ext uri="{FF2B5EF4-FFF2-40B4-BE49-F238E27FC236}">
                                  <a16:creationId xmlns:a16="http://schemas.microsoft.com/office/drawing/2014/main" id="{8985F290-9551-7FFF-17D7-C2EEF3BD4439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8482AAE1-B540-D6B8-D316-BD141C31072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7" name="Oval 36">
                            <a:extLst>
                              <a:ext uri="{FF2B5EF4-FFF2-40B4-BE49-F238E27FC236}">
                                <a16:creationId xmlns:a16="http://schemas.microsoft.com/office/drawing/2014/main" id="{B22077CA-C698-E34D-045D-0923512DC0D3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5" name="Oval 34">
                          <a:extLst>
                            <a:ext uri="{FF2B5EF4-FFF2-40B4-BE49-F238E27FC236}">
                              <a16:creationId xmlns:a16="http://schemas.microsoft.com/office/drawing/2014/main" id="{3E4220C9-6934-60F4-EE3B-B9B3AAFC6108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AF21E97D-1DE4-C0F4-C3D5-FADEE19A79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D1AF0139-AC43-9901-9B41-8D250C8320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F99BE3DC-3AE7-EA27-636E-E7AA1E0657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2535717-2B48-B58D-9331-F903488F79D8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B5F7D40-C9DB-228C-7B17-C23DF4FB29A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6C449B1-CE53-CC69-A942-0102FC1F9CC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2A98F1F-9906-D6FC-0045-11997551984B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875B20D-21E4-075D-36E5-5B42CBE4C24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9B6F94C-9B45-F195-3E3A-47F30E024339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CD9256-0763-29BF-BB0D-AE71CF5BC4FC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EA0376A9-7C39-786D-115A-713883B862F1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FC36A4-2266-C647-71E6-368B9222413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2F7B8-8EF4-5C7B-67B0-0EFCC344F0DA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968AE83-EF16-8000-C1C1-70EF9AB2A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169E2BC-DA50-D3F5-6FD6-5F9436B70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E70505-8DA3-C2FC-00BA-EF97F04E63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Logo, company name&#10;&#10;AI-generated content may be incorrect.">
            <a:extLst>
              <a:ext uri="{FF2B5EF4-FFF2-40B4-BE49-F238E27FC236}">
                <a16:creationId xmlns:a16="http://schemas.microsoft.com/office/drawing/2014/main" id="{92808247-4505-CF46-2D8D-DB6056147E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86044" y="5836032"/>
            <a:ext cx="1463159" cy="9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7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B37116F8-E38E-D9BA-217A-DE5BC7923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044" y="5836032"/>
            <a:ext cx="1463159" cy="9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AI-generated content may be incorrect.">
            <a:extLst>
              <a:ext uri="{FF2B5EF4-FFF2-40B4-BE49-F238E27FC236}">
                <a16:creationId xmlns:a16="http://schemas.microsoft.com/office/drawing/2014/main" id="{B2D4F3AD-DFC4-2C70-752E-3305A3D59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044" y="5836032"/>
            <a:ext cx="1463159" cy="9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AI-generated content may be incorrect.">
            <a:extLst>
              <a:ext uri="{FF2B5EF4-FFF2-40B4-BE49-F238E27FC236}">
                <a16:creationId xmlns:a16="http://schemas.microsoft.com/office/drawing/2014/main" id="{1223D885-C15B-66E0-7658-3388055CA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044" y="5836032"/>
            <a:ext cx="1463159" cy="9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4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65FA-C1C2-4A8A-96B9-CBA0419B9209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401DBD-DBD2-4286-B2A7-C97FFC1130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5993705E-520D-D0E0-B24A-8FB0CB2E95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5794" y="5899091"/>
            <a:ext cx="1733006" cy="9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6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financeinstitute.com/resources/data-science/artificial-intelligence-ai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powermatic.be/support/gain-support-imag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aarp.org/pri/topics/technology/internet-media-devices/americans-future-tech-needs-want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implilearn.com/data-analysis-methods-process-types-artic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medium.com/@illumtori/the-top-5-budgeting-techniques-every-young-adult-should-know-ea2a3ab58d4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rainingjournal.com/2023/education-and-skills/5-ways-to-engage-train-and-develop-a-global-workforc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.pinterest.com/pin/thank-you-any-question-images-hd--79136696577033341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431" y="566057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2025 AGA DC Chapter Spring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BA73F-7B8B-2860-E352-85CC4BEA83FE}"/>
              </a:ext>
            </a:extLst>
          </p:cNvPr>
          <p:cNvSpPr txBox="1"/>
          <p:nvPr/>
        </p:nvSpPr>
        <p:spPr>
          <a:xfrm>
            <a:off x="5480765" y="3564842"/>
            <a:ext cx="464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M105</a:t>
            </a:r>
          </a:p>
          <a:p>
            <a:r>
              <a:rPr lang="en-US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DEMONSTRATING VALUE OF FINANCIAL MODERNIZATION AND INNOVATION</a:t>
            </a:r>
          </a:p>
        </p:txBody>
      </p: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D7113811-30FA-6FE2-5429-CE4D75EA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" y="5899091"/>
            <a:ext cx="1733006" cy="9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CBFA-33DA-1195-D203-BE0F533A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C9120-27EC-93B2-BE79-9CA6800E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89718" y="1544836"/>
            <a:ext cx="1663408" cy="2495723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1D530DE-5358-D58E-1DED-EEA7F965C9B0}"/>
              </a:ext>
            </a:extLst>
          </p:cNvPr>
          <p:cNvSpPr txBox="1"/>
          <p:nvPr/>
        </p:nvSpPr>
        <p:spPr>
          <a:xfrm>
            <a:off x="1789718" y="4083257"/>
            <a:ext cx="1663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latin typeface="Bierstadt Display" panose="020B0004020202020204" pitchFamily="34" charset="0"/>
              </a:rPr>
              <a:t>Moderator: </a:t>
            </a:r>
          </a:p>
          <a:p>
            <a:r>
              <a:rPr lang="en-US" sz="1400" b="1" dirty="0">
                <a:latin typeface="Bierstadt Display" panose="020B0004020202020204" pitchFamily="34" charset="0"/>
              </a:rPr>
              <a:t>Jeff Ledford CGFM</a:t>
            </a:r>
          </a:p>
          <a:p>
            <a:r>
              <a:rPr lang="en-US" sz="1400" dirty="0">
                <a:latin typeface="Bierstadt Display" panose="020B0004020202020204" pitchFamily="34" charset="0"/>
              </a:rPr>
              <a:t>Senior Associate</a:t>
            </a:r>
          </a:p>
          <a:p>
            <a:r>
              <a:rPr lang="en-US" sz="1400" dirty="0">
                <a:latin typeface="Bierstadt Display" panose="020B0004020202020204" pitchFamily="34" charset="0"/>
              </a:rPr>
              <a:t>The MIL Corporation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CE39B7D2-8B2A-3C29-BE78-59B1EEEDEBB9}"/>
              </a:ext>
            </a:extLst>
          </p:cNvPr>
          <p:cNvSpPr txBox="1"/>
          <p:nvPr/>
        </p:nvSpPr>
        <p:spPr>
          <a:xfrm>
            <a:off x="4242787" y="4083257"/>
            <a:ext cx="19358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Bierstadt Display" panose="020B0004020202020204" pitchFamily="34" charset="0"/>
              </a:rPr>
              <a:t>Saesha Carlile</a:t>
            </a:r>
          </a:p>
          <a:p>
            <a:r>
              <a:rPr lang="en-US" sz="1400" dirty="0">
                <a:latin typeface="Bierstadt Display" panose="020B0004020202020204" pitchFamily="34" charset="0"/>
              </a:rPr>
              <a:t>Deputy Assistant Secretary for Budget and Programs, DOT</a:t>
            </a:r>
          </a:p>
          <a:p>
            <a:endParaRPr lang="en-US" sz="1400" dirty="0">
              <a:latin typeface="Bierstadt Display" panose="020B0004020202020204" pitchFamily="34" charset="0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BBC03BD5-68E4-552C-2A49-F66D4761217A}"/>
              </a:ext>
            </a:extLst>
          </p:cNvPr>
          <p:cNvSpPr txBox="1"/>
          <p:nvPr/>
        </p:nvSpPr>
        <p:spPr>
          <a:xfrm>
            <a:off x="6933305" y="4037273"/>
            <a:ext cx="2195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Bierstadt Display" panose="020B0004020202020204" pitchFamily="34" charset="0"/>
              </a:rPr>
              <a:t>Jose Fabre</a:t>
            </a:r>
          </a:p>
          <a:p>
            <a:r>
              <a:rPr lang="en-US" sz="1400" b="1" dirty="0">
                <a:latin typeface="Bierstadt Display" panose="020B0004020202020204" pitchFamily="34" charset="0"/>
              </a:rPr>
              <a:t>MPA, CGFM</a:t>
            </a:r>
            <a:br>
              <a:rPr lang="en-US" sz="1400" dirty="0">
                <a:latin typeface="Bierstadt Display" panose="020B0004020202020204" pitchFamily="34" charset="0"/>
              </a:rPr>
            </a:br>
            <a:r>
              <a:rPr lang="en-US" sz="1400" dirty="0">
                <a:latin typeface="Bierstadt Display" panose="020B0004020202020204" pitchFamily="34" charset="0"/>
              </a:rPr>
              <a:t>Deputy Chief Financial Officer, DHS 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E61656-F180-1161-06D7-6528BDF8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940730" y="1544834"/>
            <a:ext cx="1731175" cy="24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6EE275-22D9-8BB6-02F1-8A173189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242787" y="1544835"/>
            <a:ext cx="1991268" cy="24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ing Business with the U.S. Department of Transportation | UCEDC, a ...">
            <a:extLst>
              <a:ext uri="{FF2B5EF4-FFF2-40B4-BE49-F238E27FC236}">
                <a16:creationId xmlns:a16="http://schemas.microsoft.com/office/drawing/2014/main" id="{B4903E65-2B11-7C37-8731-FC831B7C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78" y="5028298"/>
            <a:ext cx="1479921" cy="14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Justice Integrity Report - January 2020 News">
            <a:extLst>
              <a:ext uri="{FF2B5EF4-FFF2-40B4-BE49-F238E27FC236}">
                <a16:creationId xmlns:a16="http://schemas.microsoft.com/office/drawing/2014/main" id="{57CAFEAE-C3BB-FB54-7555-278C3D98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3"/>
          <a:stretch/>
        </p:blipFill>
        <p:spPr bwMode="auto">
          <a:xfrm>
            <a:off x="7000833" y="5028298"/>
            <a:ext cx="1455189" cy="14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54F8-1CF3-601A-B018-EF6AA868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E5E0-FFF0-CCD6-9482-6ECDBFE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9101"/>
            <a:ext cx="4301066" cy="2090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financial modernization and innovation to you and what makes it a priority? </a:t>
            </a:r>
          </a:p>
        </p:txBody>
      </p:sp>
      <p:pic>
        <p:nvPicPr>
          <p:cNvPr id="2050" name="Picture 2" descr="Artificial Intelligence - Definition ...">
            <a:extLst>
              <a:ext uri="{FF2B5EF4-FFF2-40B4-BE49-F238E27FC236}">
                <a16:creationId xmlns:a16="http://schemas.microsoft.com/office/drawing/2014/main" id="{4B7A9CB2-3707-F527-D5B9-43495B4F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79" y="1031652"/>
            <a:ext cx="6331757" cy="31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11C554-8EA2-0B97-07B6-963F083F8230}"/>
              </a:ext>
            </a:extLst>
          </p:cNvPr>
          <p:cNvSpPr txBox="1"/>
          <p:nvPr/>
        </p:nvSpPr>
        <p:spPr>
          <a:xfrm>
            <a:off x="2086708" y="6611779"/>
            <a:ext cx="5548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3"/>
              </a:rPr>
              <a:t>Artificial Intelligence - Definition, Examples, Types (corporatefinanceinstitute.com)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955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54F8-1CF3-601A-B018-EF6AA868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E5E0-FFF0-CCD6-9482-6ECDBFE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54" y="1509101"/>
            <a:ext cx="4594404" cy="3404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do you convince decision-makers to support the innovation efforts?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C554-8EA2-0B97-07B6-963F083F8230}"/>
              </a:ext>
            </a:extLst>
          </p:cNvPr>
          <p:cNvSpPr txBox="1"/>
          <p:nvPr/>
        </p:nvSpPr>
        <p:spPr>
          <a:xfrm>
            <a:off x="2382800" y="6472999"/>
            <a:ext cx="4775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2"/>
              </a:rPr>
              <a:t>Gain-Support-Image - Powermatic Intelligent Power Management</a:t>
            </a:r>
            <a:endParaRPr lang="en-US" sz="1000" dirty="0"/>
          </a:p>
        </p:txBody>
      </p:sp>
      <p:pic>
        <p:nvPicPr>
          <p:cNvPr id="6146" name="Picture 2" descr="Gain-Support-Image - Powermatic Intelligent Power Management">
            <a:extLst>
              <a:ext uri="{FF2B5EF4-FFF2-40B4-BE49-F238E27FC236}">
                <a16:creationId xmlns:a16="http://schemas.microsoft.com/office/drawing/2014/main" id="{264E6D54-8BA3-90A9-8375-FFAED6C6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91" y="679269"/>
            <a:ext cx="3892731" cy="43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0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54F8-1CF3-601A-B018-EF6AA868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E5E0-FFF0-CCD6-9482-6ECDBFE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509101"/>
            <a:ext cx="3396342" cy="3404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the most critical areas in need of modernization and innovation?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C554-8EA2-0B97-07B6-963F083F8230}"/>
              </a:ext>
            </a:extLst>
          </p:cNvPr>
          <p:cNvSpPr txBox="1"/>
          <p:nvPr/>
        </p:nvSpPr>
        <p:spPr>
          <a:xfrm>
            <a:off x="2826937" y="6431750"/>
            <a:ext cx="3794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2"/>
              </a:rPr>
              <a:t>Americans’ Future Technology Needs and Wants</a:t>
            </a:r>
            <a:endParaRPr lang="en-US" sz="1000" dirty="0"/>
          </a:p>
        </p:txBody>
      </p:sp>
      <p:pic>
        <p:nvPicPr>
          <p:cNvPr id="1026" name="Picture 2" descr="Americans’ Future Technology Needs and Wants">
            <a:extLst>
              <a:ext uri="{FF2B5EF4-FFF2-40B4-BE49-F238E27FC236}">
                <a16:creationId xmlns:a16="http://schemas.microsoft.com/office/drawing/2014/main" id="{C5247C3A-DD6F-8B9E-A642-54B89CEE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7" y="1262062"/>
            <a:ext cx="7519307" cy="43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8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54F8-1CF3-601A-B018-EF6AA868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at Your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E5E0-FFF0-CCD6-9482-6ECDBFE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9101"/>
            <a:ext cx="4683424" cy="3404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specific examples can you provide to illustrate how modernization tools improve productivity and create efficiency?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C554-8EA2-0B97-07B6-963F083F8230}"/>
              </a:ext>
            </a:extLst>
          </p:cNvPr>
          <p:cNvSpPr txBox="1"/>
          <p:nvPr/>
        </p:nvSpPr>
        <p:spPr>
          <a:xfrm>
            <a:off x="2029722" y="6248400"/>
            <a:ext cx="6722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2"/>
              </a:rPr>
              <a:t>What Is Data Analysis: A Comprehensive Guide (simplilearn.com)</a:t>
            </a:r>
            <a:endParaRPr lang="en-US" sz="1000" dirty="0"/>
          </a:p>
        </p:txBody>
      </p:sp>
      <p:pic>
        <p:nvPicPr>
          <p:cNvPr id="6146" name="Picture 2" descr="What Is Data Analysis: A Comprehensive ...">
            <a:extLst>
              <a:ext uri="{FF2B5EF4-FFF2-40B4-BE49-F238E27FC236}">
                <a16:creationId xmlns:a16="http://schemas.microsoft.com/office/drawing/2014/main" id="{0049D6DA-7B04-DC3E-30F9-0DC5FAF3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66" y="960643"/>
            <a:ext cx="5414291" cy="30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ing Business with the U.S. Department of Transportation | UCEDC, a ...">
            <a:extLst>
              <a:ext uri="{FF2B5EF4-FFF2-40B4-BE49-F238E27FC236}">
                <a16:creationId xmlns:a16="http://schemas.microsoft.com/office/drawing/2014/main" id="{5956BC08-13A4-9B2B-0F36-E6E93C76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80" y="3961214"/>
            <a:ext cx="2109379" cy="21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ustice Integrity Report - January 2020 News">
            <a:extLst>
              <a:ext uri="{FF2B5EF4-FFF2-40B4-BE49-F238E27FC236}">
                <a16:creationId xmlns:a16="http://schemas.microsoft.com/office/drawing/2014/main" id="{38BC7FE5-E9B1-5BAF-3137-7ACD549C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78" y="4339628"/>
            <a:ext cx="4514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0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54F8-1CF3-601A-B018-EF6AA868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E5E0-FFF0-CCD6-9482-6ECDBFE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06" y="1509101"/>
            <a:ext cx="3727268" cy="3404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do you balance the need for modernization within your budget?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C554-8EA2-0B97-07B6-963F083F8230}"/>
              </a:ext>
            </a:extLst>
          </p:cNvPr>
          <p:cNvSpPr txBox="1"/>
          <p:nvPr/>
        </p:nvSpPr>
        <p:spPr>
          <a:xfrm>
            <a:off x="2435050" y="6449167"/>
            <a:ext cx="6118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</a:t>
            </a:r>
            <a:r>
              <a:rPr lang="en-US" sz="1000" dirty="0" err="1"/>
              <a:t>source:</a:t>
            </a:r>
            <a:r>
              <a:rPr lang="en-US" sz="1000" dirty="0" err="1">
                <a:hlinkClick r:id="rId2"/>
              </a:rPr>
              <a:t>The</a:t>
            </a:r>
            <a:r>
              <a:rPr lang="en-US" sz="1000" dirty="0">
                <a:hlinkClick r:id="rId2"/>
              </a:rPr>
              <a:t> Top 5 Budgeting Techniques Every Young Adult Should Know | by </a:t>
            </a:r>
            <a:r>
              <a:rPr lang="en-US" sz="1000" dirty="0" err="1">
                <a:hlinkClick r:id="rId2"/>
              </a:rPr>
              <a:t>Illumtori</a:t>
            </a:r>
            <a:r>
              <a:rPr lang="en-US" sz="1000" dirty="0">
                <a:hlinkClick r:id="rId2"/>
              </a:rPr>
              <a:t> | Medium</a:t>
            </a:r>
            <a:endParaRPr lang="en-US" sz="1000" dirty="0"/>
          </a:p>
        </p:txBody>
      </p:sp>
      <p:pic>
        <p:nvPicPr>
          <p:cNvPr id="3074" name="Picture 2" descr="The Top 5 Budgeting Techniques Every Young Adult Should Know | by ...">
            <a:extLst>
              <a:ext uri="{FF2B5EF4-FFF2-40B4-BE49-F238E27FC236}">
                <a16:creationId xmlns:a16="http://schemas.microsoft.com/office/drawing/2014/main" id="{27408F7F-F634-EA96-2D93-889601EB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609600"/>
            <a:ext cx="5633357" cy="37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54F8-1CF3-601A-B018-EF6AA868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E5E0-FFF0-CCD6-9482-6ECDBFE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3319900" cy="3404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Once the technology has created the intended efficiencies, how will that shape your workforce?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C554-8EA2-0B97-07B6-963F083F8230}"/>
              </a:ext>
            </a:extLst>
          </p:cNvPr>
          <p:cNvSpPr txBox="1"/>
          <p:nvPr/>
        </p:nvSpPr>
        <p:spPr>
          <a:xfrm>
            <a:off x="3270281" y="6248400"/>
            <a:ext cx="43140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2"/>
              </a:rPr>
              <a:t>5 ways to engage, train and develop a global workforce -</a:t>
            </a:r>
            <a:endParaRPr lang="en-US" sz="1000" dirty="0"/>
          </a:p>
        </p:txBody>
      </p:sp>
      <p:pic>
        <p:nvPicPr>
          <p:cNvPr id="4098" name="Picture 2" descr="5 ways to engage, train and develop a global workforce">
            <a:extLst>
              <a:ext uri="{FF2B5EF4-FFF2-40B4-BE49-F238E27FC236}">
                <a16:creationId xmlns:a16="http://schemas.microsoft.com/office/drawing/2014/main" id="{E1E3357D-52C5-7B44-CFB9-ADE0A0A2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992936"/>
            <a:ext cx="6531429" cy="3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6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53B44B-6971-176A-222C-15DFE4FEC9A6}"/>
              </a:ext>
            </a:extLst>
          </p:cNvPr>
          <p:cNvSpPr txBox="1"/>
          <p:nvPr/>
        </p:nvSpPr>
        <p:spPr>
          <a:xfrm>
            <a:off x="4274288" y="6185982"/>
            <a:ext cx="3049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3"/>
              </a:rPr>
              <a:t>Thank You Any Question Images HD</a:t>
            </a:r>
            <a:endParaRPr lang="en-US" sz="1000" dirty="0"/>
          </a:p>
        </p:txBody>
      </p:sp>
      <p:pic>
        <p:nvPicPr>
          <p:cNvPr id="5122" name="Picture 2" descr="a thank card with the words,'thank you any question?">
            <a:extLst>
              <a:ext uri="{FF2B5EF4-FFF2-40B4-BE49-F238E27FC236}">
                <a16:creationId xmlns:a16="http://schemas.microsoft.com/office/drawing/2014/main" id="{46C1CEE3-0029-B244-5671-639D0C7F8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b="22498"/>
          <a:stretch/>
        </p:blipFill>
        <p:spPr bwMode="auto">
          <a:xfrm>
            <a:off x="2667000" y="1105988"/>
            <a:ext cx="6858000" cy="42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296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f84d96-b434-404b-968d-17894e0f3378">
      <Terms xmlns="http://schemas.microsoft.com/office/infopath/2007/PartnerControls"/>
    </lcf76f155ced4ddcb4097134ff3c332f>
    <TaxCatchAll xmlns="078f4bce-f2b9-4e1f-b921-78645bd5b0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65E4BD1E8D742BA4CF388F6FA8116" ma:contentTypeVersion="17" ma:contentTypeDescription="Create a new document." ma:contentTypeScope="" ma:versionID="64f7219114430834005949783c0abcd1">
  <xsd:schema xmlns:xsd="http://www.w3.org/2001/XMLSchema" xmlns:xs="http://www.w3.org/2001/XMLSchema" xmlns:p="http://schemas.microsoft.com/office/2006/metadata/properties" xmlns:ns2="1cf84d96-b434-404b-968d-17894e0f3378" xmlns:ns3="078f4bce-f2b9-4e1f-b921-78645bd5b025" targetNamespace="http://schemas.microsoft.com/office/2006/metadata/properties" ma:root="true" ma:fieldsID="369af69fb8a18502f4ba6ab4a9b5bfc8" ns2:_="" ns3:_="">
    <xsd:import namespace="1cf84d96-b434-404b-968d-17894e0f3378"/>
    <xsd:import namespace="078f4bce-f2b9-4e1f-b921-78645bd5b0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84d96-b434-404b-968d-17894e0f3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194f97f-9cc2-40f0-b7a3-a794c2da2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f4bce-f2b9-4e1f-b921-78645bd5b0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9a0548d-5f22-49df-b054-19c5c8914b26}" ma:internalName="TaxCatchAll" ma:showField="CatchAllData" ma:web="078f4bce-f2b9-4e1f-b921-78645bd5b0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337C35-5AE2-4B2A-AC56-380B96AD03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9A10DD-11D7-43D9-9BAF-4D463B07675C}">
  <ds:schemaRefs>
    <ds:schemaRef ds:uri="http://schemas.microsoft.com/office/2006/metadata/properties"/>
    <ds:schemaRef ds:uri="http://schemas.microsoft.com/office/infopath/2007/PartnerControls"/>
    <ds:schemaRef ds:uri="1cf84d96-b434-404b-968d-17894e0f3378"/>
    <ds:schemaRef ds:uri="078f4bce-f2b9-4e1f-b921-78645bd5b025"/>
  </ds:schemaRefs>
</ds:datastoreItem>
</file>

<file path=customXml/itemProps3.xml><?xml version="1.0" encoding="utf-8"?>
<ds:datastoreItem xmlns:ds="http://schemas.openxmlformats.org/officeDocument/2006/customXml" ds:itemID="{89C15441-02B5-4F59-81D2-087E13417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84d96-b434-404b-968d-17894e0f3378"/>
    <ds:schemaRef ds:uri="078f4bce-f2b9-4e1f-b921-78645bd5b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245</Words>
  <Application>Microsoft Macintosh PowerPoint</Application>
  <PresentationFormat>Widescreen</PresentationFormat>
  <Paragraphs>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Bierstadt Display</vt:lpstr>
      <vt:lpstr>Trebuchet MS</vt:lpstr>
      <vt:lpstr>Wingdings 3</vt:lpstr>
      <vt:lpstr>Facet</vt:lpstr>
      <vt:lpstr>2025 AGA DC Chapter Spring Training</vt:lpstr>
      <vt:lpstr>Speakers</vt:lpstr>
      <vt:lpstr>What is It?</vt:lpstr>
      <vt:lpstr>Getting Support</vt:lpstr>
      <vt:lpstr>Where is the Need?</vt:lpstr>
      <vt:lpstr>Tools at Your Agency</vt:lpstr>
      <vt:lpstr>Budgets</vt:lpstr>
      <vt:lpstr>Workforce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McKeown</dc:creator>
  <cp:lastModifiedBy>Howie Simanoff</cp:lastModifiedBy>
  <cp:revision>6</cp:revision>
  <dcterms:created xsi:type="dcterms:W3CDTF">2024-05-08T14:26:14Z</dcterms:created>
  <dcterms:modified xsi:type="dcterms:W3CDTF">2025-05-17T11:40:21Z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0x01010072F65E4BD1E8D742BA4CF388F6FA8116</vt:lpwstr>
  </property>
  <property fmtid="{D5CDD505-2E9C-101B-9397-08002B2CF9AE}" pid="3" name="MediaServiceImageTags">
    <vt:lpwstr/>
  </property>
</Properties>
</file>