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0" r:id="rId4"/>
    <p:sldId id="293" r:id="rId5"/>
    <p:sldId id="466" r:id="rId6"/>
    <p:sldId id="484" r:id="rId7"/>
    <p:sldId id="265" r:id="rId8"/>
    <p:sldId id="485" r:id="rId9"/>
    <p:sldId id="268" r:id="rId10"/>
    <p:sldId id="434" r:id="rId11"/>
    <p:sldId id="472" r:id="rId12"/>
    <p:sldId id="473" r:id="rId13"/>
    <p:sldId id="261" r:id="rId14"/>
    <p:sldId id="474" r:id="rId15"/>
    <p:sldId id="475" r:id="rId16"/>
    <p:sldId id="476" r:id="rId17"/>
    <p:sldId id="311" r:id="rId18"/>
    <p:sldId id="477" r:id="rId19"/>
    <p:sldId id="479" r:id="rId20"/>
    <p:sldId id="480" r:id="rId21"/>
    <p:sldId id="482" r:id="rId22"/>
    <p:sldId id="483" r:id="rId23"/>
    <p:sldId id="285" r:id="rId24"/>
    <p:sldId id="286" r:id="rId25"/>
    <p:sldId id="467" r:id="rId26"/>
    <p:sldId id="287" r:id="rId27"/>
    <p:sldId id="288" r:id="rId28"/>
    <p:sldId id="450" r:id="rId29"/>
    <p:sldId id="290" r:id="rId3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352A05-C560-769A-314E-C9990E42B9BE}" name="Perry, Ricky (Alan)" initials="RP" userId="S::PerryRA@gao.gov::1e9a2e7f-d7f3-4f37-a883-149642641827" providerId="AD"/>
  <p188:author id="{7B8C8FDE-ABEE-6012-DA9E-A843935FC310}" name="Savini, Domenic N" initials="DS" userId="S::SaviniD@gao.gov::8a9d29b2-5ee6-4c77-a85b-fc71d258aa6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ger, Leigha K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2131"/>
    <a:srgbClr val="404040"/>
    <a:srgbClr val="0F1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C8DC0D-4099-472C-A3B7-7AED140285A7}" v="2" dt="2025-02-21T16:27:07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3" autoAdjust="0"/>
    <p:restoredTop sz="93014" autoAdjust="0"/>
  </p:normalViewPr>
  <p:slideViewPr>
    <p:cSldViewPr snapToGrid="0">
      <p:cViewPr varScale="1">
        <p:scale>
          <a:sx n="104" d="100"/>
          <a:sy n="104" d="100"/>
        </p:scale>
        <p:origin x="1256" y="4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6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4" d="100"/>
        <a:sy n="74" d="100"/>
      </p:scale>
      <p:origin x="0" y="-7404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8/10/relationships/authors" Target="authors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C451B7-F7C9-5F37-5EF0-040ED2E307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A1C8F1-3427-BAC0-461C-3EF8760EAF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6AF16A-15C4-4F39-82A7-15B78DD73B8A}" type="datetimeFigureOut">
              <a:rPr lang="en-US"/>
              <a:pPr>
                <a:defRPr/>
              </a:pPr>
              <a:t>5/17/25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10A2B-830F-CC85-0C7A-5FB8CB6422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07346E-E3C3-90AD-56B6-818A18E568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1D4F8D-FF00-48C2-A291-788783597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A80952-58BC-B695-C13F-FD517EA0E7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D619BA-C34C-E2D3-0A1E-E79D8CED82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29D4B2-3088-4B4E-8FB3-433C5DDA8266}" type="datetimeFigureOut">
              <a:rPr lang="en-US"/>
              <a:pPr>
                <a:defRPr/>
              </a:pPr>
              <a:t>5/17/25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4B09740-2245-D3F7-A2CD-AFDD899EEC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C9E8F9F-11BF-C0FF-2C99-F0E418734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738AF-5AC4-A966-5D1E-40EED39AA1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048CB-C0BB-09E6-8523-5E18FE563C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F9D355-0CD0-4460-84BA-644189CEED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62F6E62-04F0-E8F3-83B6-CFA937C3ED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387EB69-CC23-D3A9-28EE-6C11B02FA2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900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4C42917-DAC8-C0D0-FCD8-92CCFCD5C4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E09FE3-97B0-4231-897F-2CA672861A1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DF701B78-255C-1FC0-DA4A-EE2B24BC81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48999DA2-F6CE-6B3D-FCE9-83E29F4AF1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8615454-754D-0066-203D-AAF13AD8F5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6CB866A-E2FF-48C6-9AF3-911891DEF976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1DE02E9E-F3E1-7708-9D96-2AFC9E75B0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75E588DB-0125-65B1-8CC7-EFFFEEF008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A586F481-2F57-5DFD-8AB4-4D3716D7A8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0F9ADC-C54F-43DC-82F0-EC0E7607F13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ED0BB0C-C594-4647-1CE4-3E64337283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6F02A97-67D7-DDDC-F346-271D541790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B796B44-C5A9-5542-0354-407C8F383E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0F97E2E-D19C-40F4-B3A7-AF3CA5450349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172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82F54611-6572-1735-2E2D-8C6A854597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08F1566D-0E16-92C1-8562-64D8683856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1E28DEE8-7D89-52E1-E9BD-714D5C1597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7A72666-C513-4191-9D4B-AD6FA8B3F0FA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523300D7-F799-C43A-E29C-4096448FB8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A4E26072-DA91-7897-0C19-210F773D31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F6C00BC2-98D4-7565-E818-609B289487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04D517-C5F6-4625-98D0-7A550379B90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F9D355-0CD0-4460-84BA-644189CEED2A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7346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15459D8D-C001-0238-3EFD-472CBD932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99ADDC63-7D14-6B76-1106-5D47B54A05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b="0" dirty="0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282725C5-1D57-DDC2-7C3D-252EE056A3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016055-9320-4DC7-B086-90985331E8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E8BC897D-0D68-D41F-BD57-7B1B4A5C48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42CC2308-7B2E-971A-DA3C-8D5A6DFD79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b="0" dirty="0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42D7404F-F619-577F-1348-E954D427F5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ED23603-1444-47BC-824C-A25DA7A63CC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F9D355-0CD0-4460-84BA-644189CEED2A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340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>
            <a:extLst>
              <a:ext uri="{FF2B5EF4-FFF2-40B4-BE49-F238E27FC236}">
                <a16:creationId xmlns:a16="http://schemas.microsoft.com/office/drawing/2014/main" id="{BE73CB69-A625-52CE-2AB0-44CEC7C483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>
            <a:extLst>
              <a:ext uri="{FF2B5EF4-FFF2-40B4-BE49-F238E27FC236}">
                <a16:creationId xmlns:a16="http://schemas.microsoft.com/office/drawing/2014/main" id="{EF095220-EFC8-14F1-9C41-FE1DDE05A9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88068" name="Slide Number Placeholder 3">
            <a:extLst>
              <a:ext uri="{FF2B5EF4-FFF2-40B4-BE49-F238E27FC236}">
                <a16:creationId xmlns:a16="http://schemas.microsoft.com/office/drawing/2014/main" id="{5E706B5C-3D4D-AEA7-BF82-1BDF4FA83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021877-C19E-4F70-A180-4AB8D7C2CB7C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FF6A3469-4A49-9498-34A7-E1DB58C03A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DB2EF50-2187-09BD-D222-9EB0F42318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200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7C8A0C4-A0F4-079A-A7C0-1F9D1720D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5968DCB-3FC2-48BA-9362-44CF6FF0DBA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FE83B71-9745-3667-61F6-C4B72D1F87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DCF75FC-554F-A912-4E62-5CE707F6A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200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6240080E-92A3-4175-BC0F-C1C57DD7EE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FC51D27-450C-45E2-94F0-ECC167DA761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ED0BB0C-C594-4647-1CE4-3E64337283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6F02A97-67D7-DDDC-F346-271D541790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B796B44-C5A9-5542-0354-407C8F383E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0F97E2E-D19C-40F4-B3A7-AF3CA545034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196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9B2C481-49AF-776A-3C5B-407720503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F610CBC-090F-E3F9-CB0F-0D5AA8BF76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3896E3C-A381-E563-74B6-1E52D58F41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A83056-B3F3-4435-A5AC-34EE1D1101D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058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ED0BB0C-C594-4647-1CE4-3E64337283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6F02A97-67D7-DDDC-F346-271D541790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B796B44-C5A9-5542-0354-407C8F383E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0F97E2E-D19C-40F4-B3A7-AF3CA545034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9B2C481-49AF-776A-3C5B-407720503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F610CBC-090F-E3F9-CB0F-0D5AA8BF76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3896E3C-A381-E563-74B6-1E52D58F41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A83056-B3F3-4435-A5AC-34EE1D1101D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96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BD72E296-9894-3171-8E01-8A4CB8C1CC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1CFE2394-ED61-CB4C-2AC2-119D24E25B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64DB2F38-CE64-0A6B-544B-69D7F116F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F085291-C281-4943-8E3E-650CC3C2FF6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9B2C481-49AF-776A-3C5B-407720503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F610CBC-090F-E3F9-CB0F-0D5AA8BF76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3896E3C-A381-E563-74B6-1E52D58F41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A83056-B3F3-4435-A5AC-34EE1D1101D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A7A1E0-63E2-0E68-F96E-D313D3167724}"/>
              </a:ext>
            </a:extLst>
          </p:cNvPr>
          <p:cNvCxnSpPr/>
          <p:nvPr userDrawn="1"/>
        </p:nvCxnSpPr>
        <p:spPr>
          <a:xfrm flipV="1">
            <a:off x="0" y="998538"/>
            <a:ext cx="10668000" cy="46037"/>
          </a:xfrm>
          <a:prstGeom prst="line">
            <a:avLst/>
          </a:prstGeom>
          <a:ln w="19050">
            <a:solidFill>
              <a:srgbClr val="8B2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4DE077-7902-DD12-2AD2-76097B238E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43F03-C19D-46E0-81A0-CB9EA2898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8AA590-758F-69A1-AA4B-FD313353F567}"/>
              </a:ext>
            </a:extLst>
          </p:cNvPr>
          <p:cNvCxnSpPr/>
          <p:nvPr userDrawn="1"/>
        </p:nvCxnSpPr>
        <p:spPr>
          <a:xfrm flipV="1">
            <a:off x="6480175" y="1749425"/>
            <a:ext cx="5711825" cy="0"/>
          </a:xfrm>
          <a:prstGeom prst="line">
            <a:avLst/>
          </a:prstGeom>
          <a:ln w="19050" cmpd="sng">
            <a:solidFill>
              <a:srgbClr val="8B21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217491-43EB-C0C8-741E-E0C860B729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1232-3DFB-43D2-AC6A-102905A4B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33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0CC904-A8EB-2F1C-B421-AF1B5C861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8DBAF-10B7-4F67-86A3-1E82BD058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95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1F506A-BAE6-D991-DD2A-1DF1E54AB2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C2CD-61D4-4684-B932-843006DA4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55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3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792C8C-7F53-8CD0-6520-F8E5385290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9C2E-CF6E-4067-8305-C6CB8C44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9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58EB5A1-176B-260F-6CB7-E107878014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4724-6014-4513-BBEC-F7F0B9B43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41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750B963-065E-86C9-A37F-BA3491528F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4AE4C-881E-4A51-B086-3412FE7C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84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  <a:lvl2pPr>
              <a:spcAft>
                <a:spcPts val="600"/>
              </a:spcAft>
              <a:defRPr sz="2800"/>
            </a:lvl2pPr>
            <a:lvl3pPr>
              <a:spcAft>
                <a:spcPts val="600"/>
              </a:spcAft>
              <a:defRPr sz="2400"/>
            </a:lvl3pPr>
            <a:lvl4pPr>
              <a:spcAft>
                <a:spcPts val="600"/>
              </a:spcAft>
              <a:defRPr sz="2000"/>
            </a:lvl4pPr>
            <a:lvl5pPr>
              <a:spcAft>
                <a:spcPts val="600"/>
              </a:spcAft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9C4FFE-FF34-A730-A5A3-E152AF16EE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E67E-EBD0-4061-A65E-5CCD47DF1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49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6421DA-9797-C20D-D827-FE1208BDE1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E1D2-B966-401F-A881-7BE76104F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44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BC2E5"/>
            </a:gs>
            <a:gs pos="13000">
              <a:srgbClr val="FFFFFF"/>
            </a:gs>
            <a:gs pos="62000">
              <a:srgbClr val="FFFFFF"/>
            </a:gs>
            <a:gs pos="89999">
              <a:srgbClr val="9BC2E5"/>
            </a:gs>
            <a:gs pos="100000">
              <a:srgbClr val="0F1D41"/>
            </a:gs>
          </a:gsLst>
          <a:lin ang="19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730AA488-E61B-8D6A-6204-9CC78FE4E60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6197600"/>
            <a:ext cx="15398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D5FCD61-E11A-BF47-C953-FA4FA3007D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621FA25-45CC-ED75-019B-8E1586C69E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3F33E-BCFD-8AEB-46F0-4B30D7D1B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0F1D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AE648FE-9D82-4D69-BAC9-111080870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06" r:id="rId1"/>
    <p:sldLayoutId id="2147485307" r:id="rId2"/>
    <p:sldLayoutId id="2147485299" r:id="rId3"/>
    <p:sldLayoutId id="2147485300" r:id="rId4"/>
    <p:sldLayoutId id="2147485301" r:id="rId5"/>
    <p:sldLayoutId id="2147485302" r:id="rId6"/>
    <p:sldLayoutId id="2147485303" r:id="rId7"/>
    <p:sldLayoutId id="2147485304" r:id="rId8"/>
    <p:sldLayoutId id="2147485305" r:id="rId9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rgbClr val="0F1D4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rgbClr val="0F1D4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3000" kern="1200">
          <a:solidFill>
            <a:srgbClr val="4040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600" kern="1200">
          <a:solidFill>
            <a:srgbClr val="4040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200" kern="1200">
          <a:solidFill>
            <a:srgbClr val="8B213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5B9BD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fasab.gov/training/course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asab.gov/technical-inquiries-2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ab.gov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fasab@fasab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45E287F-B7EF-9648-D716-E6CB7457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2697163"/>
            <a:ext cx="9829800" cy="1041400"/>
          </a:xfrm>
        </p:spPr>
        <p:txBody>
          <a:bodyPr/>
          <a:lstStyle/>
          <a:p>
            <a:pPr eaLnBrk="1" hangingPunct="1"/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FASAB Update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2EF89DA9-5810-864E-EEBE-F9A13D7A6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4613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AGA DC Chapter - Spring Training Event</a:t>
            </a:r>
          </a:p>
          <a:p>
            <a:pPr eaLnBrk="1" hangingPunct="1"/>
            <a:r>
              <a:rPr lang="en-US" altLang="en-US" sz="2000" dirty="0"/>
              <a:t>April 29, 2025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6148" name="Slide Number Placeholder 1">
            <a:extLst>
              <a:ext uri="{FF2B5EF4-FFF2-40B4-BE49-F238E27FC236}">
                <a16:creationId xmlns:a16="http://schemas.microsoft.com/office/drawing/2014/main" id="{FC5B2417-3F5D-8606-8209-8BA0E11A8C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0536E61E-3668-41FF-BF91-76157426083F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BFD8462B-DD4F-CCEB-2075-8F4FB32E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Public-Private Partnerships (P3s)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923D11B-2C55-90F7-1A5B-5875A17AD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3"/>
            <a:ext cx="10515600" cy="4351337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endParaRPr lang="en-US" sz="2400" b="1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/>
              <a:t>Phase I </a:t>
            </a:r>
            <a:r>
              <a:rPr lang="en-US" sz="2400" dirty="0"/>
              <a:t>– In 2016 the Board issued SFFAS 49, </a:t>
            </a:r>
            <a:r>
              <a:rPr lang="en-US" sz="2400" i="1" dirty="0"/>
              <a:t>Public-Private Partnerships: Disclosure Requirements,</a:t>
            </a:r>
            <a:r>
              <a:rPr lang="en-US" sz="2400" dirty="0"/>
              <a:t> effective FY 2019 </a:t>
            </a:r>
            <a:endParaRPr lang="en-US" altLang="en-US" sz="2400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/>
              <a:t>Phase II</a:t>
            </a:r>
            <a:r>
              <a:rPr lang="en-US" sz="2400" dirty="0"/>
              <a:t> – Measurement and Recognition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000" dirty="0"/>
              <a:t>What do we measure?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000" dirty="0"/>
              <a:t>How do we recognize profits/losses?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000" dirty="0"/>
              <a:t>How do we treat liabilities?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rgbClr val="8B2131"/>
                </a:solidFill>
              </a:rPr>
              <a:t>Current Status </a:t>
            </a:r>
            <a:r>
              <a:rPr lang="en-US" sz="2400" dirty="0"/>
              <a:t>– ASIC developing implementation guidance for Phase 1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  <p:sp>
        <p:nvSpPr>
          <p:cNvPr id="41988" name="Slide Number Placeholder 1">
            <a:extLst>
              <a:ext uri="{FF2B5EF4-FFF2-40B4-BE49-F238E27FC236}">
                <a16:creationId xmlns:a16="http://schemas.microsoft.com/office/drawing/2014/main" id="{E6C77C12-8052-D4BA-1FB7-C6A4FBE66A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F7758AF-8365-48BE-988B-77055DAC0EBE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FD449-8108-66DA-C9DD-3905FC74F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Commitments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D6A98-4694-2CE9-D243-A7771924F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FASAB has issued pronouncements on specific types of commitments; however, there is no Statement on general commitments. </a:t>
            </a:r>
          </a:p>
          <a:p>
            <a:endParaRPr lang="en-US" sz="2400" dirty="0"/>
          </a:p>
          <a:p>
            <a:r>
              <a:rPr lang="en-US" sz="2400" dirty="0"/>
              <a:t>The Board will consider developing an accounting Statement that </a:t>
            </a:r>
            <a:r>
              <a:rPr lang="en-US" sz="2400" b="1" dirty="0">
                <a:solidFill>
                  <a:srgbClr val="8B2131"/>
                </a:solidFill>
              </a:rPr>
              <a:t>defines</a:t>
            </a:r>
            <a:r>
              <a:rPr lang="en-US" sz="2400" dirty="0"/>
              <a:t> commitments and </a:t>
            </a:r>
            <a:r>
              <a:rPr lang="en-US" sz="2400" b="1" dirty="0">
                <a:solidFill>
                  <a:srgbClr val="8B2131"/>
                </a:solidFill>
              </a:rPr>
              <a:t>develops guidance </a:t>
            </a:r>
            <a:r>
              <a:rPr lang="en-US" sz="2400" dirty="0"/>
              <a:t>on reporting general commitments.</a:t>
            </a:r>
          </a:p>
          <a:p>
            <a:pPr lvl="1"/>
            <a:r>
              <a:rPr lang="en-US" sz="2000" dirty="0"/>
              <a:t>The Board deliberated a project plan during the February 2025 meeting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BCBDC-DA76-38DB-25D4-2CA927050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67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95F0-A0CC-AC78-19B3-E1506AE4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Direct Loans and Loan Guarantee 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10985-BE35-C56C-DB69-9D97FD44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Federal reporting entities’ direct loan and loan guarantee note disclosures have become lengthy with numerous schedules and narratives</a:t>
            </a:r>
          </a:p>
          <a:p>
            <a:endParaRPr lang="en-US" sz="2400" dirty="0"/>
          </a:p>
          <a:p>
            <a:r>
              <a:rPr lang="en-US" sz="2400" dirty="0"/>
              <a:t>The Board will consider ways to </a:t>
            </a:r>
            <a:r>
              <a:rPr lang="en-US" sz="2400" b="1" dirty="0">
                <a:solidFill>
                  <a:srgbClr val="8B2131"/>
                </a:solidFill>
              </a:rPr>
              <a:t>improve, clarify, and streamline required note disclosures </a:t>
            </a:r>
            <a:r>
              <a:rPr lang="en-US" sz="2400" dirty="0"/>
              <a:t>and reduce preparer burden regarding loan note disclosures.</a:t>
            </a:r>
          </a:p>
          <a:p>
            <a:pPr lvl="1"/>
            <a:r>
              <a:rPr lang="en-US" sz="2000" dirty="0"/>
              <a:t>The Board deliberated a project plan during the February 2025 meeting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56313-64A4-A71B-9D63-E6E2C7FC84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86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1506-CFB3-2FDC-31BB-7BF2E0A9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Federal GAAP Hierarchy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8FF92BAD-BBD4-004F-3F32-8FE00FC8CE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4D303D4B-7447-4535-A1C4-EAF936759462}" type="slidenum">
              <a:rPr lang="en-US" altLang="en-US" sz="1600" smtClean="0">
                <a:solidFill>
                  <a:schemeClr val="tx2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altLang="en-US" sz="1600">
              <a:solidFill>
                <a:schemeClr val="tx2"/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D619B77-981E-DE92-EFFF-92FC61D5CAFC}"/>
              </a:ext>
            </a:extLst>
          </p:cNvPr>
          <p:cNvSpPr/>
          <p:nvPr/>
        </p:nvSpPr>
        <p:spPr>
          <a:xfrm>
            <a:off x="4346575" y="1690688"/>
            <a:ext cx="17526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FASAB Statements of Federal Financial Accounting Standards (SFFASs)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9438D7C-A391-F664-51C9-6F00930A431F}"/>
              </a:ext>
            </a:extLst>
          </p:cNvPr>
          <p:cNvSpPr/>
          <p:nvPr/>
        </p:nvSpPr>
        <p:spPr>
          <a:xfrm>
            <a:off x="6858000" y="1690688"/>
            <a:ext cx="17526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FASAB Interpretations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1F6AA120-1A34-A1A4-A7DA-84D72154DAB9}"/>
              </a:ext>
            </a:extLst>
          </p:cNvPr>
          <p:cNvSpPr/>
          <p:nvPr/>
        </p:nvSpPr>
        <p:spPr>
          <a:xfrm>
            <a:off x="5629275" y="3070225"/>
            <a:ext cx="17526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FASAB Technical Bulletins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EB0ADB3-4157-2137-DB08-4C2815DC7AA6}"/>
              </a:ext>
            </a:extLst>
          </p:cNvPr>
          <p:cNvSpPr/>
          <p:nvPr/>
        </p:nvSpPr>
        <p:spPr>
          <a:xfrm>
            <a:off x="6861175" y="5562600"/>
            <a:ext cx="17526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Widely recognized and prevalent federal practices 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134A30F5-1415-B09A-9623-960058C1E62B}"/>
              </a:ext>
            </a:extLst>
          </p:cNvPr>
          <p:cNvSpPr/>
          <p:nvPr/>
        </p:nvSpPr>
        <p:spPr>
          <a:xfrm>
            <a:off x="4346575" y="5597525"/>
            <a:ext cx="1752600" cy="8048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FASAB Staff Implementation Guides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AEEF90E-62A6-39F5-9544-B6049E5A91BB}"/>
              </a:ext>
            </a:extLst>
          </p:cNvPr>
          <p:cNvSpPr/>
          <p:nvPr/>
        </p:nvSpPr>
        <p:spPr>
          <a:xfrm>
            <a:off x="5657850" y="4365625"/>
            <a:ext cx="17526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FASAB AAPC Technical Releases</a:t>
            </a:r>
          </a:p>
        </p:txBody>
      </p:sp>
      <p:sp>
        <p:nvSpPr>
          <p:cNvPr id="19466" name="TextBox 5">
            <a:extLst>
              <a:ext uri="{FF2B5EF4-FFF2-40B4-BE49-F238E27FC236}">
                <a16:creationId xmlns:a16="http://schemas.microsoft.com/office/drawing/2014/main" id="{21FD6148-F22B-BF54-7EA6-52605D663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1785938"/>
            <a:ext cx="1089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Level A GAAP</a:t>
            </a:r>
          </a:p>
        </p:txBody>
      </p:sp>
      <p:sp>
        <p:nvSpPr>
          <p:cNvPr id="19467" name="TextBox 27">
            <a:extLst>
              <a:ext uri="{FF2B5EF4-FFF2-40B4-BE49-F238E27FC236}">
                <a16:creationId xmlns:a16="http://schemas.microsoft.com/office/drawing/2014/main" id="{A0EAAAF3-EAA3-46FF-57C3-BF98A62E8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3165475"/>
            <a:ext cx="1412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Level B GAAP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39BEBF2A-4666-15B8-1287-603BEBAD1E7E}"/>
              </a:ext>
            </a:extLst>
          </p:cNvPr>
          <p:cNvSpPr/>
          <p:nvPr/>
        </p:nvSpPr>
        <p:spPr>
          <a:xfrm rot="2327437">
            <a:off x="6953250" y="2595563"/>
            <a:ext cx="365125" cy="4254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Down Arrow 30">
            <a:extLst>
              <a:ext uri="{FF2B5EF4-FFF2-40B4-BE49-F238E27FC236}">
                <a16:creationId xmlns:a16="http://schemas.microsoft.com/office/drawing/2014/main" id="{E1708A42-7EA6-85E4-B57C-35CE4831B2CE}"/>
              </a:ext>
            </a:extLst>
          </p:cNvPr>
          <p:cNvSpPr/>
          <p:nvPr/>
        </p:nvSpPr>
        <p:spPr>
          <a:xfrm rot="19174015">
            <a:off x="5843588" y="2606675"/>
            <a:ext cx="365125" cy="4254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A446EC88-C873-96B0-482F-C4EC261E87FC}"/>
              </a:ext>
            </a:extLst>
          </p:cNvPr>
          <p:cNvSpPr>
            <a:spLocks noChangeAspect="1"/>
          </p:cNvSpPr>
          <p:nvPr/>
        </p:nvSpPr>
        <p:spPr>
          <a:xfrm>
            <a:off x="6337300" y="3981450"/>
            <a:ext cx="293688" cy="3190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471" name="TextBox 34">
            <a:extLst>
              <a:ext uri="{FF2B5EF4-FFF2-40B4-BE49-F238E27FC236}">
                <a16:creationId xmlns:a16="http://schemas.microsoft.com/office/drawing/2014/main" id="{93A8201D-D4D7-E642-8698-27F38ECEA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4460875"/>
            <a:ext cx="1412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Level C GAAP</a:t>
            </a:r>
          </a:p>
        </p:txBody>
      </p:sp>
      <p:sp>
        <p:nvSpPr>
          <p:cNvPr id="19472" name="TextBox 35">
            <a:extLst>
              <a:ext uri="{FF2B5EF4-FFF2-40B4-BE49-F238E27FC236}">
                <a16:creationId xmlns:a16="http://schemas.microsoft.com/office/drawing/2014/main" id="{E5E7D252-9397-6F85-0A7D-02928DC04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5676900"/>
            <a:ext cx="1412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Level D GAAP</a:t>
            </a:r>
          </a:p>
        </p:txBody>
      </p:sp>
      <p:sp>
        <p:nvSpPr>
          <p:cNvPr id="38" name="Down Arrow 37">
            <a:extLst>
              <a:ext uri="{FF2B5EF4-FFF2-40B4-BE49-F238E27FC236}">
                <a16:creationId xmlns:a16="http://schemas.microsoft.com/office/drawing/2014/main" id="{B8BD4A76-8336-43E7-5120-481DE9A5DA60}"/>
              </a:ext>
            </a:extLst>
          </p:cNvPr>
          <p:cNvSpPr>
            <a:spLocks noChangeAspect="1"/>
          </p:cNvSpPr>
          <p:nvPr/>
        </p:nvSpPr>
        <p:spPr>
          <a:xfrm>
            <a:off x="5791200" y="5238750"/>
            <a:ext cx="234950" cy="2555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ECC769AD-7DD1-B455-075E-1079DA2DF725}"/>
              </a:ext>
            </a:extLst>
          </p:cNvPr>
          <p:cNvSpPr>
            <a:spLocks noChangeAspect="1"/>
          </p:cNvSpPr>
          <p:nvPr/>
        </p:nvSpPr>
        <p:spPr>
          <a:xfrm>
            <a:off x="7018338" y="5243513"/>
            <a:ext cx="234950" cy="2555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82D1E174-972C-F84B-CD13-7433061EA27D}"/>
              </a:ext>
            </a:extLst>
          </p:cNvPr>
          <p:cNvSpPr/>
          <p:nvPr/>
        </p:nvSpPr>
        <p:spPr>
          <a:xfrm>
            <a:off x="3508375" y="1690688"/>
            <a:ext cx="533400" cy="4592637"/>
          </a:xfrm>
          <a:prstGeom prst="downArrow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BB18-60C0-7674-FE4D-6A035CB9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GAAP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49F47-779E-1D47-672A-D3BA39E6A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SFFAS 34 provides the sources of accounting principles and the framework for selecting the principles used in the preparation of general-purpose financial reports of federal entities that conform with GAAP.</a:t>
            </a:r>
          </a:p>
          <a:p>
            <a:endParaRPr lang="en-US" sz="2400" dirty="0"/>
          </a:p>
          <a:p>
            <a:r>
              <a:rPr lang="en-US" sz="2400" dirty="0"/>
              <a:t>The Board will consider ways to </a:t>
            </a:r>
            <a:r>
              <a:rPr lang="en-US" sz="2400" b="1" dirty="0">
                <a:solidFill>
                  <a:srgbClr val="8B2131"/>
                </a:solidFill>
              </a:rPr>
              <a:t>improve, simplify, clarify, and streamline</a:t>
            </a:r>
            <a:r>
              <a:rPr lang="en-US" sz="2400" dirty="0"/>
              <a:t> the federal GAAP hierarchy to ensure it is effective.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FF1F58-1464-DB11-A96E-44F232D4B1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974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3D9AC-887C-BEF8-D9DE-5CDFEC98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MD&amp;A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56598-00D5-3699-71E1-15C24D621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On September 27, 2024, the Board issued SFFAS 64, </a:t>
            </a:r>
            <a:r>
              <a:rPr lang="en-US" sz="2400" i="1" dirty="0"/>
              <a:t>Management’s Discussion and Analysis: Rescinding and Replacing SFFAS 15</a:t>
            </a:r>
          </a:p>
          <a:p>
            <a:endParaRPr lang="en-US" sz="2400" i="1" dirty="0"/>
          </a:p>
          <a:p>
            <a:r>
              <a:rPr lang="en-US" sz="2400" dirty="0"/>
              <a:t>The FASAB Board and staff are making efforts to </a:t>
            </a:r>
            <a:r>
              <a:rPr lang="en-US" sz="2400" b="1" dirty="0">
                <a:solidFill>
                  <a:srgbClr val="8B2131"/>
                </a:solidFill>
              </a:rPr>
              <a:t>help stakeholders transition to SFFAS 64</a:t>
            </a:r>
          </a:p>
          <a:p>
            <a:pPr lvl="1"/>
            <a:r>
              <a:rPr lang="en-US" sz="2000" dirty="0"/>
              <a:t>Staff is offering training sessions for agency CFO staff and program managers</a:t>
            </a:r>
          </a:p>
          <a:p>
            <a:pPr lvl="1"/>
            <a:r>
              <a:rPr lang="en-US" sz="2000" dirty="0"/>
              <a:t>The Board discussed developing staff implementation guidance to provide best practices for MD&amp;A reporting 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400" i="1" dirty="0"/>
          </a:p>
          <a:p>
            <a:endParaRPr lang="en-US" sz="2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8816B-94FF-8B95-12FD-17B442F401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182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1613A-3FF3-5C8E-1232-B250A0580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F9E8B-C945-2D3F-4FBC-8DD248B4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SFFAS 59 effective dates:</a:t>
            </a:r>
          </a:p>
          <a:p>
            <a:pPr lvl="1"/>
            <a:r>
              <a:rPr lang="en-US" sz="2000" dirty="0"/>
              <a:t>FY22-FY25 - Required supplementary information</a:t>
            </a:r>
          </a:p>
          <a:p>
            <a:pPr lvl="1"/>
            <a:r>
              <a:rPr lang="en-US" sz="2000" dirty="0"/>
              <a:t>FY26 - Notes disclosure</a:t>
            </a:r>
          </a:p>
          <a:p>
            <a:pPr lvl="1"/>
            <a:endParaRPr lang="en-US" sz="2000" dirty="0"/>
          </a:p>
          <a:p>
            <a:r>
              <a:rPr lang="en-US" sz="2400" dirty="0"/>
              <a:t>The Board is considering actions necessary to </a:t>
            </a:r>
            <a:r>
              <a:rPr lang="en-US" sz="2400" b="1" dirty="0">
                <a:solidFill>
                  <a:srgbClr val="8B2131"/>
                </a:solidFill>
              </a:rPr>
              <a:t>address identified challenges</a:t>
            </a:r>
            <a:r>
              <a:rPr lang="en-US" sz="2400" dirty="0"/>
              <a:t> in preparation for the transition of RSI requirements to note disclosure requirements in fiscal year 2026.</a:t>
            </a:r>
          </a:p>
          <a:p>
            <a:pPr lvl="1"/>
            <a:r>
              <a:rPr lang="en-US" sz="2000" dirty="0"/>
              <a:t>The Board considered SFFAS 59 audit issues during the February 2025 meeting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EFAE0-E0D2-4199-A79E-5BEE350B55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798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>
            <a:extLst>
              <a:ext uri="{FF2B5EF4-FFF2-40B4-BE49-F238E27FC236}">
                <a16:creationId xmlns:a16="http://schemas.microsoft.com/office/drawing/2014/main" id="{D156C84B-E2FD-F642-4130-2F5B43BD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Leases Implementation </a:t>
            </a:r>
            <a:endParaRPr lang="en-US" altLang="en-US" dirty="0"/>
          </a:p>
        </p:txBody>
      </p:sp>
      <p:sp>
        <p:nvSpPr>
          <p:cNvPr id="31747" name="Content Placeholder 4">
            <a:extLst>
              <a:ext uri="{FF2B5EF4-FFF2-40B4-BE49-F238E27FC236}">
                <a16:creationId xmlns:a16="http://schemas.microsoft.com/office/drawing/2014/main" id="{7B19DBC3-1452-49D5-D849-5DC8DED5E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7538"/>
            <a:ext cx="10736263" cy="4351337"/>
          </a:xfrm>
        </p:spPr>
        <p:txBody>
          <a:bodyPr/>
          <a:lstStyle/>
          <a:p>
            <a:endParaRPr lang="en-US" altLang="en-US" sz="2400" dirty="0"/>
          </a:p>
          <a:p>
            <a:r>
              <a:rPr lang="en-US" altLang="en-US" sz="2400" dirty="0"/>
              <a:t>SFFAS 54 implementation results for FY 2024 </a:t>
            </a:r>
          </a:p>
          <a:p>
            <a:pPr lvl="1"/>
            <a:r>
              <a:rPr lang="en-US" altLang="en-US" sz="2000" dirty="0"/>
              <a:t>Agency financial reports provided information that appropriately summarized lease balances, activities, and the nature and terms of the agreements.</a:t>
            </a:r>
          </a:p>
          <a:p>
            <a:pPr lvl="1"/>
            <a:r>
              <a:rPr lang="en-US" altLang="en-US" sz="2000" dirty="0"/>
              <a:t>The form, content, disclosure, and presentation of lease information was consistent, comparable, understandable, and navigable across the reporting entities</a:t>
            </a:r>
          </a:p>
          <a:p>
            <a:pPr lvl="1"/>
            <a:r>
              <a:rPr lang="en-US" altLang="en-US" sz="2000" dirty="0"/>
              <a:t>None of the 32 audit opinions in FY 24 were adversely modified or affected by implementation of SFFAS 54</a:t>
            </a:r>
          </a:p>
          <a:p>
            <a:pPr lvl="1"/>
            <a:r>
              <a:rPr lang="en-US" altLang="en-US" sz="2000" dirty="0"/>
              <a:t>Reporting entities with significant leases almost universally applied the transitional accommodation</a:t>
            </a:r>
          </a:p>
          <a:p>
            <a:pPr lvl="1"/>
            <a:endParaRPr lang="en-US" altLang="en-US" sz="2400" dirty="0"/>
          </a:p>
        </p:txBody>
      </p:sp>
      <p:sp>
        <p:nvSpPr>
          <p:cNvPr id="31748" name="Slide Number Placeholder 2">
            <a:extLst>
              <a:ext uri="{FF2B5EF4-FFF2-40B4-BE49-F238E27FC236}">
                <a16:creationId xmlns:a16="http://schemas.microsoft.com/office/drawing/2014/main" id="{12854E52-0027-00AB-E25A-7265E81442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AAB4BA3-636F-4349-8EAE-71847BD87077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556CF1-EC9F-9580-482B-BBADC52599FD}"/>
              </a:ext>
            </a:extLst>
          </p:cNvPr>
          <p:cNvSpPr/>
          <p:nvPr/>
        </p:nvSpPr>
        <p:spPr>
          <a:xfrm>
            <a:off x="8754993" y="1949544"/>
            <a:ext cx="19447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cap="none" spc="0" dirty="0">
                <a:ln/>
                <a:solidFill>
                  <a:schemeClr val="accent3"/>
                </a:solidFill>
                <a:effectLst/>
              </a:rPr>
              <a:t>Success!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2DA6115-DF6D-84C3-8902-D67217CDF454}"/>
              </a:ext>
            </a:extLst>
          </p:cNvPr>
          <p:cNvSpPr/>
          <p:nvPr/>
        </p:nvSpPr>
        <p:spPr>
          <a:xfrm>
            <a:off x="10887072" y="2086431"/>
            <a:ext cx="350526" cy="515423"/>
          </a:xfrm>
          <a:custGeom>
            <a:avLst/>
            <a:gdLst>
              <a:gd name="connsiteX0" fmla="*/ 350526 w 350526"/>
              <a:gd name="connsiteY0" fmla="*/ 330638 h 515423"/>
              <a:gd name="connsiteX1" fmla="*/ 290519 w 350526"/>
              <a:gd name="connsiteY1" fmla="*/ 50603 h 515423"/>
              <a:gd name="connsiteX2" fmla="*/ 292424 w 350526"/>
              <a:gd name="connsiteY2" fmla="*/ 43936 h 515423"/>
              <a:gd name="connsiteX3" fmla="*/ 137166 w 350526"/>
              <a:gd name="connsiteY3" fmla="*/ 4883 h 515423"/>
              <a:gd name="connsiteX4" fmla="*/ 6674 w 350526"/>
              <a:gd name="connsiteY4" fmla="*/ 243008 h 515423"/>
              <a:gd name="connsiteX5" fmla="*/ 217176 w 350526"/>
              <a:gd name="connsiteY5" fmla="*/ 452558 h 515423"/>
              <a:gd name="connsiteX6" fmla="*/ 218129 w 350526"/>
              <a:gd name="connsiteY6" fmla="*/ 455416 h 515423"/>
              <a:gd name="connsiteX7" fmla="*/ 212414 w 350526"/>
              <a:gd name="connsiteY7" fmla="*/ 515423 h 515423"/>
              <a:gd name="connsiteX8" fmla="*/ 286709 w 350526"/>
              <a:gd name="connsiteY8" fmla="*/ 498278 h 515423"/>
              <a:gd name="connsiteX9" fmla="*/ 255276 w 350526"/>
              <a:gd name="connsiteY9" fmla="*/ 446843 h 515423"/>
              <a:gd name="connsiteX10" fmla="*/ 255276 w 350526"/>
              <a:gd name="connsiteY10" fmla="*/ 445891 h 515423"/>
              <a:gd name="connsiteX11" fmla="*/ 350526 w 350526"/>
              <a:gd name="connsiteY11" fmla="*/ 330638 h 51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0526" h="515423">
                <a:moveTo>
                  <a:pt x="350526" y="330638"/>
                </a:moveTo>
                <a:cubicBezTo>
                  <a:pt x="296234" y="268726"/>
                  <a:pt x="263849" y="162998"/>
                  <a:pt x="290519" y="50603"/>
                </a:cubicBezTo>
                <a:cubicBezTo>
                  <a:pt x="291471" y="48698"/>
                  <a:pt x="291471" y="45841"/>
                  <a:pt x="292424" y="43936"/>
                </a:cubicBezTo>
                <a:cubicBezTo>
                  <a:pt x="249561" y="5836"/>
                  <a:pt x="193364" y="-8452"/>
                  <a:pt x="137166" y="4883"/>
                </a:cubicBezTo>
                <a:cubicBezTo>
                  <a:pt x="40011" y="27743"/>
                  <a:pt x="-20949" y="124898"/>
                  <a:pt x="6674" y="243008"/>
                </a:cubicBezTo>
                <a:cubicBezTo>
                  <a:pt x="32391" y="351593"/>
                  <a:pt x="126689" y="455416"/>
                  <a:pt x="217176" y="452558"/>
                </a:cubicBezTo>
                <a:lnTo>
                  <a:pt x="218129" y="455416"/>
                </a:lnTo>
                <a:lnTo>
                  <a:pt x="212414" y="515423"/>
                </a:lnTo>
                <a:lnTo>
                  <a:pt x="286709" y="498278"/>
                </a:lnTo>
                <a:lnTo>
                  <a:pt x="255276" y="446843"/>
                </a:lnTo>
                <a:lnTo>
                  <a:pt x="255276" y="445891"/>
                </a:lnTo>
                <a:cubicBezTo>
                  <a:pt x="300044" y="428746"/>
                  <a:pt x="332429" y="384931"/>
                  <a:pt x="350526" y="330638"/>
                </a:cubicBezTo>
                <a:close/>
              </a:path>
            </a:pathLst>
          </a:custGeom>
          <a:solidFill>
            <a:srgbClr val="8B21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2AB77E6-442C-294B-4D0E-C4D218776461}"/>
              </a:ext>
            </a:extLst>
          </p:cNvPr>
          <p:cNvSpPr/>
          <p:nvPr/>
        </p:nvSpPr>
        <p:spPr>
          <a:xfrm>
            <a:off x="10973756" y="1887538"/>
            <a:ext cx="326707" cy="204729"/>
          </a:xfrm>
          <a:custGeom>
            <a:avLst/>
            <a:gdLst>
              <a:gd name="connsiteX0" fmla="*/ 326708 w 326707"/>
              <a:gd name="connsiteY0" fmla="*/ 83762 h 204729"/>
              <a:gd name="connsiteX1" fmla="*/ 136208 w 326707"/>
              <a:gd name="connsiteY1" fmla="*/ 4704 h 204729"/>
              <a:gd name="connsiteX2" fmla="*/ 0 w 326707"/>
              <a:gd name="connsiteY2" fmla="*/ 180917 h 204729"/>
              <a:gd name="connsiteX3" fmla="*/ 42863 w 326707"/>
              <a:gd name="connsiteY3" fmla="*/ 166629 h 204729"/>
              <a:gd name="connsiteX4" fmla="*/ 92393 w 326707"/>
              <a:gd name="connsiteY4" fmla="*/ 160914 h 204729"/>
              <a:gd name="connsiteX5" fmla="*/ 220027 w 326707"/>
              <a:gd name="connsiteY5" fmla="*/ 204729 h 204729"/>
              <a:gd name="connsiteX6" fmla="*/ 326708 w 326707"/>
              <a:gd name="connsiteY6" fmla="*/ 83762 h 204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707" h="204729">
                <a:moveTo>
                  <a:pt x="326708" y="83762"/>
                </a:moveTo>
                <a:cubicBezTo>
                  <a:pt x="282893" y="18039"/>
                  <a:pt x="209550" y="-12441"/>
                  <a:pt x="136208" y="4704"/>
                </a:cubicBezTo>
                <a:cubicBezTo>
                  <a:pt x="57150" y="23754"/>
                  <a:pt x="1905" y="92334"/>
                  <a:pt x="0" y="180917"/>
                </a:cubicBezTo>
                <a:cubicBezTo>
                  <a:pt x="13335" y="174249"/>
                  <a:pt x="27622" y="169487"/>
                  <a:pt x="42863" y="166629"/>
                </a:cubicBezTo>
                <a:cubicBezTo>
                  <a:pt x="59055" y="162819"/>
                  <a:pt x="75248" y="160914"/>
                  <a:pt x="92393" y="160914"/>
                </a:cubicBezTo>
                <a:cubicBezTo>
                  <a:pt x="140018" y="160914"/>
                  <a:pt x="183833" y="177107"/>
                  <a:pt x="220027" y="204729"/>
                </a:cubicBezTo>
                <a:cubicBezTo>
                  <a:pt x="241935" y="150437"/>
                  <a:pt x="279083" y="108527"/>
                  <a:pt x="326708" y="83762"/>
                </a:cubicBezTo>
                <a:close/>
              </a:path>
            </a:pathLst>
          </a:custGeom>
          <a:solidFill>
            <a:srgbClr val="8B21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96BAAA-5BC3-FB8B-69BA-19FDC09E9937}"/>
              </a:ext>
            </a:extLst>
          </p:cNvPr>
          <p:cNvSpPr/>
          <p:nvPr/>
        </p:nvSpPr>
        <p:spPr>
          <a:xfrm>
            <a:off x="11207834" y="1985555"/>
            <a:ext cx="366629" cy="515334"/>
          </a:xfrm>
          <a:custGeom>
            <a:avLst/>
            <a:gdLst>
              <a:gd name="connsiteX0" fmla="*/ 229789 w 366629"/>
              <a:gd name="connsiteY0" fmla="*/ 4794 h 515334"/>
              <a:gd name="connsiteX1" fmla="*/ 7857 w 366629"/>
              <a:gd name="connsiteY1" fmla="*/ 161004 h 515334"/>
              <a:gd name="connsiteX2" fmla="*/ 111679 w 366629"/>
              <a:gd name="connsiteY2" fmla="*/ 445802 h 515334"/>
              <a:gd name="connsiteX3" fmla="*/ 111679 w 366629"/>
              <a:gd name="connsiteY3" fmla="*/ 446754 h 515334"/>
              <a:gd name="connsiteX4" fmla="*/ 80246 w 366629"/>
              <a:gd name="connsiteY4" fmla="*/ 498189 h 515334"/>
              <a:gd name="connsiteX5" fmla="*/ 154541 w 366629"/>
              <a:gd name="connsiteY5" fmla="*/ 515334 h 515334"/>
              <a:gd name="connsiteX6" fmla="*/ 148827 w 366629"/>
              <a:gd name="connsiteY6" fmla="*/ 455327 h 515334"/>
              <a:gd name="connsiteX7" fmla="*/ 149779 w 366629"/>
              <a:gd name="connsiteY7" fmla="*/ 452469 h 515334"/>
              <a:gd name="connsiteX8" fmla="*/ 360282 w 366629"/>
              <a:gd name="connsiteY8" fmla="*/ 242919 h 515334"/>
              <a:gd name="connsiteX9" fmla="*/ 229789 w 366629"/>
              <a:gd name="connsiteY9" fmla="*/ 4794 h 51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6629" h="515334">
                <a:moveTo>
                  <a:pt x="229789" y="4794"/>
                </a:moveTo>
                <a:cubicBezTo>
                  <a:pt x="132634" y="-18066"/>
                  <a:pt x="35479" y="41942"/>
                  <a:pt x="7857" y="161004"/>
                </a:cubicBezTo>
                <a:cubicBezTo>
                  <a:pt x="-18814" y="273399"/>
                  <a:pt x="24049" y="412464"/>
                  <a:pt x="111679" y="445802"/>
                </a:cubicBezTo>
                <a:lnTo>
                  <a:pt x="111679" y="446754"/>
                </a:lnTo>
                <a:lnTo>
                  <a:pt x="80246" y="498189"/>
                </a:lnTo>
                <a:lnTo>
                  <a:pt x="154541" y="515334"/>
                </a:lnTo>
                <a:lnTo>
                  <a:pt x="148827" y="455327"/>
                </a:lnTo>
                <a:lnTo>
                  <a:pt x="149779" y="452469"/>
                </a:lnTo>
                <a:cubicBezTo>
                  <a:pt x="240267" y="454374"/>
                  <a:pt x="335517" y="351504"/>
                  <a:pt x="360282" y="242919"/>
                </a:cubicBezTo>
                <a:cubicBezTo>
                  <a:pt x="386951" y="124809"/>
                  <a:pt x="326944" y="27654"/>
                  <a:pt x="229789" y="4794"/>
                </a:cubicBezTo>
                <a:close/>
              </a:path>
            </a:pathLst>
          </a:custGeom>
          <a:solidFill>
            <a:srgbClr val="8B21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3B6349-7662-4486-2BF5-D3CD76B8CBF7}"/>
              </a:ext>
            </a:extLst>
          </p:cNvPr>
          <p:cNvSpPr/>
          <p:nvPr/>
        </p:nvSpPr>
        <p:spPr>
          <a:xfrm>
            <a:off x="11258553" y="2521552"/>
            <a:ext cx="77242" cy="143167"/>
          </a:xfrm>
          <a:custGeom>
            <a:avLst/>
            <a:gdLst>
              <a:gd name="connsiteX0" fmla="*/ 41910 w 77242"/>
              <a:gd name="connsiteY0" fmla="*/ 142215 h 143167"/>
              <a:gd name="connsiteX1" fmla="*/ 77152 w 77242"/>
              <a:gd name="connsiteY1" fmla="*/ 21248 h 143167"/>
              <a:gd name="connsiteX2" fmla="*/ 60960 w 77242"/>
              <a:gd name="connsiteY2" fmla="*/ 293 h 143167"/>
              <a:gd name="connsiteX3" fmla="*/ 40005 w 77242"/>
              <a:gd name="connsiteY3" fmla="*/ 16485 h 143167"/>
              <a:gd name="connsiteX4" fmla="*/ 0 w 77242"/>
              <a:gd name="connsiteY4" fmla="*/ 143168 h 143167"/>
              <a:gd name="connsiteX5" fmla="*/ 41910 w 77242"/>
              <a:gd name="connsiteY5" fmla="*/ 142215 h 14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242" h="143167">
                <a:moveTo>
                  <a:pt x="41910" y="142215"/>
                </a:moveTo>
                <a:cubicBezTo>
                  <a:pt x="54292" y="116498"/>
                  <a:pt x="70485" y="74588"/>
                  <a:pt x="77152" y="21248"/>
                </a:cubicBezTo>
                <a:cubicBezTo>
                  <a:pt x="78105" y="10770"/>
                  <a:pt x="71438" y="1245"/>
                  <a:pt x="60960" y="293"/>
                </a:cubicBezTo>
                <a:cubicBezTo>
                  <a:pt x="50482" y="-1612"/>
                  <a:pt x="40957" y="6008"/>
                  <a:pt x="40005" y="16485"/>
                </a:cubicBezTo>
                <a:cubicBezTo>
                  <a:pt x="31432" y="79350"/>
                  <a:pt x="9525" y="126023"/>
                  <a:pt x="0" y="143168"/>
                </a:cubicBezTo>
                <a:lnTo>
                  <a:pt x="41910" y="142215"/>
                </a:lnTo>
                <a:close/>
              </a:path>
            </a:pathLst>
          </a:custGeom>
          <a:solidFill>
            <a:srgbClr val="8B21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2707A69-9D01-B303-26DC-ECB8FD49F31F}"/>
              </a:ext>
            </a:extLst>
          </p:cNvPr>
          <p:cNvSpPr/>
          <p:nvPr/>
        </p:nvSpPr>
        <p:spPr>
          <a:xfrm>
            <a:off x="11135969" y="2616431"/>
            <a:ext cx="48288" cy="47336"/>
          </a:xfrm>
          <a:custGeom>
            <a:avLst/>
            <a:gdLst>
              <a:gd name="connsiteX0" fmla="*/ 7331 w 48288"/>
              <a:gd name="connsiteY0" fmla="*/ 47336 h 47336"/>
              <a:gd name="connsiteX1" fmla="*/ 48289 w 48288"/>
              <a:gd name="connsiteY1" fmla="*/ 47336 h 47336"/>
              <a:gd name="connsiteX2" fmla="*/ 37811 w 48288"/>
              <a:gd name="connsiteY2" fmla="*/ 14951 h 47336"/>
              <a:gd name="connsiteX3" fmla="*/ 14951 w 48288"/>
              <a:gd name="connsiteY3" fmla="*/ 664 h 47336"/>
              <a:gd name="connsiteX4" fmla="*/ 664 w 48288"/>
              <a:gd name="connsiteY4" fmla="*/ 23524 h 47336"/>
              <a:gd name="connsiteX5" fmla="*/ 7331 w 48288"/>
              <a:gd name="connsiteY5" fmla="*/ 47336 h 47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288" h="47336">
                <a:moveTo>
                  <a:pt x="7331" y="47336"/>
                </a:moveTo>
                <a:lnTo>
                  <a:pt x="48289" y="47336"/>
                </a:lnTo>
                <a:cubicBezTo>
                  <a:pt x="40669" y="27334"/>
                  <a:pt x="37811" y="14951"/>
                  <a:pt x="37811" y="14951"/>
                </a:cubicBezTo>
                <a:cubicBezTo>
                  <a:pt x="35906" y="4474"/>
                  <a:pt x="25429" y="-2194"/>
                  <a:pt x="14951" y="664"/>
                </a:cubicBezTo>
                <a:cubicBezTo>
                  <a:pt x="4474" y="2569"/>
                  <a:pt x="-2194" y="13046"/>
                  <a:pt x="664" y="23524"/>
                </a:cubicBezTo>
                <a:cubicBezTo>
                  <a:pt x="664" y="24476"/>
                  <a:pt x="2569" y="33049"/>
                  <a:pt x="7331" y="47336"/>
                </a:cubicBezTo>
                <a:close/>
              </a:path>
            </a:pathLst>
          </a:custGeom>
          <a:solidFill>
            <a:srgbClr val="8B21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A0DFB13-24CE-3C91-591C-9DF017423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1533525"/>
            <a:ext cx="10556875" cy="2733675"/>
          </a:xfrm>
        </p:spPr>
        <p:txBody>
          <a:bodyPr/>
          <a:lstStyle/>
          <a:p>
            <a:pPr algn="ctr"/>
            <a:br>
              <a:rPr lang="en-US" altLang="en-US" sz="6000" b="1" dirty="0">
                <a:solidFill>
                  <a:srgbClr val="000000"/>
                </a:solidFill>
              </a:rPr>
            </a:br>
            <a:r>
              <a:rPr lang="en-US" altLang="en-US" sz="6000" dirty="0"/>
              <a:t>Looking Ahead</a:t>
            </a:r>
          </a:p>
        </p:txBody>
      </p:sp>
      <p:sp>
        <p:nvSpPr>
          <p:cNvPr id="26627" name="Slide Number Placeholder 2">
            <a:extLst>
              <a:ext uri="{FF2B5EF4-FFF2-40B4-BE49-F238E27FC236}">
                <a16:creationId xmlns:a16="http://schemas.microsoft.com/office/drawing/2014/main" id="{A63D0407-A67C-46BA-470C-1E9074D29A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6B7905F6-1938-42CB-8254-FD73E244702F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12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4C3BBEA-0288-3A15-25A6-8D4D810B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What’s New Out There?</a:t>
            </a:r>
            <a:br>
              <a:rPr lang="en-US" altLang="en-US" sz="4400" dirty="0"/>
            </a:br>
            <a:endParaRPr lang="en-US" alt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87B5A-4285-C713-D143-1204D0B1E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275"/>
            <a:ext cx="10515600" cy="4992688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dirty="0"/>
              <a:t>Recent initiatives may impact our FM community. Potential issues </a:t>
            </a:r>
            <a:r>
              <a:rPr lang="en-US" sz="2400" b="1" dirty="0">
                <a:solidFill>
                  <a:srgbClr val="8B2131"/>
                </a:solidFill>
              </a:rPr>
              <a:t>specific to financial reporting</a:t>
            </a:r>
            <a:r>
              <a:rPr lang="en-US" sz="2400" b="1" dirty="0"/>
              <a:t> </a:t>
            </a:r>
            <a:r>
              <a:rPr lang="en-US" sz="2400" dirty="0"/>
              <a:t>include: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Divested assets and liabilities</a:t>
            </a:r>
          </a:p>
          <a:p>
            <a:pPr lvl="3">
              <a:defRPr/>
            </a:pPr>
            <a:r>
              <a:rPr lang="en-US" dirty="0">
                <a:solidFill>
                  <a:srgbClr val="404040"/>
                </a:solidFill>
              </a:rPr>
              <a:t>Asset impairments, discontinued operations, fair value assessments, reporting gains/losses, allocation of proceeds from divestitures</a:t>
            </a:r>
          </a:p>
          <a:p>
            <a:pPr lvl="1">
              <a:defRPr/>
            </a:pPr>
            <a:r>
              <a:rPr lang="en-US" sz="2400" dirty="0"/>
              <a:t>Direct loans halted or delayed</a:t>
            </a:r>
          </a:p>
          <a:p>
            <a:pPr lvl="3">
              <a:defRPr/>
            </a:pPr>
            <a:r>
              <a:rPr lang="en-US" dirty="0">
                <a:solidFill>
                  <a:srgbClr val="404040"/>
                </a:solidFill>
              </a:rPr>
              <a:t>Revenue and interest income impacts, loss allowance/loan modification adjustments</a:t>
            </a:r>
          </a:p>
          <a:p>
            <a:pPr lvl="3">
              <a:defRPr/>
            </a:pPr>
            <a:r>
              <a:rPr lang="en-US" dirty="0">
                <a:solidFill>
                  <a:srgbClr val="404040"/>
                </a:solidFill>
              </a:rPr>
              <a:t>Grants halted – obligated but not disbursed 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4B899FE8-58D0-34A1-6171-28B21D54CCF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FCC4CE-D14C-471A-AFE3-9B02CAB0D0FE}" type="slidenum">
              <a:rPr lang="en-US" altLang="en-US" smtClean="0">
                <a:solidFill>
                  <a:srgbClr val="0F1D41"/>
                </a:solidFill>
                <a:latin typeface="Arial" panose="020B0604020202020204" pitchFamily="34" charset="0"/>
              </a:rPr>
              <a:pPr/>
              <a:t>19</a:t>
            </a:fld>
            <a:endParaRPr lang="en-US" altLang="en-US">
              <a:solidFill>
                <a:srgbClr val="0F1D4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6505966-DD16-5DBA-F3E3-7DD69C52F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063"/>
            <a:ext cx="10515600" cy="1325562"/>
          </a:xfrm>
        </p:spPr>
        <p:txBody>
          <a:bodyPr/>
          <a:lstStyle/>
          <a:p>
            <a:pPr eaLnBrk="1" hangingPunct="1"/>
            <a:r>
              <a:rPr lang="en-US" altLang="en-US" sz="440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8BCA7-AE46-529D-0D87-CCBDBF7CF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1100"/>
            <a:ext cx="10515600" cy="3725863"/>
          </a:xfrm>
        </p:spPr>
        <p:txBody>
          <a:bodyPr/>
          <a:lstStyle/>
          <a:p>
            <a:pPr marL="342900" indent="-342900" eaLnBrk="1" fontAlgn="auto" hangingPunct="1">
              <a:defRPr/>
            </a:pPr>
            <a:r>
              <a:rPr lang="en-US" sz="2400" dirty="0"/>
              <a:t>Views expressed are those of the speaker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342900" indent="-342900" eaLnBrk="1" fontAlgn="auto" hangingPunct="1">
              <a:defRPr/>
            </a:pPr>
            <a:r>
              <a:rPr lang="en-US" sz="2400" dirty="0"/>
              <a:t>The Board expresses its views in official publications</a:t>
            </a:r>
          </a:p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69B4321-EFC5-F54C-A16A-32D9AE7F6C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E12A627-9F49-4260-8401-07E1875AFFF4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F4F499C-5014-76D9-EBC8-22D5D4C9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What’s New Out There?  (continued)</a:t>
            </a:r>
            <a:br>
              <a:rPr lang="en-US" altLang="en-US" dirty="0">
                <a:solidFill>
                  <a:srgbClr val="00B050"/>
                </a:solidFill>
              </a:rPr>
            </a:br>
            <a:endParaRPr lang="en-US" alt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A8C31-15F7-A913-6B56-84480070D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Entity reorganizations</a:t>
            </a:r>
          </a:p>
          <a:p>
            <a:pPr lvl="1">
              <a:defRPr/>
            </a:pPr>
            <a:r>
              <a:rPr lang="en-US" sz="2000" dirty="0"/>
              <a:t>Reporting entity changes, prior period restatements, defining “control” or “ownership”, form &amp; content of F/S for discontinued operations</a:t>
            </a:r>
          </a:p>
          <a:p>
            <a:pPr lvl="1">
              <a:defRPr/>
            </a:pPr>
            <a:r>
              <a:rPr lang="en-US" sz="2000" dirty="0"/>
              <a:t>Remaining goods/services moved to another entity (asset transfers)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400" dirty="0"/>
              <a:t>Accounting and reporting for a potential sovereign wealth fund</a:t>
            </a:r>
          </a:p>
          <a:p>
            <a:pPr lvl="1">
              <a:defRPr/>
            </a:pPr>
            <a:r>
              <a:rPr lang="en-US" sz="2000" dirty="0"/>
              <a:t>Reporting entity characteristics, invested assets, liabilities, revenue sources, etc.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C13811F7-C29E-132F-A730-2FD46A7E38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A58CCD4-070C-46F9-A510-BDD214C44B5F}" type="slidenum">
              <a:rPr lang="en-US" altLang="en-US" smtClean="0">
                <a:solidFill>
                  <a:srgbClr val="0F1D41"/>
                </a:solidFill>
                <a:latin typeface="Arial" panose="020B0604020202020204" pitchFamily="34" charset="0"/>
              </a:rPr>
              <a:pPr/>
              <a:t>20</a:t>
            </a:fld>
            <a:endParaRPr lang="en-US" altLang="en-US">
              <a:solidFill>
                <a:srgbClr val="0F1D4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A7F12186-FF2C-433D-3162-5C744B83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What’s New Out There?  (continued)</a:t>
            </a:r>
            <a:br>
              <a:rPr lang="en-US" altLang="en-US" sz="4400" dirty="0"/>
            </a:br>
            <a:endParaRPr lang="en-US" alt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85BC9-010F-E677-7881-69E94674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Potential evolution of characteristics of digital assets and their use in the federal government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Impact on CFR consolidations:</a:t>
            </a:r>
          </a:p>
          <a:p>
            <a:pPr lvl="1">
              <a:defRPr/>
            </a:pPr>
            <a:r>
              <a:rPr lang="en-US" sz="2000" dirty="0"/>
              <a:t>Financial impact on savings transparency</a:t>
            </a:r>
          </a:p>
          <a:p>
            <a:pPr lvl="1">
              <a:defRPr/>
            </a:pPr>
            <a:r>
              <a:rPr lang="en-US" sz="2000" dirty="0"/>
              <a:t>Discontinued operations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725A2A52-FEB4-900C-AAF1-2146AFC56D8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658B07-F6DE-4364-A2F1-4AFD31960430}" type="slidenum">
              <a:rPr lang="en-US" altLang="en-US" smtClean="0">
                <a:solidFill>
                  <a:srgbClr val="0F1D41"/>
                </a:solidFill>
                <a:latin typeface="Arial" panose="020B0604020202020204" pitchFamily="34" charset="0"/>
              </a:rPr>
              <a:pPr/>
              <a:t>21</a:t>
            </a:fld>
            <a:endParaRPr lang="en-US" altLang="en-US">
              <a:solidFill>
                <a:srgbClr val="0F1D4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8FE60-C676-8C98-DE08-B21CF7DF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FASAB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BC32B-3A6D-D96E-0DDF-7A5746CBD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FASAB has begun coordinating with OMB and GAO</a:t>
            </a:r>
          </a:p>
          <a:p>
            <a:pPr>
              <a:defRPr/>
            </a:pPr>
            <a:r>
              <a:rPr lang="en-US" sz="2400" dirty="0"/>
              <a:t>FASAB’s GAAP Hierarchy (SFFAS 34) along with OMB A-136 are up to the task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8B2131"/>
              </a:solidFill>
            </a:endParaRPr>
          </a:p>
          <a:p>
            <a:pPr marL="0" indent="0" algn="ctr">
              <a:buNone/>
              <a:defRPr/>
            </a:pPr>
            <a:endParaRPr lang="en-US" sz="2400" b="1" dirty="0">
              <a:solidFill>
                <a:srgbClr val="8B2131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B2131"/>
                </a:solidFill>
              </a:rPr>
              <a:t>Consider doing your own research before submitting a TI. We’ll all save time and achieve better outcomes working together!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DF437-CF9D-968B-4FD2-76AB53339B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552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F9E3CA95-0C33-9992-DE23-776E451C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9388"/>
            <a:ext cx="10515600" cy="3305175"/>
          </a:xfrm>
        </p:spPr>
        <p:txBody>
          <a:bodyPr/>
          <a:lstStyle/>
          <a:p>
            <a:pPr algn="ctr"/>
            <a:br>
              <a:rPr lang="en-US" altLang="en-US" sz="6000" dirty="0"/>
            </a:br>
            <a:r>
              <a:rPr lang="en-US" altLang="en-US" sz="6000" dirty="0"/>
              <a:t>How to Get Involved in the </a:t>
            </a:r>
            <a:br>
              <a:rPr lang="en-US" altLang="en-US" sz="6000" dirty="0"/>
            </a:br>
            <a:r>
              <a:rPr lang="en-US" altLang="en-US" sz="6000" dirty="0"/>
              <a:t>Standard-setting Process</a:t>
            </a:r>
            <a:br>
              <a:rPr lang="en-US" altLang="en-US" sz="6000" dirty="0"/>
            </a:br>
            <a:br>
              <a:rPr lang="en-US" altLang="en-US" sz="4400" dirty="0"/>
            </a:br>
            <a:r>
              <a:rPr lang="en-US" altLang="en-US" sz="4000" dirty="0"/>
              <a:t>Collaboration, Education &amp; Outreach</a:t>
            </a:r>
            <a:br>
              <a:rPr lang="en-US" altLang="en-US" sz="4400" dirty="0"/>
            </a:br>
            <a:endParaRPr lang="en-US" altLang="en-US" sz="4400" dirty="0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5D8C0E21-8768-0B7C-5323-6D304615B3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D9A259F-4109-4030-B6B8-998280BECAF2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2">
            <a:extLst>
              <a:ext uri="{FF2B5EF4-FFF2-40B4-BE49-F238E27FC236}">
                <a16:creationId xmlns:a16="http://schemas.microsoft.com/office/drawing/2014/main" id="{BD981A0D-CB03-BE3D-AC25-039134E93C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204A6B18-05D7-459E-AEEB-6691815BF769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24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pic>
        <p:nvPicPr>
          <p:cNvPr id="54275" name="Picture 4" descr="C:\Users\GilliamR\AppData\Local\Microsoft\Windows\Temporary Internet Files\Content.IE5\IOM4DB0Z\collaborating_contentdetail2[1].jpg">
            <a:extLst>
              <a:ext uri="{FF2B5EF4-FFF2-40B4-BE49-F238E27FC236}">
                <a16:creationId xmlns:a16="http://schemas.microsoft.com/office/drawing/2014/main" id="{443ADDD7-9B85-CB1A-2C01-58A017120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67000"/>
            <a:ext cx="1498600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Box 5">
            <a:extLst>
              <a:ext uri="{FF2B5EF4-FFF2-40B4-BE49-F238E27FC236}">
                <a16:creationId xmlns:a16="http://schemas.microsoft.com/office/drawing/2014/main" id="{9AB622B4-A5A0-390A-926F-A4ACFB47B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296988"/>
            <a:ext cx="1447800" cy="46196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Other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Standard-Setters</a:t>
            </a:r>
          </a:p>
        </p:txBody>
      </p:sp>
      <p:sp>
        <p:nvSpPr>
          <p:cNvPr id="54277" name="TextBox 9">
            <a:extLst>
              <a:ext uri="{FF2B5EF4-FFF2-40B4-BE49-F238E27FC236}">
                <a16:creationId xmlns:a16="http://schemas.microsoft.com/office/drawing/2014/main" id="{2ADF07D7-5189-3F29-CE03-DE24F12E3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965200"/>
            <a:ext cx="1330325" cy="64611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Board Educational Sessions</a:t>
            </a:r>
          </a:p>
        </p:txBody>
      </p:sp>
      <p:sp>
        <p:nvSpPr>
          <p:cNvPr id="54278" name="TextBox 10">
            <a:extLst>
              <a:ext uri="{FF2B5EF4-FFF2-40B4-BE49-F238E27FC236}">
                <a16:creationId xmlns:a16="http://schemas.microsoft.com/office/drawing/2014/main" id="{40B1E75F-D5CC-0605-4BF5-B6F9308EF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1924050"/>
            <a:ext cx="1330325" cy="27781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Round Tables</a:t>
            </a:r>
          </a:p>
        </p:txBody>
      </p:sp>
      <p:sp>
        <p:nvSpPr>
          <p:cNvPr id="54279" name="TextBox 11">
            <a:extLst>
              <a:ext uri="{FF2B5EF4-FFF2-40B4-BE49-F238E27FC236}">
                <a16:creationId xmlns:a16="http://schemas.microsoft.com/office/drawing/2014/main" id="{376ADEE6-551E-B253-9EB0-D4031980E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988" y="2347913"/>
            <a:ext cx="1330325" cy="2762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Surveys</a:t>
            </a:r>
          </a:p>
        </p:txBody>
      </p:sp>
      <p:sp>
        <p:nvSpPr>
          <p:cNvPr id="54280" name="TextBox 12">
            <a:extLst>
              <a:ext uri="{FF2B5EF4-FFF2-40B4-BE49-F238E27FC236}">
                <a16:creationId xmlns:a16="http://schemas.microsoft.com/office/drawing/2014/main" id="{D402BB55-0417-2895-30AE-38BAD8A9B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463" y="2894013"/>
            <a:ext cx="1447800" cy="646112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Collaboration w/ Other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Standard-Setters</a:t>
            </a:r>
          </a:p>
        </p:txBody>
      </p:sp>
      <p:sp>
        <p:nvSpPr>
          <p:cNvPr id="54281" name="TextBox 13">
            <a:extLst>
              <a:ext uri="{FF2B5EF4-FFF2-40B4-BE49-F238E27FC236}">
                <a16:creationId xmlns:a16="http://schemas.microsoft.com/office/drawing/2014/main" id="{EC7C1BC8-069F-C393-CCF2-7852E4D8F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694113"/>
            <a:ext cx="1447800" cy="4603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Task Forces &amp;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Working Groups</a:t>
            </a:r>
          </a:p>
        </p:txBody>
      </p:sp>
      <p:sp>
        <p:nvSpPr>
          <p:cNvPr id="54282" name="TextBox 14">
            <a:extLst>
              <a:ext uri="{FF2B5EF4-FFF2-40B4-BE49-F238E27FC236}">
                <a16:creationId xmlns:a16="http://schemas.microsoft.com/office/drawing/2014/main" id="{C5F405DD-39EA-BA40-E456-329B24E51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075238"/>
            <a:ext cx="1447800" cy="27622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Public Hearings</a:t>
            </a:r>
          </a:p>
        </p:txBody>
      </p:sp>
      <p:sp>
        <p:nvSpPr>
          <p:cNvPr id="54283" name="TextBox 15">
            <a:extLst>
              <a:ext uri="{FF2B5EF4-FFF2-40B4-BE49-F238E27FC236}">
                <a16:creationId xmlns:a16="http://schemas.microsoft.com/office/drawing/2014/main" id="{7B0CC03B-FD5A-AC68-5B7D-38F793F67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325" y="4343400"/>
            <a:ext cx="1447800" cy="4619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Clarification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Discussions</a:t>
            </a:r>
          </a:p>
        </p:txBody>
      </p:sp>
      <p:sp>
        <p:nvSpPr>
          <p:cNvPr id="54284" name="TextBox 16">
            <a:extLst>
              <a:ext uri="{FF2B5EF4-FFF2-40B4-BE49-F238E27FC236}">
                <a16:creationId xmlns:a16="http://schemas.microsoft.com/office/drawing/2014/main" id="{E6BCEF1C-17A0-C4F6-C618-9D0D62DB6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525" y="5110163"/>
            <a:ext cx="1947863" cy="461962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Implementation Group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 Meetings</a:t>
            </a:r>
          </a:p>
        </p:txBody>
      </p:sp>
      <p:sp>
        <p:nvSpPr>
          <p:cNvPr id="54285" name="TextBox 17">
            <a:extLst>
              <a:ext uri="{FF2B5EF4-FFF2-40B4-BE49-F238E27FC236}">
                <a16:creationId xmlns:a16="http://schemas.microsoft.com/office/drawing/2014/main" id="{8BD603B1-6544-FF5C-300F-A0E1DECAE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4852988"/>
            <a:ext cx="1447800" cy="276225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Annual Update</a:t>
            </a:r>
          </a:p>
        </p:txBody>
      </p:sp>
      <p:sp>
        <p:nvSpPr>
          <p:cNvPr id="54286" name="TextBox 18">
            <a:extLst>
              <a:ext uri="{FF2B5EF4-FFF2-40B4-BE49-F238E27FC236}">
                <a16:creationId xmlns:a16="http://schemas.microsoft.com/office/drawing/2014/main" id="{81D09FC6-DEC9-2885-8BE3-D20FA6B3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150" y="4167188"/>
            <a:ext cx="1447800" cy="461962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Educational Briefings</a:t>
            </a:r>
          </a:p>
        </p:txBody>
      </p:sp>
      <p:sp>
        <p:nvSpPr>
          <p:cNvPr id="54287" name="TextBox 19">
            <a:extLst>
              <a:ext uri="{FF2B5EF4-FFF2-40B4-BE49-F238E27FC236}">
                <a16:creationId xmlns:a16="http://schemas.microsoft.com/office/drawing/2014/main" id="{99795D4C-46D7-17BA-8E9A-E864B0442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1085850"/>
            <a:ext cx="1322388" cy="461963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Workshops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&amp; Trainings</a:t>
            </a:r>
          </a:p>
        </p:txBody>
      </p:sp>
      <p:sp>
        <p:nvSpPr>
          <p:cNvPr id="54288" name="TextBox 20">
            <a:extLst>
              <a:ext uri="{FF2B5EF4-FFF2-40B4-BE49-F238E27FC236}">
                <a16:creationId xmlns:a16="http://schemas.microsoft.com/office/drawing/2014/main" id="{250A325E-0F78-B48B-5F40-AFCC895FF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2306638"/>
            <a:ext cx="1447800" cy="639762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Staff Liaison to Gov Working Group</a:t>
            </a:r>
          </a:p>
        </p:txBody>
      </p:sp>
      <p:sp>
        <p:nvSpPr>
          <p:cNvPr id="54289" name="TextBox 21">
            <a:extLst>
              <a:ext uri="{FF2B5EF4-FFF2-40B4-BE49-F238E27FC236}">
                <a16:creationId xmlns:a16="http://schemas.microsoft.com/office/drawing/2014/main" id="{7918D491-EA07-5A06-AD2C-71A2C9110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5" y="3594100"/>
            <a:ext cx="1447800" cy="461963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Professional Org Presentations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1EB6881-A842-7E32-35C9-737F6D258A4B}"/>
              </a:ext>
            </a:extLst>
          </p:cNvPr>
          <p:cNvSpPr/>
          <p:nvPr/>
        </p:nvSpPr>
        <p:spPr>
          <a:xfrm rot="7680412">
            <a:off x="6219825" y="1947863"/>
            <a:ext cx="806450" cy="742950"/>
          </a:xfrm>
          <a:prstGeom prst="rightArrow">
            <a:avLst>
              <a:gd name="adj1" fmla="val 50000"/>
              <a:gd name="adj2" fmla="val 53932"/>
            </a:avLst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291" name="TextBox 7">
            <a:extLst>
              <a:ext uri="{FF2B5EF4-FFF2-40B4-BE49-F238E27FC236}">
                <a16:creationId xmlns:a16="http://schemas.microsoft.com/office/drawing/2014/main" id="{C5057CB7-E998-528D-5C9C-1884DA57A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3094038"/>
            <a:ext cx="908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rgbClr val="FFFF00"/>
                </a:solidFill>
                <a:latin typeface="Franklin Gothic Book" panose="020B0503020102020204" pitchFamily="34" charset="0"/>
              </a:rPr>
              <a:t>FASAB Members &amp; Staff</a:t>
            </a:r>
          </a:p>
        </p:txBody>
      </p:sp>
      <p:sp>
        <p:nvSpPr>
          <p:cNvPr id="54292" name="TextBox 8">
            <a:extLst>
              <a:ext uri="{FF2B5EF4-FFF2-40B4-BE49-F238E27FC236}">
                <a16:creationId xmlns:a16="http://schemas.microsoft.com/office/drawing/2014/main" id="{A02359A0-46B5-6A7B-34F6-DCC23492C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2163763"/>
            <a:ext cx="434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RE</a:t>
            </a:r>
          </a:p>
        </p:txBody>
      </p:sp>
      <p:grpSp>
        <p:nvGrpSpPr>
          <p:cNvPr id="54293" name="Group 22">
            <a:extLst>
              <a:ext uri="{FF2B5EF4-FFF2-40B4-BE49-F238E27FC236}">
                <a16:creationId xmlns:a16="http://schemas.microsoft.com/office/drawing/2014/main" id="{AD2AEB23-A6B0-B29F-F770-77AC907B29A4}"/>
              </a:ext>
            </a:extLst>
          </p:cNvPr>
          <p:cNvGrpSpPr>
            <a:grpSpLocks/>
          </p:cNvGrpSpPr>
          <p:nvPr/>
        </p:nvGrpSpPr>
        <p:grpSpPr bwMode="auto">
          <a:xfrm>
            <a:off x="6888163" y="3038475"/>
            <a:ext cx="862012" cy="701675"/>
            <a:chOff x="5363994" y="2914391"/>
            <a:chExt cx="1014068" cy="955871"/>
          </a:xfrm>
        </p:grpSpPr>
        <p:sp>
          <p:nvSpPr>
            <p:cNvPr id="25" name="Right Arrow 24">
              <a:extLst>
                <a:ext uri="{FF2B5EF4-FFF2-40B4-BE49-F238E27FC236}">
                  <a16:creationId xmlns:a16="http://schemas.microsoft.com/office/drawing/2014/main" id="{15DBABE9-DCE4-C00E-AD12-3E0D441B8D7B}"/>
                </a:ext>
              </a:extLst>
            </p:cNvPr>
            <p:cNvSpPr/>
            <p:nvPr/>
          </p:nvSpPr>
          <p:spPr>
            <a:xfrm rot="10954884">
              <a:off x="5363994" y="2914391"/>
              <a:ext cx="1014068" cy="955871"/>
            </a:xfrm>
            <a:prstGeom prst="rightArrow">
              <a:avLst>
                <a:gd name="adj1" fmla="val 50000"/>
                <a:gd name="adj2" fmla="val 53932"/>
              </a:avLst>
            </a:prstGeom>
            <a:noFill/>
            <a:ln w="317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319" name="TextBox 27">
              <a:extLst>
                <a:ext uri="{FF2B5EF4-FFF2-40B4-BE49-F238E27FC236}">
                  <a16:creationId xmlns:a16="http://schemas.microsoft.com/office/drawing/2014/main" id="{C4098DD6-BC77-DABB-AC4B-4F86D52F2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88919" y="3238437"/>
              <a:ext cx="511420" cy="41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3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6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200">
                  <a:solidFill>
                    <a:srgbClr val="8B213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B9BD5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DE</a:t>
              </a:r>
            </a:p>
          </p:txBody>
        </p:sp>
      </p:grpSp>
      <p:grpSp>
        <p:nvGrpSpPr>
          <p:cNvPr id="54294" name="Group 23">
            <a:extLst>
              <a:ext uri="{FF2B5EF4-FFF2-40B4-BE49-F238E27FC236}">
                <a16:creationId xmlns:a16="http://schemas.microsoft.com/office/drawing/2014/main" id="{6B8BBCFE-A441-484F-22CB-22B54BB8E461}"/>
              </a:ext>
            </a:extLst>
          </p:cNvPr>
          <p:cNvGrpSpPr>
            <a:grpSpLocks/>
          </p:cNvGrpSpPr>
          <p:nvPr/>
        </p:nvGrpSpPr>
        <p:grpSpPr bwMode="auto">
          <a:xfrm>
            <a:off x="6556375" y="3994150"/>
            <a:ext cx="838200" cy="688975"/>
            <a:chOff x="5063993" y="4031695"/>
            <a:chExt cx="899911" cy="748224"/>
          </a:xfrm>
        </p:grpSpPr>
        <p:sp>
          <p:nvSpPr>
            <p:cNvPr id="26" name="Right Arrow 25">
              <a:extLst>
                <a:ext uri="{FF2B5EF4-FFF2-40B4-BE49-F238E27FC236}">
                  <a16:creationId xmlns:a16="http://schemas.microsoft.com/office/drawing/2014/main" id="{83C03D5E-136F-DC1B-CD19-27E207CE45D5}"/>
                </a:ext>
              </a:extLst>
            </p:cNvPr>
            <p:cNvSpPr/>
            <p:nvPr/>
          </p:nvSpPr>
          <p:spPr>
            <a:xfrm rot="12710744">
              <a:off x="5063993" y="4031695"/>
              <a:ext cx="899911" cy="748224"/>
            </a:xfrm>
            <a:prstGeom prst="rightArrow">
              <a:avLst>
                <a:gd name="adj1" fmla="val 50000"/>
                <a:gd name="adj2" fmla="val 53932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317" name="TextBox 29">
              <a:extLst>
                <a:ext uri="{FF2B5EF4-FFF2-40B4-BE49-F238E27FC236}">
                  <a16:creationId xmlns:a16="http://schemas.microsoft.com/office/drawing/2014/main" id="{C67BB9F7-C7E9-3520-461D-A7CE3863E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5605" y="4265969"/>
              <a:ext cx="368644" cy="33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3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6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200">
                  <a:solidFill>
                    <a:srgbClr val="8B213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B9BD5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FI</a:t>
              </a:r>
            </a:p>
          </p:txBody>
        </p:sp>
      </p:grpSp>
      <p:sp>
        <p:nvSpPr>
          <p:cNvPr id="35" name="Right Arrow 34">
            <a:extLst>
              <a:ext uri="{FF2B5EF4-FFF2-40B4-BE49-F238E27FC236}">
                <a16:creationId xmlns:a16="http://schemas.microsoft.com/office/drawing/2014/main" id="{F70FE3DB-B85A-B2B4-84DC-491956975757}"/>
              </a:ext>
            </a:extLst>
          </p:cNvPr>
          <p:cNvSpPr/>
          <p:nvPr/>
        </p:nvSpPr>
        <p:spPr>
          <a:xfrm rot="10800000">
            <a:off x="4419600" y="2892425"/>
            <a:ext cx="671513" cy="654050"/>
          </a:xfrm>
          <a:prstGeom prst="rightArrow">
            <a:avLst>
              <a:gd name="adj1" fmla="val 50000"/>
              <a:gd name="adj2" fmla="val 53932"/>
            </a:avLst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ABBC6B61-0306-40BA-9F80-89B519A97221}"/>
              </a:ext>
            </a:extLst>
          </p:cNvPr>
          <p:cNvSpPr/>
          <p:nvPr/>
        </p:nvSpPr>
        <p:spPr>
          <a:xfrm rot="12064346">
            <a:off x="4803775" y="1962150"/>
            <a:ext cx="706438" cy="742950"/>
          </a:xfrm>
          <a:prstGeom prst="rightArrow">
            <a:avLst>
              <a:gd name="adj1" fmla="val 50000"/>
              <a:gd name="adj2" fmla="val 53932"/>
            </a:avLst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DE42D0D5-F6FF-F394-0164-3C3A3E43FB29}"/>
              </a:ext>
            </a:extLst>
          </p:cNvPr>
          <p:cNvSpPr/>
          <p:nvPr/>
        </p:nvSpPr>
        <p:spPr>
          <a:xfrm rot="9554430">
            <a:off x="4665663" y="3886200"/>
            <a:ext cx="644525" cy="649288"/>
          </a:xfrm>
          <a:prstGeom prst="rightArrow">
            <a:avLst>
              <a:gd name="adj1" fmla="val 50000"/>
              <a:gd name="adj2" fmla="val 53932"/>
            </a:avLst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298" name="TextBox 30">
            <a:extLst>
              <a:ext uri="{FF2B5EF4-FFF2-40B4-BE49-F238E27FC236}">
                <a16:creationId xmlns:a16="http://schemas.microsoft.com/office/drawing/2014/main" id="{77F6E8E7-7ECF-4CC7-C34D-A87C3BF50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0" y="3038475"/>
            <a:ext cx="1322388" cy="461963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Published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Articles</a:t>
            </a:r>
          </a:p>
        </p:txBody>
      </p:sp>
      <p:sp>
        <p:nvSpPr>
          <p:cNvPr id="54299" name="TextBox 33">
            <a:extLst>
              <a:ext uri="{FF2B5EF4-FFF2-40B4-BE49-F238E27FC236}">
                <a16:creationId xmlns:a16="http://schemas.microsoft.com/office/drawing/2014/main" id="{7B7B0D56-04A9-DAC0-151A-7B4228B30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25" y="1738313"/>
            <a:ext cx="1320800" cy="461962"/>
          </a:xfrm>
          <a:prstGeom prst="rect">
            <a:avLst/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Franklin Gothic Book" panose="020B0503020102020204" pitchFamily="34" charset="0"/>
              </a:rPr>
              <a:t>Technical Inquiries</a:t>
            </a:r>
          </a:p>
        </p:txBody>
      </p:sp>
      <p:sp>
        <p:nvSpPr>
          <p:cNvPr id="54300" name="Rectangle 4">
            <a:extLst>
              <a:ext uri="{FF2B5EF4-FFF2-40B4-BE49-F238E27FC236}">
                <a16:creationId xmlns:a16="http://schemas.microsoft.com/office/drawing/2014/main" id="{A92564E7-6C06-C28C-7A53-9D6A15E8A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50" y="1954213"/>
            <a:ext cx="157321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GAAP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Implementation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&amp;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Year-Round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Education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000" b="1">
              <a:solidFill>
                <a:schemeClr val="tx1"/>
              </a:solidFill>
            </a:endParaRPr>
          </a:p>
        </p:txBody>
      </p:sp>
      <p:sp>
        <p:nvSpPr>
          <p:cNvPr id="54301" name="Rectangle 26">
            <a:extLst>
              <a:ext uri="{FF2B5EF4-FFF2-40B4-BE49-F238E27FC236}">
                <a16:creationId xmlns:a16="http://schemas.microsoft.com/office/drawing/2014/main" id="{3F9C8E3F-D304-510D-31AE-AB8035EE2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263" y="1944688"/>
            <a:ext cx="1184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000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000" b="1">
              <a:solidFill>
                <a:schemeClr val="tx1"/>
              </a:solidFill>
            </a:endParaRPr>
          </a:p>
        </p:txBody>
      </p:sp>
      <p:sp>
        <p:nvSpPr>
          <p:cNvPr id="29" name="Left-Right Arrow 28">
            <a:extLst>
              <a:ext uri="{FF2B5EF4-FFF2-40B4-BE49-F238E27FC236}">
                <a16:creationId xmlns:a16="http://schemas.microsoft.com/office/drawing/2014/main" id="{A0D6C12C-7C0C-6675-128F-50A493AF3D71}"/>
              </a:ext>
            </a:extLst>
          </p:cNvPr>
          <p:cNvSpPr/>
          <p:nvPr/>
        </p:nvSpPr>
        <p:spPr>
          <a:xfrm rot="16200000">
            <a:off x="5705475" y="4368800"/>
            <a:ext cx="754063" cy="538163"/>
          </a:xfrm>
          <a:prstGeom prst="leftRightArrow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303" name="Rectangle 31">
            <a:extLst>
              <a:ext uri="{FF2B5EF4-FFF2-40B4-BE49-F238E27FC236}">
                <a16:creationId xmlns:a16="http://schemas.microsoft.com/office/drawing/2014/main" id="{9255C553-EE04-28F2-72D1-A8E24F329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5822950"/>
            <a:ext cx="1854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Promulgated GAAP</a:t>
            </a:r>
          </a:p>
        </p:txBody>
      </p:sp>
      <p:sp>
        <p:nvSpPr>
          <p:cNvPr id="54304" name="Rectangle 37">
            <a:extLst>
              <a:ext uri="{FF2B5EF4-FFF2-40B4-BE49-F238E27FC236}">
                <a16:creationId xmlns:a16="http://schemas.microsoft.com/office/drawing/2014/main" id="{65D65DC7-9D6F-3AD4-F231-915F25BCC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347663"/>
            <a:ext cx="2286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Outreach Activities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4D900D4-81F5-98F8-9A16-EA6E8148C7F7}"/>
              </a:ext>
            </a:extLst>
          </p:cNvPr>
          <p:cNvCxnSpPr/>
          <p:nvPr/>
        </p:nvCxnSpPr>
        <p:spPr>
          <a:xfrm flipV="1">
            <a:off x="2311400" y="593725"/>
            <a:ext cx="2727325" cy="117316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9531694-0220-7E62-A5A2-CD161BAB0957}"/>
              </a:ext>
            </a:extLst>
          </p:cNvPr>
          <p:cNvCxnSpPr/>
          <p:nvPr/>
        </p:nvCxnSpPr>
        <p:spPr>
          <a:xfrm>
            <a:off x="7270750" y="593725"/>
            <a:ext cx="2559050" cy="126682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BF4B67A-8988-AE65-B5BE-1E70FCF44E93}"/>
              </a:ext>
            </a:extLst>
          </p:cNvPr>
          <p:cNvCxnSpPr/>
          <p:nvPr/>
        </p:nvCxnSpPr>
        <p:spPr>
          <a:xfrm flipH="1" flipV="1">
            <a:off x="2252663" y="3019425"/>
            <a:ext cx="58737" cy="17859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0C2BA10-B2A6-48DF-FEBB-F266E9DD5DCF}"/>
              </a:ext>
            </a:extLst>
          </p:cNvPr>
          <p:cNvCxnSpPr/>
          <p:nvPr/>
        </p:nvCxnSpPr>
        <p:spPr>
          <a:xfrm flipH="1">
            <a:off x="7148513" y="5838825"/>
            <a:ext cx="1576387" cy="13811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FCE356D-B205-1ABB-0834-362D526E7081}"/>
              </a:ext>
            </a:extLst>
          </p:cNvPr>
          <p:cNvCxnSpPr/>
          <p:nvPr/>
        </p:nvCxnSpPr>
        <p:spPr>
          <a:xfrm>
            <a:off x="9931400" y="2894013"/>
            <a:ext cx="0" cy="2319337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6BC5A9F-76BE-EA3C-B401-20264FDB720F}"/>
              </a:ext>
            </a:extLst>
          </p:cNvPr>
          <p:cNvCxnSpPr/>
          <p:nvPr/>
        </p:nvCxnSpPr>
        <p:spPr>
          <a:xfrm flipH="1">
            <a:off x="8724900" y="5213350"/>
            <a:ext cx="1206500" cy="625475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098B506-F2C9-237F-B0B7-756B491DC605}"/>
              </a:ext>
            </a:extLst>
          </p:cNvPr>
          <p:cNvCxnSpPr/>
          <p:nvPr/>
        </p:nvCxnSpPr>
        <p:spPr>
          <a:xfrm flipH="1" flipV="1">
            <a:off x="3200400" y="5351463"/>
            <a:ext cx="2016125" cy="609600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12" name="Rectangle 1035">
            <a:extLst>
              <a:ext uri="{FF2B5EF4-FFF2-40B4-BE49-F238E27FC236}">
                <a16:creationId xmlns:a16="http://schemas.microsoft.com/office/drawing/2014/main" id="{369969B5-8A0B-1930-6101-1B5A938CE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125" y="2062163"/>
            <a:ext cx="12684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Developing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GAAP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200" b="1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* Due Process*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07FA25F-ABC5-FE87-8E8A-4D692B3CFA5F}"/>
              </a:ext>
            </a:extLst>
          </p:cNvPr>
          <p:cNvCxnSpPr/>
          <p:nvPr/>
        </p:nvCxnSpPr>
        <p:spPr>
          <a:xfrm flipH="1" flipV="1">
            <a:off x="2311400" y="4805363"/>
            <a:ext cx="889000" cy="534987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14" name="TextBox 1">
            <a:extLst>
              <a:ext uri="{FF2B5EF4-FFF2-40B4-BE49-F238E27FC236}">
                <a16:creationId xmlns:a16="http://schemas.microsoft.com/office/drawing/2014/main" id="{9C9F74FA-808D-434C-4C8A-5DFB5A98C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5649913"/>
            <a:ext cx="18351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  <a:latin typeface="Franklin Gothic Book" panose="020B0503020102020204" pitchFamily="34" charset="0"/>
              </a:rPr>
              <a:t>Key: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Franklin Gothic Book" panose="020B0503020102020204" pitchFamily="34" charset="0"/>
              </a:rPr>
              <a:t>RE – Research phase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Franklin Gothic Book" panose="020B0503020102020204" pitchFamily="34" charset="0"/>
              </a:rPr>
              <a:t>DE – Development Phase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Franklin Gothic Book" panose="020B0503020102020204" pitchFamily="34" charset="0"/>
              </a:rPr>
              <a:t>FI  – Finalization Phase</a:t>
            </a:r>
          </a:p>
        </p:txBody>
      </p:sp>
      <p:sp>
        <p:nvSpPr>
          <p:cNvPr id="52267" name="Rectangle 3">
            <a:extLst>
              <a:ext uri="{FF2B5EF4-FFF2-40B4-BE49-F238E27FC236}">
                <a16:creationId xmlns:a16="http://schemas.microsoft.com/office/drawing/2014/main" id="{D8DE9B49-C86D-B873-B42C-93E824B89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" y="5176838"/>
            <a:ext cx="6096000" cy="9540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400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Key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400" dirty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RE – Research Phase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400" dirty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DE – Development Phase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400" dirty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FI  – Finalization Phase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A6AF-2432-0B9C-DB4E-A52C3B33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New Training &amp; Outreach Web Page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04808-8972-D803-DED2-AF14E971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/>
          <a:lstStyle/>
          <a:p>
            <a:r>
              <a:rPr lang="en-US" sz="2400" dirty="0"/>
              <a:t>FASAB is pleased to announce our </a:t>
            </a:r>
            <a:r>
              <a:rPr lang="en-US" sz="2400" b="1" dirty="0">
                <a:solidFill>
                  <a:srgbClr val="8B2131"/>
                </a:solidFill>
              </a:rPr>
              <a:t>new web page </a:t>
            </a:r>
            <a:r>
              <a:rPr lang="en-US" sz="2400" dirty="0"/>
              <a:t>dedicated to training and outreach that can be found at: </a:t>
            </a:r>
            <a:r>
              <a:rPr lang="en-US" sz="2400" dirty="0">
                <a:hlinkClick r:id="rId3"/>
              </a:rPr>
              <a:t>https://fasab.gov/training/courses/</a:t>
            </a:r>
            <a:endParaRPr lang="en-US" sz="2400" dirty="0"/>
          </a:p>
          <a:p>
            <a:r>
              <a:rPr lang="en-US" sz="2400" dirty="0"/>
              <a:t>We are currently offering the following courses:</a:t>
            </a:r>
          </a:p>
          <a:p>
            <a:pPr lvl="1"/>
            <a:r>
              <a:rPr lang="en-US" sz="1600" dirty="0"/>
              <a:t>Accounting Concepts and Standards</a:t>
            </a:r>
          </a:p>
          <a:p>
            <a:pPr lvl="1"/>
            <a:r>
              <a:rPr lang="en-US" sz="1600" dirty="0"/>
              <a:t>Understanding Government Debt Reporting</a:t>
            </a:r>
          </a:p>
          <a:p>
            <a:pPr lvl="1"/>
            <a:r>
              <a:rPr lang="en-US" sz="1600" dirty="0"/>
              <a:t>Accounting for Internal Use Software</a:t>
            </a:r>
          </a:p>
          <a:p>
            <a:pPr lvl="1"/>
            <a:r>
              <a:rPr lang="en-US" sz="1600" dirty="0"/>
              <a:t>Understanding the Statement of Budgetary Resources</a:t>
            </a:r>
          </a:p>
          <a:p>
            <a:pPr lvl="1"/>
            <a:r>
              <a:rPr lang="en-US" sz="1600" dirty="0"/>
              <a:t>Public-Private Partnerships: Disclosure Requirements</a:t>
            </a:r>
          </a:p>
          <a:p>
            <a:pPr lvl="1"/>
            <a:r>
              <a:rPr lang="en-US" sz="1600" dirty="0"/>
              <a:t>Federal Accounting for Climate-related Activities</a:t>
            </a:r>
          </a:p>
          <a:p>
            <a:pPr lvl="1"/>
            <a:r>
              <a:rPr lang="en-US" sz="1600" dirty="0"/>
              <a:t>Transitioning MD&amp;A reporting from SFFAS 15 to SFFAS 64</a:t>
            </a:r>
          </a:p>
          <a:p>
            <a:pPr lvl="1"/>
            <a:r>
              <a:rPr lang="en-US" sz="1600" dirty="0"/>
              <a:t>Accounting for Leases</a:t>
            </a:r>
          </a:p>
          <a:p>
            <a:pPr lvl="1"/>
            <a:r>
              <a:rPr lang="en-US" sz="1600" dirty="0"/>
              <a:t>The FY 2024 Leases Implementation Experience: Looking Forward to FY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EB990-BB69-9069-E5C8-836C1A84CA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F1232-3DFB-43D2-AC6A-102905A4BCE4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693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>
            <a:extLst>
              <a:ext uri="{FF2B5EF4-FFF2-40B4-BE49-F238E27FC236}">
                <a16:creationId xmlns:a16="http://schemas.microsoft.com/office/drawing/2014/main" id="{889B9887-1598-87AE-8B81-DF9BC3F1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Technical Inquiries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17EA3A-085B-4DFB-1169-0007A1D4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3413" cy="4351338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If you need </a:t>
            </a:r>
            <a:r>
              <a:rPr lang="en-US" altLang="en-US" sz="2400" b="1" dirty="0">
                <a:solidFill>
                  <a:srgbClr val="8B2131"/>
                </a:solidFill>
              </a:rPr>
              <a:t>help applying GAAP </a:t>
            </a:r>
            <a:r>
              <a:rPr lang="en-US" altLang="en-US" sz="2400" dirty="0"/>
              <a:t>for implementation or existing accounting issues then visit our technical inquiry page to learn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800100" lvl="1" indent="-342900" eaLnBrk="1" hangingPunct="1">
              <a:lnSpc>
                <a:spcPct val="100000"/>
              </a:lnSpc>
              <a:spcBef>
                <a:spcPts val="800"/>
              </a:spcBef>
              <a:defRPr/>
            </a:pPr>
            <a:r>
              <a:rPr lang="en-US" altLang="en-US" sz="2400" dirty="0"/>
              <a:t>How we can help</a:t>
            </a:r>
          </a:p>
          <a:p>
            <a:pPr marL="800100" lvl="1" indent="-342900" eaLnBrk="1" hangingPunct="1">
              <a:lnSpc>
                <a:spcPct val="100000"/>
              </a:lnSpc>
              <a:spcBef>
                <a:spcPts val="800"/>
              </a:spcBef>
              <a:defRPr/>
            </a:pPr>
            <a:r>
              <a:rPr lang="en-US" altLang="en-US" sz="2400" dirty="0"/>
              <a:t>Who we help</a:t>
            </a:r>
          </a:p>
          <a:p>
            <a:pPr marL="800100" lvl="1" indent="-342900" eaLnBrk="1" hangingPunct="1">
              <a:lnSpc>
                <a:spcPct val="100000"/>
              </a:lnSpc>
              <a:spcBef>
                <a:spcPts val="800"/>
              </a:spcBef>
              <a:defRPr/>
            </a:pPr>
            <a:r>
              <a:rPr lang="en-US" altLang="en-US" sz="2400" dirty="0"/>
              <a:t>What you can expect from the TI process once you submit the new form at  </a:t>
            </a:r>
            <a:r>
              <a:rPr lang="en-US" altLang="en-US" sz="2400" dirty="0">
                <a:solidFill>
                  <a:srgbClr val="FF0000"/>
                </a:solidFill>
                <a:hlinkClick r:id="rId3"/>
              </a:rPr>
              <a:t>https://fasab.gov/technical-inquiries-2/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800" dirty="0"/>
          </a:p>
        </p:txBody>
      </p:sp>
      <p:sp>
        <p:nvSpPr>
          <p:cNvPr id="56324" name="Slide Number Placeholder 1">
            <a:extLst>
              <a:ext uri="{FF2B5EF4-FFF2-40B4-BE49-F238E27FC236}">
                <a16:creationId xmlns:a16="http://schemas.microsoft.com/office/drawing/2014/main" id="{AEDB35A5-8ECE-CC15-CDEF-DC269214EE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3073705-DEBF-4542-8B17-B8BB4098CADA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26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3C02A486-8A13-2323-23FC-4E3CF968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225" y="292100"/>
            <a:ext cx="6789738" cy="1325563"/>
          </a:xfrm>
        </p:spPr>
        <p:txBody>
          <a:bodyPr/>
          <a:lstStyle/>
          <a:p>
            <a:r>
              <a:rPr lang="en-US" altLang="en-US" sz="4400"/>
              <a:t>How to Stay Connected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137C540-8C90-6B82-AB24-A27760BD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225" y="2005013"/>
            <a:ext cx="6057900" cy="4351337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</a:pPr>
            <a:r>
              <a:rPr lang="en-US" altLang="en-US" sz="2400" dirty="0"/>
              <a:t>Sign up for our listserv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</a:pPr>
            <a:r>
              <a:rPr lang="en-US" altLang="en-US" sz="2400" dirty="0"/>
              <a:t>Check out our website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402B1CC7-D706-C673-6C7A-B755FE8EC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539EC57-07CE-453A-A037-72413A40AAC6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27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pic>
        <p:nvPicPr>
          <p:cNvPr id="59397" name="Picture 1">
            <a:extLst>
              <a:ext uri="{FF2B5EF4-FFF2-40B4-BE49-F238E27FC236}">
                <a16:creationId xmlns:a16="http://schemas.microsoft.com/office/drawing/2014/main" id="{8BA10777-486E-028C-1FA3-5F3A6B96C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950913"/>
            <a:ext cx="4246562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2">
            <a:extLst>
              <a:ext uri="{FF2B5EF4-FFF2-40B4-BE49-F238E27FC236}">
                <a16:creationId xmlns:a16="http://schemas.microsoft.com/office/drawing/2014/main" id="{724E0D90-51F1-F078-7A25-FEA22A950A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F5D5138B-A052-4821-B031-F04FF2518FD1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28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63491" name="Title 1">
            <a:extLst>
              <a:ext uri="{FF2B5EF4-FFF2-40B4-BE49-F238E27FC236}">
                <a16:creationId xmlns:a16="http://schemas.microsoft.com/office/drawing/2014/main" id="{680BD9EC-99FF-20E1-89AB-D5D53C03CE98}"/>
              </a:ext>
            </a:extLst>
          </p:cNvPr>
          <p:cNvSpPr txBox="1">
            <a:spLocks/>
          </p:cNvSpPr>
          <p:nvPr/>
        </p:nvSpPr>
        <p:spPr bwMode="auto">
          <a:xfrm>
            <a:off x="685800" y="23209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6000">
                <a:solidFill>
                  <a:srgbClr val="0F1D41"/>
                </a:solidFill>
              </a:rPr>
              <a:t>Questions?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8B5A5-328D-CF1E-40D9-6C43E67F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08913" cy="4351338"/>
          </a:xfrm>
        </p:spPr>
        <p:txBody>
          <a:bodyPr/>
          <a:lstStyle/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prstClr val="black"/>
              </a:solidFill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prstClr val="black"/>
              </a:solidFill>
              <a:hlinkClick r:id="rId3"/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prstClr val="black"/>
                </a:solidFill>
                <a:hlinkClick r:id="rId3"/>
              </a:rPr>
              <a:t>www.fasab.gov</a:t>
            </a:r>
            <a:endParaRPr lang="en-US" sz="2400" b="1" dirty="0">
              <a:solidFill>
                <a:prstClr val="black"/>
              </a:solidFill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  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prstClr val="black"/>
                </a:solidFill>
                <a:hlinkClick r:id="rId4"/>
              </a:rPr>
              <a:t>fasab@fasab.gov</a:t>
            </a:r>
            <a:endParaRPr lang="en-US" sz="2400" b="1" dirty="0">
              <a:solidFill>
                <a:prstClr val="black"/>
              </a:solidFill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   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(202) 512-7350</a:t>
            </a:r>
          </a:p>
          <a:p>
            <a:pPr>
              <a:defRPr/>
            </a:pPr>
            <a:endParaRPr lang="en-US" sz="2400" dirty="0"/>
          </a:p>
        </p:txBody>
      </p:sp>
      <p:pic>
        <p:nvPicPr>
          <p:cNvPr id="87043" name="Picture 3" descr="TE-Title-Contact-Us | ICT Solutions">
            <a:extLst>
              <a:ext uri="{FF2B5EF4-FFF2-40B4-BE49-F238E27FC236}">
                <a16:creationId xmlns:a16="http://schemas.microsoft.com/office/drawing/2014/main" id="{FE9C06A4-E70A-C112-D622-0D997C2FC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4902200"/>
            <a:ext cx="43148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4" name="Slide Number Placeholder 3">
            <a:extLst>
              <a:ext uri="{FF2B5EF4-FFF2-40B4-BE49-F238E27FC236}">
                <a16:creationId xmlns:a16="http://schemas.microsoft.com/office/drawing/2014/main" id="{20948D91-7E77-A103-386A-00F424C9F5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225DE459-317B-40FB-91C0-DCB8C948B45A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29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87045" name="Title 3">
            <a:extLst>
              <a:ext uri="{FF2B5EF4-FFF2-40B4-BE49-F238E27FC236}">
                <a16:creationId xmlns:a16="http://schemas.microsoft.com/office/drawing/2014/main" id="{083AE12C-D273-D468-D9C6-E942EF60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/>
              <a:t>Contact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64733DB-8950-251D-52CE-36DDBD26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Agenda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FD52475-859E-1959-A66D-D2E03FB2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4351338"/>
          </a:xfrm>
        </p:spPr>
        <p:txBody>
          <a:bodyPr/>
          <a:lstStyle/>
          <a:p>
            <a:pPr marL="457200" indent="-457200">
              <a:spcAft>
                <a:spcPct val="0"/>
              </a:spcAft>
              <a:buFont typeface="+mj-lt"/>
              <a:buAutoNum type="arabicPeriod"/>
              <a:defRPr/>
            </a:pPr>
            <a:endParaRPr lang="en-US" altLang="en-US" sz="2400" dirty="0"/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endParaRPr lang="en-US" altLang="en-US" sz="2400" dirty="0"/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400" dirty="0"/>
              <a:t>FASAB Background</a:t>
            </a:r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400" dirty="0"/>
              <a:t>Research Topic </a:t>
            </a:r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400" dirty="0"/>
              <a:t>Active Projects</a:t>
            </a:r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400" dirty="0"/>
              <a:t>Looking Ahead</a:t>
            </a:r>
          </a:p>
          <a:p>
            <a:pPr marL="514350" indent="-514350">
              <a:spcAft>
                <a:spcPct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en-US" altLang="en-US" sz="2400" dirty="0"/>
              <a:t>How to Get Involved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F5EFE675-8E89-0F85-6E0E-0C82C859AD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C70F2632-A199-4244-BB59-9624EAF69EA8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379147F-E520-953D-3CD6-E8C9AEF6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/>
              <a:t>FASAB Background</a:t>
            </a:r>
          </a:p>
        </p:txBody>
      </p:sp>
      <p:sp>
        <p:nvSpPr>
          <p:cNvPr id="13316" name="Content Placeholder 1">
            <a:extLst>
              <a:ext uri="{FF2B5EF4-FFF2-40B4-BE49-F238E27FC236}">
                <a16:creationId xmlns:a16="http://schemas.microsoft.com/office/drawing/2014/main" id="{13E4DA8C-0022-5F15-A362-99DC021D6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Established in 1990</a:t>
            </a:r>
          </a:p>
          <a:p>
            <a:pPr lvl="1">
              <a:defRPr/>
            </a:pPr>
            <a:r>
              <a:rPr lang="en-US" altLang="en-US" sz="2000" dirty="0"/>
              <a:t>a FACA Committee 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400" dirty="0"/>
              <a:t>Achieved GAAP status in 1999</a:t>
            </a:r>
          </a:p>
          <a:p>
            <a:pPr lvl="1">
              <a:defRPr/>
            </a:pPr>
            <a:r>
              <a:rPr lang="en-US" altLang="en-US" sz="2000" dirty="0"/>
              <a:t>One of three in the U.S.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400" dirty="0"/>
              <a:t>9 Board members</a:t>
            </a:r>
          </a:p>
          <a:p>
            <a:pPr lvl="1">
              <a:defRPr/>
            </a:pPr>
            <a:r>
              <a:rPr lang="en-US" altLang="en-US" sz="2000" dirty="0"/>
              <a:t>6 non-federal members and 3 federal sponsors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9AB5306-DA27-2B48-FF9C-31730C001668}"/>
              </a:ext>
            </a:extLst>
          </p:cNvPr>
          <p:cNvSpPr txBox="1">
            <a:spLocks/>
          </p:cNvSpPr>
          <p:nvPr/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827707FD-0D98-4CBA-9CD7-A36AC52620B7}" type="slidenum">
              <a:rPr lang="en-US" altLang="en-US" sz="1600">
                <a:solidFill>
                  <a:srgbClr val="0F1D4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pic>
        <p:nvPicPr>
          <p:cNvPr id="10245" name="Picture 6" descr="Depiction of U.S. GAAP after FASAB was designated as a U.S. GAAP standards-setter.">
            <a:extLst>
              <a:ext uri="{FF2B5EF4-FFF2-40B4-BE49-F238E27FC236}">
                <a16:creationId xmlns:a16="http://schemas.microsoft.com/office/drawing/2014/main" id="{176BFBD0-B405-569E-31C9-30238BFBC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3059113"/>
            <a:ext cx="4708525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A0DFB13-24CE-3C91-591C-9DF017423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1533525"/>
            <a:ext cx="10556875" cy="2733675"/>
          </a:xfrm>
        </p:spPr>
        <p:txBody>
          <a:bodyPr/>
          <a:lstStyle/>
          <a:p>
            <a:pPr algn="ctr"/>
            <a:br>
              <a:rPr lang="en-US" altLang="en-US" sz="6000" b="1" dirty="0">
                <a:solidFill>
                  <a:srgbClr val="000000"/>
                </a:solidFill>
              </a:rPr>
            </a:br>
            <a:r>
              <a:rPr lang="en-US" altLang="en-US" sz="6000" dirty="0"/>
              <a:t>Research Topic</a:t>
            </a:r>
          </a:p>
        </p:txBody>
      </p:sp>
      <p:sp>
        <p:nvSpPr>
          <p:cNvPr id="26627" name="Slide Number Placeholder 2">
            <a:extLst>
              <a:ext uri="{FF2B5EF4-FFF2-40B4-BE49-F238E27FC236}">
                <a16:creationId xmlns:a16="http://schemas.microsoft.com/office/drawing/2014/main" id="{A63D0407-A67C-46BA-470C-1E9074D29A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6B7905F6-1938-42CB-8254-FD73E244702F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17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BFD8462B-DD4F-CCEB-2075-8F4FB32E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Revenue</a:t>
            </a:r>
          </a:p>
        </p:txBody>
      </p:sp>
      <p:sp>
        <p:nvSpPr>
          <p:cNvPr id="41988" name="Slide Number Placeholder 1">
            <a:extLst>
              <a:ext uri="{FF2B5EF4-FFF2-40B4-BE49-F238E27FC236}">
                <a16:creationId xmlns:a16="http://schemas.microsoft.com/office/drawing/2014/main" id="{E6C77C12-8052-D4BA-1FB7-C6A4FBE66A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F7758AF-8365-48BE-988B-77055DAC0EBE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2C6FE-D1EF-15AE-9C5C-CA7419DBB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The Board recently added this topic to the research agenda to potentially address narrow-scope issues based on priority</a:t>
            </a:r>
          </a:p>
          <a:p>
            <a:pPr>
              <a:defRPr/>
            </a:pPr>
            <a:endParaRPr lang="en-US" altLang="en-US" sz="2400" dirty="0"/>
          </a:p>
          <a:p>
            <a:pPr lvl="1">
              <a:defRPr/>
            </a:pPr>
            <a:r>
              <a:rPr lang="en-US" altLang="en-US" sz="2000" dirty="0"/>
              <a:t>Issues identified for review include private debt collections and non-exchange revenue recognition for unpaid assessments</a:t>
            </a:r>
          </a:p>
          <a:p>
            <a:pPr lvl="1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000" dirty="0"/>
              <a:t>Further research and identification of issues to continue in 2025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0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A0DFB13-24CE-3C91-591C-9DF017423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1533525"/>
            <a:ext cx="10556875" cy="2733675"/>
          </a:xfrm>
        </p:spPr>
        <p:txBody>
          <a:bodyPr/>
          <a:lstStyle/>
          <a:p>
            <a:pPr algn="ctr"/>
            <a:br>
              <a:rPr lang="en-US" altLang="en-US" sz="6000" b="1">
                <a:solidFill>
                  <a:srgbClr val="000000"/>
                </a:solidFill>
              </a:rPr>
            </a:br>
            <a:r>
              <a:rPr lang="en-US" altLang="en-US" sz="6000"/>
              <a:t>Active Projects</a:t>
            </a:r>
          </a:p>
        </p:txBody>
      </p:sp>
      <p:sp>
        <p:nvSpPr>
          <p:cNvPr id="26627" name="Slide Number Placeholder 2">
            <a:extLst>
              <a:ext uri="{FF2B5EF4-FFF2-40B4-BE49-F238E27FC236}">
                <a16:creationId xmlns:a16="http://schemas.microsoft.com/office/drawing/2014/main" id="{A63D0407-A67C-46BA-470C-1E9074D29A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6B7905F6-1938-42CB-8254-FD73E244702F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altLang="en-US" sz="1600">
              <a:solidFill>
                <a:srgbClr val="0F1D4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BFD8462B-DD4F-CCEB-2075-8F4FB32E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Intangible Assets</a:t>
            </a:r>
          </a:p>
        </p:txBody>
      </p:sp>
      <p:sp>
        <p:nvSpPr>
          <p:cNvPr id="41988" name="Slide Number Placeholder 1">
            <a:extLst>
              <a:ext uri="{FF2B5EF4-FFF2-40B4-BE49-F238E27FC236}">
                <a16:creationId xmlns:a16="http://schemas.microsoft.com/office/drawing/2014/main" id="{E6C77C12-8052-D4BA-1FB7-C6A4FBE66A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DF7758AF-8365-48BE-988B-77055DAC0EBE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2C6FE-D1EF-15AE-9C5C-CA7419DBB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The Board agreed on a </a:t>
            </a:r>
            <a:r>
              <a:rPr lang="en-US" altLang="en-US" sz="2400" b="1" dirty="0">
                <a:solidFill>
                  <a:srgbClr val="8B2131"/>
                </a:solidFill>
              </a:rPr>
              <a:t>framework</a:t>
            </a:r>
            <a:r>
              <a:rPr lang="en-US" altLang="en-US" sz="2400" dirty="0"/>
              <a:t> to develop intangible asset standards</a:t>
            </a:r>
          </a:p>
          <a:p>
            <a:pPr>
              <a:defRPr/>
            </a:pPr>
            <a:endParaRPr lang="en-US" altLang="en-US" sz="2400" dirty="0"/>
          </a:p>
          <a:p>
            <a:pPr lvl="1">
              <a:defRPr/>
            </a:pPr>
            <a:r>
              <a:rPr lang="en-US" altLang="en-US" sz="2000" dirty="0"/>
              <a:t>Capitalize the cost incurred to acquire an identifiable intangible asset from another entity </a:t>
            </a:r>
          </a:p>
          <a:p>
            <a:pPr lvl="1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000" dirty="0"/>
              <a:t>Reissue the internal use software guidance, including updates from the Board software technology project, as a component of the intangible asset Statement</a:t>
            </a:r>
          </a:p>
          <a:p>
            <a:pPr lvl="1">
              <a:defRPr/>
            </a:pPr>
            <a:endParaRPr lang="en-US" altLang="en-US" sz="2000" dirty="0"/>
          </a:p>
          <a:p>
            <a:pPr lvl="1">
              <a:defRPr/>
            </a:pPr>
            <a:endParaRPr lang="en-US" alt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7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DB26D09-9179-1EFC-15EF-690CD6E32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Software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95FC-513C-CF78-A80E-2CFC1312F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defRPr/>
            </a:pPr>
            <a:endParaRPr lang="en-US" sz="2800" dirty="0">
              <a:solidFill>
                <a:schemeClr val="accent1">
                  <a:lumMod val="75000"/>
                  <a:lumOff val="25000"/>
                </a:schemeClr>
              </a:solidFill>
              <a:latin typeface="+mn-lt"/>
            </a:endParaRPr>
          </a:p>
          <a:p>
            <a:pPr marL="457200" lvl="1" indent="0" eaLnBrk="1" fontAlgn="auto" hangingPunct="1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1D89A3-A056-FF37-FCB3-34A123D03144}"/>
              </a:ext>
            </a:extLst>
          </p:cNvPr>
          <p:cNvSpPr txBox="1">
            <a:spLocks/>
          </p:cNvSpPr>
          <p:nvPr/>
        </p:nvSpPr>
        <p:spPr bwMode="auto">
          <a:xfrm>
            <a:off x="990600" y="1978025"/>
            <a:ext cx="10515600" cy="3490913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 kern="1200">
                <a:solidFill>
                  <a:srgbClr val="8B213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5B9B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Project scope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Bef>
                <a:spcPts val="1000"/>
              </a:spcBef>
              <a:defRPr/>
            </a:pPr>
            <a:r>
              <a:rPr lang="en-US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Cloud-service arrangements</a:t>
            </a:r>
          </a:p>
          <a:p>
            <a:pPr lvl="1" eaLnBrk="1" fontAlgn="auto" hangingPunct="1">
              <a:spcBef>
                <a:spcPts val="1000"/>
              </a:spcBef>
              <a:defRPr/>
            </a:pPr>
            <a:r>
              <a:rPr lang="en-US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Shared services</a:t>
            </a:r>
          </a:p>
          <a:p>
            <a:pPr lvl="1" eaLnBrk="1" fontAlgn="auto" hangingPunct="1">
              <a:spcBef>
                <a:spcPts val="1000"/>
              </a:spcBef>
              <a:defRPr/>
            </a:pPr>
            <a:r>
              <a:rPr lang="en-US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Internal use software</a:t>
            </a:r>
          </a:p>
          <a:p>
            <a:pPr lvl="1" eaLnBrk="1" fontAlgn="auto" hangingPunct="1">
              <a:spcBef>
                <a:spcPts val="1000"/>
              </a:spcBef>
              <a:defRPr/>
            </a:pPr>
            <a:r>
              <a:rPr lang="en-US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Other software technology</a:t>
            </a:r>
          </a:p>
          <a:p>
            <a:pPr marL="971550" lvl="1" indent="-514350" eaLnBrk="1" fontAlgn="auto" hangingPunct="1">
              <a:buFont typeface="+mj-lt"/>
              <a:buAutoNum type="arabicPeriod"/>
              <a:defRPr/>
            </a:pPr>
            <a:endParaRPr lang="en-US" sz="24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defRPr/>
            </a:pPr>
            <a:endParaRPr lang="en-US" sz="2400" dirty="0">
              <a:solidFill>
                <a:schemeClr val="accent1">
                  <a:lumMod val="75000"/>
                  <a:lumOff val="25000"/>
                </a:schemeClr>
              </a:solidFill>
              <a:latin typeface="+mn-lt"/>
            </a:endParaRPr>
          </a:p>
          <a:p>
            <a:pPr lvl="1" eaLnBrk="1" fontAlgn="auto" hangingPunct="1">
              <a:defRPr/>
            </a:pPr>
            <a:endParaRPr lang="en-US" sz="24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21" name="Slide Number Placeholder 1">
            <a:extLst>
              <a:ext uri="{FF2B5EF4-FFF2-40B4-BE49-F238E27FC236}">
                <a16:creationId xmlns:a16="http://schemas.microsoft.com/office/drawing/2014/main" id="{BC408ED4-8824-00D6-3540-55A4648EB5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6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rgbClr val="8B2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1C570B1-E2B9-435C-8839-9ACC337B3324}" type="slidenum">
              <a:rPr lang="en-US" altLang="en-US" sz="1600" smtClean="0">
                <a:solidFill>
                  <a:srgbClr val="0F1D4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600">
              <a:solidFill>
                <a:srgbClr val="0F1D41"/>
              </a:solidFill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6B03D38F-9D98-25C6-F1B2-58A06F895583}"/>
              </a:ext>
            </a:extLst>
          </p:cNvPr>
          <p:cNvSpPr/>
          <p:nvPr/>
        </p:nvSpPr>
        <p:spPr>
          <a:xfrm rot="20523368">
            <a:off x="6070503" y="3496019"/>
            <a:ext cx="1551930" cy="127470"/>
          </a:xfrm>
          <a:prstGeom prst="leftArrow">
            <a:avLst/>
          </a:prstGeom>
          <a:solidFill>
            <a:srgbClr val="8B21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729FDC2-08A7-2C74-1549-2BE94EAE8E08}"/>
              </a:ext>
            </a:extLst>
          </p:cNvPr>
          <p:cNvSpPr/>
          <p:nvPr/>
        </p:nvSpPr>
        <p:spPr>
          <a:xfrm>
            <a:off x="7593013" y="2151063"/>
            <a:ext cx="3608387" cy="16351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Consider updates to software license and IUS development guidance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E448C29C-B1DB-FD5A-B775-3E2D6279437D}"/>
              </a:ext>
            </a:extLst>
          </p:cNvPr>
          <p:cNvSpPr/>
          <p:nvPr/>
        </p:nvSpPr>
        <p:spPr>
          <a:xfrm>
            <a:off x="8416925" y="4457700"/>
            <a:ext cx="2933700" cy="14954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Digital assets, blockchain, AI, cybersecurity, etc.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CF7DD44F-1A40-5292-333C-50848BBF18A5}"/>
              </a:ext>
            </a:extLst>
          </p:cNvPr>
          <p:cNvSpPr/>
          <p:nvPr/>
        </p:nvSpPr>
        <p:spPr>
          <a:xfrm>
            <a:off x="5443538" y="5089525"/>
            <a:ext cx="2933700" cy="142875"/>
          </a:xfrm>
          <a:prstGeom prst="leftArrow">
            <a:avLst/>
          </a:prstGeom>
          <a:solidFill>
            <a:srgbClr val="8B21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AB">
  <a:themeElements>
    <a:clrScheme name="FASAB">
      <a:dk1>
        <a:sysClr val="windowText" lastClr="000000"/>
      </a:dk1>
      <a:lt1>
        <a:sysClr val="window" lastClr="FFFFFF"/>
      </a:lt1>
      <a:dk2>
        <a:srgbClr val="0F1D41"/>
      </a:dk2>
      <a:lt2>
        <a:srgbClr val="BDD7EE"/>
      </a:lt2>
      <a:accent1>
        <a:srgbClr val="000000"/>
      </a:accent1>
      <a:accent2>
        <a:srgbClr val="0F1D41"/>
      </a:accent2>
      <a:accent3>
        <a:srgbClr val="8B2131"/>
      </a:accent3>
      <a:accent4>
        <a:srgbClr val="3F3F3F"/>
      </a:accent4>
      <a:accent5>
        <a:srgbClr val="5B9BD5"/>
      </a:accent5>
      <a:accent6>
        <a:srgbClr val="538135"/>
      </a:accent6>
      <a:hlink>
        <a:srgbClr val="996600"/>
      </a:hlink>
      <a:folHlink>
        <a:srgbClr val="9966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8BDF29-46B8-4F99-BBDC-EF58574431D3}" vid="{A61F4FDE-C75F-4C3D-A9DB-AFBD276D35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2196101-be9e-4fa4-917b-76125218361f}" enabled="0" method="" siteId="{02196101-be9e-4fa4-917b-76125218361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7208</TotalTime>
  <Words>1265</Words>
  <Application>Microsoft Macintosh PowerPoint</Application>
  <PresentationFormat>Widescreen</PresentationFormat>
  <Paragraphs>274</Paragraphs>
  <Slides>29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Franklin Gothic Book</vt:lpstr>
      <vt:lpstr>FASAB</vt:lpstr>
      <vt:lpstr>  FASAB Update</vt:lpstr>
      <vt:lpstr>Disclaimer</vt:lpstr>
      <vt:lpstr>Agenda</vt:lpstr>
      <vt:lpstr>FASAB Background</vt:lpstr>
      <vt:lpstr> Research Topic</vt:lpstr>
      <vt:lpstr>Revenue</vt:lpstr>
      <vt:lpstr> Active Projects</vt:lpstr>
      <vt:lpstr>Intangible Assets</vt:lpstr>
      <vt:lpstr>Software Technology</vt:lpstr>
      <vt:lpstr>Public-Private Partnerships (P3s)</vt:lpstr>
      <vt:lpstr>Commitments</vt:lpstr>
      <vt:lpstr>Direct Loans and Loan Guarantee Disclosures</vt:lpstr>
      <vt:lpstr>Federal GAAP Hierarchy</vt:lpstr>
      <vt:lpstr>Federal GAAP Hierarchy</vt:lpstr>
      <vt:lpstr>MD&amp;A</vt:lpstr>
      <vt:lpstr>Land</vt:lpstr>
      <vt:lpstr>Leases Implementation </vt:lpstr>
      <vt:lpstr> Looking Ahead</vt:lpstr>
      <vt:lpstr>What’s New Out There? </vt:lpstr>
      <vt:lpstr>What’s New Out There?  (continued) </vt:lpstr>
      <vt:lpstr>What’s New Out There?  (continued) </vt:lpstr>
      <vt:lpstr>FASAB Actions</vt:lpstr>
      <vt:lpstr> How to Get Involved in the  Standard-setting Process  Collaboration, Education &amp; Outreach </vt:lpstr>
      <vt:lpstr>PowerPoint Presentation</vt:lpstr>
      <vt:lpstr>New Training &amp; Outreach Web Page</vt:lpstr>
      <vt:lpstr>Technical Inquiries</vt:lpstr>
      <vt:lpstr>How to Stay Connected</vt:lpstr>
      <vt:lpstr>PowerPoint Presentation</vt:lpstr>
      <vt:lpstr>Contact Information</vt:lpstr>
    </vt:vector>
  </TitlesOfParts>
  <Company>GAO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Perry, Ricky (Alan)</dc:creator>
  <cp:lastModifiedBy>Howie Simanoff</cp:lastModifiedBy>
  <cp:revision>801</cp:revision>
  <dcterms:created xsi:type="dcterms:W3CDTF">2021-01-12T14:36:24Z</dcterms:created>
  <dcterms:modified xsi:type="dcterms:W3CDTF">2025-05-17T11:42:26Z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